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9" r:id="rId1"/>
  </p:sldMasterIdLst>
  <p:notesMasterIdLst>
    <p:notesMasterId r:id="rId51"/>
  </p:notesMasterIdLst>
  <p:sldIdLst>
    <p:sldId id="345" r:id="rId2"/>
    <p:sldId id="295" r:id="rId3"/>
    <p:sldId id="298" r:id="rId4"/>
    <p:sldId id="299" r:id="rId5"/>
    <p:sldId id="300" r:id="rId6"/>
    <p:sldId id="301" r:id="rId7"/>
    <p:sldId id="302" r:id="rId8"/>
    <p:sldId id="303" r:id="rId9"/>
    <p:sldId id="343" r:id="rId10"/>
    <p:sldId id="344" r:id="rId11"/>
    <p:sldId id="304" r:id="rId12"/>
    <p:sldId id="305" r:id="rId13"/>
    <p:sldId id="306" r:id="rId14"/>
    <p:sldId id="307" r:id="rId15"/>
    <p:sldId id="308" r:id="rId16"/>
    <p:sldId id="309" r:id="rId17"/>
    <p:sldId id="310" r:id="rId18"/>
    <p:sldId id="311" r:id="rId19"/>
    <p:sldId id="312" r:id="rId20"/>
    <p:sldId id="313" r:id="rId21"/>
    <p:sldId id="315" r:id="rId22"/>
    <p:sldId id="314" r:id="rId23"/>
    <p:sldId id="316" r:id="rId24"/>
    <p:sldId id="317" r:id="rId25"/>
    <p:sldId id="318" r:id="rId26"/>
    <p:sldId id="319" r:id="rId27"/>
    <p:sldId id="320" r:id="rId28"/>
    <p:sldId id="321" r:id="rId29"/>
    <p:sldId id="322" r:id="rId30"/>
    <p:sldId id="323" r:id="rId31"/>
    <p:sldId id="324" r:id="rId32"/>
    <p:sldId id="337" r:id="rId33"/>
    <p:sldId id="325" r:id="rId34"/>
    <p:sldId id="326" r:id="rId35"/>
    <p:sldId id="327" r:id="rId36"/>
    <p:sldId id="328" r:id="rId37"/>
    <p:sldId id="330" r:id="rId38"/>
    <p:sldId id="331" r:id="rId39"/>
    <p:sldId id="332" r:id="rId40"/>
    <p:sldId id="333" r:id="rId41"/>
    <p:sldId id="334" r:id="rId42"/>
    <p:sldId id="335" r:id="rId43"/>
    <p:sldId id="336" r:id="rId44"/>
    <p:sldId id="329" r:id="rId45"/>
    <p:sldId id="339" r:id="rId46"/>
    <p:sldId id="340" r:id="rId47"/>
    <p:sldId id="341" r:id="rId48"/>
    <p:sldId id="342" r:id="rId49"/>
    <p:sldId id="338"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0066FF"/>
    <a:srgbClr val="66FF33"/>
    <a:srgbClr val="FF0066"/>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88683" autoAdjust="0"/>
  </p:normalViewPr>
  <p:slideViewPr>
    <p:cSldViewPr>
      <p:cViewPr varScale="1">
        <p:scale>
          <a:sx n="73" d="100"/>
          <a:sy n="73" d="100"/>
        </p:scale>
        <p:origin x="946"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F927348-A828-432C-90F3-C740DFCCA9D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DC53DB57-D745-4E89-B11F-793AE908B87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pitchFamily="2" charset="-122"/>
              </a:defRPr>
            </a:lvl1pPr>
          </a:lstStyle>
          <a:p>
            <a:pPr>
              <a:defRPr/>
            </a:pPr>
            <a:fld id="{AD5561E4-E93F-4035-8E66-2B54D602808F}" type="datetimeFigureOut">
              <a:rPr lang="zh-CN" altLang="en-US"/>
              <a:pPr>
                <a:defRPr/>
              </a:pPr>
              <a:t>2022/4/13</a:t>
            </a:fld>
            <a:endParaRPr lang="zh-CN" altLang="en-US"/>
          </a:p>
        </p:txBody>
      </p:sp>
      <p:sp>
        <p:nvSpPr>
          <p:cNvPr id="4" name="幻灯片图像占位符 3">
            <a:extLst>
              <a:ext uri="{FF2B5EF4-FFF2-40B4-BE49-F238E27FC236}">
                <a16:creationId xmlns:a16="http://schemas.microsoft.com/office/drawing/2014/main" id="{2E5FF38B-D6B0-47F0-96C5-E9B900855F8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3CD83C7-756F-438C-9246-1CD33E157F1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7AD09EAE-3BED-4E54-BD48-7C8BB02D4A5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69A5CC8B-5C80-44E2-80B4-DF9C3EB06CA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F5582FC-B5AD-4917-B070-329F89742973}"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93494059-EED6-4ED3-8D2D-495BD812C6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6344C09F-1FAD-4345-845A-ECEA122E54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上学期我们学习了集合的基本知识，包括集合的定义、表示、集合间的关系及其运算等，但是并没有研究集合间的元素的关系，而这些关系在现实、计算机处理与数学中经常用到，比如教学管理系统里学生集合和教师集合中，一个学生与一名教师之间的关系，供销存系统 一个供货单位与一个商品之间的关系、一个财务管理系统中 职员与工资之间的关系，数学里一个整数与和它模</a:t>
            </a:r>
            <a:r>
              <a:rPr lang="en-US" altLang="zh-CN" dirty="0"/>
              <a:t>5</a:t>
            </a:r>
            <a:r>
              <a:rPr lang="zh-CN" altLang="en-US" dirty="0"/>
              <a:t>同余的数之间的关系等等。</a:t>
            </a:r>
            <a:endParaRPr lang="en-US" altLang="zh-CN" dirty="0"/>
          </a:p>
          <a:p>
            <a:r>
              <a:rPr lang="zh-CN" altLang="en-US" dirty="0"/>
              <a:t>今天我们就来学习这一部分内容 关系，主要要学习包括</a:t>
            </a:r>
            <a:r>
              <a:rPr lang="en-US" altLang="zh-CN" dirty="0"/>
              <a:t>…</a:t>
            </a:r>
            <a:endParaRPr lang="zh-CN" altLang="en-US" dirty="0"/>
          </a:p>
          <a:p>
            <a:endParaRPr lang="zh-CN" altLang="en-US" dirty="0"/>
          </a:p>
        </p:txBody>
      </p:sp>
      <p:sp>
        <p:nvSpPr>
          <p:cNvPr id="5124" name="灯片编号占位符 3">
            <a:extLst>
              <a:ext uri="{FF2B5EF4-FFF2-40B4-BE49-F238E27FC236}">
                <a16:creationId xmlns:a16="http://schemas.microsoft.com/office/drawing/2014/main" id="{A0ACFEF0-22E1-48B9-A365-AEA9682C8C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FDC0EDEE-B343-4CDD-A006-FE97414DBAE5}" type="slidenum">
              <a:rPr lang="zh-CN" altLang="en-US">
                <a:latin typeface="Arial" panose="020B0604020202020204" pitchFamily="34" charset="0"/>
              </a:rPr>
              <a:pPr fontAlgn="base">
                <a:spcBef>
                  <a:spcPct val="0"/>
                </a:spcBef>
                <a:spcAft>
                  <a:spcPct val="0"/>
                </a:spcAft>
              </a:pPr>
              <a:t>1</a:t>
            </a:fld>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8AA433BC-8D49-408E-95A7-3B5B5D54D3E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BF51AB7-D3E0-4011-B1D6-4A060F79E9BA}" type="slidenum">
              <a:rPr lang="en-US" altLang="zh-CN">
                <a:latin typeface="Arial" panose="020B0604020202020204" pitchFamily="34" charset="0"/>
              </a:rPr>
              <a:pPr>
                <a:spcBef>
                  <a:spcPct val="0"/>
                </a:spcBef>
              </a:pPr>
              <a:t>10</a:t>
            </a:fld>
            <a:endParaRPr lang="en-US" altLang="zh-CN">
              <a:latin typeface="Arial" panose="020B0604020202020204" pitchFamily="34" charset="0"/>
            </a:endParaRPr>
          </a:p>
        </p:txBody>
      </p:sp>
      <p:sp>
        <p:nvSpPr>
          <p:cNvPr id="24579" name="Rectangle 2">
            <a:extLst>
              <a:ext uri="{FF2B5EF4-FFF2-40B4-BE49-F238E27FC236}">
                <a16:creationId xmlns:a16="http://schemas.microsoft.com/office/drawing/2014/main" id="{66E13C63-FFDC-479A-A8F2-4E395FD04B6F}"/>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24580" name="Rectangle 3">
            <a:extLst>
              <a:ext uri="{FF2B5EF4-FFF2-40B4-BE49-F238E27FC236}">
                <a16:creationId xmlns:a16="http://schemas.microsoft.com/office/drawing/2014/main" id="{366B9BC3-4C1D-485A-BFBA-67226AA21D98}"/>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a:t>原</a:t>
            </a:r>
            <a:r>
              <a:rPr lang="en-US" altLang="zh-CN"/>
              <a:t>n</a:t>
            </a:r>
            <a:r>
              <a:rPr lang="zh-CN" altLang="en-US"/>
              <a:t>元关系</a:t>
            </a:r>
            <a:r>
              <a:rPr lang="en-US" altLang="zh-CN"/>
              <a:t>R</a:t>
            </a:r>
            <a:r>
              <a:rPr lang="zh-CN" altLang="en-US"/>
              <a:t>的子集</a:t>
            </a:r>
            <a:endParaRPr lang="en-US" altLang="zh-CN"/>
          </a:p>
          <a:p>
            <a:r>
              <a:rPr lang="en-US" altLang="zh-CN"/>
              <a:t>1</a:t>
            </a:r>
            <a:r>
              <a:rPr lang="zh-CN" altLang="en-US"/>
              <a:t>、结果</a:t>
            </a:r>
            <a:r>
              <a:rPr lang="en-US" altLang="zh-CN"/>
              <a:t>2</a:t>
            </a:r>
            <a:r>
              <a:rPr lang="zh-CN" altLang="en-US"/>
              <a:t>个</a:t>
            </a:r>
            <a:r>
              <a:rPr lang="en-US" altLang="zh-CN"/>
              <a:t>4</a:t>
            </a:r>
            <a:r>
              <a:rPr lang="zh-CN" altLang="en-US"/>
              <a:t>元组</a:t>
            </a:r>
            <a:endParaRPr lang="en-US" altLang="zh-CN"/>
          </a:p>
          <a:p>
            <a:r>
              <a:rPr lang="en-US" altLang="zh-CN"/>
              <a:t>2</a:t>
            </a:r>
            <a:r>
              <a:rPr lang="zh-CN" altLang="en-US"/>
              <a:t>、</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963A36E6-0E18-4F83-8C05-C736CBDD86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0CF1164-4292-47F8-B2C5-1711167272B2}" type="slidenum">
              <a:rPr lang="en-US" altLang="zh-CN">
                <a:latin typeface="Arial" panose="020B0604020202020204" pitchFamily="34" charset="0"/>
              </a:rPr>
              <a:pPr>
                <a:spcBef>
                  <a:spcPct val="0"/>
                </a:spcBef>
              </a:pPr>
              <a:t>11</a:t>
            </a:fld>
            <a:endParaRPr lang="en-US" altLang="zh-CN">
              <a:latin typeface="Arial" panose="020B0604020202020204" pitchFamily="34" charset="0"/>
            </a:endParaRPr>
          </a:p>
        </p:txBody>
      </p:sp>
      <p:sp>
        <p:nvSpPr>
          <p:cNvPr id="26627" name="Rectangle 2">
            <a:extLst>
              <a:ext uri="{FF2B5EF4-FFF2-40B4-BE49-F238E27FC236}">
                <a16:creationId xmlns:a16="http://schemas.microsoft.com/office/drawing/2014/main" id="{1700DE0C-733C-464F-897C-FFFDB7E3CF6D}"/>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26628" name="Rectangle 3">
            <a:extLst>
              <a:ext uri="{FF2B5EF4-FFF2-40B4-BE49-F238E27FC236}">
                <a16:creationId xmlns:a16="http://schemas.microsoft.com/office/drawing/2014/main" id="{ABF312EC-F189-47E3-B8F0-7FF01DB251DE}"/>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a:t>解释定义，说明意义</a:t>
            </a:r>
            <a:endParaRPr lang="en-US" altLang="zh-CN"/>
          </a:p>
          <a:p>
            <a:r>
              <a:rPr lang="zh-CN" altLang="en-US"/>
              <a:t>第二个运算  投影运算，可实现删去关系中每条记录相同的域，构建一个新的多</a:t>
            </a:r>
            <a:r>
              <a:rPr lang="en-US" altLang="zh-CN"/>
              <a:t>(n)</a:t>
            </a:r>
            <a:r>
              <a:rPr lang="zh-CN" altLang="en-US"/>
              <a:t>元关系，相当于删掉一些列，一些字段，不需要的。</a:t>
            </a:r>
            <a:endParaRPr lang="en-US" altLang="zh-CN"/>
          </a:p>
          <a:p>
            <a:r>
              <a:rPr lang="zh-CN" altLang="en-US"/>
              <a:t>保留哪些，删掉哪些，取决于</a:t>
            </a:r>
            <a:r>
              <a:rPr lang="en-US" altLang="zh-CN"/>
              <a:t>P</a:t>
            </a:r>
            <a:r>
              <a:rPr lang="zh-CN" altLang="en-US"/>
              <a:t>的下标。</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4D0EA79-3E9A-483B-9656-74A33F102F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7EA5663-5A41-421F-B76C-27AD82B6A7D0}" type="slidenum">
              <a:rPr lang="en-US" altLang="zh-CN">
                <a:latin typeface="Arial" panose="020B0604020202020204" pitchFamily="34" charset="0"/>
              </a:rPr>
              <a:pPr>
                <a:spcBef>
                  <a:spcPct val="0"/>
                </a:spcBef>
              </a:pPr>
              <a:t>12</a:t>
            </a:fld>
            <a:endParaRPr lang="en-US" altLang="zh-CN">
              <a:latin typeface="Arial" panose="020B0604020202020204" pitchFamily="34" charset="0"/>
            </a:endParaRPr>
          </a:p>
        </p:txBody>
      </p:sp>
      <p:sp>
        <p:nvSpPr>
          <p:cNvPr id="28675" name="Rectangle 2">
            <a:extLst>
              <a:ext uri="{FF2B5EF4-FFF2-40B4-BE49-F238E27FC236}">
                <a16:creationId xmlns:a16="http://schemas.microsoft.com/office/drawing/2014/main" id="{7A44D57E-B186-4FBA-90EB-18A5C5AD9885}"/>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28676" name="Rectangle 3">
            <a:extLst>
              <a:ext uri="{FF2B5EF4-FFF2-40B4-BE49-F238E27FC236}">
                <a16:creationId xmlns:a16="http://schemas.microsoft.com/office/drawing/2014/main" id="{4A12CC7A-97B7-437E-A6A7-5148305444A9}"/>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CAAB678-C3AE-491E-97E2-35023726BD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63F14F3-B10C-4A4E-BEED-3913BE60B6A1}" type="slidenum">
              <a:rPr lang="en-US" altLang="zh-CN">
                <a:latin typeface="Arial" panose="020B0604020202020204" pitchFamily="34" charset="0"/>
              </a:rPr>
              <a:pPr>
                <a:spcBef>
                  <a:spcPct val="0"/>
                </a:spcBef>
              </a:pPr>
              <a:t>13</a:t>
            </a:fld>
            <a:endParaRPr lang="en-US" altLang="zh-CN">
              <a:latin typeface="Arial" panose="020B0604020202020204" pitchFamily="34" charset="0"/>
            </a:endParaRPr>
          </a:p>
        </p:txBody>
      </p:sp>
      <p:sp>
        <p:nvSpPr>
          <p:cNvPr id="30723" name="Rectangle 2">
            <a:extLst>
              <a:ext uri="{FF2B5EF4-FFF2-40B4-BE49-F238E27FC236}">
                <a16:creationId xmlns:a16="http://schemas.microsoft.com/office/drawing/2014/main" id="{901958EA-6227-4696-ADE8-D5409F36B750}"/>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30724" name="Rectangle 3">
            <a:extLst>
              <a:ext uri="{FF2B5EF4-FFF2-40B4-BE49-F238E27FC236}">
                <a16:creationId xmlns:a16="http://schemas.microsoft.com/office/drawing/2014/main" id="{2EF36C7A-61D8-4FEB-97BC-32FD73B58E69}"/>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a:t>第三个运算  连接运算，</a:t>
            </a:r>
            <a:endParaRPr lang="en-US" altLang="zh-CN"/>
          </a:p>
          <a:p>
            <a:r>
              <a:rPr lang="zh-CN" altLang="en-US"/>
              <a:t>当然不是简单的加几列，还要做数据的连接，具体如何，先看定义</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99D52852-2D4F-4E18-9DA2-E203FA8AB0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A3184C5-7A2B-4237-8D65-B7B794E007E4}" type="slidenum">
              <a:rPr lang="en-US" altLang="zh-CN">
                <a:latin typeface="Arial" panose="020B0604020202020204" pitchFamily="34" charset="0"/>
              </a:rPr>
              <a:pPr>
                <a:spcBef>
                  <a:spcPct val="0"/>
                </a:spcBef>
              </a:pPr>
              <a:t>14</a:t>
            </a:fld>
            <a:endParaRPr lang="en-US" altLang="zh-CN">
              <a:latin typeface="Arial" panose="020B0604020202020204" pitchFamily="34" charset="0"/>
            </a:endParaRPr>
          </a:p>
        </p:txBody>
      </p:sp>
      <p:sp>
        <p:nvSpPr>
          <p:cNvPr id="32771" name="Rectangle 2">
            <a:extLst>
              <a:ext uri="{FF2B5EF4-FFF2-40B4-BE49-F238E27FC236}">
                <a16:creationId xmlns:a16="http://schemas.microsoft.com/office/drawing/2014/main" id="{7FB96203-7F33-41B5-97A9-21378C0F17C5}"/>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146436" name="Rectangle 3">
            <a:extLst>
              <a:ext uri="{FF2B5EF4-FFF2-40B4-BE49-F238E27FC236}">
                <a16:creationId xmlns:a16="http://schemas.microsoft.com/office/drawing/2014/main" id="{A398B219-9A0C-4DF0-97BF-674ED1910865}"/>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defRPr/>
            </a:pPr>
            <a:r>
              <a:rPr lang="zh-CN" altLang="en-US" dirty="0"/>
              <a:t>第三个运算  连接运算，，连接运算是从两个关系产生一个新的关系，该关系中的每个元组都是</a:t>
            </a:r>
            <a:r>
              <a:rPr lang="en-US" altLang="zh-CN" dirty="0" err="1"/>
              <a:t>m+n</a:t>
            </a:r>
            <a:r>
              <a:rPr lang="en-US" altLang="zh-CN" dirty="0"/>
              <a:t>-p</a:t>
            </a:r>
            <a:r>
              <a:rPr lang="zh-CN" altLang="en-US" dirty="0"/>
              <a:t>元组，且，该元组由</a:t>
            </a:r>
            <a:r>
              <a:rPr lang="en-US" altLang="zh-CN" dirty="0"/>
              <a:t>…</a:t>
            </a:r>
            <a:r>
              <a:rPr lang="zh-CN" altLang="en-US" dirty="0"/>
              <a:t>组成，且满足</a:t>
            </a:r>
            <a:r>
              <a:rPr lang="en-US" altLang="zh-CN" dirty="0"/>
              <a:t>…</a:t>
            </a:r>
          </a:p>
          <a:p>
            <a:pPr>
              <a:defRPr/>
            </a:pPr>
            <a:r>
              <a:rPr lang="zh-CN" altLang="en-US" dirty="0"/>
              <a:t>含义为：如果关系</a:t>
            </a:r>
            <a:r>
              <a:rPr lang="en-US" altLang="zh-CN" dirty="0"/>
              <a:t>R</a:t>
            </a:r>
            <a:r>
              <a:rPr lang="zh-CN" altLang="en-US" dirty="0"/>
              <a:t>中有一个</a:t>
            </a:r>
            <a:r>
              <a:rPr lang="en-US" altLang="zh-CN" dirty="0"/>
              <a:t>m</a:t>
            </a:r>
            <a:r>
              <a:rPr lang="zh-CN" altLang="en-US" dirty="0"/>
              <a:t>元组的</a:t>
            </a:r>
            <a:r>
              <a:rPr lang="en-US" altLang="zh-CN" dirty="0"/>
              <a:t>p</a:t>
            </a:r>
            <a:r>
              <a:rPr lang="zh-CN" altLang="en-US" dirty="0"/>
              <a:t>项与关系</a:t>
            </a:r>
            <a:r>
              <a:rPr lang="en-US" altLang="zh-CN" dirty="0"/>
              <a:t>S</a:t>
            </a:r>
            <a:r>
              <a:rPr lang="zh-CN" altLang="en-US" dirty="0"/>
              <a:t>中的某个</a:t>
            </a:r>
            <a:r>
              <a:rPr lang="en-US" altLang="zh-CN" dirty="0"/>
              <a:t>n</a:t>
            </a:r>
            <a:r>
              <a:rPr lang="zh-CN" altLang="en-US" dirty="0"/>
              <a:t>元组的</a:t>
            </a:r>
            <a:r>
              <a:rPr lang="en-US" altLang="zh-CN" dirty="0"/>
              <a:t>p</a:t>
            </a:r>
            <a:r>
              <a:rPr lang="zh-CN" altLang="en-US" dirty="0"/>
              <a:t>项是重合的，则由这</a:t>
            </a:r>
            <a:r>
              <a:rPr lang="en-US" altLang="zh-CN" dirty="0"/>
              <a:t>m</a:t>
            </a:r>
            <a:r>
              <a:rPr lang="zh-CN" altLang="en-US" dirty="0"/>
              <a:t>元组和</a:t>
            </a:r>
            <a:r>
              <a:rPr lang="en-US" altLang="zh-CN" dirty="0"/>
              <a:t>n</a:t>
            </a:r>
            <a:r>
              <a:rPr lang="zh-CN" altLang="en-US" dirty="0"/>
              <a:t>元组去掉重合的</a:t>
            </a:r>
            <a:r>
              <a:rPr lang="en-US" altLang="zh-CN" dirty="0"/>
              <a:t>p</a:t>
            </a:r>
            <a:r>
              <a:rPr lang="zh-CN" altLang="en-US" dirty="0"/>
              <a:t>元组，构成的</a:t>
            </a:r>
            <a:r>
              <a:rPr lang="en-US" altLang="zh-CN" dirty="0" err="1"/>
              <a:t>m+n</a:t>
            </a:r>
            <a:r>
              <a:rPr lang="en-US" altLang="zh-CN" dirty="0"/>
              <a:t>-p</a:t>
            </a:r>
            <a:r>
              <a:rPr lang="zh-CN" altLang="en-US" dirty="0"/>
              <a:t>元组就属于</a:t>
            </a:r>
            <a:r>
              <a:rPr lang="en-US" altLang="zh-CN" i="1"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J</a:t>
            </a:r>
            <a:r>
              <a:rPr lang="en-US" altLang="zh-CN" i="1" baseline="-250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a:t>
            </a:r>
            <a:r>
              <a:rPr lang="zh-CN" altLang="en-US"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(R,S) </a:t>
            </a:r>
            <a:r>
              <a:rPr lang="zh-CN" altLang="en-US"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dirty="0"/>
          </a:p>
          <a:p>
            <a:pPr>
              <a:defRPr/>
            </a:pPr>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16503ABF-3C6F-48F5-B309-C0AF97B5ECC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9BE33E2-0E70-4EEC-950A-58C5BA803636}" type="slidenum">
              <a:rPr lang="en-US" altLang="zh-CN">
                <a:latin typeface="Arial" panose="020B0604020202020204" pitchFamily="34" charset="0"/>
              </a:rPr>
              <a:pPr>
                <a:spcBef>
                  <a:spcPct val="0"/>
                </a:spcBef>
              </a:pPr>
              <a:t>15</a:t>
            </a:fld>
            <a:endParaRPr lang="en-US" altLang="zh-CN">
              <a:latin typeface="Arial" panose="020B0604020202020204" pitchFamily="34" charset="0"/>
            </a:endParaRPr>
          </a:p>
        </p:txBody>
      </p:sp>
      <p:sp>
        <p:nvSpPr>
          <p:cNvPr id="34819" name="Rectangle 2">
            <a:extLst>
              <a:ext uri="{FF2B5EF4-FFF2-40B4-BE49-F238E27FC236}">
                <a16:creationId xmlns:a16="http://schemas.microsoft.com/office/drawing/2014/main" id="{6B5F95D0-46B1-48D6-8949-C4CB276C7501}"/>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34820" name="Rectangle 3">
            <a:extLst>
              <a:ext uri="{FF2B5EF4-FFF2-40B4-BE49-F238E27FC236}">
                <a16:creationId xmlns:a16="http://schemas.microsoft.com/office/drawing/2014/main" id="{16445685-E60C-4741-BFB6-B13A5B7FAF92}"/>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B9D5BAD5-51FC-4BF3-BD84-D93E244648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6FE5B7D-5996-4044-8C62-2B7FA35E70D2}" type="slidenum">
              <a:rPr lang="en-US" altLang="zh-CN">
                <a:latin typeface="Arial" panose="020B0604020202020204" pitchFamily="34" charset="0"/>
              </a:rPr>
              <a:pPr>
                <a:spcBef>
                  <a:spcPct val="0"/>
                </a:spcBef>
              </a:pPr>
              <a:t>16</a:t>
            </a:fld>
            <a:endParaRPr lang="en-US" altLang="zh-CN">
              <a:latin typeface="Arial" panose="020B0604020202020204" pitchFamily="34" charset="0"/>
            </a:endParaRPr>
          </a:p>
        </p:txBody>
      </p:sp>
      <p:sp>
        <p:nvSpPr>
          <p:cNvPr id="36867" name="Rectangle 2">
            <a:extLst>
              <a:ext uri="{FF2B5EF4-FFF2-40B4-BE49-F238E27FC236}">
                <a16:creationId xmlns:a16="http://schemas.microsoft.com/office/drawing/2014/main" id="{F13F430D-2D7E-41F9-BEF8-2337D750119A}"/>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36868" name="Rectangle 3">
            <a:extLst>
              <a:ext uri="{FF2B5EF4-FFF2-40B4-BE49-F238E27FC236}">
                <a16:creationId xmlns:a16="http://schemas.microsoft.com/office/drawing/2014/main" id="{F5910182-7145-424E-BFC8-98760C84F5D3}"/>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a:t>不是简单的去掉两列，而是要做连接，将第一个表中后两列信息与第二个表的前两列信息完全相同的做以连接，结果重复去掉，变成</a:t>
            </a:r>
            <a:r>
              <a:rPr lang="en-US" altLang="zh-CN"/>
              <a:t>5</a:t>
            </a:r>
            <a:r>
              <a:rPr lang="zh-CN" altLang="en-US"/>
              <a:t>元组，每条记录依次做相同操作！</a:t>
            </a:r>
            <a:endParaRPr lang="en-US" altLang="zh-CN"/>
          </a:p>
          <a:p>
            <a:r>
              <a:rPr lang="zh-CN" altLang="en-US"/>
              <a:t>记录数变少！</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40BBEE76-0484-4333-A5D9-852756E5A9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8DD66E6-54EB-48E9-9A88-FF9930392BB5}" type="slidenum">
              <a:rPr lang="en-US" altLang="zh-CN">
                <a:latin typeface="Arial" panose="020B0604020202020204" pitchFamily="34" charset="0"/>
              </a:rPr>
              <a:pPr>
                <a:spcBef>
                  <a:spcPct val="0"/>
                </a:spcBef>
              </a:pPr>
              <a:t>17</a:t>
            </a:fld>
            <a:endParaRPr lang="en-US" altLang="zh-CN">
              <a:latin typeface="Arial" panose="020B0604020202020204" pitchFamily="34" charset="0"/>
            </a:endParaRPr>
          </a:p>
        </p:txBody>
      </p:sp>
      <p:sp>
        <p:nvSpPr>
          <p:cNvPr id="38915" name="Rectangle 2">
            <a:extLst>
              <a:ext uri="{FF2B5EF4-FFF2-40B4-BE49-F238E27FC236}">
                <a16:creationId xmlns:a16="http://schemas.microsoft.com/office/drawing/2014/main" id="{C63106F8-6A51-4422-A69A-D9A44C06D39F}"/>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38916" name="Rectangle 3">
            <a:extLst>
              <a:ext uri="{FF2B5EF4-FFF2-40B4-BE49-F238E27FC236}">
                <a16:creationId xmlns:a16="http://schemas.microsoft.com/office/drawing/2014/main" id="{E26AB622-27A7-4CEA-B185-0F9B8B749369}"/>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altLang="zh-CN"/>
              <a:t>SELEct</a:t>
            </a:r>
            <a:r>
              <a:rPr lang="zh-CN" altLang="en-US"/>
              <a:t>子句说明将被使用的投影运算</a:t>
            </a:r>
            <a:endParaRPr lang="en-US" altLang="zh-CN"/>
          </a:p>
          <a:p>
            <a:r>
              <a:rPr lang="en-US" altLang="zh-CN"/>
              <a:t>WHERE</a:t>
            </a:r>
            <a:r>
              <a:rPr lang="zh-CN" altLang="en-US"/>
              <a:t>子句后面跟着选择运算的条件</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A5C60A12-5F61-4993-94A2-E6E6B03D640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B9F2C1D-A740-480F-B660-DFFF5443A0B4}" type="slidenum">
              <a:rPr lang="en-US" altLang="zh-CN">
                <a:latin typeface="Arial" panose="020B0604020202020204" pitchFamily="34" charset="0"/>
              </a:rPr>
              <a:pPr>
                <a:spcBef>
                  <a:spcPct val="0"/>
                </a:spcBef>
              </a:pPr>
              <a:t>18</a:t>
            </a:fld>
            <a:endParaRPr lang="en-US" altLang="zh-CN">
              <a:latin typeface="Arial" panose="020B0604020202020204" pitchFamily="34" charset="0"/>
            </a:endParaRPr>
          </a:p>
        </p:txBody>
      </p:sp>
      <p:sp>
        <p:nvSpPr>
          <p:cNvPr id="40963" name="Rectangle 2">
            <a:extLst>
              <a:ext uri="{FF2B5EF4-FFF2-40B4-BE49-F238E27FC236}">
                <a16:creationId xmlns:a16="http://schemas.microsoft.com/office/drawing/2014/main" id="{193DE765-918C-454A-943D-55D4AADAFF8C}"/>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40964" name="Rectangle 3">
            <a:extLst>
              <a:ext uri="{FF2B5EF4-FFF2-40B4-BE49-F238E27FC236}">
                <a16:creationId xmlns:a16="http://schemas.microsoft.com/office/drawing/2014/main" id="{55179BCE-0E28-4504-870E-4A0205E8AAFB}"/>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a:t>多个表的查询 </a:t>
            </a:r>
            <a:r>
              <a:rPr lang="en-US" altLang="zh-CN"/>
              <a:t>From</a:t>
            </a:r>
            <a:r>
              <a:rPr lang="zh-CN" altLang="en-US"/>
              <a:t>子句用于找出两个不同数据库表的连接</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625BC37-7F92-4D41-8731-B3FC85DFD3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BF8A83D-35FE-461F-B728-A8C8B07D8C27}" type="slidenum">
              <a:rPr lang="en-US" altLang="zh-CN">
                <a:latin typeface="Arial" panose="020B0604020202020204" pitchFamily="34" charset="0"/>
              </a:rPr>
              <a:pPr>
                <a:spcBef>
                  <a:spcPct val="0"/>
                </a:spcBef>
              </a:pPr>
              <a:t>19</a:t>
            </a:fld>
            <a:endParaRPr lang="en-US" altLang="zh-CN">
              <a:latin typeface="Arial" panose="020B0604020202020204" pitchFamily="34" charset="0"/>
            </a:endParaRPr>
          </a:p>
        </p:txBody>
      </p:sp>
      <p:sp>
        <p:nvSpPr>
          <p:cNvPr id="43011" name="Rectangle 2">
            <a:extLst>
              <a:ext uri="{FF2B5EF4-FFF2-40B4-BE49-F238E27FC236}">
                <a16:creationId xmlns:a16="http://schemas.microsoft.com/office/drawing/2014/main" id="{F221976F-BEFC-49BA-93CD-20AA7F4E5D31}"/>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43012" name="Rectangle 3">
            <a:extLst>
              <a:ext uri="{FF2B5EF4-FFF2-40B4-BE49-F238E27FC236}">
                <a16:creationId xmlns:a16="http://schemas.microsoft.com/office/drawing/2014/main" id="{C2CD1365-1659-4161-A246-E301E5C52892}"/>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a:t>已知</a:t>
            </a:r>
            <a:r>
              <a:rPr lang="en-US" altLang="zh-CN"/>
              <a:t>…,</a:t>
            </a:r>
            <a:r>
              <a:rPr lang="zh-CN" altLang="en-US"/>
              <a:t>根据该计算机网络，我们定义关系一个</a:t>
            </a:r>
            <a:r>
              <a:rPr lang="en-US" altLang="zh-CN"/>
              <a:t>R</a:t>
            </a:r>
            <a:r>
              <a:rPr lang="zh-CN" altLang="en-US"/>
              <a:t>：</a:t>
            </a:r>
            <a:r>
              <a:rPr lang="en-US" altLang="zh-CN"/>
              <a:t>…</a:t>
            </a:r>
            <a:r>
              <a:rPr lang="zh-CN" altLang="en-US"/>
              <a:t>，很显然，该关系有</a:t>
            </a:r>
            <a:r>
              <a:rPr lang="en-US" altLang="zh-CN"/>
              <a:t>***</a:t>
            </a:r>
            <a:r>
              <a:rPr lang="zh-CN" altLang="en-US"/>
              <a:t>共</a:t>
            </a:r>
            <a:r>
              <a:rPr lang="en-US" altLang="zh-CN"/>
              <a:t>5</a:t>
            </a:r>
            <a:r>
              <a:rPr lang="zh-CN" altLang="en-US"/>
              <a:t>个有序对。现在有一个问题就是</a:t>
            </a:r>
            <a:r>
              <a:rPr lang="en-US" altLang="zh-CN"/>
              <a:t>…</a:t>
            </a:r>
            <a:r>
              <a:rPr lang="zh-CN" altLang="en-US"/>
              <a:t>，比如波士顿到纽约，波士顿到底特律，波士顿到丹佛之间是否有</a:t>
            </a:r>
            <a:r>
              <a:rPr lang="zh-CN" altLang="en-US">
                <a:latin typeface="Times New Roman" panose="02020603050405020304" pitchFamily="18" charset="0"/>
                <a:ea typeface="楷体_GB2312" pitchFamily="49" charset="-122"/>
                <a:cs typeface="Times New Roman" panose="02020603050405020304" pitchFamily="18" charset="0"/>
              </a:rPr>
              <a:t>条电话线或多条电话线链接？</a:t>
            </a:r>
            <a:endParaRPr lang="en-US" altLang="zh-CN">
              <a:latin typeface="Times New Roman" panose="02020603050405020304" pitchFamily="18" charset="0"/>
              <a:ea typeface="楷体_GB2312" pitchFamily="49" charset="-122"/>
              <a:cs typeface="Times New Roman" panose="02020603050405020304" pitchFamily="18" charset="0"/>
            </a:endParaRPr>
          </a:p>
          <a:p>
            <a:r>
              <a:rPr lang="zh-CN" altLang="en-US">
                <a:latin typeface="Times New Roman" panose="02020603050405020304" pitchFamily="18" charset="0"/>
                <a:ea typeface="楷体_GB2312" pitchFamily="49" charset="-122"/>
                <a:cs typeface="Times New Roman" panose="02020603050405020304" pitchFamily="18" charset="0"/>
              </a:rPr>
              <a:t>由于</a:t>
            </a:r>
            <a:r>
              <a:rPr lang="en-US" altLang="zh-CN">
                <a:latin typeface="Times New Roman" panose="02020603050405020304" pitchFamily="18" charset="0"/>
                <a:ea typeface="楷体_GB2312" pitchFamily="49" charset="-122"/>
                <a:cs typeface="Times New Roman" panose="02020603050405020304" pitchFamily="18" charset="0"/>
              </a:rPr>
              <a:t>…,</a:t>
            </a:r>
            <a:r>
              <a:rPr lang="zh-CN" altLang="en-US">
                <a:latin typeface="Times New Roman" panose="02020603050405020304" pitchFamily="18" charset="0"/>
                <a:ea typeface="楷体_GB2312" pitchFamily="49" charset="-122"/>
                <a:cs typeface="Times New Roman" panose="02020603050405020304" pitchFamily="18" charset="0"/>
              </a:rPr>
              <a:t>那么用什么方法判定呢？因为我们知道波士顿可以到底特律，而底特律又可以到丹佛，因此波士顿是可以间接的到底特律的对吧，那么从波士顿到丹佛的这种连通性是不是通过波士顿到底特律的有向边，和底特律到丹佛有向边，通过传递的概念产生的？如果我们能将因传递产生的所有的边都加到</a:t>
            </a:r>
            <a:r>
              <a:rPr lang="en-US" altLang="zh-CN">
                <a:latin typeface="Times New Roman" panose="02020603050405020304" pitchFamily="18" charset="0"/>
                <a:ea typeface="楷体_GB2312" pitchFamily="49" charset="-122"/>
                <a:cs typeface="Times New Roman" panose="02020603050405020304" pitchFamily="18" charset="0"/>
              </a:rPr>
              <a:t>R</a:t>
            </a:r>
            <a:r>
              <a:rPr lang="zh-CN" altLang="en-US">
                <a:latin typeface="Times New Roman" panose="02020603050405020304" pitchFamily="18" charset="0"/>
                <a:ea typeface="楷体_GB2312" pitchFamily="49" charset="-122"/>
                <a:cs typeface="Times New Roman" panose="02020603050405020304" pitchFamily="18" charset="0"/>
              </a:rPr>
              <a:t>里来，是不是获得的关系就包括了每一对有链接的数据中心，用它就可以判定。也就是说我们可以通过</a:t>
            </a:r>
            <a:r>
              <a:rPr lang="en-US" altLang="zh-CN">
                <a:latin typeface="Times New Roman" panose="02020603050405020304" pitchFamily="18" charset="0"/>
                <a:ea typeface="楷体_GB2312" pitchFamily="49" charset="-122"/>
                <a:cs typeface="Times New Roman" panose="02020603050405020304" pitchFamily="18" charset="0"/>
              </a:rPr>
              <a:t>…,</a:t>
            </a:r>
            <a:r>
              <a:rPr lang="zh-CN" altLang="en-US">
                <a:latin typeface="Times New Roman" panose="02020603050405020304" pitchFamily="18" charset="0"/>
                <a:ea typeface="楷体_GB2312" pitchFamily="49" charset="-122"/>
                <a:cs typeface="Times New Roman" panose="02020603050405020304" pitchFamily="18" charset="0"/>
              </a:rPr>
              <a:t>而新构造的这个关系我们把它称为原关系</a:t>
            </a:r>
            <a:r>
              <a:rPr lang="en-US" altLang="zh-CN">
                <a:latin typeface="Times New Roman" panose="02020603050405020304" pitchFamily="18" charset="0"/>
                <a:ea typeface="楷体_GB2312" pitchFamily="49" charset="-122"/>
                <a:cs typeface="Times New Roman" panose="02020603050405020304" pitchFamily="18" charset="0"/>
              </a:rPr>
              <a:t>R</a:t>
            </a:r>
            <a:r>
              <a:rPr lang="zh-CN" altLang="en-US">
                <a:latin typeface="Times New Roman" panose="02020603050405020304" pitchFamily="18" charset="0"/>
                <a:ea typeface="楷体_GB2312" pitchFamily="49" charset="-122"/>
                <a:cs typeface="Times New Roman" panose="02020603050405020304" pitchFamily="18" charset="0"/>
              </a:rPr>
              <a:t>的传递闭包。</a:t>
            </a:r>
            <a:endParaRPr lang="en-US" altLang="zh-CN"/>
          </a:p>
          <a:p>
            <a:r>
              <a:rPr lang="zh-CN" altLang="en-US"/>
              <a:t>关系的闭包是个很有用的概念，特别是传递闭包，比如说关系的闭包可以用于关系数据库中</a:t>
            </a:r>
            <a:r>
              <a:rPr lang="en-US" altLang="zh-CN"/>
              <a:t>3NF</a:t>
            </a:r>
            <a:r>
              <a:rPr lang="zh-CN" altLang="en-US"/>
              <a:t>的构造、用于数据挖掘的模糊聚类分析算法的实现等等。</a:t>
            </a:r>
            <a:endParaRPr lang="en-US" altLang="zh-CN"/>
          </a:p>
          <a:p>
            <a:r>
              <a:rPr lang="zh-CN" altLang="en-US"/>
              <a:t>因此下面我们就来学习关系的闭包内容，包括关系的闭包的概念、用途与求法</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75EC50B3-0C99-4FB8-8D36-6C07ECA360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41A1E1F-1BD9-43CC-A0E5-FA3EA2376EB3}" type="slidenum">
              <a:rPr lang="en-US" altLang="zh-CN">
                <a:latin typeface="Arial" panose="020B0604020202020204" pitchFamily="34" charset="0"/>
              </a:rPr>
              <a:pPr>
                <a:spcBef>
                  <a:spcPct val="0"/>
                </a:spcBef>
              </a:pPr>
              <a:t>2</a:t>
            </a:fld>
            <a:endParaRPr lang="en-US" altLang="zh-CN">
              <a:latin typeface="Arial" panose="020B0604020202020204" pitchFamily="34" charset="0"/>
            </a:endParaRPr>
          </a:p>
        </p:txBody>
      </p:sp>
      <p:sp>
        <p:nvSpPr>
          <p:cNvPr id="8195" name="Rectangle 2">
            <a:extLst>
              <a:ext uri="{FF2B5EF4-FFF2-40B4-BE49-F238E27FC236}">
                <a16:creationId xmlns:a16="http://schemas.microsoft.com/office/drawing/2014/main" id="{7DEC1EE0-04B8-47D9-AC90-304C356D015D}"/>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8196" name="Rectangle 3">
            <a:extLst>
              <a:ext uri="{FF2B5EF4-FFF2-40B4-BE49-F238E27FC236}">
                <a16:creationId xmlns:a16="http://schemas.microsoft.com/office/drawing/2014/main" id="{2EB4F008-6214-4A99-8258-A1052DAFF53D}"/>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a:t>前面我们学习的关系主要是针对二元关系，简称为关系，即两个集合上元素的关系，实际上在两个以上的集合的元素中常常会产生某种关系。</a:t>
            </a:r>
            <a:endParaRPr lang="en-US" altLang="zh-CN"/>
          </a:p>
          <a:p>
            <a:r>
              <a:rPr lang="zh-CN" altLang="en-US"/>
              <a:t>比如学生学号、姓名、专业、年级、学分绩点等；机场每个航班的航班号、所属航空公司、起飞和目的城市、起飞与到达时间等。</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AC1D77E-D957-48F9-8A98-2E0D56F5B1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E7ABCF4-CC3E-4628-A91C-F8EE04DDB0AC}" type="slidenum">
              <a:rPr lang="en-US" altLang="zh-CN">
                <a:latin typeface="Arial" panose="020B0604020202020204" pitchFamily="34" charset="0"/>
              </a:rPr>
              <a:pPr>
                <a:spcBef>
                  <a:spcPct val="0"/>
                </a:spcBef>
              </a:pPr>
              <a:t>20</a:t>
            </a:fld>
            <a:endParaRPr lang="en-US" altLang="zh-CN">
              <a:latin typeface="Arial" panose="020B0604020202020204" pitchFamily="34" charset="0"/>
            </a:endParaRPr>
          </a:p>
        </p:txBody>
      </p:sp>
      <p:sp>
        <p:nvSpPr>
          <p:cNvPr id="45059" name="Rectangle 2">
            <a:extLst>
              <a:ext uri="{FF2B5EF4-FFF2-40B4-BE49-F238E27FC236}">
                <a16:creationId xmlns:a16="http://schemas.microsoft.com/office/drawing/2014/main" id="{BCFEDA6F-73BB-4F49-B381-9238C3CDA952}"/>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45060" name="Rectangle 3">
            <a:extLst>
              <a:ext uri="{FF2B5EF4-FFF2-40B4-BE49-F238E27FC236}">
                <a16:creationId xmlns:a16="http://schemas.microsoft.com/office/drawing/2014/main" id="{E9136383-C4D4-4C64-97F3-E47A28E6FCFE}"/>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a:t>如果用谓公式的形式定义闭包的话，定义如下：</a:t>
            </a:r>
            <a:endParaRPr lang="en-US" altLang="zh-CN"/>
          </a:p>
          <a:p>
            <a:r>
              <a:rPr lang="zh-CN" altLang="en-US"/>
              <a:t>从定义可以看出，一个关系</a:t>
            </a:r>
            <a:r>
              <a:rPr lang="en-US" altLang="zh-CN"/>
              <a:t>R</a:t>
            </a:r>
            <a:r>
              <a:rPr lang="zh-CN" altLang="en-US"/>
              <a:t>的闭包</a:t>
            </a:r>
            <a:r>
              <a:rPr lang="en-US" altLang="zh-CN"/>
              <a:t>S</a:t>
            </a:r>
            <a:r>
              <a:rPr lang="zh-CN" altLang="en-US"/>
              <a:t>是具有</a:t>
            </a:r>
            <a:r>
              <a:rPr lang="en-US" altLang="zh-CN"/>
              <a:t>3</a:t>
            </a:r>
            <a:r>
              <a:rPr lang="zh-CN" altLang="en-US"/>
              <a:t>个特点的，</a:t>
            </a:r>
            <a:r>
              <a:rPr lang="en-US" altLang="en-US">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RS</a:t>
            </a:r>
            <a:r>
              <a:rPr lang="zh-CN" altLang="en-US">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，具有相关性质的（自反闭包就具有自反性的</a:t>
            </a:r>
            <a:r>
              <a:rPr lang="en-US" altLang="zh-CN">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r>
              <a:rPr lang="zh-CN" altLang="en-US">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），是所有包含</a:t>
            </a:r>
            <a:r>
              <a:rPr lang="en-US" altLang="zh-CN">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R</a:t>
            </a:r>
            <a:r>
              <a:rPr lang="zh-CN" altLang="en-US">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并且具有相应性质的关系中最小的（包含有序对最少的）。</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0FB84A20-0CE4-4569-AE3A-6829D1B6F9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3A7D6D2-9628-41D6-8435-4F5C637660BC}" type="slidenum">
              <a:rPr lang="en-US" altLang="zh-CN">
                <a:latin typeface="Arial" panose="020B0604020202020204" pitchFamily="34" charset="0"/>
              </a:rPr>
              <a:pPr>
                <a:spcBef>
                  <a:spcPct val="0"/>
                </a:spcBef>
              </a:pPr>
              <a:t>21</a:t>
            </a:fld>
            <a:endParaRPr lang="en-US" altLang="zh-CN">
              <a:latin typeface="Arial" panose="020B0604020202020204" pitchFamily="34" charset="0"/>
            </a:endParaRPr>
          </a:p>
        </p:txBody>
      </p:sp>
      <p:sp>
        <p:nvSpPr>
          <p:cNvPr id="47107" name="Rectangle 2">
            <a:extLst>
              <a:ext uri="{FF2B5EF4-FFF2-40B4-BE49-F238E27FC236}">
                <a16:creationId xmlns:a16="http://schemas.microsoft.com/office/drawing/2014/main" id="{C4E4D1B4-5585-4BA0-927B-74BCBD2F86CA}"/>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47108" name="Rectangle 3">
            <a:extLst>
              <a:ext uri="{FF2B5EF4-FFF2-40B4-BE49-F238E27FC236}">
                <a16:creationId xmlns:a16="http://schemas.microsoft.com/office/drawing/2014/main" id="{5CBB991E-BA8D-4A02-8671-B016A4370F09}"/>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r>
              <a:rPr lang="zh-CN" altLang="en-US">
                <a:latin typeface="Times New Roman" panose="02020603050405020304" pitchFamily="18" charset="0"/>
              </a:rPr>
              <a:t>知道了什么是关系的闭包后，问题就是如何求一个关系的闭包。首先来看较简单的自反闭包和对称闭包的求解。</a:t>
            </a:r>
            <a:endParaRPr lang="en-US" altLang="zh-CN">
              <a:latin typeface="Times New Roman" panose="02020603050405020304" pitchFamily="18" charset="0"/>
            </a:endParaRPr>
          </a:p>
          <a:p>
            <a:pPr algn="just"/>
            <a:r>
              <a:rPr lang="zh-CN" altLang="en-US">
                <a:latin typeface="Times New Roman" panose="02020603050405020304" pitchFamily="18" charset="0"/>
              </a:rPr>
              <a:t>比如现在有一个</a:t>
            </a:r>
            <a:r>
              <a:rPr lang="en-US" altLang="zh-CN">
                <a:latin typeface="Times New Roman" panose="02020603050405020304" pitchFamily="18" charset="0"/>
              </a:rPr>
              <a:t>…</a:t>
            </a:r>
            <a:r>
              <a:rPr lang="zh-CN" altLang="en-US">
                <a:latin typeface="Times New Roman" panose="02020603050405020304" pitchFamily="18" charset="0"/>
              </a:rPr>
              <a:t>，</a:t>
            </a:r>
            <a:r>
              <a:rPr lang="zh-CN" altLang="en-US">
                <a:latin typeface="Times New Roman" panose="02020603050405020304" pitchFamily="18" charset="0"/>
                <a:ea typeface="楷体_GB2312" pitchFamily="49" charset="-122"/>
                <a:cs typeface="Times New Roman" panose="02020603050405020304" pitchFamily="18" charset="0"/>
              </a:rPr>
              <a:t>把</a:t>
            </a:r>
            <a:r>
              <a:rPr lang="en-US" altLang="zh-CN">
                <a:latin typeface="Times New Roman" panose="02020603050405020304" pitchFamily="18" charset="0"/>
                <a:ea typeface="楷体_GB2312" pitchFamily="49" charset="-122"/>
                <a:cs typeface="Times New Roman" panose="02020603050405020304" pitchFamily="18" charset="0"/>
              </a:rPr>
              <a:t>(2, 2)</a:t>
            </a:r>
            <a:r>
              <a:rPr lang="zh-CN" altLang="en-US">
                <a:latin typeface="Times New Roman" panose="02020603050405020304" pitchFamily="18" charset="0"/>
                <a:ea typeface="楷体_GB2312" pitchFamily="49" charset="-122"/>
                <a:cs typeface="Times New Roman" panose="02020603050405020304" pitchFamily="18" charset="0"/>
              </a:rPr>
              <a:t>和</a:t>
            </a:r>
            <a:r>
              <a:rPr lang="en-US" altLang="zh-CN">
                <a:latin typeface="Times New Roman" panose="02020603050405020304" pitchFamily="18" charset="0"/>
                <a:ea typeface="楷体_GB2312" pitchFamily="49" charset="-122"/>
                <a:cs typeface="Times New Roman" panose="02020603050405020304" pitchFamily="18" charset="0"/>
              </a:rPr>
              <a:t>(3, 3)</a:t>
            </a:r>
            <a:r>
              <a:rPr lang="zh-CN" altLang="en-US">
                <a:latin typeface="Times New Roman" panose="02020603050405020304" pitchFamily="18" charset="0"/>
                <a:ea typeface="楷体_GB2312" pitchFamily="49" charset="-122"/>
                <a:cs typeface="Times New Roman" panose="02020603050405020304" pitchFamily="18" charset="0"/>
              </a:rPr>
              <a:t>加到</a:t>
            </a:r>
            <a:r>
              <a:rPr lang="en-US" altLang="zh-CN">
                <a:latin typeface="Times New Roman" panose="02020603050405020304" pitchFamily="18" charset="0"/>
                <a:ea typeface="楷体_GB2312" pitchFamily="49" charset="-122"/>
                <a:cs typeface="Times New Roman" panose="02020603050405020304" pitchFamily="18" charset="0"/>
              </a:rPr>
              <a:t>R </a:t>
            </a:r>
            <a:r>
              <a:rPr lang="zh-CN" altLang="en-US">
                <a:latin typeface="Times New Roman" panose="02020603050405020304" pitchFamily="18" charset="0"/>
                <a:ea typeface="楷体_GB2312" pitchFamily="49" charset="-122"/>
                <a:cs typeface="Times New Roman" panose="02020603050405020304" pitchFamily="18" charset="0"/>
              </a:rPr>
              <a:t>中获得的新关系是不是？即</a:t>
            </a:r>
            <a:r>
              <a:rPr lang="zh-CN" altLang="en-US">
                <a:latin typeface="Times New Roman" panose="02020603050405020304" pitchFamily="18" charset="0"/>
              </a:rPr>
              <a:t>如果我们把不在</a:t>
            </a:r>
            <a:r>
              <a:rPr lang="en-US" altLang="zh-CN">
                <a:latin typeface="Times New Roman" panose="02020603050405020304" pitchFamily="18" charset="0"/>
              </a:rPr>
              <a:t>R</a:t>
            </a:r>
            <a:r>
              <a:rPr lang="zh-CN" altLang="en-US">
                <a:latin typeface="Times New Roman" panose="02020603050405020304" pitchFamily="18" charset="0"/>
              </a:rPr>
              <a:t>的形如</a:t>
            </a:r>
            <a:r>
              <a:rPr lang="en-US" altLang="zh-CN">
                <a:latin typeface="Times New Roman" panose="02020603050405020304" pitchFamily="18" charset="0"/>
              </a:rPr>
              <a:t>(a,a)</a:t>
            </a:r>
            <a:r>
              <a:rPr lang="zh-CN" altLang="en-US">
                <a:latin typeface="Times New Roman" panose="02020603050405020304" pitchFamily="18" charset="0"/>
              </a:rPr>
              <a:t>形式的有序对加进来，或者说直接在</a:t>
            </a:r>
            <a:r>
              <a:rPr lang="en-US" altLang="zh-CN">
                <a:latin typeface="Times New Roman" panose="02020603050405020304" pitchFamily="18" charset="0"/>
              </a:rPr>
              <a:t>R</a:t>
            </a:r>
            <a:r>
              <a:rPr lang="zh-CN" altLang="en-US">
                <a:latin typeface="Times New Roman" panose="02020603050405020304" pitchFamily="18" charset="0"/>
              </a:rPr>
              <a:t>上</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rPr>
              <a:t>，是不是可以获得关系的自反闭包呢？这是可以证明的</a:t>
            </a:r>
            <a:endParaRPr lang="en-US" altLang="zh-CN">
              <a:latin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证明： </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cs typeface="Times New Roman" panose="02020603050405020304" pitchFamily="18" charset="0"/>
              </a:rPr>
              <a:t>。自反性：对</a:t>
            </a:r>
            <a:r>
              <a:rPr lang="zh-CN" altLang="en-US">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A </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最小：若</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’为包含</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且具有自反性的任一关系，则</a:t>
            </a:r>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A </a:t>
            </a:r>
            <a:r>
              <a:rPr lang="en-US" altLang="zh-CN">
                <a:latin typeface="Times New Roman" panose="02020603050405020304" pitchFamily="18" charset="0"/>
                <a:cs typeface="Times New Roman" panose="02020603050405020304" pitchFamily="18" charset="0"/>
                <a:sym typeface="Symbol" panose="05050102010706020507" pitchFamily="18" charset="2"/>
              </a:rPr>
              <a:t>R</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sym typeface="Symbol" panose="05050102010706020507" pitchFamily="18" charset="2"/>
              </a:rPr>
              <a:t>R</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A</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sym typeface="Symbol" panose="05050102010706020507" pitchFamily="18" charset="2"/>
              </a:rPr>
              <a:t>R</a:t>
            </a:r>
            <a:r>
              <a:rPr lang="zh-CN" altLang="en-US">
                <a:latin typeface="Times New Roman" panose="02020603050405020304" pitchFamily="18" charset="0"/>
                <a:cs typeface="Times New Roman" panose="02020603050405020304" pitchFamily="18" charset="0"/>
              </a:rPr>
              <a:t>’。即</a:t>
            </a:r>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A</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为最小。</a:t>
            </a:r>
            <a:endParaRPr lang="en-US" altLang="zh-CN">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基于以上分析，我们可以求自反闭包的定力</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a:t>
            </a:r>
          </a:p>
          <a:p>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推论</a:t>
            </a:r>
            <a:r>
              <a:rPr lang="en-US" altLang="zh-CN">
                <a:latin typeface="Times New Roman" panose="02020603050405020304" pitchFamily="18" charset="0"/>
                <a:cs typeface="Times New Roman" panose="02020603050405020304" pitchFamily="18" charset="0"/>
              </a:rPr>
              <a:t>1]</a:t>
            </a:r>
            <a:r>
              <a:rPr lang="zh-CN" altLang="en-US" sz="1400">
                <a:latin typeface="Times New Roman" panose="02020603050405020304" pitchFamily="18" charset="0"/>
                <a:ea typeface="隶书" panose="02010509060101010101" pitchFamily="49" charset="-122"/>
              </a:rPr>
              <a:t>：</a:t>
            </a:r>
            <a:r>
              <a:rPr lang="en-US" altLang="zh-CN" sz="1400">
                <a:latin typeface="Times New Roman" panose="02020603050405020304" pitchFamily="18" charset="0"/>
                <a:ea typeface="隶书" panose="02010509060101010101" pitchFamily="49" charset="-122"/>
              </a:rPr>
              <a:t>R</a:t>
            </a:r>
            <a:r>
              <a:rPr lang="zh-CN" altLang="en-US">
                <a:latin typeface="Times New Roman" panose="02020603050405020304" pitchFamily="18" charset="0"/>
                <a:cs typeface="Times New Roman" panose="02020603050405020304" pitchFamily="18" charset="0"/>
              </a:rPr>
              <a:t>是自反闭包当且仅当</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是自反的。</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87BA87B3-C45D-473A-9A04-F31DA175ED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7E2D5BB-59C3-49EC-9E81-DE10EF86A802}" type="slidenum">
              <a:rPr lang="en-US" altLang="zh-CN">
                <a:latin typeface="Arial" panose="020B0604020202020204" pitchFamily="34" charset="0"/>
              </a:rPr>
              <a:pPr>
                <a:spcBef>
                  <a:spcPct val="0"/>
                </a:spcBef>
              </a:pPr>
              <a:t>22</a:t>
            </a:fld>
            <a:endParaRPr lang="en-US" altLang="zh-CN">
              <a:latin typeface="Arial" panose="020B0604020202020204" pitchFamily="34" charset="0"/>
            </a:endParaRPr>
          </a:p>
        </p:txBody>
      </p:sp>
      <p:sp>
        <p:nvSpPr>
          <p:cNvPr id="49155" name="Rectangle 2">
            <a:extLst>
              <a:ext uri="{FF2B5EF4-FFF2-40B4-BE49-F238E27FC236}">
                <a16:creationId xmlns:a16="http://schemas.microsoft.com/office/drawing/2014/main" id="{A56644B9-FB62-43E7-B464-25FA6E909D3D}"/>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49156" name="Rectangle 3">
            <a:extLst>
              <a:ext uri="{FF2B5EF4-FFF2-40B4-BE49-F238E27FC236}">
                <a16:creationId xmlns:a16="http://schemas.microsoft.com/office/drawing/2014/main" id="{90495B13-0AE4-4F58-AC14-334EC38E40B3}"/>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r>
              <a:rPr lang="zh-CN" altLang="en-US">
                <a:latin typeface="Times New Roman" panose="02020603050405020304" pitchFamily="18" charset="0"/>
                <a:cs typeface="Times New Roman" panose="02020603050405020304" pitchFamily="18" charset="0"/>
              </a:rPr>
              <a:t>再来看对称闭包的求解，比如</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，如果把</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是不是要求的关系，即对称闭包呢？或者说将那些形如</a:t>
            </a:r>
            <a:r>
              <a:rPr lang="en-US" altLang="zh-CN">
                <a:latin typeface="Times New Roman" panose="02020603050405020304" pitchFamily="18" charset="0"/>
                <a:cs typeface="Times New Roman" panose="02020603050405020304" pitchFamily="18" charset="0"/>
              </a:rPr>
              <a:t>(a,b)</a:t>
            </a:r>
            <a:r>
              <a:rPr lang="zh-CN" altLang="en-US">
                <a:latin typeface="Times New Roman" panose="02020603050405020304" pitchFamily="18" charset="0"/>
                <a:cs typeface="Times New Roman" panose="02020603050405020304" pitchFamily="18" charset="0"/>
              </a:rPr>
              <a:t>包含在</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中但</a:t>
            </a:r>
            <a:r>
              <a:rPr lang="en-US" altLang="zh-CN">
                <a:latin typeface="Times New Roman" panose="02020603050405020304" pitchFamily="18" charset="0"/>
                <a:cs typeface="Times New Roman" panose="02020603050405020304" pitchFamily="18" charset="0"/>
              </a:rPr>
              <a:t>(b,a)</a:t>
            </a:r>
            <a:r>
              <a:rPr lang="zh-CN" altLang="en-US">
                <a:latin typeface="Times New Roman" panose="02020603050405020304" pitchFamily="18" charset="0"/>
                <a:cs typeface="Times New Roman" panose="02020603050405020304" pitchFamily="18" charset="0"/>
              </a:rPr>
              <a:t>不在</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中的有序对包含进来，或者说将</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的逆关系∪进来，获得的是不是</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的对称闭包呢？我们试着证明一下：</a:t>
            </a:r>
            <a:endParaRPr lang="en-US" altLang="zh-CN">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证明： 若（</a:t>
            </a:r>
            <a:r>
              <a:rPr lang="en-US" altLang="zh-CN">
                <a:latin typeface="Times New Roman" panose="02020603050405020304" pitchFamily="18" charset="0"/>
                <a:cs typeface="Times New Roman" panose="02020603050405020304" pitchFamily="18" charset="0"/>
              </a:rPr>
              <a:t>a,b</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en-US" altLang="zh-CN" baseline="30000">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a,b</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或（</a:t>
            </a:r>
            <a:r>
              <a:rPr lang="en-US" altLang="zh-CN">
                <a:latin typeface="Times New Roman" panose="02020603050405020304" pitchFamily="18" charset="0"/>
                <a:cs typeface="Times New Roman" panose="02020603050405020304" pitchFamily="18" charset="0"/>
              </a:rPr>
              <a:t>a,b</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en-US" altLang="zh-CN" baseline="30000">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a:t>
            </a:r>
          </a:p>
          <a:p>
            <a:pPr algn="just"/>
            <a:r>
              <a:rPr lang="zh-CN" altLang="en-US">
                <a:latin typeface="Times New Roman" panose="02020603050405020304" pitchFamily="18" charset="0"/>
                <a:cs typeface="Times New Roman" panose="02020603050405020304" pitchFamily="18" charset="0"/>
                <a:sym typeface="Symbol" panose="05050102010706020507" pitchFamily="18" charset="2"/>
              </a:rPr>
              <a:t></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b,a</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en-US" altLang="zh-CN" baseline="30000">
                <a:latin typeface="Times New Roman" panose="02020603050405020304" pitchFamily="18" charset="0"/>
                <a:cs typeface="Times New Roman" panose="02020603050405020304" pitchFamily="18" charset="0"/>
              </a:rPr>
              <a:t>-1 </a:t>
            </a:r>
            <a:r>
              <a:rPr lang="zh-CN" altLang="en-US">
                <a:latin typeface="Times New Roman" panose="02020603050405020304" pitchFamily="18" charset="0"/>
                <a:cs typeface="Times New Roman" panose="02020603050405020304" pitchFamily="18" charset="0"/>
              </a:rPr>
              <a:t>或（</a:t>
            </a:r>
            <a:r>
              <a:rPr lang="en-US" altLang="zh-CN">
                <a:latin typeface="Times New Roman" panose="02020603050405020304" pitchFamily="18" charset="0"/>
                <a:cs typeface="Times New Roman" panose="02020603050405020304" pitchFamily="18" charset="0"/>
              </a:rPr>
              <a:t>b,a</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，故（</a:t>
            </a:r>
            <a:r>
              <a:rPr lang="en-US" altLang="zh-CN">
                <a:latin typeface="Times New Roman" panose="02020603050405020304" pitchFamily="18" charset="0"/>
                <a:cs typeface="Times New Roman" panose="02020603050405020304" pitchFamily="18" charset="0"/>
              </a:rPr>
              <a:t>b,a</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en-US" altLang="zh-CN" baseline="30000">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（对称性），</a:t>
            </a:r>
          </a:p>
          <a:p>
            <a:pPr algn="just"/>
            <a:r>
              <a:rPr lang="zh-CN" altLang="en-US">
                <a:latin typeface="Times New Roman" panose="02020603050405020304" pitchFamily="18" charset="0"/>
                <a:cs typeface="Times New Roman" panose="02020603050405020304" pitchFamily="18" charset="0"/>
              </a:rPr>
              <a:t>若</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’为包含</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，对称的任一二元关系，则对</a:t>
            </a:r>
            <a:r>
              <a:rPr lang="zh-CN" altLang="en-US">
                <a:latin typeface="Times New Roman" panose="02020603050405020304" pitchFamily="18" charset="0"/>
                <a:cs typeface="Times New Roman" panose="02020603050405020304" pitchFamily="18" charset="0"/>
                <a:sym typeface="Symbol" panose="05050102010706020507" pitchFamily="18" charset="2"/>
              </a:rPr>
              <a:t></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a,b</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en-US" altLang="zh-CN" baseline="30000">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a:t>
            </a:r>
          </a:p>
          <a:p>
            <a:pPr algn="just"/>
            <a:r>
              <a:rPr lang="zh-CN" altLang="en-US">
                <a:latin typeface="Times New Roman" panose="02020603050405020304" pitchFamily="18" charset="0"/>
                <a:cs typeface="Times New Roman" panose="02020603050405020304" pitchFamily="18" charset="0"/>
              </a:rPr>
              <a:t>若（</a:t>
            </a:r>
            <a:r>
              <a:rPr lang="en-US" altLang="zh-CN">
                <a:latin typeface="Times New Roman" panose="02020603050405020304" pitchFamily="18" charset="0"/>
                <a:cs typeface="Times New Roman" panose="02020603050405020304" pitchFamily="18" charset="0"/>
              </a:rPr>
              <a:t>a,b</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sym typeface="Symbol" panose="05050102010706020507" pitchFamily="18" charset="2"/>
              </a:rPr>
              <a:t></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a,b</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a:t>
            </a:r>
          </a:p>
          <a:p>
            <a:pPr algn="just"/>
            <a:r>
              <a:rPr lang="zh-CN" altLang="en-US">
                <a:latin typeface="Times New Roman" panose="02020603050405020304" pitchFamily="18" charset="0"/>
                <a:cs typeface="Times New Roman" panose="02020603050405020304" pitchFamily="18" charset="0"/>
              </a:rPr>
              <a:t>若（</a:t>
            </a:r>
            <a:r>
              <a:rPr lang="en-US" altLang="zh-CN">
                <a:latin typeface="Times New Roman" panose="02020603050405020304" pitchFamily="18" charset="0"/>
                <a:cs typeface="Times New Roman" panose="02020603050405020304" pitchFamily="18" charset="0"/>
              </a:rPr>
              <a:t>a,b</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en-US" altLang="zh-CN" baseline="30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b,a</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sym typeface="Symbol" panose="05050102010706020507" pitchFamily="18" charset="2"/>
              </a:rPr>
              <a:t></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b,a</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a:t>
            </a:r>
          </a:p>
          <a:p>
            <a:pPr algn="just"/>
            <a:r>
              <a:rPr lang="zh-CN" altLang="en-US">
                <a:latin typeface="Times New Roman" panose="02020603050405020304" pitchFamily="18" charset="0"/>
                <a:cs typeface="Times New Roman" panose="02020603050405020304" pitchFamily="18" charset="0"/>
              </a:rPr>
              <a:t>又</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’具有对称性</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a,b</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’，故</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R</a:t>
            </a:r>
            <a:r>
              <a:rPr lang="en-US" altLang="zh-CN" baseline="30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R’</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algn="just"/>
            <a:r>
              <a:rPr lang="en-US" altLang="zh-CN"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cs typeface="Times New Roman" panose="02020603050405020304" pitchFamily="18" charset="0"/>
              </a:rPr>
              <a:t>推论</a:t>
            </a:r>
            <a:r>
              <a:rPr lang="en-US" altLang="zh-CN" b="1">
                <a:latin typeface="Times New Roman" panose="02020603050405020304" pitchFamily="18" charset="0"/>
                <a:cs typeface="Times New Roman" panose="02020603050405020304" pitchFamily="18" charset="0"/>
              </a:rPr>
              <a:t>2]</a:t>
            </a:r>
            <a:r>
              <a:rPr lang="zh-CN" altLang="en-US" b="1">
                <a:latin typeface="Times New Roman" panose="02020603050405020304" pitchFamily="18" charset="0"/>
                <a:cs typeface="Times New Roman" panose="02020603050405020304" pitchFamily="18" charset="0"/>
              </a:rPr>
              <a:t>当且仅当Ｒ是对称闭包时，Ｒ具有对称性。</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EFAD8DB2-BE07-4AF3-87D3-0CADD18D4B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0B4FBC4-2B53-4D75-A6CE-28AF0299FE7E}" type="slidenum">
              <a:rPr lang="en-US" altLang="zh-CN">
                <a:latin typeface="Arial" panose="020B0604020202020204" pitchFamily="34" charset="0"/>
              </a:rPr>
              <a:pPr>
                <a:spcBef>
                  <a:spcPct val="0"/>
                </a:spcBef>
              </a:pPr>
              <a:t>23</a:t>
            </a:fld>
            <a:endParaRPr lang="en-US" altLang="zh-CN">
              <a:latin typeface="Arial" panose="020B0604020202020204" pitchFamily="34" charset="0"/>
            </a:endParaRPr>
          </a:p>
        </p:txBody>
      </p:sp>
      <p:sp>
        <p:nvSpPr>
          <p:cNvPr id="51203" name="Rectangle 2">
            <a:extLst>
              <a:ext uri="{FF2B5EF4-FFF2-40B4-BE49-F238E27FC236}">
                <a16:creationId xmlns:a16="http://schemas.microsoft.com/office/drawing/2014/main" id="{08D6A88F-0AC2-4584-982C-6C475572CF28}"/>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67588" name="Rectangle 3">
            <a:extLst>
              <a:ext uri="{FF2B5EF4-FFF2-40B4-BE49-F238E27FC236}">
                <a16:creationId xmlns:a16="http://schemas.microsoft.com/office/drawing/2014/main" id="{E44D15D8-9E1C-4DEE-8995-15E467B3E2FD}"/>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defRPr/>
            </a:pPr>
            <a:r>
              <a:rPr lang="zh-CN" altLang="en-US" dirty="0"/>
              <a:t>了解到了</a:t>
            </a:r>
            <a:r>
              <a:rPr lang="en-US"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i="1"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a:t>
            </a:r>
            <a:r>
              <a:rPr lang="en-US"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(R)=R</a:t>
            </a:r>
            <a:r>
              <a:rPr lang="zh-CN" altLang="en-US"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I</a:t>
            </a:r>
            <a:r>
              <a:rPr lang="en-US" baseline="-25000"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a:t>
            </a:r>
            <a:r>
              <a:rPr lang="zh-CN" altLang="en-US"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i="1"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s</a:t>
            </a:r>
            <a:r>
              <a:rPr lang="en-US"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(R)=R</a:t>
            </a:r>
            <a:r>
              <a:rPr lang="zh-CN" altLang="en-US"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a:t>
            </a:r>
            <a:r>
              <a:rPr lang="en-US" baseline="30000"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-1</a:t>
            </a:r>
            <a:r>
              <a:rPr lang="en-US" altLang="zh-CN" dirty="0">
                <a:latin typeface="Times New Roman" pitchFamily="18" charset="0"/>
                <a:ea typeface="楷体_GB2312" pitchFamily="49" charset="-122"/>
                <a:cs typeface="Times New Roman" pitchFamily="18" charset="0"/>
              </a:rPr>
              <a:t>,</a:t>
            </a:r>
            <a:r>
              <a:rPr lang="zh-CN" altLang="en-US" dirty="0">
                <a:latin typeface="Times New Roman" pitchFamily="18" charset="0"/>
                <a:ea typeface="楷体_GB2312" pitchFamily="49" charset="-122"/>
                <a:cs typeface="Times New Roman" pitchFamily="18" charset="0"/>
              </a:rPr>
              <a:t>现在就轮到讨论</a:t>
            </a:r>
            <a:r>
              <a:rPr lang="en-US" altLang="zh-CN" dirty="0">
                <a:latin typeface="Times New Roman" pitchFamily="18" charset="0"/>
                <a:ea typeface="楷体_GB2312" pitchFamily="49" charset="-122"/>
                <a:cs typeface="Times New Roman" pitchFamily="18" charset="0"/>
              </a:rPr>
              <a:t>t(R)</a:t>
            </a:r>
            <a:r>
              <a:rPr lang="zh-CN" altLang="en-US" dirty="0">
                <a:latin typeface="Times New Roman" pitchFamily="18" charset="0"/>
                <a:ea typeface="楷体_GB2312" pitchFamily="49" charset="-122"/>
                <a:cs typeface="Times New Roman" pitchFamily="18" charset="0"/>
              </a:rPr>
              <a:t>了，怎么求呢？</a:t>
            </a:r>
            <a:endParaRPr lang="en-US" altLang="zh-CN" dirty="0">
              <a:latin typeface="Times New Roman" pitchFamily="18" charset="0"/>
              <a:ea typeface="楷体_GB2312" pitchFamily="49" charset="-122"/>
              <a:cs typeface="Times New Roman" pitchFamily="18" charset="0"/>
            </a:endParaRPr>
          </a:p>
          <a:p>
            <a:pPr algn="just">
              <a:defRPr/>
            </a:pPr>
            <a:r>
              <a:rPr lang="zh-CN" altLang="en-US" dirty="0">
                <a:latin typeface="Times New Roman" pitchFamily="18" charset="0"/>
                <a:ea typeface="楷体_GB2312" pitchFamily="49" charset="-122"/>
                <a:cs typeface="Times New Roman" pitchFamily="18" charset="0"/>
              </a:rPr>
              <a:t>也就是</a:t>
            </a:r>
            <a:r>
              <a:rPr lang="en-US" altLang="zh-CN" dirty="0">
                <a:latin typeface="Times New Roman" pitchFamily="18" charset="0"/>
                <a:ea typeface="楷体_GB2312" pitchFamily="49" charset="-122"/>
                <a:cs typeface="Times New Roman" pitchFamily="18" charset="0"/>
              </a:rPr>
              <a:t>…,</a:t>
            </a:r>
            <a:r>
              <a:rPr lang="zh-CN" altLang="en-US" dirty="0">
                <a:latin typeface="Times New Roman" pitchFamily="18" charset="0"/>
                <a:ea typeface="楷体_GB2312" pitchFamily="49" charset="-122"/>
                <a:cs typeface="Times New Roman" pitchFamily="18" charset="0"/>
              </a:rPr>
              <a:t>大家想对于已在</a:t>
            </a:r>
            <a:r>
              <a:rPr lang="en-US" altLang="zh-CN" dirty="0">
                <a:latin typeface="Times New Roman" pitchFamily="18" charset="0"/>
                <a:ea typeface="楷体_GB2312" pitchFamily="49" charset="-122"/>
                <a:cs typeface="Times New Roman" pitchFamily="18" charset="0"/>
              </a:rPr>
              <a:t>R</a:t>
            </a:r>
            <a:r>
              <a:rPr lang="zh-CN" altLang="en-US" dirty="0">
                <a:latin typeface="Times New Roman" pitchFamily="18" charset="0"/>
                <a:ea typeface="楷体_GB2312" pitchFamily="49" charset="-122"/>
                <a:cs typeface="Times New Roman" pitchFamily="18" charset="0"/>
              </a:rPr>
              <a:t>中形如</a:t>
            </a:r>
            <a:r>
              <a:rPr lang="en-US" altLang="zh-CN" dirty="0">
                <a:latin typeface="Times New Roman" pitchFamily="18" charset="0"/>
                <a:ea typeface="楷体_GB2312" pitchFamily="49" charset="-122"/>
                <a:cs typeface="Times New Roman" pitchFamily="18" charset="0"/>
              </a:rPr>
              <a:t>…,</a:t>
            </a:r>
            <a:r>
              <a:rPr lang="zh-CN" altLang="en-US" dirty="0">
                <a:latin typeface="Times New Roman" pitchFamily="18" charset="0"/>
                <a:ea typeface="楷体_GB2312" pitchFamily="49" charset="-122"/>
                <a:cs typeface="Times New Roman" pitchFamily="18" charset="0"/>
              </a:rPr>
              <a:t>可以通过</a:t>
            </a:r>
            <a:r>
              <a:rPr lang="en-US" altLang="zh-CN" dirty="0">
                <a:latin typeface="Times New Roman" pitchFamily="18" charset="0"/>
                <a:ea typeface="楷体_GB2312" pitchFamily="49" charset="-122"/>
                <a:cs typeface="Times New Roman" pitchFamily="18" charset="0"/>
              </a:rPr>
              <a:t>…?</a:t>
            </a:r>
            <a:r>
              <a:rPr lang="zh-CN" altLang="en-US" dirty="0">
                <a:latin typeface="Times New Roman" pitchFamily="18" charset="0"/>
                <a:ea typeface="楷体_GB2312" pitchFamily="49" charset="-122"/>
                <a:cs typeface="Times New Roman" pitchFamily="18" charset="0"/>
              </a:rPr>
              <a:t>为了解决这个疑问，我们看一个例子：</a:t>
            </a:r>
            <a:r>
              <a:rPr lang="en-US" altLang="zh-CN" dirty="0">
                <a:latin typeface="Times New Roman" pitchFamily="18" charset="0"/>
                <a:ea typeface="楷体_GB2312" pitchFamily="49" charset="-122"/>
                <a:cs typeface="Times New Roman" pitchFamily="18" charset="0"/>
              </a:rPr>
              <a:t>…</a:t>
            </a:r>
            <a:endParaRPr lang="en-US" altLang="zh-CN" dirty="0"/>
          </a:p>
          <a:p>
            <a:pPr algn="just">
              <a:defRPr/>
            </a:pPr>
            <a:r>
              <a:rPr lang="zh-CN" altLang="en-US" dirty="0"/>
              <a:t>那么到底如何求传递闭包呢？</a:t>
            </a:r>
            <a:endParaRPr lang="en-US" altLang="zh-CN" dirty="0"/>
          </a:p>
          <a:p>
            <a:pPr algn="just">
              <a:defRPr/>
            </a:pPr>
            <a:r>
              <a:rPr lang="zh-CN" altLang="en-US" dirty="0"/>
              <a:t>因为有向图表示关系有助于了解传递闭包的求解。因此下面先来看下有向图的路径概念与意义</a:t>
            </a:r>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4EE80DA5-B512-43C2-BB0C-0B7C616262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B36FE05-9D1D-40BD-9503-AE52999CB388}" type="slidenum">
              <a:rPr lang="en-US" altLang="zh-CN">
                <a:latin typeface="Arial" panose="020B0604020202020204" pitchFamily="34" charset="0"/>
              </a:rPr>
              <a:pPr>
                <a:spcBef>
                  <a:spcPct val="0"/>
                </a:spcBef>
              </a:pPr>
              <a:t>24</a:t>
            </a:fld>
            <a:endParaRPr lang="en-US" altLang="zh-CN">
              <a:latin typeface="Arial" panose="020B0604020202020204" pitchFamily="34" charset="0"/>
            </a:endParaRPr>
          </a:p>
        </p:txBody>
      </p:sp>
      <p:sp>
        <p:nvSpPr>
          <p:cNvPr id="53251" name="Rectangle 2">
            <a:extLst>
              <a:ext uri="{FF2B5EF4-FFF2-40B4-BE49-F238E27FC236}">
                <a16:creationId xmlns:a16="http://schemas.microsoft.com/office/drawing/2014/main" id="{7E833566-4ABA-4304-8A00-E6A982232889}"/>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53252" name="Rectangle 3">
            <a:extLst>
              <a:ext uri="{FF2B5EF4-FFF2-40B4-BE49-F238E27FC236}">
                <a16:creationId xmlns:a16="http://schemas.microsoft.com/office/drawing/2014/main" id="{BB87758D-21EA-4741-AB0E-4F446B5318AE}"/>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r>
              <a:rPr lang="zh-CN" altLang="en-US"/>
              <a:t>一条路径中可以重复出现一个顶点，重复出现一条边</a:t>
            </a:r>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38E1C07D-BCE0-4A61-86EE-D71C824DD7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6A9296D-7F4C-42B0-9B00-2964130F1F3E}" type="slidenum">
              <a:rPr lang="en-US" altLang="zh-CN">
                <a:latin typeface="Arial" panose="020B0604020202020204" pitchFamily="34" charset="0"/>
              </a:rPr>
              <a:pPr>
                <a:spcBef>
                  <a:spcPct val="0"/>
                </a:spcBef>
              </a:pPr>
              <a:t>25</a:t>
            </a:fld>
            <a:endParaRPr lang="en-US" altLang="zh-CN">
              <a:latin typeface="Arial" panose="020B0604020202020204" pitchFamily="34" charset="0"/>
            </a:endParaRPr>
          </a:p>
        </p:txBody>
      </p:sp>
      <p:sp>
        <p:nvSpPr>
          <p:cNvPr id="55299" name="Rectangle 2">
            <a:extLst>
              <a:ext uri="{FF2B5EF4-FFF2-40B4-BE49-F238E27FC236}">
                <a16:creationId xmlns:a16="http://schemas.microsoft.com/office/drawing/2014/main" id="{8A8640AA-D0E8-4304-868C-35492A6D952E}"/>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55300" name="Rectangle 3">
            <a:extLst>
              <a:ext uri="{FF2B5EF4-FFF2-40B4-BE49-F238E27FC236}">
                <a16:creationId xmlns:a16="http://schemas.microsoft.com/office/drawing/2014/main" id="{B77F3A6C-D0BC-4FDB-87D4-BA6B778BD8C0}"/>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r>
              <a:rPr lang="zh-CN" altLang="en-US"/>
              <a:t>根据定义，看是否是路径，就看从</a:t>
            </a:r>
            <a:r>
              <a:rPr lang="en-US" altLang="zh-CN"/>
              <a:t>a</a:t>
            </a:r>
            <a:r>
              <a:rPr lang="zh-CN" altLang="en-US"/>
              <a:t>到</a:t>
            </a:r>
            <a:r>
              <a:rPr lang="en-US" altLang="zh-CN"/>
              <a:t>b</a:t>
            </a:r>
            <a:r>
              <a:rPr lang="zh-CN" altLang="en-US"/>
              <a:t>，从</a:t>
            </a:r>
            <a:r>
              <a:rPr lang="en-US" altLang="zh-CN"/>
              <a:t>b</a:t>
            </a:r>
            <a:r>
              <a:rPr lang="zh-CN" altLang="en-US"/>
              <a:t>到</a:t>
            </a:r>
            <a:r>
              <a:rPr lang="en-US" altLang="zh-CN"/>
              <a:t>e</a:t>
            </a:r>
            <a:r>
              <a:rPr lang="zh-CN" altLang="en-US"/>
              <a:t>，从</a:t>
            </a:r>
            <a:r>
              <a:rPr lang="en-US" altLang="zh-CN"/>
              <a:t>e</a:t>
            </a:r>
            <a:r>
              <a:rPr lang="zh-CN" altLang="en-US"/>
              <a:t>到</a:t>
            </a:r>
            <a:r>
              <a:rPr lang="en-US" altLang="zh-CN"/>
              <a:t>d</a:t>
            </a:r>
            <a:r>
              <a:rPr lang="zh-CN" altLang="en-US"/>
              <a:t>是否有有向边存在，注意方向！如有则说明存在这样一条首尾相连的路径，长度取决于经过的有向边数。</a:t>
            </a:r>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76FCCE9-4B6C-46C6-9624-84FF363C4E5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98CD107-1A9A-46BD-82BB-4DE9CC16E0C2}" type="slidenum">
              <a:rPr lang="en-US" altLang="zh-CN">
                <a:latin typeface="Arial" panose="020B0604020202020204" pitchFamily="34" charset="0"/>
              </a:rPr>
              <a:pPr>
                <a:spcBef>
                  <a:spcPct val="0"/>
                </a:spcBef>
              </a:pPr>
              <a:t>26</a:t>
            </a:fld>
            <a:endParaRPr lang="en-US" altLang="zh-CN">
              <a:latin typeface="Arial" panose="020B0604020202020204" pitchFamily="34" charset="0"/>
            </a:endParaRPr>
          </a:p>
        </p:txBody>
      </p:sp>
      <p:sp>
        <p:nvSpPr>
          <p:cNvPr id="57347" name="Rectangle 2">
            <a:extLst>
              <a:ext uri="{FF2B5EF4-FFF2-40B4-BE49-F238E27FC236}">
                <a16:creationId xmlns:a16="http://schemas.microsoft.com/office/drawing/2014/main" id="{7D8BDEA5-49D7-4FA3-BEA6-2DF41654D1D8}"/>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70660" name="Rectangle 3">
            <a:extLst>
              <a:ext uri="{FF2B5EF4-FFF2-40B4-BE49-F238E27FC236}">
                <a16:creationId xmlns:a16="http://schemas.microsoft.com/office/drawing/2014/main" id="{30D35EE3-B1EE-4439-973F-E0B00928189A}"/>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defRPr/>
            </a:pPr>
            <a:r>
              <a:rPr lang="zh-CN" altLang="en-US" dirty="0"/>
              <a:t>现在把路径的定义与关系联系起来，我们知道</a:t>
            </a:r>
            <a:r>
              <a:rPr lang="en-US" altLang="zh-CN" dirty="0"/>
              <a:t>…</a:t>
            </a:r>
            <a:r>
              <a:rPr lang="zh-CN" altLang="en-US" dirty="0"/>
              <a:t>，</a:t>
            </a:r>
            <a:endParaRPr lang="en-US" altLang="zh-CN" dirty="0"/>
          </a:p>
          <a:p>
            <a:pPr algn="just">
              <a:defRPr/>
            </a:pPr>
            <a:r>
              <a:rPr lang="zh-CN" altLang="en-US" dirty="0"/>
              <a:t>根据路径的定义以及 关系的合成</a:t>
            </a:r>
            <a:r>
              <a:rPr lang="en-US" altLang="zh-CN" dirty="0"/>
              <a:t>(</a:t>
            </a:r>
            <a:r>
              <a:rPr lang="zh-CN" altLang="en-US" dirty="0"/>
              <a:t>幂</a:t>
            </a:r>
            <a:r>
              <a:rPr lang="en-US" altLang="zh-CN" dirty="0"/>
              <a:t>)</a:t>
            </a:r>
            <a:r>
              <a:rPr lang="zh-CN" altLang="en-US" dirty="0"/>
              <a:t>的意义的理解，我们可以得出定理</a:t>
            </a:r>
            <a:r>
              <a:rPr lang="en-US" altLang="zh-CN" dirty="0"/>
              <a:t>3 …</a:t>
            </a:r>
          </a:p>
          <a:p>
            <a:pPr algn="just">
              <a:defRPr/>
            </a:pPr>
            <a:r>
              <a:rPr lang="zh-CN" altLang="en-US" dirty="0"/>
              <a:t>即有</a:t>
            </a:r>
            <a:r>
              <a:rPr lang="en-US" altLang="zh-CN" dirty="0">
                <a:solidFill>
                  <a:srgbClr val="7030A0"/>
                </a:solidFill>
                <a:latin typeface="Times New Roman" pitchFamily="18" charset="0"/>
                <a:ea typeface="仿宋_GB2312" pitchFamily="49" charset="-122"/>
                <a:cs typeface="Times New Roman" pitchFamily="18" charset="0"/>
              </a:rPr>
              <a:t>a</a:t>
            </a:r>
            <a:r>
              <a:rPr lang="zh-CN" altLang="en-US" dirty="0">
                <a:solidFill>
                  <a:srgbClr val="7030A0"/>
                </a:solidFill>
                <a:latin typeface="Times New Roman" pitchFamily="18" charset="0"/>
                <a:ea typeface="仿宋_GB2312" pitchFamily="49" charset="-122"/>
                <a:cs typeface="Times New Roman" pitchFamily="18" charset="0"/>
              </a:rPr>
              <a:t>到</a:t>
            </a:r>
            <a:r>
              <a:rPr lang="en-US" altLang="zh-CN" dirty="0">
                <a:solidFill>
                  <a:srgbClr val="7030A0"/>
                </a:solidFill>
                <a:latin typeface="Times New Roman" pitchFamily="18" charset="0"/>
                <a:ea typeface="仿宋_GB2312" pitchFamily="49" charset="-122"/>
                <a:cs typeface="Times New Roman" pitchFamily="18" charset="0"/>
              </a:rPr>
              <a:t>b</a:t>
            </a:r>
            <a:r>
              <a:rPr lang="zh-CN" altLang="en-US" dirty="0">
                <a:solidFill>
                  <a:srgbClr val="7030A0"/>
                </a:solidFill>
                <a:latin typeface="Times New Roman" pitchFamily="18" charset="0"/>
                <a:ea typeface="仿宋_GB2312" pitchFamily="49" charset="-122"/>
                <a:cs typeface="Times New Roman" pitchFamily="18" charset="0"/>
              </a:rPr>
              <a:t>的长度为</a:t>
            </a:r>
            <a:r>
              <a:rPr lang="en-US" altLang="zh-CN" dirty="0">
                <a:solidFill>
                  <a:srgbClr val="7030A0"/>
                </a:solidFill>
                <a:latin typeface="Times New Roman" pitchFamily="18" charset="0"/>
                <a:ea typeface="仿宋_GB2312" pitchFamily="49" charset="-122"/>
                <a:cs typeface="Times New Roman" pitchFamily="18" charset="0"/>
              </a:rPr>
              <a:t>n</a:t>
            </a:r>
            <a:r>
              <a:rPr lang="zh-CN" altLang="en-US" dirty="0"/>
              <a:t>路径，则</a:t>
            </a:r>
            <a:r>
              <a:rPr lang="en-US" altLang="zh-CN" dirty="0">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i="1"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i="1"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b</a:t>
            </a:r>
            <a:r>
              <a:rPr lang="en-US" altLang="zh-CN" dirty="0">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zh-CN" altLang="en-US" dirty="0">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R</a:t>
            </a:r>
            <a:r>
              <a:rPr lang="en-US" altLang="zh-CN" baseline="30000"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dirty="0">
                <a:solidFill>
                  <a:srgbClr val="7030A0"/>
                </a:solidFill>
                <a:latin typeface="Times New Roman" pitchFamily="18" charset="0"/>
                <a:ea typeface="仿宋_GB2312" pitchFamily="49" charset="-122"/>
                <a:cs typeface="Times New Roman" pitchFamily="18" charset="0"/>
              </a:rPr>
              <a:t>。</a:t>
            </a:r>
            <a:r>
              <a:rPr lang="en-US" altLang="zh-CN" dirty="0">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i="1"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i="1"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b</a:t>
            </a:r>
            <a:r>
              <a:rPr lang="en-US" altLang="zh-CN" dirty="0">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zh-CN" altLang="en-US" dirty="0">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R</a:t>
            </a:r>
            <a:r>
              <a:rPr lang="en-US" altLang="zh-CN" baseline="30000"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dirty="0">
                <a:solidFill>
                  <a:srgbClr val="7030A0"/>
                </a:solidFill>
                <a:latin typeface="Times New Roman" pitchFamily="18" charset="0"/>
                <a:ea typeface="仿宋_GB2312" pitchFamily="49" charset="-122"/>
                <a:cs typeface="Times New Roman" pitchFamily="18" charset="0"/>
              </a:rPr>
              <a:t>则有</a:t>
            </a:r>
            <a:r>
              <a:rPr lang="en-US" altLang="zh-CN" dirty="0">
                <a:solidFill>
                  <a:srgbClr val="7030A0"/>
                </a:solidFill>
                <a:latin typeface="Times New Roman" pitchFamily="18" charset="0"/>
                <a:ea typeface="仿宋_GB2312" pitchFamily="49" charset="-122"/>
                <a:cs typeface="Times New Roman" pitchFamily="18" charset="0"/>
              </a:rPr>
              <a:t>a</a:t>
            </a:r>
            <a:r>
              <a:rPr lang="zh-CN" altLang="en-US" dirty="0">
                <a:solidFill>
                  <a:srgbClr val="7030A0"/>
                </a:solidFill>
                <a:latin typeface="Times New Roman" pitchFamily="18" charset="0"/>
                <a:ea typeface="仿宋_GB2312" pitchFamily="49" charset="-122"/>
                <a:cs typeface="Times New Roman" pitchFamily="18" charset="0"/>
              </a:rPr>
              <a:t>到</a:t>
            </a:r>
            <a:r>
              <a:rPr lang="en-US" altLang="zh-CN" dirty="0">
                <a:solidFill>
                  <a:srgbClr val="7030A0"/>
                </a:solidFill>
                <a:latin typeface="Times New Roman" pitchFamily="18" charset="0"/>
                <a:ea typeface="仿宋_GB2312" pitchFamily="49" charset="-122"/>
                <a:cs typeface="Times New Roman" pitchFamily="18" charset="0"/>
              </a:rPr>
              <a:t>b</a:t>
            </a:r>
            <a:r>
              <a:rPr lang="zh-CN" altLang="en-US" dirty="0">
                <a:solidFill>
                  <a:srgbClr val="7030A0"/>
                </a:solidFill>
                <a:latin typeface="Times New Roman" pitchFamily="18" charset="0"/>
                <a:ea typeface="仿宋_GB2312" pitchFamily="49" charset="-122"/>
                <a:cs typeface="Times New Roman" pitchFamily="18" charset="0"/>
              </a:rPr>
              <a:t>的长度为</a:t>
            </a:r>
            <a:r>
              <a:rPr lang="en-US" altLang="zh-CN" dirty="0">
                <a:solidFill>
                  <a:srgbClr val="7030A0"/>
                </a:solidFill>
                <a:latin typeface="Times New Roman" pitchFamily="18" charset="0"/>
                <a:ea typeface="仿宋_GB2312" pitchFamily="49" charset="-122"/>
                <a:cs typeface="Times New Roman" pitchFamily="18" charset="0"/>
              </a:rPr>
              <a:t>n</a:t>
            </a:r>
            <a:r>
              <a:rPr lang="zh-CN" altLang="en-US" dirty="0">
                <a:solidFill>
                  <a:srgbClr val="7030A0"/>
                </a:solidFill>
                <a:latin typeface="Times New Roman" pitchFamily="18" charset="0"/>
                <a:ea typeface="仿宋_GB2312" pitchFamily="49" charset="-122"/>
                <a:cs typeface="Times New Roman" pitchFamily="18" charset="0"/>
              </a:rPr>
              <a:t>的路径</a:t>
            </a:r>
            <a:endParaRPr lang="en-US" altLang="zh-CN" dirty="0"/>
          </a:p>
          <a:p>
            <a:pPr algn="just">
              <a:defRPr/>
            </a:pPr>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9D96DFD8-F258-45D7-96B4-6D859C54E2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B1B408D-5FB5-4EC5-9EC1-3FEC03106D8D}" type="slidenum">
              <a:rPr lang="en-US" altLang="zh-CN">
                <a:latin typeface="Arial" panose="020B0604020202020204" pitchFamily="34" charset="0"/>
              </a:rPr>
              <a:pPr>
                <a:spcBef>
                  <a:spcPct val="0"/>
                </a:spcBef>
              </a:pPr>
              <a:t>27</a:t>
            </a:fld>
            <a:endParaRPr lang="en-US" altLang="zh-CN">
              <a:latin typeface="Arial" panose="020B0604020202020204" pitchFamily="34" charset="0"/>
            </a:endParaRPr>
          </a:p>
        </p:txBody>
      </p:sp>
      <p:sp>
        <p:nvSpPr>
          <p:cNvPr id="59395" name="Rectangle 2">
            <a:extLst>
              <a:ext uri="{FF2B5EF4-FFF2-40B4-BE49-F238E27FC236}">
                <a16:creationId xmlns:a16="http://schemas.microsoft.com/office/drawing/2014/main" id="{5557DAB7-56FF-421A-8F8D-698A71F56E1E}"/>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125956" name="Rectangle 3">
            <a:extLst>
              <a:ext uri="{FF2B5EF4-FFF2-40B4-BE49-F238E27FC236}">
                <a16:creationId xmlns:a16="http://schemas.microsoft.com/office/drawing/2014/main" id="{C957414C-FAD4-4F76-8E72-60CF5E223916}"/>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defRPr/>
            </a:pPr>
            <a:r>
              <a:rPr lang="en-US" altLang="zh-CN" dirty="0">
                <a:latin typeface="Times New Roman" pitchFamily="18" charset="0"/>
                <a:ea typeface="楷体_GB2312" pitchFamily="49" charset="-122"/>
                <a:cs typeface="Times New Roman" pitchFamily="18" charset="0"/>
              </a:rPr>
              <a:t>R</a:t>
            </a:r>
            <a:r>
              <a:rPr lang="zh-CN" altLang="en-US" dirty="0">
                <a:latin typeface="Times New Roman" pitchFamily="18" charset="0"/>
                <a:ea typeface="楷体_GB2312" pitchFamily="49" charset="-122"/>
                <a:cs typeface="Times New Roman" pitchFamily="18" charset="0"/>
              </a:rPr>
              <a:t>和</a:t>
            </a:r>
            <a:r>
              <a:rPr lang="en-US" altLang="zh-CN" dirty="0" err="1">
                <a:latin typeface="Times New Roman" pitchFamily="18" charset="0"/>
                <a:ea typeface="楷体_GB2312" pitchFamily="49" charset="-122"/>
                <a:cs typeface="Times New Roman" pitchFamily="18" charset="0"/>
              </a:rPr>
              <a:t>R</a:t>
            </a:r>
            <a:r>
              <a:rPr lang="en-US" altLang="zh-CN" i="1" baseline="30000" dirty="0" err="1">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en-US" altLang="zh-CN" i="1" baseline="30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    </a:t>
            </a:r>
            <a:r>
              <a:rPr lang="zh-CN" altLang="en-US" dirty="0">
                <a:latin typeface="Times New Roman" pitchFamily="18" charset="0"/>
                <a:ea typeface="仿宋_GB2312" pitchFamily="49" charset="-122"/>
                <a:cs typeface="Times New Roman" pitchFamily="18" charset="0"/>
              </a:rPr>
              <a:t>合成，</a:t>
            </a:r>
            <a:endParaRPr lang="en-US" altLang="zh-CN" dirty="0">
              <a:latin typeface="Times New Roman" pitchFamily="18" charset="0"/>
              <a:ea typeface="仿宋_GB2312" pitchFamily="49" charset="-122"/>
              <a:cs typeface="Times New Roman" pitchFamily="18" charset="0"/>
            </a:endParaRPr>
          </a:p>
          <a:p>
            <a:pPr algn="just">
              <a:defRPr/>
            </a:pPr>
            <a:r>
              <a:rPr lang="zh-CN" altLang="en-US" dirty="0">
                <a:latin typeface="Times New Roman" pitchFamily="18" charset="0"/>
                <a:ea typeface="仿宋_GB2312" pitchFamily="49" charset="-122"/>
                <a:cs typeface="Times New Roman" pitchFamily="18" charset="0"/>
              </a:rPr>
              <a:t>基于该路径与关系的联系，我们来讨论求关系的闭包与判断哪些顶点间存在路径的联系。</a:t>
            </a:r>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0D10DA4-F9A9-47AA-85B6-172F5CD8CB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F6CC7A8-A8D6-4965-BC10-EDDAEC7E6CC0}" type="slidenum">
              <a:rPr lang="en-US" altLang="zh-CN">
                <a:latin typeface="Arial" panose="020B0604020202020204" pitchFamily="34" charset="0"/>
              </a:rPr>
              <a:pPr>
                <a:spcBef>
                  <a:spcPct val="0"/>
                </a:spcBef>
              </a:pPr>
              <a:t>28</a:t>
            </a:fld>
            <a:endParaRPr lang="en-US" altLang="zh-CN">
              <a:latin typeface="Arial" panose="020B0604020202020204" pitchFamily="34" charset="0"/>
            </a:endParaRPr>
          </a:p>
        </p:txBody>
      </p:sp>
      <p:sp>
        <p:nvSpPr>
          <p:cNvPr id="61443" name="Rectangle 2">
            <a:extLst>
              <a:ext uri="{FF2B5EF4-FFF2-40B4-BE49-F238E27FC236}">
                <a16:creationId xmlns:a16="http://schemas.microsoft.com/office/drawing/2014/main" id="{B32714FE-3B42-4D4E-B5B3-1EF35AF745E4}"/>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72708" name="Rectangle 3">
            <a:extLst>
              <a:ext uri="{FF2B5EF4-FFF2-40B4-BE49-F238E27FC236}">
                <a16:creationId xmlns:a16="http://schemas.microsoft.com/office/drawing/2014/main" id="{59A78A28-8B1F-4900-B6C8-3425880A63CB}"/>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defRPr/>
            </a:pPr>
            <a:r>
              <a:rPr lang="zh-CN" altLang="en-US" dirty="0"/>
              <a:t>给出连通性关系的定义，</a:t>
            </a:r>
            <a:r>
              <a:rPr lang="en-US" altLang="zh-CN" dirty="0"/>
              <a:t>…</a:t>
            </a:r>
          </a:p>
          <a:p>
            <a:pPr algn="just">
              <a:defRPr/>
            </a:pPr>
            <a:r>
              <a:rPr lang="en-US" altLang="zh-CN" dirty="0"/>
              <a:t>a</a:t>
            </a:r>
            <a:r>
              <a:rPr lang="zh-CN" altLang="en-US" dirty="0"/>
              <a:t>到</a:t>
            </a:r>
            <a:r>
              <a:rPr lang="en-US" altLang="zh-CN" dirty="0"/>
              <a:t>b</a:t>
            </a:r>
            <a:r>
              <a:rPr lang="zh-CN" altLang="en-US" dirty="0"/>
              <a:t>是连通的，所以称连通性关系，之间路径长度不限。</a:t>
            </a:r>
            <a:endParaRPr lang="en-US" altLang="zh-CN" dirty="0"/>
          </a:p>
          <a:p>
            <a:pPr algn="just">
              <a:defRPr/>
            </a:pPr>
            <a:r>
              <a:rPr lang="zh-CN" altLang="en-US" dirty="0"/>
              <a:t>根据定理</a:t>
            </a:r>
            <a:r>
              <a:rPr lang="en-US" altLang="zh-CN" dirty="0"/>
              <a:t>3</a:t>
            </a:r>
            <a:r>
              <a:rPr lang="zh-CN" altLang="en-US" dirty="0"/>
              <a:t>，</a:t>
            </a:r>
            <a:r>
              <a:rPr lang="en-US" altLang="zh-CN" dirty="0"/>
              <a:t>…</a:t>
            </a:r>
            <a:r>
              <a:rPr lang="zh-CN" altLang="en-US" dirty="0"/>
              <a:t>，即</a:t>
            </a:r>
            <a:r>
              <a:rPr lang="en-US" altLang="zh-CN" dirty="0" err="1">
                <a:solidFill>
                  <a:srgbClr val="00B05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R</a:t>
            </a:r>
            <a:r>
              <a:rPr lang="en-US" altLang="zh-CN" i="1" baseline="30000" dirty="0" err="1">
                <a:solidFill>
                  <a:srgbClr val="00B05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dirty="0">
                <a:latin typeface="Times New Roman" pitchFamily="18" charset="0"/>
                <a:ea typeface="仿宋_GB2312" pitchFamily="49" charset="-122"/>
                <a:cs typeface="Times New Roman" pitchFamily="18" charset="0"/>
              </a:rPr>
              <a:t>由之间存在长度为</a:t>
            </a:r>
            <a:r>
              <a:rPr lang="en-US" altLang="zh-CN" dirty="0">
                <a:latin typeface="Times New Roman" pitchFamily="18" charset="0"/>
                <a:ea typeface="仿宋_GB2312" pitchFamily="49" charset="-122"/>
                <a:cs typeface="Times New Roman" pitchFamily="18" charset="0"/>
              </a:rPr>
              <a:t>n</a:t>
            </a:r>
            <a:r>
              <a:rPr lang="zh-CN" altLang="en-US" dirty="0">
                <a:latin typeface="Times New Roman" pitchFamily="18" charset="0"/>
                <a:ea typeface="仿宋_GB2312" pitchFamily="49" charset="-122"/>
                <a:cs typeface="Times New Roman" pitchFamily="18" charset="0"/>
              </a:rPr>
              <a:t>的路径的有序对组成的，那么连通性关系</a:t>
            </a:r>
            <a:r>
              <a:rPr lang="en-US" altLang="zh-CN" dirty="0">
                <a:latin typeface="Times New Roman" pitchFamily="18" charset="0"/>
                <a:ea typeface="仿宋_GB2312" pitchFamily="49" charset="-122"/>
                <a:cs typeface="Times New Roman" pitchFamily="18" charset="0"/>
              </a:rPr>
              <a:t>R*</a:t>
            </a:r>
            <a:r>
              <a:rPr lang="zh-CN" altLang="en-US" dirty="0">
                <a:latin typeface="Times New Roman" pitchFamily="18" charset="0"/>
                <a:ea typeface="仿宋_GB2312" pitchFamily="49" charset="-122"/>
                <a:cs typeface="Times New Roman" pitchFamily="18" charset="0"/>
              </a:rPr>
              <a:t>实际上就是之间存在长度为</a:t>
            </a:r>
            <a:r>
              <a:rPr lang="en-US" altLang="zh-CN" dirty="0">
                <a:latin typeface="Times New Roman" pitchFamily="18" charset="0"/>
                <a:ea typeface="仿宋_GB2312" pitchFamily="49" charset="-122"/>
                <a:cs typeface="Times New Roman" pitchFamily="18" charset="0"/>
              </a:rPr>
              <a:t>1</a:t>
            </a:r>
            <a:r>
              <a:rPr lang="zh-CN" altLang="en-US" dirty="0">
                <a:latin typeface="Times New Roman" pitchFamily="18" charset="0"/>
                <a:ea typeface="仿宋_GB2312" pitchFamily="49" charset="-122"/>
                <a:cs typeface="Times New Roman" pitchFamily="18" charset="0"/>
              </a:rPr>
              <a:t>或</a:t>
            </a:r>
            <a:r>
              <a:rPr lang="en-US" altLang="zh-CN" dirty="0">
                <a:latin typeface="Times New Roman" pitchFamily="18" charset="0"/>
                <a:ea typeface="仿宋_GB2312" pitchFamily="49" charset="-122"/>
                <a:cs typeface="Times New Roman" pitchFamily="18" charset="0"/>
              </a:rPr>
              <a:t>2</a:t>
            </a:r>
            <a:r>
              <a:rPr lang="zh-CN" altLang="en-US" dirty="0">
                <a:latin typeface="Times New Roman" pitchFamily="18" charset="0"/>
                <a:ea typeface="仿宋_GB2312" pitchFamily="49" charset="-122"/>
                <a:cs typeface="Times New Roman" pitchFamily="18" charset="0"/>
              </a:rPr>
              <a:t>或</a:t>
            </a:r>
            <a:r>
              <a:rPr lang="en-US" altLang="zh-CN" dirty="0">
                <a:latin typeface="Times New Roman" pitchFamily="18" charset="0"/>
                <a:ea typeface="仿宋_GB2312" pitchFamily="49" charset="-122"/>
                <a:cs typeface="Times New Roman" pitchFamily="18" charset="0"/>
              </a:rPr>
              <a:t>3…</a:t>
            </a:r>
            <a:r>
              <a:rPr lang="zh-CN" altLang="en-US" dirty="0">
                <a:latin typeface="Times New Roman" pitchFamily="18" charset="0"/>
                <a:ea typeface="仿宋_GB2312" pitchFamily="49" charset="-122"/>
                <a:cs typeface="Times New Roman" pitchFamily="18" charset="0"/>
              </a:rPr>
              <a:t>或</a:t>
            </a:r>
            <a:r>
              <a:rPr lang="en-US" altLang="zh-CN" dirty="0">
                <a:latin typeface="Times New Roman" pitchFamily="18" charset="0"/>
                <a:ea typeface="仿宋_GB2312" pitchFamily="49" charset="-122"/>
                <a:cs typeface="Times New Roman" pitchFamily="18" charset="0"/>
              </a:rPr>
              <a:t>n</a:t>
            </a:r>
            <a:r>
              <a:rPr lang="zh-CN" altLang="en-US" dirty="0">
                <a:latin typeface="Times New Roman" pitchFamily="18" charset="0"/>
                <a:ea typeface="仿宋_GB2312" pitchFamily="49" charset="-122"/>
                <a:cs typeface="Times New Roman" pitchFamily="18" charset="0"/>
              </a:rPr>
              <a:t>的路径的有序对组成的。因此</a:t>
            </a:r>
            <a:r>
              <a:rPr lang="en-US" altLang="zh-CN" dirty="0">
                <a:solidFill>
                  <a:srgbClr val="C00000"/>
                </a:solidFill>
                <a:latin typeface="Times New Roman" pitchFamily="18" charset="0"/>
                <a:ea typeface="仿宋_GB2312" pitchFamily="49" charset="-122"/>
                <a:cs typeface="Times New Roman" pitchFamily="18" charset="0"/>
              </a:rPr>
              <a:t>R</a:t>
            </a:r>
            <a:r>
              <a:rPr lang="en-US" altLang="zh-CN" baseline="30000" dirty="0">
                <a:solidFill>
                  <a:srgbClr val="C00000"/>
                </a:solidFill>
                <a:latin typeface="Times New Roman" pitchFamily="18" charset="0"/>
                <a:ea typeface="仿宋_GB2312" pitchFamily="49" charset="-122"/>
                <a:cs typeface="Times New Roman" pitchFamily="18" charset="0"/>
              </a:rPr>
              <a:t>*</a:t>
            </a:r>
            <a:r>
              <a:rPr lang="zh-CN" altLang="en-US" dirty="0">
                <a:latin typeface="Times New Roman" pitchFamily="18" charset="0"/>
                <a:ea typeface="仿宋_GB2312" pitchFamily="49" charset="-122"/>
                <a:cs typeface="Times New Roman" pitchFamily="18" charset="0"/>
              </a:rPr>
              <a:t>是所有</a:t>
            </a:r>
            <a:r>
              <a:rPr lang="en-US" altLang="zh-CN" dirty="0" err="1">
                <a:solidFill>
                  <a:srgbClr val="C00000"/>
                </a:solidFill>
                <a:latin typeface="Times New Roman" pitchFamily="18" charset="0"/>
                <a:ea typeface="仿宋_GB2312" pitchFamily="49" charset="-122"/>
                <a:cs typeface="Times New Roman" pitchFamily="18" charset="0"/>
              </a:rPr>
              <a:t>R</a:t>
            </a:r>
            <a:r>
              <a:rPr lang="en-US" altLang="zh-CN" i="1" baseline="30000" dirty="0" err="1">
                <a:solidFill>
                  <a:srgbClr val="C00000"/>
                </a:solidFill>
                <a:latin typeface="Times New Roman" pitchFamily="18" charset="0"/>
                <a:ea typeface="仿宋_GB2312" pitchFamily="49" charset="-122"/>
                <a:cs typeface="Times New Roman" pitchFamily="18" charset="0"/>
              </a:rPr>
              <a:t>n</a:t>
            </a:r>
            <a:r>
              <a:rPr lang="zh-CN" altLang="en-US" dirty="0">
                <a:latin typeface="Times New Roman" pitchFamily="18" charset="0"/>
                <a:ea typeface="仿宋_GB2312" pitchFamily="49" charset="-122"/>
                <a:cs typeface="Times New Roman" pitchFamily="18" charset="0"/>
              </a:rPr>
              <a:t> 的并</a:t>
            </a:r>
            <a:r>
              <a:rPr lang="en-US" altLang="zh-CN" dirty="0">
                <a:latin typeface="Times New Roman" pitchFamily="18" charset="0"/>
                <a:ea typeface="仿宋_GB2312" pitchFamily="49" charset="-122"/>
                <a:cs typeface="Times New Roman" pitchFamily="18" charset="0"/>
              </a:rPr>
              <a:t>(n=1,2,3…)</a:t>
            </a:r>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6B855190-CC83-4204-A4AD-35FB0AD3C3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58D965B-D171-47D2-A124-9C75754B8940}" type="slidenum">
              <a:rPr lang="en-US" altLang="zh-CN">
                <a:latin typeface="Arial" panose="020B0604020202020204" pitchFamily="34" charset="0"/>
              </a:rPr>
              <a:pPr>
                <a:spcBef>
                  <a:spcPct val="0"/>
                </a:spcBef>
              </a:pPr>
              <a:t>29</a:t>
            </a:fld>
            <a:endParaRPr lang="en-US" altLang="zh-CN">
              <a:latin typeface="Arial" panose="020B0604020202020204" pitchFamily="34" charset="0"/>
            </a:endParaRPr>
          </a:p>
        </p:txBody>
      </p:sp>
      <p:sp>
        <p:nvSpPr>
          <p:cNvPr id="63491" name="Rectangle 2">
            <a:extLst>
              <a:ext uri="{FF2B5EF4-FFF2-40B4-BE49-F238E27FC236}">
                <a16:creationId xmlns:a16="http://schemas.microsoft.com/office/drawing/2014/main" id="{5A534A1B-C44F-4848-B927-8FEEA6AA7A3C}"/>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63492" name="Rectangle 3">
            <a:extLst>
              <a:ext uri="{FF2B5EF4-FFF2-40B4-BE49-F238E27FC236}">
                <a16:creationId xmlns:a16="http://schemas.microsoft.com/office/drawing/2014/main" id="{CC1A69D9-EE61-4995-9401-33CC7F8D088E}"/>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r>
              <a:rPr lang="zh-CN" altLang="en-US"/>
              <a:t>为了更好理解连通性关系，我们来看一个简单的例子。</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66426D9E-EBAF-4483-AF04-996316BCED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7F32BB5-2E97-4A8D-AF03-09BD0D3F21D2}" type="slidenum">
              <a:rPr lang="en-US" altLang="zh-CN">
                <a:latin typeface="Arial" panose="020B0604020202020204" pitchFamily="34" charset="0"/>
              </a:rPr>
              <a:pPr>
                <a:spcBef>
                  <a:spcPct val="0"/>
                </a:spcBef>
              </a:pPr>
              <a:t>3</a:t>
            </a:fld>
            <a:endParaRPr lang="en-US" altLang="zh-CN">
              <a:latin typeface="Arial" panose="020B0604020202020204" pitchFamily="34" charset="0"/>
            </a:endParaRPr>
          </a:p>
        </p:txBody>
      </p:sp>
      <p:sp>
        <p:nvSpPr>
          <p:cNvPr id="10243" name="Rectangle 2">
            <a:extLst>
              <a:ext uri="{FF2B5EF4-FFF2-40B4-BE49-F238E27FC236}">
                <a16:creationId xmlns:a16="http://schemas.microsoft.com/office/drawing/2014/main" id="{44F715A4-7876-415E-912F-A37873708B5B}"/>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10244" name="Rectangle 3">
            <a:extLst>
              <a:ext uri="{FF2B5EF4-FFF2-40B4-BE49-F238E27FC236}">
                <a16:creationId xmlns:a16="http://schemas.microsoft.com/office/drawing/2014/main" id="{A139280A-7564-452A-A1B5-15D796EA4C58}"/>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E944B2E0-77B2-487D-B285-867C26139C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2042C05-B80D-4859-88D2-376970C95E57}" type="slidenum">
              <a:rPr lang="en-US" altLang="zh-CN">
                <a:latin typeface="Arial" panose="020B0604020202020204" pitchFamily="34" charset="0"/>
              </a:rPr>
              <a:pPr>
                <a:spcBef>
                  <a:spcPct val="0"/>
                </a:spcBef>
              </a:pPr>
              <a:t>30</a:t>
            </a:fld>
            <a:endParaRPr lang="en-US" altLang="zh-CN">
              <a:latin typeface="Arial" panose="020B0604020202020204" pitchFamily="34" charset="0"/>
            </a:endParaRPr>
          </a:p>
        </p:txBody>
      </p:sp>
      <p:sp>
        <p:nvSpPr>
          <p:cNvPr id="65539" name="Rectangle 2">
            <a:extLst>
              <a:ext uri="{FF2B5EF4-FFF2-40B4-BE49-F238E27FC236}">
                <a16:creationId xmlns:a16="http://schemas.microsoft.com/office/drawing/2014/main" id="{D993EA62-B498-4492-A853-5DF84F080354}"/>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65540" name="Rectangle 3">
            <a:extLst>
              <a:ext uri="{FF2B5EF4-FFF2-40B4-BE49-F238E27FC236}">
                <a16:creationId xmlns:a16="http://schemas.microsoft.com/office/drawing/2014/main" id="{F8D61F07-4974-4EAB-A69E-F119C53E6B31}"/>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r>
              <a:rPr lang="en-US" altLang="zh-CN"/>
              <a:t>R</a:t>
            </a:r>
            <a:r>
              <a:rPr lang="zh-CN" altLang="en-US"/>
              <a:t>：直达</a:t>
            </a:r>
            <a:endParaRPr lang="en-US" altLang="zh-CN"/>
          </a:p>
          <a:p>
            <a:pPr algn="just"/>
            <a:r>
              <a:rPr lang="en-US" altLang="zh-CN"/>
              <a:t>R2</a:t>
            </a:r>
            <a:r>
              <a:rPr lang="zh-CN" altLang="en-US"/>
              <a:t>：转一次车</a:t>
            </a:r>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29EB27D9-6ABD-41D0-BC6E-75E8113672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34312F6-F5D6-4EE2-99EE-1633CCCF1CC6}" type="slidenum">
              <a:rPr lang="en-US" altLang="zh-CN">
                <a:latin typeface="Arial" panose="020B0604020202020204" pitchFamily="34" charset="0"/>
              </a:rPr>
              <a:pPr>
                <a:spcBef>
                  <a:spcPct val="0"/>
                </a:spcBef>
              </a:pPr>
              <a:t>31</a:t>
            </a:fld>
            <a:endParaRPr lang="en-US" altLang="zh-CN">
              <a:latin typeface="Arial" panose="020B0604020202020204" pitchFamily="34" charset="0"/>
            </a:endParaRPr>
          </a:p>
        </p:txBody>
      </p:sp>
      <p:sp>
        <p:nvSpPr>
          <p:cNvPr id="67587" name="Rectangle 2">
            <a:extLst>
              <a:ext uri="{FF2B5EF4-FFF2-40B4-BE49-F238E27FC236}">
                <a16:creationId xmlns:a16="http://schemas.microsoft.com/office/drawing/2014/main" id="{50850812-D0B1-4D6C-A549-5DB17C31FCD0}"/>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67588" name="Rectangle 3">
            <a:extLst>
              <a:ext uri="{FF2B5EF4-FFF2-40B4-BE49-F238E27FC236}">
                <a16:creationId xmlns:a16="http://schemas.microsoft.com/office/drawing/2014/main" id="{8B9DB2BF-8610-4EF4-8092-01E9CFFEF4CC}"/>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r>
              <a:rPr lang="zh-CN" altLang="en-US"/>
              <a:t>这是连通性关系，可以证明一个关系</a:t>
            </a:r>
            <a:r>
              <a:rPr lang="en-US" altLang="zh-CN"/>
              <a:t>R</a:t>
            </a:r>
            <a:r>
              <a:rPr lang="zh-CN" altLang="en-US"/>
              <a:t>的</a:t>
            </a:r>
            <a:r>
              <a:rPr lang="en-US" altLang="zh-CN"/>
              <a:t>t(R)</a:t>
            </a:r>
            <a:r>
              <a:rPr lang="zh-CN" altLang="en-US"/>
              <a:t>就是连通性关系</a:t>
            </a:r>
            <a:r>
              <a:rPr lang="en-US" altLang="zh-CN"/>
              <a:t>R*</a:t>
            </a:r>
            <a:r>
              <a:rPr lang="zh-CN" altLang="en-US"/>
              <a:t>，即定理</a:t>
            </a:r>
            <a:r>
              <a:rPr lang="en-US" altLang="zh-CN"/>
              <a:t>5</a:t>
            </a:r>
            <a:r>
              <a:rPr lang="zh-CN" altLang="en-US"/>
              <a:t>。</a:t>
            </a:r>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DBF57CE8-6485-4DFE-8F2A-70BDFAEFAC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8DA15F1-DD4F-49D1-B0FC-3DBFDF0A999B}" type="slidenum">
              <a:rPr lang="en-US" altLang="zh-CN">
                <a:latin typeface="Arial" panose="020B0604020202020204" pitchFamily="34" charset="0"/>
              </a:rPr>
              <a:pPr>
                <a:spcBef>
                  <a:spcPct val="0"/>
                </a:spcBef>
              </a:pPr>
              <a:t>32</a:t>
            </a:fld>
            <a:endParaRPr lang="en-US" altLang="zh-CN">
              <a:latin typeface="Arial" panose="020B0604020202020204" pitchFamily="34" charset="0"/>
            </a:endParaRPr>
          </a:p>
        </p:txBody>
      </p:sp>
      <p:sp>
        <p:nvSpPr>
          <p:cNvPr id="69635" name="Rectangle 2">
            <a:extLst>
              <a:ext uri="{FF2B5EF4-FFF2-40B4-BE49-F238E27FC236}">
                <a16:creationId xmlns:a16="http://schemas.microsoft.com/office/drawing/2014/main" id="{4B2C9B5B-50CF-487E-875A-9F1807D1FDB8}"/>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69636" name="Rectangle 3">
            <a:extLst>
              <a:ext uri="{FF2B5EF4-FFF2-40B4-BE49-F238E27FC236}">
                <a16:creationId xmlns:a16="http://schemas.microsoft.com/office/drawing/2014/main" id="{9BD0337B-1A1D-42A5-B7BD-1EF63DCA51C6}"/>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r>
              <a:rPr lang="zh-CN" altLang="en-US"/>
              <a:t>可以利用这个公式计算，不过大家可能会想这是∞啊，怎么计算完的成呢？</a:t>
            </a:r>
            <a:endParaRPr lang="en-US" altLang="zh-CN"/>
          </a:p>
          <a:p>
            <a:pPr algn="just"/>
            <a:r>
              <a:rPr lang="zh-CN" altLang="en-US"/>
              <a:t>实际上对一个含有限边的有向图来讲，不需要计算到</a:t>
            </a:r>
            <a:r>
              <a:rPr lang="en-US" altLang="zh-CN"/>
              <a:t>R^</a:t>
            </a:r>
            <a:r>
              <a:rPr lang="zh-CN" altLang="en-US"/>
              <a:t>∞的。那计算到哪儿呢？</a:t>
            </a:r>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FE2B0069-593F-4C53-A993-4922B3102F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4D206EE-B76D-4F9A-866C-9D9BB2F7B35C}" type="slidenum">
              <a:rPr lang="en-US" altLang="zh-CN">
                <a:latin typeface="Arial" panose="020B0604020202020204" pitchFamily="34" charset="0"/>
              </a:rPr>
              <a:pPr>
                <a:spcBef>
                  <a:spcPct val="0"/>
                </a:spcBef>
              </a:pPr>
              <a:t>33</a:t>
            </a:fld>
            <a:endParaRPr lang="en-US" altLang="zh-CN">
              <a:latin typeface="Arial" panose="020B0604020202020204" pitchFamily="34" charset="0"/>
            </a:endParaRPr>
          </a:p>
        </p:txBody>
      </p:sp>
      <p:sp>
        <p:nvSpPr>
          <p:cNvPr id="71683" name="Rectangle 2">
            <a:extLst>
              <a:ext uri="{FF2B5EF4-FFF2-40B4-BE49-F238E27FC236}">
                <a16:creationId xmlns:a16="http://schemas.microsoft.com/office/drawing/2014/main" id="{6A410B11-ABA5-422C-8FE8-1817E2A2FE62}"/>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71684" name="Rectangle 3">
            <a:extLst>
              <a:ext uri="{FF2B5EF4-FFF2-40B4-BE49-F238E27FC236}">
                <a16:creationId xmlns:a16="http://schemas.microsoft.com/office/drawing/2014/main" id="{4C8ACAD6-2E25-4F8D-B727-ABD5B5E58539}"/>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52B65632-6FDE-4F6A-ACFB-6DC9425D76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34A0290-C402-4BF6-A87C-C25FE23E8258}" type="slidenum">
              <a:rPr lang="en-US" altLang="zh-CN">
                <a:latin typeface="Arial" panose="020B0604020202020204" pitchFamily="34" charset="0"/>
              </a:rPr>
              <a:pPr>
                <a:spcBef>
                  <a:spcPct val="0"/>
                </a:spcBef>
              </a:pPr>
              <a:t>34</a:t>
            </a:fld>
            <a:endParaRPr lang="en-US" altLang="zh-CN">
              <a:latin typeface="Arial" panose="020B0604020202020204" pitchFamily="34" charset="0"/>
            </a:endParaRPr>
          </a:p>
        </p:txBody>
      </p:sp>
      <p:sp>
        <p:nvSpPr>
          <p:cNvPr id="73731" name="Rectangle 2">
            <a:extLst>
              <a:ext uri="{FF2B5EF4-FFF2-40B4-BE49-F238E27FC236}">
                <a16:creationId xmlns:a16="http://schemas.microsoft.com/office/drawing/2014/main" id="{17D30461-BE67-4DF0-B2BF-4357CA3079FC}"/>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73732" name="Rectangle 3">
            <a:extLst>
              <a:ext uri="{FF2B5EF4-FFF2-40B4-BE49-F238E27FC236}">
                <a16:creationId xmlns:a16="http://schemas.microsoft.com/office/drawing/2014/main" id="{8E7B6C03-C1B7-4E0B-BEC6-992FDB5276DF}"/>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300C45AD-611A-45A7-932C-537ED075F9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D61ABF2-4584-41E2-BAA7-53E67F654E91}" type="slidenum">
              <a:rPr lang="en-US" altLang="zh-CN">
                <a:latin typeface="Arial" panose="020B0604020202020204" pitchFamily="34" charset="0"/>
              </a:rPr>
              <a:pPr>
                <a:spcBef>
                  <a:spcPct val="0"/>
                </a:spcBef>
              </a:pPr>
              <a:t>35</a:t>
            </a:fld>
            <a:endParaRPr lang="en-US" altLang="zh-CN">
              <a:latin typeface="Arial" panose="020B0604020202020204" pitchFamily="34" charset="0"/>
            </a:endParaRPr>
          </a:p>
        </p:txBody>
      </p:sp>
      <p:sp>
        <p:nvSpPr>
          <p:cNvPr id="75779" name="Rectangle 2">
            <a:extLst>
              <a:ext uri="{FF2B5EF4-FFF2-40B4-BE49-F238E27FC236}">
                <a16:creationId xmlns:a16="http://schemas.microsoft.com/office/drawing/2014/main" id="{29782182-A26D-49F4-BB17-56D94A7D4542}"/>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75780" name="Rectangle 3">
            <a:extLst>
              <a:ext uri="{FF2B5EF4-FFF2-40B4-BE49-F238E27FC236}">
                <a16:creationId xmlns:a16="http://schemas.microsoft.com/office/drawing/2014/main" id="{5E5C9778-093E-4901-8EF6-31877681AD38}"/>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5A7DA52B-F3F5-4F8F-9FEE-CDE8D1D6114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C157982-98ED-4E9E-9878-4CD7C7C08CD9}" type="slidenum">
              <a:rPr lang="en-US" altLang="zh-CN">
                <a:latin typeface="Arial" panose="020B0604020202020204" pitchFamily="34" charset="0"/>
              </a:rPr>
              <a:pPr>
                <a:spcBef>
                  <a:spcPct val="0"/>
                </a:spcBef>
              </a:pPr>
              <a:t>36</a:t>
            </a:fld>
            <a:endParaRPr lang="en-US" altLang="zh-CN">
              <a:latin typeface="Arial" panose="020B0604020202020204" pitchFamily="34" charset="0"/>
            </a:endParaRPr>
          </a:p>
        </p:txBody>
      </p:sp>
      <p:sp>
        <p:nvSpPr>
          <p:cNvPr id="77827" name="Rectangle 2">
            <a:extLst>
              <a:ext uri="{FF2B5EF4-FFF2-40B4-BE49-F238E27FC236}">
                <a16:creationId xmlns:a16="http://schemas.microsoft.com/office/drawing/2014/main" id="{546A3731-91C7-48A8-B4F3-B72EE416894E}"/>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77828" name="Rectangle 3">
            <a:extLst>
              <a:ext uri="{FF2B5EF4-FFF2-40B4-BE49-F238E27FC236}">
                <a16:creationId xmlns:a16="http://schemas.microsoft.com/office/drawing/2014/main" id="{A24C79FA-7B55-409A-8757-8E0778DDC30F}"/>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r>
              <a:rPr lang="zh-CN" altLang="en-US"/>
              <a:t>路径中除了始点和终点之外的顶点，</a:t>
            </a:r>
            <a:endParaRPr lang="en-US" altLang="zh-CN"/>
          </a:p>
          <a:p>
            <a:pPr algn="just"/>
            <a:r>
              <a:rPr lang="zh-CN" altLang="en-US">
                <a:latin typeface="Times New Roman" panose="02020603050405020304" pitchFamily="18" charset="0"/>
                <a:ea typeface="仿宋_GB2312" panose="02010609030101010101" pitchFamily="49" charset="-122"/>
                <a:cs typeface="Times New Roman" panose="02020603050405020304" pitchFamily="18" charset="0"/>
              </a:rPr>
              <a:t>史蒂芬 沃舍尔</a:t>
            </a:r>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22319F05-865F-4BAE-BC2B-9B6DB516DF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7AFCC59-0F9E-4396-8FD9-591B5C9DFD58}" type="slidenum">
              <a:rPr lang="en-US" altLang="zh-CN">
                <a:latin typeface="Arial" panose="020B0604020202020204" pitchFamily="34" charset="0"/>
              </a:rPr>
              <a:pPr>
                <a:spcBef>
                  <a:spcPct val="0"/>
                </a:spcBef>
              </a:pPr>
              <a:t>37</a:t>
            </a:fld>
            <a:endParaRPr lang="en-US" altLang="zh-CN">
              <a:latin typeface="Arial" panose="020B0604020202020204" pitchFamily="34" charset="0"/>
            </a:endParaRPr>
          </a:p>
        </p:txBody>
      </p:sp>
      <p:sp>
        <p:nvSpPr>
          <p:cNvPr id="79875" name="Rectangle 2">
            <a:extLst>
              <a:ext uri="{FF2B5EF4-FFF2-40B4-BE49-F238E27FC236}">
                <a16:creationId xmlns:a16="http://schemas.microsoft.com/office/drawing/2014/main" id="{06538BB2-72C6-429B-8EFB-23EB4EC4A5C1}"/>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79876" name="Rectangle 3">
            <a:extLst>
              <a:ext uri="{FF2B5EF4-FFF2-40B4-BE49-F238E27FC236}">
                <a16:creationId xmlns:a16="http://schemas.microsoft.com/office/drawing/2014/main" id="{25BECC4B-2C4D-424B-8675-621566F0AF89}"/>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54BFC10E-318D-447A-BAE8-873F15A954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8ABEDF6-8D33-46A5-B488-62F29F8521DD}" type="slidenum">
              <a:rPr lang="en-US" altLang="zh-CN">
                <a:latin typeface="Arial" panose="020B0604020202020204" pitchFamily="34" charset="0"/>
              </a:rPr>
              <a:pPr>
                <a:spcBef>
                  <a:spcPct val="0"/>
                </a:spcBef>
              </a:pPr>
              <a:t>38</a:t>
            </a:fld>
            <a:endParaRPr lang="en-US" altLang="zh-CN">
              <a:latin typeface="Arial" panose="020B0604020202020204" pitchFamily="34" charset="0"/>
            </a:endParaRPr>
          </a:p>
        </p:txBody>
      </p:sp>
      <p:sp>
        <p:nvSpPr>
          <p:cNvPr id="81923" name="Rectangle 2">
            <a:extLst>
              <a:ext uri="{FF2B5EF4-FFF2-40B4-BE49-F238E27FC236}">
                <a16:creationId xmlns:a16="http://schemas.microsoft.com/office/drawing/2014/main" id="{AA81C6F3-28AE-45E3-96EF-243BC1D4BF9C}"/>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81924" name="Rectangle 3">
            <a:extLst>
              <a:ext uri="{FF2B5EF4-FFF2-40B4-BE49-F238E27FC236}">
                <a16:creationId xmlns:a16="http://schemas.microsoft.com/office/drawing/2014/main" id="{6F436A97-2810-4DD7-9876-F6B83EE707F9}"/>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r>
              <a:rPr lang="zh-CN" altLang="en-US">
                <a:latin typeface="Times New Roman" panose="02020603050405020304" pitchFamily="18" charset="0"/>
                <a:ea typeface="楷体_GB2312" pitchFamily="49" charset="-122"/>
                <a:cs typeface="Times New Roman" panose="02020603050405020304" pitchFamily="18" charset="0"/>
              </a:rPr>
              <a:t>一条</a:t>
            </a:r>
            <a:r>
              <a:rPr lang="en-US" altLang="zh-CN" i="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i="1" baseline="-25000">
                <a:latin typeface="Times New Roman" panose="02020603050405020304" pitchFamily="18" charset="0"/>
                <a:ea typeface="仿宋_GB2312" panose="02010609030101010101" pitchFamily="49" charset="-122"/>
                <a:cs typeface="Times New Roman" panose="02020603050405020304" pitchFamily="18" charset="0"/>
              </a:rPr>
              <a:t>i</a:t>
            </a:r>
            <a:r>
              <a:rPr lang="zh-CN" altLang="en-US">
                <a:latin typeface="Times New Roman" panose="02020603050405020304" pitchFamily="18" charset="0"/>
                <a:ea typeface="楷体_GB2312" pitchFamily="49" charset="-122"/>
                <a:cs typeface="Times New Roman" panose="02020603050405020304" pitchFamily="18" charset="0"/>
              </a:rPr>
              <a:t>到</a:t>
            </a:r>
            <a:r>
              <a:rPr lang="en-US" altLang="zh-CN" i="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i="1" baseline="-25000">
                <a:latin typeface="Times New Roman" panose="02020603050405020304" pitchFamily="18" charset="0"/>
                <a:ea typeface="仿宋_GB2312" panose="02010609030101010101" pitchFamily="49" charset="-122"/>
                <a:cs typeface="Times New Roman" panose="02020603050405020304" pitchFamily="18" charset="0"/>
              </a:rPr>
              <a:t>j</a:t>
            </a:r>
            <a:r>
              <a:rPr lang="zh-CN" altLang="en-US">
                <a:latin typeface="Times New Roman" panose="02020603050405020304" pitchFamily="18" charset="0"/>
                <a:ea typeface="楷体_GB2312" pitchFamily="49" charset="-122"/>
                <a:cs typeface="Times New Roman" panose="02020603050405020304" pitchFamily="18" charset="0"/>
              </a:rPr>
              <a:t>的且只有</a:t>
            </a:r>
            <a:r>
              <a:rPr lang="en-US" altLang="zh-CN" i="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baseline="-25000">
                <a:latin typeface="Times New Roman" panose="02020603050405020304" pitchFamily="18" charset="0"/>
                <a:ea typeface="仿宋_GB2312" panose="02010609030101010101" pitchFamily="49" charset="-122"/>
                <a:cs typeface="Times New Roman" panose="02020603050405020304" pitchFamily="18" charset="0"/>
              </a:rPr>
              <a:t>1</a:t>
            </a:r>
            <a:r>
              <a:rPr lang="en-US" altLang="zh-CN">
                <a:latin typeface="Times New Roman" panose="02020603050405020304" pitchFamily="18" charset="0"/>
                <a:ea typeface="楷体_GB2312" pitchFamily="49" charset="-122"/>
                <a:cs typeface="Times New Roman" panose="02020603050405020304" pitchFamily="18" charset="0"/>
              </a:rPr>
              <a:t>=</a:t>
            </a:r>
            <a:r>
              <a:rPr lang="en-US" altLang="zh-CN" i="1">
                <a:latin typeface="Times New Roman" panose="02020603050405020304" pitchFamily="18" charset="0"/>
                <a:ea typeface="楷体_GB2312" pitchFamily="49" charset="-122"/>
                <a:cs typeface="Times New Roman" panose="02020603050405020304" pitchFamily="18" charset="0"/>
              </a:rPr>
              <a:t>a</a:t>
            </a:r>
            <a:r>
              <a:rPr lang="zh-CN" altLang="en-US">
                <a:latin typeface="Times New Roman" panose="02020603050405020304" pitchFamily="18" charset="0"/>
                <a:ea typeface="楷体_GB2312" pitchFamily="49" charset="-122"/>
                <a:cs typeface="Times New Roman" panose="02020603050405020304" pitchFamily="18" charset="0"/>
              </a:rPr>
              <a:t>作为内点的路径中是允许出现无内点的路径的，是直达的，因此</a:t>
            </a:r>
            <a:r>
              <a:rPr lang="en-US" altLang="zh-CN">
                <a:latin typeface="Times New Roman" panose="02020603050405020304" pitchFamily="18" charset="0"/>
                <a:ea typeface="楷体_GB2312" pitchFamily="49" charset="-122"/>
                <a:cs typeface="Times New Roman" panose="02020603050405020304" pitchFamily="18" charset="0"/>
              </a:rPr>
              <a:t>W0</a:t>
            </a:r>
            <a:r>
              <a:rPr lang="zh-CN" altLang="en-US">
                <a:latin typeface="Times New Roman" panose="02020603050405020304" pitchFamily="18" charset="0"/>
                <a:ea typeface="楷体_GB2312" pitchFamily="49" charset="-122"/>
                <a:cs typeface="Times New Roman" panose="02020603050405020304" pitchFamily="18" charset="0"/>
              </a:rPr>
              <a:t>中为</a:t>
            </a:r>
            <a:r>
              <a:rPr lang="en-US" altLang="zh-CN">
                <a:latin typeface="Times New Roman" panose="02020603050405020304" pitchFamily="18" charset="0"/>
                <a:ea typeface="楷体_GB2312" pitchFamily="49" charset="-122"/>
                <a:cs typeface="Times New Roman" panose="02020603050405020304" pitchFamily="18" charset="0"/>
              </a:rPr>
              <a:t>1 </a:t>
            </a:r>
            <a:r>
              <a:rPr lang="zh-CN" altLang="en-US">
                <a:latin typeface="Times New Roman" panose="02020603050405020304" pitchFamily="18" charset="0"/>
                <a:ea typeface="楷体_GB2312" pitchFamily="49" charset="-122"/>
                <a:cs typeface="Times New Roman" panose="02020603050405020304" pitchFamily="18" charset="0"/>
              </a:rPr>
              <a:t>的在</a:t>
            </a:r>
            <a:r>
              <a:rPr lang="en-US" altLang="zh-CN">
                <a:latin typeface="Times New Roman" panose="02020603050405020304" pitchFamily="18" charset="0"/>
                <a:ea typeface="楷体_GB2312" pitchFamily="49" charset="-122"/>
                <a:cs typeface="Times New Roman" panose="02020603050405020304" pitchFamily="18" charset="0"/>
              </a:rPr>
              <a:t>W1</a:t>
            </a:r>
            <a:r>
              <a:rPr lang="zh-CN" altLang="en-US">
                <a:latin typeface="Times New Roman" panose="02020603050405020304" pitchFamily="18" charset="0"/>
                <a:ea typeface="楷体_GB2312" pitchFamily="49" charset="-122"/>
                <a:cs typeface="Times New Roman" panose="02020603050405020304" pitchFamily="18" charset="0"/>
              </a:rPr>
              <a:t>中仍然要保留</a:t>
            </a:r>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565F3A4-1904-4D88-ABB3-A1784A4709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4702794-5D0B-4A93-B28A-125CA546A9EE}" type="slidenum">
              <a:rPr lang="en-US" altLang="zh-CN">
                <a:latin typeface="Arial" panose="020B0604020202020204" pitchFamily="34" charset="0"/>
              </a:rPr>
              <a:pPr>
                <a:spcBef>
                  <a:spcPct val="0"/>
                </a:spcBef>
              </a:pPr>
              <a:t>39</a:t>
            </a:fld>
            <a:endParaRPr lang="en-US" altLang="zh-CN">
              <a:latin typeface="Arial" panose="020B0604020202020204" pitchFamily="34" charset="0"/>
            </a:endParaRPr>
          </a:p>
        </p:txBody>
      </p:sp>
      <p:sp>
        <p:nvSpPr>
          <p:cNvPr id="83971" name="Rectangle 2">
            <a:extLst>
              <a:ext uri="{FF2B5EF4-FFF2-40B4-BE49-F238E27FC236}">
                <a16:creationId xmlns:a16="http://schemas.microsoft.com/office/drawing/2014/main" id="{382D0C26-212F-462C-83C3-C98DA0DFDAD5}"/>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83972" name="Rectangle 3">
            <a:extLst>
              <a:ext uri="{FF2B5EF4-FFF2-40B4-BE49-F238E27FC236}">
                <a16:creationId xmlns:a16="http://schemas.microsoft.com/office/drawing/2014/main" id="{A15D8F55-738A-4127-A726-329CCC4C4C30}"/>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DBE2BDF-C718-4357-B3AA-8283699F5B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B090FCC-444D-4F58-A804-21C61120732F}" type="slidenum">
              <a:rPr lang="en-US" altLang="zh-CN">
                <a:latin typeface="Arial" panose="020B0604020202020204" pitchFamily="34" charset="0"/>
              </a:rPr>
              <a:pPr>
                <a:spcBef>
                  <a:spcPct val="0"/>
                </a:spcBef>
              </a:pPr>
              <a:t>4</a:t>
            </a:fld>
            <a:endParaRPr lang="en-US" altLang="zh-CN">
              <a:latin typeface="Arial" panose="020B0604020202020204" pitchFamily="34" charset="0"/>
            </a:endParaRPr>
          </a:p>
        </p:txBody>
      </p:sp>
      <p:sp>
        <p:nvSpPr>
          <p:cNvPr id="12291" name="Rectangle 2">
            <a:extLst>
              <a:ext uri="{FF2B5EF4-FFF2-40B4-BE49-F238E27FC236}">
                <a16:creationId xmlns:a16="http://schemas.microsoft.com/office/drawing/2014/main" id="{ACE4ABFD-097A-4338-BC64-130E452E17AD}"/>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12292" name="Rectangle 3">
            <a:extLst>
              <a:ext uri="{FF2B5EF4-FFF2-40B4-BE49-F238E27FC236}">
                <a16:creationId xmlns:a16="http://schemas.microsoft.com/office/drawing/2014/main" id="{AC4D14F7-C244-40F7-A273-B424525BF37B}"/>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altLang="zh-CN"/>
              <a:t>…,</a:t>
            </a:r>
            <a:r>
              <a:rPr lang="zh-CN" altLang="en-US"/>
              <a:t>每一个</a:t>
            </a:r>
            <a:r>
              <a:rPr lang="en-US" altLang="zh-CN"/>
              <a:t>mis</a:t>
            </a:r>
            <a:r>
              <a:rPr lang="zh-CN" altLang="en-US"/>
              <a:t>系统都离不开</a:t>
            </a:r>
            <a:r>
              <a:rPr lang="en-US" altLang="zh-CN"/>
              <a:t>db</a:t>
            </a:r>
            <a:r>
              <a:rPr lang="zh-CN" altLang="en-US"/>
              <a:t>，在</a:t>
            </a:r>
            <a:r>
              <a:rPr lang="en-US" altLang="zh-CN"/>
              <a:t>db</a:t>
            </a:r>
            <a:r>
              <a:rPr lang="zh-CN" altLang="en-US"/>
              <a:t>中存放； 大量的信息，比如教务管理系统里存放着学校所开设的所有的课程的信息（曾经开设过的，以后将要、可能开设的），如课程开设日期，适用于专业年级，课程号与序号，每一学年的开设安排，课程表等，教材信息、教师信息（包括任课安排、毕业设计安排信息、教学评估信息）、学生信息（基本信息、选课信息）、专业信息、成绩信息等等。</a:t>
            </a:r>
            <a:endParaRPr lang="en-US" altLang="zh-CN"/>
          </a:p>
          <a:p>
            <a:r>
              <a:rPr lang="zh-CN" altLang="en-US"/>
              <a:t>这些数据库的信息是经常需要被访问的，比如每一新学年，新生的增加、开除学生的删除、学生选课信息的增删改、查询等等，为了保证这些数据库访问的性能，对数据库结构进行设计是非常必要的，关于数据库结构的设计历史上出现了多种数据库模型，如概念模型、层次模型、网状模型、关系模型，目前应用最多最广泛的就属关系数据库模型了。</a:t>
            </a:r>
            <a:endParaRPr lang="en-US" altLang="zh-CN"/>
          </a:p>
          <a:p>
            <a:r>
              <a:rPr lang="zh-CN" altLang="en-US"/>
              <a:t>听名字大家也该猜到它肯定和关系有一定联系，那它到底是什么样的结构呢？</a:t>
            </a:r>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E295936-3ACA-445A-9491-3E09703CF3E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665BDB7-EF7D-4C40-8185-D8359CA347C3}" type="slidenum">
              <a:rPr lang="en-US" altLang="zh-CN">
                <a:latin typeface="Arial" panose="020B0604020202020204" pitchFamily="34" charset="0"/>
              </a:rPr>
              <a:pPr>
                <a:spcBef>
                  <a:spcPct val="0"/>
                </a:spcBef>
              </a:pPr>
              <a:t>40</a:t>
            </a:fld>
            <a:endParaRPr lang="en-US" altLang="zh-CN">
              <a:latin typeface="Arial" panose="020B0604020202020204" pitchFamily="34" charset="0"/>
            </a:endParaRPr>
          </a:p>
        </p:txBody>
      </p:sp>
      <p:sp>
        <p:nvSpPr>
          <p:cNvPr id="86019" name="Rectangle 2">
            <a:extLst>
              <a:ext uri="{FF2B5EF4-FFF2-40B4-BE49-F238E27FC236}">
                <a16:creationId xmlns:a16="http://schemas.microsoft.com/office/drawing/2014/main" id="{3768DABC-3401-4562-895F-ED1F0493B5EB}"/>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86020" name="Rectangle 3">
            <a:extLst>
              <a:ext uri="{FF2B5EF4-FFF2-40B4-BE49-F238E27FC236}">
                <a16:creationId xmlns:a16="http://schemas.microsoft.com/office/drawing/2014/main" id="{4021E157-CF40-4804-A531-AA1612C3BD01}"/>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573020B1-3869-4E57-8172-3DC11DC3D4B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7CFFAF6-C5A0-4A5C-9C21-7A71FD3E714F}" type="slidenum">
              <a:rPr lang="en-US" altLang="zh-CN">
                <a:latin typeface="Arial" panose="020B0604020202020204" pitchFamily="34" charset="0"/>
              </a:rPr>
              <a:pPr>
                <a:spcBef>
                  <a:spcPct val="0"/>
                </a:spcBef>
              </a:pPr>
              <a:t>41</a:t>
            </a:fld>
            <a:endParaRPr lang="en-US" altLang="zh-CN">
              <a:latin typeface="Arial" panose="020B0604020202020204" pitchFamily="34" charset="0"/>
            </a:endParaRPr>
          </a:p>
        </p:txBody>
      </p:sp>
      <p:sp>
        <p:nvSpPr>
          <p:cNvPr id="88067" name="Rectangle 2">
            <a:extLst>
              <a:ext uri="{FF2B5EF4-FFF2-40B4-BE49-F238E27FC236}">
                <a16:creationId xmlns:a16="http://schemas.microsoft.com/office/drawing/2014/main" id="{9B5E14F7-D70C-4169-AB42-CDD1C7614A94}"/>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88068" name="Rectangle 3">
            <a:extLst>
              <a:ext uri="{FF2B5EF4-FFF2-40B4-BE49-F238E27FC236}">
                <a16:creationId xmlns:a16="http://schemas.microsoft.com/office/drawing/2014/main" id="{C62CC647-9884-4443-A355-E964B27687D8}"/>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83EB8F58-F68C-417B-B789-60CC3994BF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7DB5891-99F5-4D89-9E6A-0CA984076D5D}" type="slidenum">
              <a:rPr lang="en-US" altLang="zh-CN">
                <a:latin typeface="Arial" panose="020B0604020202020204" pitchFamily="34" charset="0"/>
              </a:rPr>
              <a:pPr>
                <a:spcBef>
                  <a:spcPct val="0"/>
                </a:spcBef>
              </a:pPr>
              <a:t>42</a:t>
            </a:fld>
            <a:endParaRPr lang="en-US" altLang="zh-CN">
              <a:latin typeface="Arial" panose="020B0604020202020204" pitchFamily="34" charset="0"/>
            </a:endParaRPr>
          </a:p>
        </p:txBody>
      </p:sp>
      <p:sp>
        <p:nvSpPr>
          <p:cNvPr id="90115" name="Rectangle 2">
            <a:extLst>
              <a:ext uri="{FF2B5EF4-FFF2-40B4-BE49-F238E27FC236}">
                <a16:creationId xmlns:a16="http://schemas.microsoft.com/office/drawing/2014/main" id="{B4A92CB3-6BAE-42B5-A120-2BD644B19B20}"/>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90116" name="Rectangle 3">
            <a:extLst>
              <a:ext uri="{FF2B5EF4-FFF2-40B4-BE49-F238E27FC236}">
                <a16:creationId xmlns:a16="http://schemas.microsoft.com/office/drawing/2014/main" id="{3E4C793C-6532-4575-9F36-F6C2FB83CEEA}"/>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r>
              <a:rPr lang="zh-CN" altLang="en-US"/>
              <a:t>刚才判断是否存在一条路径是通过我们自己分析图得来的，计算机如何判断呢？我们来讨论这一思想的实现算法</a:t>
            </a:r>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9736612A-4451-4A5B-BA3B-04F5B6D4495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D6F9770-8FC3-49E9-B7C5-3230946696F6}" type="slidenum">
              <a:rPr lang="en-US" altLang="zh-CN">
                <a:latin typeface="Arial" panose="020B0604020202020204" pitchFamily="34" charset="0"/>
              </a:rPr>
              <a:pPr>
                <a:spcBef>
                  <a:spcPct val="0"/>
                </a:spcBef>
              </a:pPr>
              <a:t>43</a:t>
            </a:fld>
            <a:endParaRPr lang="en-US" altLang="zh-CN">
              <a:latin typeface="Arial" panose="020B0604020202020204" pitchFamily="34" charset="0"/>
            </a:endParaRPr>
          </a:p>
        </p:txBody>
      </p:sp>
      <p:sp>
        <p:nvSpPr>
          <p:cNvPr id="92163" name="Rectangle 2">
            <a:extLst>
              <a:ext uri="{FF2B5EF4-FFF2-40B4-BE49-F238E27FC236}">
                <a16:creationId xmlns:a16="http://schemas.microsoft.com/office/drawing/2014/main" id="{7F4A4989-1F00-40F7-80C0-3AE220F6327D}"/>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92164" name="Rectangle 3">
            <a:extLst>
              <a:ext uri="{FF2B5EF4-FFF2-40B4-BE49-F238E27FC236}">
                <a16:creationId xmlns:a16="http://schemas.microsoft.com/office/drawing/2014/main" id="{E883166D-4436-48DB-8D4B-6C960EE8917D}"/>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AD050F9-AAB4-4B64-9C8F-FB91725610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D2FA889-0F71-4A60-89F8-262C15B40AE2}" type="slidenum">
              <a:rPr lang="en-US" altLang="zh-CN">
                <a:latin typeface="Arial" panose="020B0604020202020204" pitchFamily="34" charset="0"/>
              </a:rPr>
              <a:pPr>
                <a:spcBef>
                  <a:spcPct val="0"/>
                </a:spcBef>
              </a:pPr>
              <a:t>44</a:t>
            </a:fld>
            <a:endParaRPr lang="en-US" altLang="zh-CN">
              <a:latin typeface="Arial" panose="020B0604020202020204" pitchFamily="34" charset="0"/>
            </a:endParaRPr>
          </a:p>
        </p:txBody>
      </p:sp>
      <p:sp>
        <p:nvSpPr>
          <p:cNvPr id="94211" name="Rectangle 2">
            <a:extLst>
              <a:ext uri="{FF2B5EF4-FFF2-40B4-BE49-F238E27FC236}">
                <a16:creationId xmlns:a16="http://schemas.microsoft.com/office/drawing/2014/main" id="{274EEF90-3CF2-4C19-A02C-FC6E21ECF8EA}"/>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94212" name="Rectangle 3">
            <a:extLst>
              <a:ext uri="{FF2B5EF4-FFF2-40B4-BE49-F238E27FC236}">
                <a16:creationId xmlns:a16="http://schemas.microsoft.com/office/drawing/2014/main" id="{7DAFB365-70F1-4C1C-A672-B2D7071C02EE}"/>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D30EDDD3-A3A4-4846-BA8B-9FFDC75896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3A6B41F-0B43-42EC-AE9A-AEDA414BCE60}" type="slidenum">
              <a:rPr lang="en-US" altLang="zh-CN">
                <a:latin typeface="Arial" panose="020B0604020202020204" pitchFamily="34" charset="0"/>
              </a:rPr>
              <a:pPr>
                <a:spcBef>
                  <a:spcPct val="0"/>
                </a:spcBef>
              </a:pPr>
              <a:t>45</a:t>
            </a:fld>
            <a:endParaRPr lang="en-US" altLang="zh-CN">
              <a:latin typeface="Arial" panose="020B0604020202020204" pitchFamily="34" charset="0"/>
            </a:endParaRPr>
          </a:p>
        </p:txBody>
      </p:sp>
      <p:sp>
        <p:nvSpPr>
          <p:cNvPr id="96259" name="Rectangle 2">
            <a:extLst>
              <a:ext uri="{FF2B5EF4-FFF2-40B4-BE49-F238E27FC236}">
                <a16:creationId xmlns:a16="http://schemas.microsoft.com/office/drawing/2014/main" id="{871652C5-BEB4-40A9-96A3-A38FE6902595}"/>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96260" name="Rectangle 3">
            <a:extLst>
              <a:ext uri="{FF2B5EF4-FFF2-40B4-BE49-F238E27FC236}">
                <a16:creationId xmlns:a16="http://schemas.microsoft.com/office/drawing/2014/main" id="{4E581F60-33CC-46BD-998A-EA91F5D0032B}"/>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F51C5310-1FCC-46BC-90A6-2667B0CD69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ECE3477-3FBE-46AE-AB5D-F9908145F0CC}" type="slidenum">
              <a:rPr lang="en-US" altLang="zh-CN">
                <a:latin typeface="Arial" panose="020B0604020202020204" pitchFamily="34" charset="0"/>
              </a:rPr>
              <a:pPr>
                <a:spcBef>
                  <a:spcPct val="0"/>
                </a:spcBef>
              </a:pPr>
              <a:t>46</a:t>
            </a:fld>
            <a:endParaRPr lang="en-US" altLang="zh-CN">
              <a:latin typeface="Arial" panose="020B0604020202020204" pitchFamily="34" charset="0"/>
            </a:endParaRPr>
          </a:p>
        </p:txBody>
      </p:sp>
      <p:sp>
        <p:nvSpPr>
          <p:cNvPr id="98307" name="Rectangle 2">
            <a:extLst>
              <a:ext uri="{FF2B5EF4-FFF2-40B4-BE49-F238E27FC236}">
                <a16:creationId xmlns:a16="http://schemas.microsoft.com/office/drawing/2014/main" id="{B4DCCF8C-1AE1-448F-9CAD-34EC347EA50A}"/>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98308" name="Rectangle 3">
            <a:extLst>
              <a:ext uri="{FF2B5EF4-FFF2-40B4-BE49-F238E27FC236}">
                <a16:creationId xmlns:a16="http://schemas.microsoft.com/office/drawing/2014/main" id="{F9F1FC49-F86E-40B3-B99B-35A825E79593}"/>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r>
              <a:rPr lang="zh-CN" altLang="en-US"/>
              <a:t>任意两个点都是连通的</a:t>
            </a:r>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7F4241A3-D33E-43B7-B8A2-440C8E4BECB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932F08C-4506-4CD0-8658-3710B3ED5C4F}" type="slidenum">
              <a:rPr lang="en-US" altLang="zh-CN">
                <a:latin typeface="Arial" panose="020B0604020202020204" pitchFamily="34" charset="0"/>
              </a:rPr>
              <a:pPr>
                <a:spcBef>
                  <a:spcPct val="0"/>
                </a:spcBef>
              </a:pPr>
              <a:t>47</a:t>
            </a:fld>
            <a:endParaRPr lang="en-US" altLang="zh-CN">
              <a:latin typeface="Arial" panose="020B0604020202020204" pitchFamily="34" charset="0"/>
            </a:endParaRPr>
          </a:p>
        </p:txBody>
      </p:sp>
      <p:sp>
        <p:nvSpPr>
          <p:cNvPr id="100355" name="Rectangle 2">
            <a:extLst>
              <a:ext uri="{FF2B5EF4-FFF2-40B4-BE49-F238E27FC236}">
                <a16:creationId xmlns:a16="http://schemas.microsoft.com/office/drawing/2014/main" id="{0152AF6C-E5EA-4298-8C42-3104F5DD2D45}"/>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100356" name="Rectangle 3">
            <a:extLst>
              <a:ext uri="{FF2B5EF4-FFF2-40B4-BE49-F238E27FC236}">
                <a16:creationId xmlns:a16="http://schemas.microsoft.com/office/drawing/2014/main" id="{3CCE2F7B-188D-49B9-8B98-740B51C620BC}"/>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5241959F-A3E1-4297-A3D3-CF864D6C75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B3378E-0759-4227-9C17-8201D6672107}" type="slidenum">
              <a:rPr lang="en-US" altLang="zh-CN">
                <a:latin typeface="Arial" panose="020B0604020202020204" pitchFamily="34" charset="0"/>
              </a:rPr>
              <a:pPr>
                <a:spcBef>
                  <a:spcPct val="0"/>
                </a:spcBef>
              </a:pPr>
              <a:t>48</a:t>
            </a:fld>
            <a:endParaRPr lang="en-US" altLang="zh-CN">
              <a:latin typeface="Arial" panose="020B0604020202020204" pitchFamily="34" charset="0"/>
            </a:endParaRPr>
          </a:p>
        </p:txBody>
      </p:sp>
      <p:sp>
        <p:nvSpPr>
          <p:cNvPr id="102403" name="Rectangle 2">
            <a:extLst>
              <a:ext uri="{FF2B5EF4-FFF2-40B4-BE49-F238E27FC236}">
                <a16:creationId xmlns:a16="http://schemas.microsoft.com/office/drawing/2014/main" id="{53B9799F-DEB8-4334-974D-64A688762C34}"/>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102404" name="Rectangle 3">
            <a:extLst>
              <a:ext uri="{FF2B5EF4-FFF2-40B4-BE49-F238E27FC236}">
                <a16:creationId xmlns:a16="http://schemas.microsoft.com/office/drawing/2014/main" id="{B26551F2-65C4-4EFD-9AFA-A170DD73B0D4}"/>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FDF16763-DA99-4FFB-8101-289F51225F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169055E-4C8B-4739-9CCD-25C5C65AAA0B}" type="slidenum">
              <a:rPr lang="en-US" altLang="zh-CN">
                <a:latin typeface="Arial" panose="020B0604020202020204" pitchFamily="34" charset="0"/>
              </a:rPr>
              <a:pPr>
                <a:spcBef>
                  <a:spcPct val="0"/>
                </a:spcBef>
              </a:pPr>
              <a:t>49</a:t>
            </a:fld>
            <a:endParaRPr lang="en-US" altLang="zh-CN">
              <a:latin typeface="Arial" panose="020B0604020202020204" pitchFamily="34" charset="0"/>
            </a:endParaRPr>
          </a:p>
        </p:txBody>
      </p:sp>
      <p:sp>
        <p:nvSpPr>
          <p:cNvPr id="104451" name="Rectangle 2">
            <a:extLst>
              <a:ext uri="{FF2B5EF4-FFF2-40B4-BE49-F238E27FC236}">
                <a16:creationId xmlns:a16="http://schemas.microsoft.com/office/drawing/2014/main" id="{23BD34F7-B037-4D12-89D2-C12F36514753}"/>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104452" name="Rectangle 3">
            <a:extLst>
              <a:ext uri="{FF2B5EF4-FFF2-40B4-BE49-F238E27FC236}">
                <a16:creationId xmlns:a16="http://schemas.microsoft.com/office/drawing/2014/main" id="{0464E8AC-BF5F-4EC9-84FB-083C204E9B1E}"/>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9FFC6671-FD6E-444A-8F78-8EFEB45FAAF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4A4932-8C00-4152-8AC5-37023D20F6D2}" type="slidenum">
              <a:rPr lang="en-US" altLang="zh-CN">
                <a:latin typeface="Arial" panose="020B0604020202020204" pitchFamily="34" charset="0"/>
              </a:rPr>
              <a:pPr>
                <a:spcBef>
                  <a:spcPct val="0"/>
                </a:spcBef>
              </a:pPr>
              <a:t>5</a:t>
            </a:fld>
            <a:endParaRPr lang="en-US" altLang="zh-CN">
              <a:latin typeface="Arial" panose="020B0604020202020204" pitchFamily="34" charset="0"/>
            </a:endParaRPr>
          </a:p>
        </p:txBody>
      </p:sp>
      <p:sp>
        <p:nvSpPr>
          <p:cNvPr id="14339" name="Rectangle 2">
            <a:extLst>
              <a:ext uri="{FF2B5EF4-FFF2-40B4-BE49-F238E27FC236}">
                <a16:creationId xmlns:a16="http://schemas.microsoft.com/office/drawing/2014/main" id="{BF633507-A2F2-456E-8F4C-2428E322DE73}"/>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139268" name="Rectangle 3">
            <a:extLst>
              <a:ext uri="{FF2B5EF4-FFF2-40B4-BE49-F238E27FC236}">
                <a16:creationId xmlns:a16="http://schemas.microsoft.com/office/drawing/2014/main" id="{C43D51EF-96C8-4C1A-961C-B5E1A212F701}"/>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defRPr/>
            </a:pPr>
            <a:r>
              <a:rPr lang="en-US" altLang="zh-CN" dirty="0"/>
              <a:t>…,</a:t>
            </a:r>
            <a:r>
              <a:rPr lang="zh-CN" altLang="en-US" dirty="0"/>
              <a:t>每张表存放一类信息，表之间有一定联系，每个表都由若干条记录</a:t>
            </a:r>
            <a:r>
              <a:rPr lang="en-US" altLang="zh-CN" dirty="0"/>
              <a:t>(</a:t>
            </a:r>
            <a:r>
              <a:rPr lang="zh-CN" altLang="en-US" dirty="0"/>
              <a:t>行</a:t>
            </a:r>
            <a:r>
              <a:rPr lang="en-US" altLang="zh-CN" dirty="0"/>
              <a:t>)</a:t>
            </a:r>
            <a:r>
              <a:rPr lang="zh-CN" altLang="en-US" dirty="0"/>
              <a:t>组成，</a:t>
            </a:r>
            <a:r>
              <a:rPr lang="zh-CN" altLang="en-US" dirty="0">
                <a:latin typeface="Times New Roman" pitchFamily="18" charset="0"/>
                <a:ea typeface="楷体_GB2312" pitchFamily="49" charset="-122"/>
                <a:cs typeface="Times New Roman" pitchFamily="18" charset="0"/>
              </a:rPr>
              <a:t>记录包含多个信息（称为</a:t>
            </a:r>
            <a:r>
              <a:rPr lang="zh-CN" altLang="en-US" dirty="0">
                <a:solidFill>
                  <a:srgbClr val="C00000"/>
                </a:solidFill>
                <a:latin typeface="Times New Roman" pitchFamily="18" charset="0"/>
                <a:ea typeface="楷体_GB2312" pitchFamily="49" charset="-122"/>
                <a:cs typeface="Times New Roman" pitchFamily="18" charset="0"/>
              </a:rPr>
              <a:t>字段，对应类似列</a:t>
            </a:r>
            <a:r>
              <a:rPr lang="zh-CN" altLang="en-US" dirty="0">
                <a:latin typeface="Times New Roman" pitchFamily="18" charset="0"/>
                <a:ea typeface="楷体_GB2312" pitchFamily="49" charset="-122"/>
                <a:cs typeface="Times New Roman" pitchFamily="18" charset="0"/>
              </a:rPr>
              <a:t>），这样，。。。</a:t>
            </a:r>
            <a:endParaRPr lang="en-US" altLang="zh-CN" dirty="0">
              <a:latin typeface="Times New Roman" pitchFamily="18" charset="0"/>
              <a:ea typeface="楷体_GB2312" pitchFamily="49" charset="-122"/>
              <a:cs typeface="Times New Roman" pitchFamily="18" charset="0"/>
            </a:endParaRPr>
          </a:p>
          <a:p>
            <a:pPr>
              <a:defRPr/>
            </a:pPr>
            <a:r>
              <a:rPr lang="en-US" altLang="zh-CN" dirty="0">
                <a:latin typeface="Times New Roman" pitchFamily="18" charset="0"/>
                <a:ea typeface="楷体_GB2312" pitchFamily="49" charset="-122"/>
                <a:cs typeface="Times New Roman" pitchFamily="18" charset="0"/>
              </a:rPr>
              <a:t>…,</a:t>
            </a:r>
            <a:r>
              <a:rPr lang="zh-CN" altLang="en-US" dirty="0">
                <a:latin typeface="Times New Roman" pitchFamily="18" charset="0"/>
                <a:ea typeface="楷体_GB2312" pitchFamily="49" charset="-122"/>
                <a:cs typeface="Times New Roman" pitchFamily="18" charset="0"/>
              </a:rPr>
              <a:t> </a:t>
            </a:r>
            <a:r>
              <a:rPr lang="en-US" altLang="zh-CN" dirty="0">
                <a:latin typeface="Times New Roman" pitchFamily="18" charset="0"/>
                <a:ea typeface="楷体_GB2312" pitchFamily="49" charset="-122"/>
                <a:cs typeface="Times New Roman" pitchFamily="18" charset="0"/>
              </a:rPr>
              <a:t>n</a:t>
            </a:r>
            <a:r>
              <a:rPr lang="zh-CN" altLang="en-US" dirty="0">
                <a:latin typeface="Times New Roman" pitchFamily="18" charset="0"/>
                <a:ea typeface="楷体_GB2312" pitchFamily="49" charset="-122"/>
                <a:cs typeface="Times New Roman" pitchFamily="18" charset="0"/>
              </a:rPr>
              <a:t>元组的第</a:t>
            </a:r>
            <a:r>
              <a:rPr lang="en-US" altLang="zh-CN" dirty="0" err="1">
                <a:latin typeface="Times New Roman" pitchFamily="18" charset="0"/>
                <a:ea typeface="楷体_GB2312" pitchFamily="49" charset="-122"/>
                <a:cs typeface="Times New Roman" pitchFamily="18" charset="0"/>
              </a:rPr>
              <a:t>i</a:t>
            </a:r>
            <a:r>
              <a:rPr lang="zh-CN" altLang="en-US" dirty="0">
                <a:latin typeface="Times New Roman" pitchFamily="18" charset="0"/>
                <a:ea typeface="楷体_GB2312" pitchFamily="49" charset="-122"/>
                <a:cs typeface="Times New Roman" pitchFamily="18" charset="0"/>
              </a:rPr>
              <a:t>元素都是来自同一个集合</a:t>
            </a:r>
            <a:r>
              <a:rPr lang="en-US" altLang="zh-CN" dirty="0">
                <a:latin typeface="Times New Roman" pitchFamily="18" charset="0"/>
                <a:ea typeface="楷体_GB2312" pitchFamily="49" charset="-122"/>
                <a:cs typeface="Times New Roman" pitchFamily="18" charset="0"/>
              </a:rPr>
              <a:t>-</a:t>
            </a:r>
            <a:r>
              <a:rPr lang="zh-CN" altLang="en-US" dirty="0">
                <a:latin typeface="Times New Roman" pitchFamily="18" charset="0"/>
                <a:ea typeface="楷体_GB2312" pitchFamily="49" charset="-122"/>
                <a:cs typeface="Times New Roman" pitchFamily="18" charset="0"/>
              </a:rPr>
              <a:t>域，如果有一个域的元素，每一个元素正好能唯一确定一个</a:t>
            </a:r>
            <a:r>
              <a:rPr lang="en-US" altLang="zh-CN" dirty="0">
                <a:latin typeface="Times New Roman" pitchFamily="18" charset="0"/>
                <a:ea typeface="楷体_GB2312" pitchFamily="49" charset="-122"/>
                <a:cs typeface="Times New Roman" pitchFamily="18" charset="0"/>
              </a:rPr>
              <a:t>n</a:t>
            </a:r>
            <a:r>
              <a:rPr lang="zh-CN" altLang="en-US" dirty="0">
                <a:latin typeface="Times New Roman" pitchFamily="18" charset="0"/>
                <a:ea typeface="楷体_GB2312" pitchFamily="49" charset="-122"/>
                <a:cs typeface="Times New Roman" pitchFamily="18" charset="0"/>
              </a:rPr>
              <a:t>元组，那么</a:t>
            </a:r>
            <a:r>
              <a:rPr lang="en-US" altLang="zh-CN" i="1" u="sng" dirty="0">
                <a:latin typeface="Times New Roman" pitchFamily="18" charset="0"/>
                <a:ea typeface="楷体_GB2312" pitchFamily="49" charset="-122"/>
                <a:cs typeface="Times New Roman" pitchFamily="18" charset="0"/>
              </a:rPr>
              <a:t>n</a:t>
            </a:r>
            <a:r>
              <a:rPr lang="zh-CN" altLang="en-US" u="sng" dirty="0">
                <a:latin typeface="Times New Roman" pitchFamily="18" charset="0"/>
                <a:ea typeface="楷体_GB2312" pitchFamily="49" charset="-122"/>
                <a:cs typeface="Times New Roman" pitchFamily="18" charset="0"/>
              </a:rPr>
              <a:t>元关系的这个域叫做</a:t>
            </a:r>
            <a:r>
              <a:rPr lang="zh-CN" altLang="en-US" u="sng" dirty="0">
                <a:solidFill>
                  <a:srgbClr val="00B05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主关键字</a:t>
            </a:r>
            <a:r>
              <a:rPr lang="zh-CN" altLang="en-US" dirty="0">
                <a:solidFill>
                  <a:srgbClr val="00B05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，或者说</a:t>
            </a:r>
            <a:r>
              <a:rPr lang="zh-CN" altLang="en-US" dirty="0"/>
              <a:t>当</a:t>
            </a:r>
            <a:r>
              <a:rPr lang="en-US" altLang="zh-CN" dirty="0"/>
              <a:t>n</a:t>
            </a:r>
            <a:r>
              <a:rPr lang="zh-CN" altLang="en-US" dirty="0"/>
              <a:t>元关系中没有两个</a:t>
            </a:r>
            <a:r>
              <a:rPr lang="en-US" altLang="zh-CN" dirty="0"/>
              <a:t>n</a:t>
            </a:r>
            <a:r>
              <a:rPr lang="zh-CN" altLang="en-US" dirty="0"/>
              <a:t>元组在这个域有相同的值，这个域就是主关键字。</a:t>
            </a:r>
            <a:r>
              <a:rPr lang="zh-CN" altLang="en-US" dirty="0">
                <a:solidFill>
                  <a:srgbClr val="00B05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比如学生信息表中，学号这个域就可以唯一确定一个学生、一条记录。没有哪两个学生学号相同。</a:t>
            </a:r>
            <a:endParaRPr lang="en-US" altLang="zh-CN" dirty="0">
              <a:solidFill>
                <a:srgbClr val="00B05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a:p>
            <a:pPr>
              <a:defRPr/>
            </a:pPr>
            <a:r>
              <a:rPr lang="en-US" altLang="zh-CN" dirty="0">
                <a:solidFill>
                  <a:srgbClr val="00B05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zh-CN" altLang="en-US" dirty="0">
                <a:solidFill>
                  <a:srgbClr val="00B05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因此确定这个表的主关键字非常重要。</a:t>
            </a:r>
            <a:endParaRPr lang="en-US" altLang="zh-CN" dirty="0"/>
          </a:p>
          <a:p>
            <a:pPr>
              <a:defRPr/>
            </a:pPr>
            <a:r>
              <a:rPr lang="zh-CN" altLang="en-US" dirty="0"/>
              <a:t>有些表里采用的是复合主关键字，多个域</a:t>
            </a:r>
            <a:r>
              <a:rPr lang="en-US" altLang="zh-CN" dirty="0"/>
              <a:t>——</a:t>
            </a:r>
            <a:r>
              <a:rPr lang="zh-CN" altLang="en-US" dirty="0"/>
              <a:t>字段共同构成关键字，区别某一条记录，比如学生姓名可否单独作为主关键字？不行，如果表里没有学号信息，就得联合其他域共同做主关键字。</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9983A26A-B1CC-4BDC-9C55-840E30843D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065B5C3-9367-4D03-8143-00F5658F4A81}" type="slidenum">
              <a:rPr lang="en-US" altLang="zh-CN">
                <a:latin typeface="Arial" panose="020B0604020202020204" pitchFamily="34" charset="0"/>
              </a:rPr>
              <a:pPr>
                <a:spcBef>
                  <a:spcPct val="0"/>
                </a:spcBef>
              </a:pPr>
              <a:t>6</a:t>
            </a:fld>
            <a:endParaRPr lang="en-US" altLang="zh-CN">
              <a:latin typeface="Arial" panose="020B0604020202020204" pitchFamily="34" charset="0"/>
            </a:endParaRPr>
          </a:p>
        </p:txBody>
      </p:sp>
      <p:sp>
        <p:nvSpPr>
          <p:cNvPr id="16387" name="Rectangle 2">
            <a:extLst>
              <a:ext uri="{FF2B5EF4-FFF2-40B4-BE49-F238E27FC236}">
                <a16:creationId xmlns:a16="http://schemas.microsoft.com/office/drawing/2014/main" id="{6CB4ADC0-C85E-4A9E-8752-0CB6760A16EB}"/>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16388" name="Rectangle 3">
            <a:extLst>
              <a:ext uri="{FF2B5EF4-FFF2-40B4-BE49-F238E27FC236}">
                <a16:creationId xmlns:a16="http://schemas.microsoft.com/office/drawing/2014/main" id="{5CB6C255-058A-4C94-85FF-F07F86F730B6}"/>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a:t>表、记录、（</a:t>
            </a:r>
            <a:r>
              <a:rPr lang="en-US" altLang="zh-CN"/>
              <a:t>4</a:t>
            </a:r>
            <a:r>
              <a:rPr lang="zh-CN" altLang="en-US"/>
              <a:t>个）字段、（多个）</a:t>
            </a:r>
            <a:r>
              <a:rPr lang="en-US" altLang="zh-CN"/>
              <a:t>4</a:t>
            </a:r>
            <a:r>
              <a:rPr lang="zh-CN" altLang="en-US"/>
              <a:t>元组（多条记录）、（构成）关系</a:t>
            </a:r>
            <a:endParaRPr lang="en-US" altLang="zh-CN"/>
          </a:p>
          <a:p>
            <a:r>
              <a:rPr lang="zh-CN" altLang="en-US"/>
              <a:t>姓名、 学号可</a:t>
            </a:r>
            <a:r>
              <a:rPr lang="en-US" altLang="zh-CN"/>
              <a:t>key</a:t>
            </a:r>
          </a:p>
          <a:p>
            <a:r>
              <a:rPr lang="zh-CN" altLang="en-US"/>
              <a:t>专业与</a:t>
            </a:r>
            <a:r>
              <a:rPr lang="en-US" altLang="zh-CN"/>
              <a:t>GPA</a:t>
            </a:r>
            <a:r>
              <a:rPr lang="zh-CN" altLang="en-US"/>
              <a:t>有重复</a:t>
            </a:r>
            <a:endParaRPr lang="en-US" altLang="zh-CN"/>
          </a:p>
          <a:p>
            <a:r>
              <a:rPr lang="zh-CN" altLang="en-US"/>
              <a:t>专业和</a:t>
            </a:r>
            <a:r>
              <a:rPr lang="en-US" altLang="zh-CN"/>
              <a:t>GPA</a:t>
            </a:r>
            <a:r>
              <a:rPr lang="zh-CN" altLang="en-US"/>
              <a:t>联合作复合主键，可以</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6139DBFA-61A2-40A3-B16C-A29ED749CF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675C579-3A7F-42FF-B64B-317FC80C9526}" type="slidenum">
              <a:rPr lang="en-US" altLang="zh-CN">
                <a:latin typeface="Arial" panose="020B0604020202020204" pitchFamily="34" charset="0"/>
              </a:rPr>
              <a:pPr>
                <a:spcBef>
                  <a:spcPct val="0"/>
                </a:spcBef>
              </a:pPr>
              <a:t>7</a:t>
            </a:fld>
            <a:endParaRPr lang="en-US" altLang="zh-CN">
              <a:latin typeface="Arial" panose="020B0604020202020204" pitchFamily="34" charset="0"/>
            </a:endParaRPr>
          </a:p>
        </p:txBody>
      </p:sp>
      <p:sp>
        <p:nvSpPr>
          <p:cNvPr id="18435" name="Rectangle 2">
            <a:extLst>
              <a:ext uri="{FF2B5EF4-FFF2-40B4-BE49-F238E27FC236}">
                <a16:creationId xmlns:a16="http://schemas.microsoft.com/office/drawing/2014/main" id="{078C489D-E865-47D7-863B-31AD60D26F34}"/>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18436" name="Rectangle 3">
            <a:extLst>
              <a:ext uri="{FF2B5EF4-FFF2-40B4-BE49-F238E27FC236}">
                <a16:creationId xmlns:a16="http://schemas.microsoft.com/office/drawing/2014/main" id="{EF9FC17E-66A7-45E5-BCE9-69F96EFC6B28}"/>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a:t>在了解了数据库与关系之间的关系，以及数据库的一些相关概念之后，我们再来了解下，</a:t>
            </a:r>
            <a:r>
              <a:rPr lang="en-US" altLang="zh-CN"/>
              <a:t>n</a:t>
            </a:r>
            <a:r>
              <a:rPr lang="zh-CN" altLang="en-US"/>
              <a:t>元关系的运算以及与数据库的操作的联系。</a:t>
            </a:r>
            <a:endParaRPr lang="en-US" altLang="zh-CN"/>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93C8FBFA-8C7D-49FB-B34A-2AE653A092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4DE1C45-95F9-441D-B19A-C3F098CE065B}" type="slidenum">
              <a:rPr lang="en-US" altLang="zh-CN">
                <a:latin typeface="Arial" panose="020B0604020202020204" pitchFamily="34" charset="0"/>
              </a:rPr>
              <a:pPr>
                <a:spcBef>
                  <a:spcPct val="0"/>
                </a:spcBef>
              </a:pPr>
              <a:t>8</a:t>
            </a:fld>
            <a:endParaRPr lang="en-US" altLang="zh-CN">
              <a:latin typeface="Arial" panose="020B0604020202020204" pitchFamily="34" charset="0"/>
            </a:endParaRPr>
          </a:p>
        </p:txBody>
      </p:sp>
      <p:sp>
        <p:nvSpPr>
          <p:cNvPr id="20483" name="Rectangle 2">
            <a:extLst>
              <a:ext uri="{FF2B5EF4-FFF2-40B4-BE49-F238E27FC236}">
                <a16:creationId xmlns:a16="http://schemas.microsoft.com/office/drawing/2014/main" id="{38BB7975-1C5C-45A4-B3EE-3E964DB9D1DE}"/>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20484" name="Rectangle 3">
            <a:extLst>
              <a:ext uri="{FF2B5EF4-FFF2-40B4-BE49-F238E27FC236}">
                <a16:creationId xmlns:a16="http://schemas.microsoft.com/office/drawing/2014/main" id="{00BA505C-329A-40FA-8646-E4E5292C6717}"/>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a:t>原</a:t>
            </a:r>
            <a:r>
              <a:rPr lang="en-US" altLang="zh-CN"/>
              <a:t>n</a:t>
            </a:r>
            <a:r>
              <a:rPr lang="zh-CN" altLang="en-US"/>
              <a:t>元关系</a:t>
            </a:r>
            <a:r>
              <a:rPr lang="en-US" altLang="zh-CN"/>
              <a:t>R</a:t>
            </a:r>
            <a:r>
              <a:rPr lang="zh-CN" altLang="en-US"/>
              <a:t>的子集</a:t>
            </a:r>
            <a:endParaRPr lang="en-US" altLang="zh-CN"/>
          </a:p>
          <a:p>
            <a:r>
              <a:rPr lang="en-US" altLang="zh-CN"/>
              <a:t>1</a:t>
            </a:r>
            <a:r>
              <a:rPr lang="zh-CN" altLang="en-US"/>
              <a:t>、结果</a:t>
            </a:r>
            <a:r>
              <a:rPr lang="en-US" altLang="zh-CN"/>
              <a:t>2</a:t>
            </a:r>
            <a:r>
              <a:rPr lang="zh-CN" altLang="en-US"/>
              <a:t>个</a:t>
            </a:r>
            <a:r>
              <a:rPr lang="en-US" altLang="zh-CN"/>
              <a:t>4</a:t>
            </a:r>
            <a:r>
              <a:rPr lang="zh-CN" altLang="en-US"/>
              <a:t>元组</a:t>
            </a:r>
            <a:endParaRPr lang="en-US" altLang="zh-CN"/>
          </a:p>
          <a:p>
            <a:r>
              <a:rPr lang="en-US" altLang="zh-CN"/>
              <a:t>2</a:t>
            </a:r>
            <a:r>
              <a:rPr lang="zh-CN" altLang="en-US"/>
              <a:t>、</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4BC60B54-81E8-47CF-A8EB-DC4D4E7715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00EA23C-27B9-4CBF-9AE3-61AF85299D2D}" type="slidenum">
              <a:rPr lang="en-US" altLang="zh-CN">
                <a:latin typeface="Arial" panose="020B0604020202020204" pitchFamily="34" charset="0"/>
              </a:rPr>
              <a:pPr>
                <a:spcBef>
                  <a:spcPct val="0"/>
                </a:spcBef>
              </a:pPr>
              <a:t>9</a:t>
            </a:fld>
            <a:endParaRPr lang="en-US" altLang="zh-CN">
              <a:latin typeface="Arial" panose="020B0604020202020204" pitchFamily="34" charset="0"/>
            </a:endParaRPr>
          </a:p>
        </p:txBody>
      </p:sp>
      <p:sp>
        <p:nvSpPr>
          <p:cNvPr id="22531" name="Rectangle 2">
            <a:extLst>
              <a:ext uri="{FF2B5EF4-FFF2-40B4-BE49-F238E27FC236}">
                <a16:creationId xmlns:a16="http://schemas.microsoft.com/office/drawing/2014/main" id="{0BAB4186-E1E3-4DF6-9E09-BE9AF57E004B}"/>
              </a:ext>
            </a:extLst>
          </p:cNvPr>
          <p:cNvSpPr>
            <a:spLocks noGrp="1" noRot="1" noChangeAspect="1" noChangeArrowheads="1" noTextEdit="1"/>
          </p:cNvSpPr>
          <p:nvPr>
            <p:ph type="sldImg"/>
          </p:nvPr>
        </p:nvSpPr>
        <p:spPr bwMode="auto">
          <a:xfrm>
            <a:off x="381000" y="685800"/>
            <a:ext cx="6096000" cy="3429000"/>
          </a:xfrm>
          <a:solidFill>
            <a:srgbClr val="FFFFFF"/>
          </a:solidFill>
          <a:ln>
            <a:solidFill>
              <a:srgbClr val="000000"/>
            </a:solidFill>
            <a:miter lim="800000"/>
            <a:headEnd/>
            <a:tailEnd/>
          </a:ln>
        </p:spPr>
      </p:sp>
      <p:sp>
        <p:nvSpPr>
          <p:cNvPr id="22532" name="Rectangle 3">
            <a:extLst>
              <a:ext uri="{FF2B5EF4-FFF2-40B4-BE49-F238E27FC236}">
                <a16:creationId xmlns:a16="http://schemas.microsoft.com/office/drawing/2014/main" id="{0C0324A9-766E-4EBE-92B4-91E21E29A324}"/>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r>
              <a:rPr lang="zh-CN" altLang="en-US"/>
              <a:t>原</a:t>
            </a:r>
            <a:r>
              <a:rPr lang="en-US" altLang="zh-CN"/>
              <a:t>n</a:t>
            </a:r>
            <a:r>
              <a:rPr lang="zh-CN" altLang="en-US"/>
              <a:t>元关系</a:t>
            </a:r>
            <a:r>
              <a:rPr lang="en-US" altLang="zh-CN"/>
              <a:t>R</a:t>
            </a:r>
            <a:r>
              <a:rPr lang="zh-CN" altLang="en-US"/>
              <a:t>的子集</a:t>
            </a:r>
            <a:endParaRPr lang="en-US" altLang="zh-CN"/>
          </a:p>
          <a:p>
            <a:r>
              <a:rPr lang="en-US" altLang="zh-CN"/>
              <a:t>1</a:t>
            </a:r>
            <a:r>
              <a:rPr lang="zh-CN" altLang="en-US"/>
              <a:t>、结果</a:t>
            </a:r>
            <a:r>
              <a:rPr lang="en-US" altLang="zh-CN"/>
              <a:t>2</a:t>
            </a:r>
            <a:r>
              <a:rPr lang="zh-CN" altLang="en-US"/>
              <a:t>个</a:t>
            </a:r>
            <a:r>
              <a:rPr lang="en-US" altLang="zh-CN"/>
              <a:t>4</a:t>
            </a:r>
            <a:r>
              <a:rPr lang="zh-CN" altLang="en-US"/>
              <a:t>元组</a:t>
            </a:r>
            <a:endParaRPr lang="en-US" altLang="zh-CN"/>
          </a:p>
          <a:p>
            <a:r>
              <a:rPr lang="en-US" altLang="zh-CN"/>
              <a:t>2</a:t>
            </a:r>
            <a:r>
              <a:rPr lang="zh-CN" altLang="en-US"/>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66CF1-8A70-4D89-B21C-23B83F82CF1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6D6BFE-BA91-4833-9D4F-99421E9F8A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C7C1075-B99D-4393-8D93-916AE8A4C8E0}"/>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D62CE6FF-D497-40B1-B1EA-A35EBAB7BD7C}"/>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AA5E6CA7-0E11-49BD-AF64-10977E3040D7}"/>
              </a:ext>
            </a:extLst>
          </p:cNvPr>
          <p:cNvSpPr>
            <a:spLocks noGrp="1"/>
          </p:cNvSpPr>
          <p:nvPr>
            <p:ph type="sldNum" sz="quarter" idx="12"/>
          </p:nvPr>
        </p:nvSpPr>
        <p:spPr/>
        <p:txBody>
          <a:bodyPr/>
          <a:lstStyle/>
          <a:p>
            <a:fld id="{E62D1172-9B8F-4DA1-B178-D8E04A513BD9}" type="slidenum">
              <a:rPr lang="en-US" altLang="zh-CN" smtClean="0"/>
              <a:pPr/>
              <a:t>‹#›</a:t>
            </a:fld>
            <a:endParaRPr lang="en-US" altLang="zh-CN"/>
          </a:p>
        </p:txBody>
      </p:sp>
    </p:spTree>
    <p:extLst>
      <p:ext uri="{BB962C8B-B14F-4D97-AF65-F5344CB8AC3E}">
        <p14:creationId xmlns:p14="http://schemas.microsoft.com/office/powerpoint/2010/main" val="140946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8965C-1B43-40A9-BD1E-B03AFA59D0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549D77C-D5B2-487E-A557-DF46D804694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C8A0BB-EFFE-4C23-A996-E39039C8A187}"/>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7DC0A4F0-15E3-4F27-AC8B-78498C3031DC}"/>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26418C6D-4F1E-4AFD-BBA8-472B389DF4EE}"/>
              </a:ext>
            </a:extLst>
          </p:cNvPr>
          <p:cNvSpPr>
            <a:spLocks noGrp="1"/>
          </p:cNvSpPr>
          <p:nvPr>
            <p:ph type="sldNum" sz="quarter" idx="12"/>
          </p:nvPr>
        </p:nvSpPr>
        <p:spPr/>
        <p:txBody>
          <a:bodyPr/>
          <a:lstStyle/>
          <a:p>
            <a:fld id="{7524BEF1-D8DD-4577-9D47-395F793692AE}" type="slidenum">
              <a:rPr lang="en-US" altLang="zh-CN" smtClean="0"/>
              <a:pPr/>
              <a:t>‹#›</a:t>
            </a:fld>
            <a:endParaRPr lang="en-US" altLang="zh-CN"/>
          </a:p>
        </p:txBody>
      </p:sp>
    </p:spTree>
    <p:extLst>
      <p:ext uri="{BB962C8B-B14F-4D97-AF65-F5344CB8AC3E}">
        <p14:creationId xmlns:p14="http://schemas.microsoft.com/office/powerpoint/2010/main" val="215211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F2263F-7960-45B2-87FD-D85B5B635A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204038-A102-46E0-9929-51C1645581F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2368A5-8EB1-4751-B2F4-70586A24291F}"/>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966D74B9-825C-4B03-96E4-0E27DE3E567D}"/>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F5506DFF-F7A4-4CFD-A8AB-A56DE4DEEA4B}"/>
              </a:ext>
            </a:extLst>
          </p:cNvPr>
          <p:cNvSpPr>
            <a:spLocks noGrp="1"/>
          </p:cNvSpPr>
          <p:nvPr>
            <p:ph type="sldNum" sz="quarter" idx="12"/>
          </p:nvPr>
        </p:nvSpPr>
        <p:spPr/>
        <p:txBody>
          <a:bodyPr/>
          <a:lstStyle/>
          <a:p>
            <a:fld id="{063CD2EF-6695-4109-A48F-C75015533F0D}" type="slidenum">
              <a:rPr lang="en-US" altLang="zh-CN" smtClean="0"/>
              <a:pPr/>
              <a:t>‹#›</a:t>
            </a:fld>
            <a:endParaRPr lang="en-US" altLang="zh-CN"/>
          </a:p>
        </p:txBody>
      </p:sp>
    </p:spTree>
    <p:extLst>
      <p:ext uri="{BB962C8B-B14F-4D97-AF65-F5344CB8AC3E}">
        <p14:creationId xmlns:p14="http://schemas.microsoft.com/office/powerpoint/2010/main" val="280856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320800" y="152400"/>
            <a:ext cx="10390717" cy="541338"/>
          </a:xfrm>
        </p:spPr>
        <p:txBody>
          <a:bodyPr/>
          <a:lstStyle/>
          <a:p>
            <a:r>
              <a:rPr lang="zh-CN" altLang="en-US"/>
              <a:t>单击此处编辑母版标题样式</a:t>
            </a:r>
          </a:p>
        </p:txBody>
      </p:sp>
      <p:sp>
        <p:nvSpPr>
          <p:cNvPr id="3" name="内容占位符 2"/>
          <p:cNvSpPr>
            <a:spLocks noGrp="1"/>
          </p:cNvSpPr>
          <p:nvPr>
            <p:ph sz="half" idx="1"/>
          </p:nvPr>
        </p:nvSpPr>
        <p:spPr>
          <a:xfrm>
            <a:off x="1219200" y="914401"/>
            <a:ext cx="4775200" cy="5218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197600" y="914401"/>
            <a:ext cx="4775200" cy="5218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B692552-23CF-4257-85A5-5F50E51647F9}"/>
              </a:ext>
            </a:extLst>
          </p:cNvPr>
          <p:cNvSpPr>
            <a:spLocks noGrp="1"/>
          </p:cNvSpPr>
          <p:nvPr>
            <p:ph type="dt" sz="half" idx="10"/>
          </p:nvPr>
        </p:nvSpPr>
        <p:spPr>
          <a:xfrm>
            <a:off x="1219200" y="6324600"/>
            <a:ext cx="2540000" cy="457200"/>
          </a:xfrm>
        </p:spPr>
        <p:txBody>
          <a:bodyPr/>
          <a:lstStyle>
            <a:lvl1pPr>
              <a:defRPr/>
            </a:lvl1pPr>
          </a:lstStyle>
          <a:p>
            <a:pPr>
              <a:defRPr/>
            </a:pPr>
            <a:fld id="{AD9969CB-5AB9-4240-ACFD-DFE43D629309}" type="datetime2">
              <a:rPr lang="zh-CN" altLang="en-US"/>
              <a:pPr>
                <a:defRPr/>
              </a:pPr>
              <a:t>2022年4月13日</a:t>
            </a:fld>
            <a:endParaRPr lang="en-US" altLang="zh-CN"/>
          </a:p>
        </p:txBody>
      </p:sp>
      <p:sp>
        <p:nvSpPr>
          <p:cNvPr id="6" name="页脚占位符 5">
            <a:extLst>
              <a:ext uri="{FF2B5EF4-FFF2-40B4-BE49-F238E27FC236}">
                <a16:creationId xmlns:a16="http://schemas.microsoft.com/office/drawing/2014/main" id="{D08B839C-2B3B-472B-A944-7C9194EBA486}"/>
              </a:ext>
            </a:extLst>
          </p:cNvPr>
          <p:cNvSpPr>
            <a:spLocks noGrp="1"/>
          </p:cNvSpPr>
          <p:nvPr>
            <p:ph type="ftr" sz="quarter" idx="11"/>
          </p:nvPr>
        </p:nvSpPr>
        <p:spPr>
          <a:xfrm>
            <a:off x="4470400" y="6324600"/>
            <a:ext cx="3860800" cy="457200"/>
          </a:xfrm>
        </p:spPr>
        <p:txBody>
          <a:bodyPr/>
          <a:lstStyle>
            <a:lvl1pPr>
              <a:defRPr/>
            </a:lvl1pPr>
          </a:lstStyle>
          <a:p>
            <a:pPr>
              <a:defRPr/>
            </a:pPr>
            <a:r>
              <a:rPr lang="en-US" altLang="zh-CN"/>
              <a:t>lholder</a:t>
            </a:r>
          </a:p>
        </p:txBody>
      </p:sp>
      <p:sp>
        <p:nvSpPr>
          <p:cNvPr id="7" name="灯片编号占位符 6">
            <a:extLst>
              <a:ext uri="{FF2B5EF4-FFF2-40B4-BE49-F238E27FC236}">
                <a16:creationId xmlns:a16="http://schemas.microsoft.com/office/drawing/2014/main" id="{CCD09611-9CCE-4987-89EA-37F7599E54DD}"/>
              </a:ext>
            </a:extLst>
          </p:cNvPr>
          <p:cNvSpPr>
            <a:spLocks noGrp="1"/>
          </p:cNvSpPr>
          <p:nvPr>
            <p:ph type="sldNum" sz="quarter" idx="12"/>
          </p:nvPr>
        </p:nvSpPr>
        <p:spPr>
          <a:xfrm>
            <a:off x="9042400" y="6324600"/>
            <a:ext cx="2540000" cy="457200"/>
          </a:xfrm>
        </p:spPr>
        <p:txBody>
          <a:bodyPr/>
          <a:lstStyle>
            <a:lvl1pPr>
              <a:defRPr/>
            </a:lvl1pPr>
          </a:lstStyle>
          <a:p>
            <a:fld id="{31D3C5AF-FFA7-4625-B789-BC90F272F7AA}" type="slidenum">
              <a:rPr lang="en-US" altLang="zh-CN"/>
              <a:pPr/>
              <a:t>‹#›</a:t>
            </a:fld>
            <a:endParaRPr lang="en-US" altLang="zh-CN"/>
          </a:p>
        </p:txBody>
      </p:sp>
    </p:spTree>
    <p:extLst>
      <p:ext uri="{BB962C8B-B14F-4D97-AF65-F5344CB8AC3E}">
        <p14:creationId xmlns:p14="http://schemas.microsoft.com/office/powerpoint/2010/main" val="312327291"/>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2EBDE-93CB-4642-BF80-F21F8434BE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E77D9D-B42F-4641-BE40-80CB799FF8E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2A866DC-8017-4EAE-9F66-F734BB6E68BB}"/>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168CB22B-4E52-45C3-9347-01ED75A04F4D}"/>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562C4960-6A57-4921-825D-2318A5920847}"/>
              </a:ext>
            </a:extLst>
          </p:cNvPr>
          <p:cNvSpPr>
            <a:spLocks noGrp="1"/>
          </p:cNvSpPr>
          <p:nvPr>
            <p:ph type="sldNum" sz="quarter" idx="12"/>
          </p:nvPr>
        </p:nvSpPr>
        <p:spPr/>
        <p:txBody>
          <a:bodyPr/>
          <a:lstStyle/>
          <a:p>
            <a:fld id="{A7A2A29E-DE50-4B10-8457-B6F48AC93E93}" type="slidenum">
              <a:rPr lang="en-US" altLang="zh-CN" smtClean="0"/>
              <a:pPr/>
              <a:t>‹#›</a:t>
            </a:fld>
            <a:endParaRPr lang="en-US" altLang="zh-CN"/>
          </a:p>
        </p:txBody>
      </p:sp>
    </p:spTree>
    <p:extLst>
      <p:ext uri="{BB962C8B-B14F-4D97-AF65-F5344CB8AC3E}">
        <p14:creationId xmlns:p14="http://schemas.microsoft.com/office/powerpoint/2010/main" val="63884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0771BE-1113-47EF-B707-914296C2FF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B13C83-2BBF-4696-929B-0404B98EE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CCB5F29-C5D0-403D-B183-E2DA7F86B203}"/>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140FAE28-C02F-4486-8E5D-1E07AE98569C}"/>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8D345E3E-50EB-41CA-9D38-906331BF65E3}"/>
              </a:ext>
            </a:extLst>
          </p:cNvPr>
          <p:cNvSpPr>
            <a:spLocks noGrp="1"/>
          </p:cNvSpPr>
          <p:nvPr>
            <p:ph type="sldNum" sz="quarter" idx="12"/>
          </p:nvPr>
        </p:nvSpPr>
        <p:spPr/>
        <p:txBody>
          <a:bodyPr/>
          <a:lstStyle/>
          <a:p>
            <a:fld id="{BB749840-88E2-4C90-8621-03A475507DC0}" type="slidenum">
              <a:rPr lang="en-US" altLang="zh-CN" smtClean="0"/>
              <a:pPr/>
              <a:t>‹#›</a:t>
            </a:fld>
            <a:endParaRPr lang="en-US" altLang="zh-CN"/>
          </a:p>
        </p:txBody>
      </p:sp>
    </p:spTree>
    <p:extLst>
      <p:ext uri="{BB962C8B-B14F-4D97-AF65-F5344CB8AC3E}">
        <p14:creationId xmlns:p14="http://schemas.microsoft.com/office/powerpoint/2010/main" val="3913644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BA1FA-8BD0-4884-B570-E41493E2CF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9712CC-5B80-40E3-BE65-824D93099E3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EDD6CDC-B4B4-4474-9F6F-F9575D35598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F3EDB92-20AA-4DA0-98C1-246F2F0E09DC}"/>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54956327-E46A-4D9D-B74F-B7977F31BE17}"/>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3E07E005-C7AF-49E3-8852-4C3BAAC7F7DD}"/>
              </a:ext>
            </a:extLst>
          </p:cNvPr>
          <p:cNvSpPr>
            <a:spLocks noGrp="1"/>
          </p:cNvSpPr>
          <p:nvPr>
            <p:ph type="sldNum" sz="quarter" idx="12"/>
          </p:nvPr>
        </p:nvSpPr>
        <p:spPr/>
        <p:txBody>
          <a:bodyPr/>
          <a:lstStyle/>
          <a:p>
            <a:fld id="{0E98DEEF-744C-42B8-9156-EA240747C8E4}" type="slidenum">
              <a:rPr lang="en-US" altLang="zh-CN" smtClean="0"/>
              <a:pPr/>
              <a:t>‹#›</a:t>
            </a:fld>
            <a:endParaRPr lang="en-US" altLang="zh-CN"/>
          </a:p>
        </p:txBody>
      </p:sp>
    </p:spTree>
    <p:extLst>
      <p:ext uri="{BB962C8B-B14F-4D97-AF65-F5344CB8AC3E}">
        <p14:creationId xmlns:p14="http://schemas.microsoft.com/office/powerpoint/2010/main" val="248499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C92EE-6BBD-4044-8E0F-27A18F5A07D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73F80F-37E7-43BC-9475-C3805B643A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5D60C6A-15BD-4FB3-B1B1-DA6BA2C73F4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D816E2D-48F7-489B-9A25-5D60ACE6DC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BC8EAEB-00EB-413A-911C-5F2342F2A67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1D2C2C2-6EA3-49C5-9922-2448F941B2CB}"/>
              </a:ext>
            </a:extLst>
          </p:cNvPr>
          <p:cNvSpPr>
            <a:spLocks noGrp="1"/>
          </p:cNvSpPr>
          <p:nvPr>
            <p:ph type="dt" sz="half" idx="10"/>
          </p:nvPr>
        </p:nvSpPr>
        <p:spPr/>
        <p:txBody>
          <a:bodyPr/>
          <a:lstStyle/>
          <a:p>
            <a:pPr>
              <a:defRPr/>
            </a:pPr>
            <a:endParaRPr lang="en-US" altLang="zh-CN"/>
          </a:p>
        </p:txBody>
      </p:sp>
      <p:sp>
        <p:nvSpPr>
          <p:cNvPr id="8" name="页脚占位符 7">
            <a:extLst>
              <a:ext uri="{FF2B5EF4-FFF2-40B4-BE49-F238E27FC236}">
                <a16:creationId xmlns:a16="http://schemas.microsoft.com/office/drawing/2014/main" id="{2BE4A860-F4B0-463E-B66F-4C8A85468B4B}"/>
              </a:ext>
            </a:extLst>
          </p:cNvPr>
          <p:cNvSpPr>
            <a:spLocks noGrp="1"/>
          </p:cNvSpPr>
          <p:nvPr>
            <p:ph type="ftr" sz="quarter" idx="11"/>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D8471A23-2D0A-4616-AEA0-796749966F39}"/>
              </a:ext>
            </a:extLst>
          </p:cNvPr>
          <p:cNvSpPr>
            <a:spLocks noGrp="1"/>
          </p:cNvSpPr>
          <p:nvPr>
            <p:ph type="sldNum" sz="quarter" idx="12"/>
          </p:nvPr>
        </p:nvSpPr>
        <p:spPr/>
        <p:txBody>
          <a:bodyPr/>
          <a:lstStyle/>
          <a:p>
            <a:fld id="{D1BE4C50-7DA5-48ED-8833-7084138363BE}" type="slidenum">
              <a:rPr lang="en-US" altLang="zh-CN" smtClean="0"/>
              <a:pPr/>
              <a:t>‹#›</a:t>
            </a:fld>
            <a:endParaRPr lang="en-US" altLang="zh-CN"/>
          </a:p>
        </p:txBody>
      </p:sp>
    </p:spTree>
    <p:extLst>
      <p:ext uri="{BB962C8B-B14F-4D97-AF65-F5344CB8AC3E}">
        <p14:creationId xmlns:p14="http://schemas.microsoft.com/office/powerpoint/2010/main" val="320239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FAF8A-55AB-4CC1-9562-49C43CBEAB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679AD6-F759-420E-910A-969CF75CF0FB}"/>
              </a:ext>
            </a:extLst>
          </p:cNvPr>
          <p:cNvSpPr>
            <a:spLocks noGrp="1"/>
          </p:cNvSpPr>
          <p:nvPr>
            <p:ph type="dt" sz="half" idx="10"/>
          </p:nvPr>
        </p:nvSpPr>
        <p:spPr/>
        <p:txBody>
          <a:bodyPr/>
          <a:lstStyle/>
          <a:p>
            <a:pPr>
              <a:defRPr/>
            </a:pPr>
            <a:endParaRPr lang="en-US" altLang="zh-CN"/>
          </a:p>
        </p:txBody>
      </p:sp>
      <p:sp>
        <p:nvSpPr>
          <p:cNvPr id="4" name="页脚占位符 3">
            <a:extLst>
              <a:ext uri="{FF2B5EF4-FFF2-40B4-BE49-F238E27FC236}">
                <a16:creationId xmlns:a16="http://schemas.microsoft.com/office/drawing/2014/main" id="{1C1AF482-0379-43B3-8DBD-7E846CB9B769}"/>
              </a:ext>
            </a:extLst>
          </p:cNvPr>
          <p:cNvSpPr>
            <a:spLocks noGrp="1"/>
          </p:cNvSpPr>
          <p:nvPr>
            <p:ph type="ftr" sz="quarter" idx="11"/>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6CE03ADB-47AF-4B19-BF53-662BDC8956A2}"/>
              </a:ext>
            </a:extLst>
          </p:cNvPr>
          <p:cNvSpPr>
            <a:spLocks noGrp="1"/>
          </p:cNvSpPr>
          <p:nvPr>
            <p:ph type="sldNum" sz="quarter" idx="12"/>
          </p:nvPr>
        </p:nvSpPr>
        <p:spPr/>
        <p:txBody>
          <a:bodyPr/>
          <a:lstStyle/>
          <a:p>
            <a:fld id="{A4EB7950-9C17-4B18-BC37-C36863651100}" type="slidenum">
              <a:rPr lang="en-US" altLang="zh-CN" smtClean="0"/>
              <a:pPr/>
              <a:t>‹#›</a:t>
            </a:fld>
            <a:endParaRPr lang="en-US" altLang="zh-CN"/>
          </a:p>
        </p:txBody>
      </p:sp>
    </p:spTree>
    <p:extLst>
      <p:ext uri="{BB962C8B-B14F-4D97-AF65-F5344CB8AC3E}">
        <p14:creationId xmlns:p14="http://schemas.microsoft.com/office/powerpoint/2010/main" val="50057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8FEF6A-D590-424F-89D5-337153142FE2}"/>
              </a:ext>
            </a:extLst>
          </p:cNvPr>
          <p:cNvSpPr>
            <a:spLocks noGrp="1"/>
          </p:cNvSpPr>
          <p:nvPr>
            <p:ph type="dt" sz="half" idx="10"/>
          </p:nvPr>
        </p:nvSpPr>
        <p:spPr/>
        <p:txBody>
          <a:bodyPr/>
          <a:lstStyle/>
          <a:p>
            <a:pPr>
              <a:defRPr/>
            </a:pPr>
            <a:endParaRPr lang="en-US" altLang="zh-CN"/>
          </a:p>
        </p:txBody>
      </p:sp>
      <p:sp>
        <p:nvSpPr>
          <p:cNvPr id="3" name="页脚占位符 2">
            <a:extLst>
              <a:ext uri="{FF2B5EF4-FFF2-40B4-BE49-F238E27FC236}">
                <a16:creationId xmlns:a16="http://schemas.microsoft.com/office/drawing/2014/main" id="{1E03A68C-F54D-4812-8BCF-1BAFF809B477}"/>
              </a:ext>
            </a:extLst>
          </p:cNvPr>
          <p:cNvSpPr>
            <a:spLocks noGrp="1"/>
          </p:cNvSpPr>
          <p:nvPr>
            <p:ph type="ftr" sz="quarter" idx="11"/>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CCA5F0CC-ADFB-4B40-AEC7-8959A62065E8}"/>
              </a:ext>
            </a:extLst>
          </p:cNvPr>
          <p:cNvSpPr>
            <a:spLocks noGrp="1"/>
          </p:cNvSpPr>
          <p:nvPr>
            <p:ph type="sldNum" sz="quarter" idx="12"/>
          </p:nvPr>
        </p:nvSpPr>
        <p:spPr/>
        <p:txBody>
          <a:bodyPr/>
          <a:lstStyle/>
          <a:p>
            <a:fld id="{0E25DCB2-02A6-4B73-BB6B-5E15D5B983C8}" type="slidenum">
              <a:rPr lang="en-US" altLang="zh-CN" smtClean="0"/>
              <a:pPr/>
              <a:t>‹#›</a:t>
            </a:fld>
            <a:endParaRPr lang="en-US" altLang="zh-CN"/>
          </a:p>
        </p:txBody>
      </p:sp>
    </p:spTree>
    <p:extLst>
      <p:ext uri="{BB962C8B-B14F-4D97-AF65-F5344CB8AC3E}">
        <p14:creationId xmlns:p14="http://schemas.microsoft.com/office/powerpoint/2010/main" val="462674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1D095-9B77-4F60-BC03-4FC5BADF58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1A1DBB-9DA0-48E5-B0D2-33B7028760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86B13E0-F74F-4C3E-B4A3-30E94DEB1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82839BC-3AF9-44DD-A8B0-78703E28F70A}"/>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72CB26D5-B3AA-4D17-A12F-5DE2F594D4AA}"/>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A012FA04-C7EB-463D-8404-9DC999BB7683}"/>
              </a:ext>
            </a:extLst>
          </p:cNvPr>
          <p:cNvSpPr>
            <a:spLocks noGrp="1"/>
          </p:cNvSpPr>
          <p:nvPr>
            <p:ph type="sldNum" sz="quarter" idx="12"/>
          </p:nvPr>
        </p:nvSpPr>
        <p:spPr/>
        <p:txBody>
          <a:bodyPr/>
          <a:lstStyle/>
          <a:p>
            <a:fld id="{4A836901-78D8-4413-BBB8-43B5E975592B}" type="slidenum">
              <a:rPr lang="en-US" altLang="zh-CN" smtClean="0"/>
              <a:pPr/>
              <a:t>‹#›</a:t>
            </a:fld>
            <a:endParaRPr lang="en-US" altLang="zh-CN"/>
          </a:p>
        </p:txBody>
      </p:sp>
    </p:spTree>
    <p:extLst>
      <p:ext uri="{BB962C8B-B14F-4D97-AF65-F5344CB8AC3E}">
        <p14:creationId xmlns:p14="http://schemas.microsoft.com/office/powerpoint/2010/main" val="428503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25FF1-1C74-46FA-99B8-284CE98D1D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9BBA06-CC6A-4680-9126-6FF307078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0095B37-B5BA-430D-98B6-F30B81BBB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E7BD9EA-48E6-4FDA-B3B8-63AA2DC67BCE}"/>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4582DEE6-039F-41A9-B457-63077450A59E}"/>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4EB7365D-017C-46EA-AC8B-70FA1BA15768}"/>
              </a:ext>
            </a:extLst>
          </p:cNvPr>
          <p:cNvSpPr>
            <a:spLocks noGrp="1"/>
          </p:cNvSpPr>
          <p:nvPr>
            <p:ph type="sldNum" sz="quarter" idx="12"/>
          </p:nvPr>
        </p:nvSpPr>
        <p:spPr/>
        <p:txBody>
          <a:bodyPr/>
          <a:lstStyle/>
          <a:p>
            <a:fld id="{19500D6B-C639-4DA6-B850-EA734F828C0D}" type="slidenum">
              <a:rPr lang="en-US" altLang="zh-CN" smtClean="0"/>
              <a:pPr/>
              <a:t>‹#›</a:t>
            </a:fld>
            <a:endParaRPr lang="en-US" altLang="zh-CN"/>
          </a:p>
        </p:txBody>
      </p:sp>
    </p:spTree>
    <p:extLst>
      <p:ext uri="{BB962C8B-B14F-4D97-AF65-F5344CB8AC3E}">
        <p14:creationId xmlns:p14="http://schemas.microsoft.com/office/powerpoint/2010/main" val="292850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25F56B-36EA-4E3A-877A-BBB1C6462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CC0BDEC-4492-4BA2-9ADD-EB93F67698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25D252-E52D-443D-8AE3-4C91D1F49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11CD991F-BE7F-46B7-9979-E27DF102A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024ACBD9-8F16-4813-8476-B7118D069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CD2EF-6695-4109-A48F-C75015533F0D}" type="slidenum">
              <a:rPr lang="en-US" altLang="zh-CN" smtClean="0"/>
              <a:pPr/>
              <a:t>‹#›</a:t>
            </a:fld>
            <a:endParaRPr lang="en-US" altLang="zh-CN"/>
          </a:p>
        </p:txBody>
      </p:sp>
    </p:spTree>
    <p:extLst>
      <p:ext uri="{BB962C8B-B14F-4D97-AF65-F5344CB8AC3E}">
        <p14:creationId xmlns:p14="http://schemas.microsoft.com/office/powerpoint/2010/main" val="1555985244"/>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6.wmf"/><Relationship Id="rId3" Type="http://schemas.openxmlformats.org/officeDocument/2006/relationships/notesSlide" Target="../notesSlides/notesSlide34.xml"/><Relationship Id="rId7" Type="http://schemas.openxmlformats.org/officeDocument/2006/relationships/image" Target="../media/image18.wmf"/><Relationship Id="rId12"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9.wmf"/></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36.xml"/><Relationship Id="rId7" Type="http://schemas.openxmlformats.org/officeDocument/2006/relationships/image" Target="../media/image23.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22.wmf"/><Relationship Id="rId4" Type="http://schemas.openxmlformats.org/officeDocument/2006/relationships/oleObject" Target="../embeddings/oleObject11.bin"/><Relationship Id="rId9" Type="http://schemas.openxmlformats.org/officeDocument/2006/relationships/image" Target="../media/image24.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38.xml"/><Relationship Id="rId7"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6.png"/><Relationship Id="rId5" Type="http://schemas.openxmlformats.org/officeDocument/2006/relationships/image" Target="../media/image27.wmf"/><Relationship Id="rId4"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26.png"/><Relationship Id="rId5" Type="http://schemas.openxmlformats.org/officeDocument/2006/relationships/image" Target="../media/image27.wmf"/><Relationship Id="rId4"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40.xml"/><Relationship Id="rId7"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26.png"/><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41.xml"/><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20.bin"/><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42.xml"/><Relationship Id="rId7" Type="http://schemas.openxmlformats.org/officeDocument/2006/relationships/image" Target="../media/image31.w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2.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36.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35.wmf"/><Relationship Id="rId4" Type="http://schemas.openxmlformats.org/officeDocument/2006/relationships/oleObject" Target="../embeddings/oleObject24.bin"/></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47.xml"/><Relationship Id="rId7" Type="http://schemas.openxmlformats.org/officeDocument/2006/relationships/image" Target="../media/image39.w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27.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40.wmf"/></Relationships>
</file>

<file path=ppt/slides/_rels/slide4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7EBD7895-7F1B-40B1-A468-1478771F12CC}"/>
              </a:ext>
            </a:extLst>
          </p:cNvPr>
          <p:cNvSpPr txBox="1">
            <a:spLocks noChangeArrowheads="1"/>
          </p:cNvSpPr>
          <p:nvPr/>
        </p:nvSpPr>
        <p:spPr bwMode="auto">
          <a:xfrm>
            <a:off x="0" y="1412875"/>
            <a:ext cx="12192000" cy="990600"/>
          </a:xfrm>
          <a:prstGeom prst="rect">
            <a:avLst/>
          </a:prstGeom>
          <a:noFill/>
          <a:ln w="9525">
            <a:noFill/>
            <a:miter lim="800000"/>
            <a:headEnd/>
            <a:tailEnd/>
          </a:ln>
        </p:spPr>
        <p:txBody>
          <a:bodyPr anchor="ctr"/>
          <a:lstStyle>
            <a:lvl1pPr algn="ctr" rtl="0" eaLnBrk="0" fontAlgn="base" hangingPunct="0">
              <a:spcBef>
                <a:spcPct val="0"/>
              </a:spcBef>
              <a:spcAft>
                <a:spcPct val="0"/>
              </a:spcAft>
              <a:defRPr kumimoji="1" sz="5000">
                <a:solidFill>
                  <a:srgbClr val="000099"/>
                </a:solidFill>
                <a:latin typeface="+mj-lt"/>
                <a:ea typeface="+mj-ea"/>
                <a:cs typeface="+mj-cs"/>
              </a:defRPr>
            </a:lvl1pPr>
            <a:lvl2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2pPr>
            <a:lvl3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3pPr>
            <a:lvl4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4pPr>
            <a:lvl5pPr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5pPr>
            <a:lvl6pPr marL="4572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6pPr>
            <a:lvl7pPr marL="9144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7pPr>
            <a:lvl8pPr marL="13716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8pPr>
            <a:lvl9pPr marL="1828800" algn="l" rtl="0" eaLnBrk="0" fontAlgn="base" hangingPunct="0">
              <a:spcBef>
                <a:spcPct val="0"/>
              </a:spcBef>
              <a:spcAft>
                <a:spcPct val="0"/>
              </a:spcAft>
              <a:defRPr kumimoji="1" sz="3800">
                <a:solidFill>
                  <a:schemeClr val="bg1"/>
                </a:solidFill>
                <a:latin typeface="Times New Roman" pitchFamily="18" charset="0"/>
                <a:ea typeface="华文细黑" pitchFamily="2" charset="-122"/>
              </a:defRPr>
            </a:lvl9pPr>
          </a:lstStyle>
          <a:p>
            <a:pPr eaLnBrk="1" hangingPunct="1">
              <a:defRPr/>
            </a:pPr>
            <a:r>
              <a:rPr lang="zh-CN" altLang="en-US" b="1" kern="0" dirty="0">
                <a:latin typeface="Times New Roman"/>
                <a:ea typeface="华文细黑"/>
              </a:rPr>
              <a:t>第</a:t>
            </a:r>
            <a:r>
              <a:rPr lang="en-US" altLang="zh-CN" b="1" kern="0" dirty="0">
                <a:latin typeface="Times New Roman"/>
                <a:ea typeface="华文细黑"/>
              </a:rPr>
              <a:t>5</a:t>
            </a:r>
            <a:r>
              <a:rPr lang="zh-CN" altLang="en-US" b="1" kern="0" dirty="0">
                <a:latin typeface="Times New Roman"/>
                <a:ea typeface="华文细黑"/>
              </a:rPr>
              <a:t>章 关系（</a:t>
            </a:r>
            <a:r>
              <a:rPr lang="en-US" altLang="zh-CN" b="1" kern="0" dirty="0">
                <a:latin typeface="Times New Roman"/>
                <a:ea typeface="华文细黑"/>
              </a:rPr>
              <a:t>Relations</a:t>
            </a:r>
            <a:r>
              <a:rPr lang="zh-CN" altLang="en-US" b="1" kern="0" dirty="0">
                <a:latin typeface="Times New Roman"/>
                <a:ea typeface="华文细黑"/>
              </a:rPr>
              <a:t>）</a:t>
            </a:r>
          </a:p>
        </p:txBody>
      </p:sp>
      <p:sp>
        <p:nvSpPr>
          <p:cNvPr id="14" name="Rectangle 3">
            <a:extLst>
              <a:ext uri="{FF2B5EF4-FFF2-40B4-BE49-F238E27FC236}">
                <a16:creationId xmlns:a16="http://schemas.microsoft.com/office/drawing/2014/main" id="{20A20D81-37F8-4F8C-9244-33BE1E5FF1B7}"/>
              </a:ext>
            </a:extLst>
          </p:cNvPr>
          <p:cNvSpPr txBox="1">
            <a:spLocks noChangeArrowheads="1"/>
          </p:cNvSpPr>
          <p:nvPr/>
        </p:nvSpPr>
        <p:spPr bwMode="auto">
          <a:xfrm>
            <a:off x="1919288" y="4365625"/>
            <a:ext cx="3960812" cy="1838325"/>
          </a:xfrm>
          <a:prstGeom prst="rect">
            <a:avLst/>
          </a:prstGeom>
          <a:noFill/>
          <a:ln w="9525">
            <a:noFill/>
            <a:miter lim="800000"/>
            <a:headEnd/>
            <a:tailEnd/>
          </a:ln>
        </p:spPr>
        <p:txBody>
          <a:bodyPr/>
          <a:lstStyle>
            <a:lvl1pPr marL="0" indent="0" algn="ctr" rtl="0" eaLnBrk="0" fontAlgn="base" hangingPunct="0">
              <a:lnSpc>
                <a:spcPct val="110000"/>
              </a:lnSpc>
              <a:spcBef>
                <a:spcPct val="20000"/>
              </a:spcBef>
              <a:spcAft>
                <a:spcPct val="0"/>
              </a:spcAft>
              <a:buFont typeface="Wingdings" pitchFamily="2" charset="2"/>
              <a:buNone/>
              <a:defRPr kumimoji="1" sz="3300">
                <a:solidFill>
                  <a:srgbClr val="99CCFF"/>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a:lstStyle>
          <a:p>
            <a:pPr indent="290513" algn="l" eaLnBrk="1" hangingPunct="1">
              <a:buFont typeface="Wingdings" pitchFamily="2" charset="2"/>
              <a:buChar char="l"/>
              <a:defRPr/>
            </a:pPr>
            <a:r>
              <a:rPr lang="zh-CN" altLang="en-US" sz="2800" kern="0">
                <a:solidFill>
                  <a:srgbClr val="FFFFFF"/>
                </a:solidFill>
                <a:latin typeface="Times New Roman" panose="02020603050405020304" pitchFamily="18" charset="0"/>
                <a:ea typeface="华文细黑"/>
                <a:cs typeface="Times New Roman" panose="02020603050405020304" pitchFamily="18" charset="0"/>
              </a:rPr>
              <a:t>关系及其性质</a:t>
            </a:r>
          </a:p>
          <a:p>
            <a:pPr indent="290513" algn="l" eaLnBrk="1" hangingPunct="1">
              <a:buFont typeface="Wingdings" pitchFamily="2" charset="2"/>
              <a:buChar char="l"/>
              <a:defRPr/>
            </a:pPr>
            <a:r>
              <a:rPr lang="zh-CN" altLang="en-US" sz="2800" kern="0">
                <a:solidFill>
                  <a:srgbClr val="FFFFFF"/>
                </a:solidFill>
                <a:latin typeface="Times New Roman" panose="02020603050405020304" pitchFamily="18" charset="0"/>
                <a:ea typeface="华文细黑"/>
                <a:cs typeface="Times New Roman" panose="02020603050405020304" pitchFamily="18" charset="0"/>
              </a:rPr>
              <a:t>关系的表示</a:t>
            </a:r>
            <a:endParaRPr lang="en-US" altLang="zh-CN" sz="2800" kern="0">
              <a:solidFill>
                <a:srgbClr val="FFFFFF"/>
              </a:solidFill>
              <a:latin typeface="Times New Roman" panose="02020603050405020304" pitchFamily="18" charset="0"/>
              <a:ea typeface="华文细黑"/>
              <a:cs typeface="Times New Roman" panose="02020603050405020304" pitchFamily="18" charset="0"/>
            </a:endParaRPr>
          </a:p>
          <a:p>
            <a:pPr indent="290513" algn="l" eaLnBrk="1" hangingPunct="1">
              <a:buFont typeface="Wingdings" pitchFamily="2" charset="2"/>
              <a:buChar char="l"/>
              <a:defRPr/>
            </a:pPr>
            <a:r>
              <a:rPr lang="zh-CN" altLang="en-US" sz="2800" kern="0">
                <a:solidFill>
                  <a:srgbClr val="FFFFFF"/>
                </a:solidFill>
                <a:latin typeface="Times New Roman" panose="02020603050405020304" pitchFamily="18" charset="0"/>
                <a:ea typeface="华文细黑"/>
                <a:cs typeface="Times New Roman" panose="02020603050405020304" pitchFamily="18" charset="0"/>
              </a:rPr>
              <a:t>等价关系</a:t>
            </a:r>
            <a:endParaRPr lang="en-US" altLang="zh-CN" sz="2800" kern="0" dirty="0">
              <a:solidFill>
                <a:srgbClr val="FFFFFF"/>
              </a:solidFill>
              <a:latin typeface="Times New Roman" panose="02020603050405020304" pitchFamily="18" charset="0"/>
              <a:ea typeface="华文细黑"/>
              <a:cs typeface="Times New Roman" panose="02020603050405020304" pitchFamily="18" charset="0"/>
            </a:endParaRPr>
          </a:p>
        </p:txBody>
      </p:sp>
      <p:sp>
        <p:nvSpPr>
          <p:cNvPr id="15" name="Rectangle 3">
            <a:extLst>
              <a:ext uri="{FF2B5EF4-FFF2-40B4-BE49-F238E27FC236}">
                <a16:creationId xmlns:a16="http://schemas.microsoft.com/office/drawing/2014/main" id="{B0963735-C912-47AC-B83D-79BBBC599F8B}"/>
              </a:ext>
            </a:extLst>
          </p:cNvPr>
          <p:cNvSpPr txBox="1">
            <a:spLocks noChangeArrowheads="1"/>
          </p:cNvSpPr>
          <p:nvPr/>
        </p:nvSpPr>
        <p:spPr bwMode="auto">
          <a:xfrm>
            <a:off x="6672263" y="4365625"/>
            <a:ext cx="4464050" cy="1838325"/>
          </a:xfrm>
          <a:prstGeom prst="rect">
            <a:avLst/>
          </a:prstGeom>
          <a:noFill/>
          <a:ln w="9525">
            <a:noFill/>
            <a:miter lim="800000"/>
            <a:headEnd/>
            <a:tailEnd/>
          </a:ln>
        </p:spPr>
        <p:txBody>
          <a:bodyPr/>
          <a:lstStyle>
            <a:lvl1pPr marL="0" indent="0" algn="ctr" rtl="0" eaLnBrk="0" fontAlgn="base" hangingPunct="0">
              <a:lnSpc>
                <a:spcPct val="110000"/>
              </a:lnSpc>
              <a:spcBef>
                <a:spcPct val="20000"/>
              </a:spcBef>
              <a:spcAft>
                <a:spcPct val="0"/>
              </a:spcAft>
              <a:buFont typeface="Wingdings" pitchFamily="2" charset="2"/>
              <a:buNone/>
              <a:defRPr kumimoji="1" sz="3300">
                <a:solidFill>
                  <a:srgbClr val="99CCFF"/>
                </a:solidFill>
                <a:latin typeface="+mn-lt"/>
                <a:ea typeface="+mn-ea"/>
                <a:cs typeface="+mn-cs"/>
              </a:defRPr>
            </a:lvl1pPr>
            <a:lvl2pPr marL="742950" indent="-285750" algn="l" rtl="0" eaLnBrk="0" fontAlgn="base" hangingPunct="0">
              <a:lnSpc>
                <a:spcPct val="110000"/>
              </a:lnSpc>
              <a:spcBef>
                <a:spcPct val="20000"/>
              </a:spcBef>
              <a:spcAft>
                <a:spcPct val="0"/>
              </a:spcAft>
              <a:buChar char="•"/>
              <a:defRPr kumimoji="1" sz="2800">
                <a:solidFill>
                  <a:schemeClr val="tx1"/>
                </a:solidFill>
                <a:latin typeface="+mn-lt"/>
                <a:ea typeface="+mn-ea"/>
              </a:defRPr>
            </a:lvl2pPr>
            <a:lvl3pPr marL="1143000" indent="-228600" algn="l" rtl="0" eaLnBrk="0" fontAlgn="base" hangingPunct="0">
              <a:lnSpc>
                <a:spcPct val="110000"/>
              </a:lnSpc>
              <a:spcBef>
                <a:spcPct val="20000"/>
              </a:spcBef>
              <a:spcAft>
                <a:spcPct val="0"/>
              </a:spcAft>
              <a:buFont typeface="Times New Roman" pitchFamily="18" charset="0"/>
              <a:buChar char="–"/>
              <a:defRPr kumimoji="1" sz="2600">
                <a:solidFill>
                  <a:schemeClr val="tx1"/>
                </a:solidFill>
                <a:latin typeface="+mn-lt"/>
                <a:ea typeface="+mn-ea"/>
              </a:defRPr>
            </a:lvl3pPr>
            <a:lvl4pPr marL="1600200" indent="-228600" algn="l" rtl="0" eaLnBrk="0" fontAlgn="base" hangingPunct="0">
              <a:lnSpc>
                <a:spcPct val="110000"/>
              </a:lnSpc>
              <a:spcBef>
                <a:spcPct val="20000"/>
              </a:spcBef>
              <a:spcAft>
                <a:spcPct val="0"/>
              </a:spcAft>
              <a:buFont typeface="Wingdings" pitchFamily="2" charset="2"/>
              <a:buChar char=""/>
              <a:defRPr kumimoji="1" sz="2600">
                <a:solidFill>
                  <a:schemeClr val="tx1"/>
                </a:solidFill>
                <a:latin typeface="+mn-lt"/>
                <a:ea typeface="+mn-ea"/>
              </a:defRPr>
            </a:lvl4pPr>
            <a:lvl5pPr marL="20574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5pPr>
            <a:lvl6pPr marL="25146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6pPr>
            <a:lvl7pPr marL="29718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7pPr>
            <a:lvl8pPr marL="34290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8pPr>
            <a:lvl9pPr marL="3886200" indent="-228600" algn="l" rtl="0" eaLnBrk="0" fontAlgn="base" hangingPunct="0">
              <a:lnSpc>
                <a:spcPct val="110000"/>
              </a:lnSpc>
              <a:spcBef>
                <a:spcPct val="20000"/>
              </a:spcBef>
              <a:spcAft>
                <a:spcPct val="0"/>
              </a:spcAft>
              <a:buChar char="•"/>
              <a:defRPr kumimoji="1" sz="1400">
                <a:solidFill>
                  <a:schemeClr val="tx1"/>
                </a:solidFill>
                <a:latin typeface="+mn-lt"/>
                <a:ea typeface="+mn-ea"/>
              </a:defRPr>
            </a:lvl9pPr>
          </a:lstStyle>
          <a:p>
            <a:pPr indent="290513" algn="l" eaLnBrk="1" hangingPunct="1">
              <a:buFont typeface="Wingdings" pitchFamily="2" charset="2"/>
              <a:buChar char="l"/>
              <a:defRPr/>
            </a:pPr>
            <a:r>
              <a:rPr lang="en-US" altLang="zh-CN" sz="2800" i="1" kern="0" dirty="0">
                <a:solidFill>
                  <a:srgbClr val="FFFFFF"/>
                </a:solidFill>
                <a:latin typeface="Times New Roman" panose="02020603050405020304" pitchFamily="18" charset="0"/>
                <a:ea typeface="华文细黑"/>
                <a:cs typeface="Times New Roman" panose="02020603050405020304" pitchFamily="18" charset="0"/>
              </a:rPr>
              <a:t>n</a:t>
            </a:r>
            <a:r>
              <a:rPr lang="zh-CN" altLang="en-US" sz="2800" kern="0" dirty="0">
                <a:solidFill>
                  <a:srgbClr val="FFFFFF"/>
                </a:solidFill>
                <a:latin typeface="Times New Roman" panose="02020603050405020304" pitchFamily="18" charset="0"/>
                <a:ea typeface="华文细黑"/>
                <a:cs typeface="Times New Roman" panose="02020603050405020304" pitchFamily="18" charset="0"/>
              </a:rPr>
              <a:t>元关系及其应用</a:t>
            </a:r>
            <a:endParaRPr lang="en-US" altLang="zh-CN" sz="2800" kern="0" dirty="0">
              <a:solidFill>
                <a:srgbClr val="FFFFFF"/>
              </a:solidFill>
              <a:latin typeface="Times New Roman" panose="02020603050405020304" pitchFamily="18" charset="0"/>
              <a:ea typeface="华文细黑"/>
              <a:cs typeface="Times New Roman" panose="02020603050405020304" pitchFamily="18" charset="0"/>
            </a:endParaRPr>
          </a:p>
          <a:p>
            <a:pPr indent="290513" algn="l" eaLnBrk="1" hangingPunct="1">
              <a:buFont typeface="Wingdings" pitchFamily="2" charset="2"/>
              <a:buChar char="l"/>
              <a:defRPr/>
            </a:pPr>
            <a:r>
              <a:rPr lang="zh-CN" altLang="en-US" sz="2800" kern="0" dirty="0">
                <a:solidFill>
                  <a:srgbClr val="FFFFFF"/>
                </a:solidFill>
                <a:latin typeface="Times New Roman" panose="02020603050405020304" pitchFamily="18" charset="0"/>
                <a:ea typeface="华文细黑"/>
                <a:cs typeface="Times New Roman" panose="02020603050405020304" pitchFamily="18" charset="0"/>
              </a:rPr>
              <a:t>关系的闭包</a:t>
            </a:r>
            <a:endParaRPr lang="en-US" altLang="zh-CN" sz="2800" kern="0" dirty="0">
              <a:solidFill>
                <a:srgbClr val="FFFFFF"/>
              </a:solidFill>
              <a:latin typeface="Times New Roman" panose="02020603050405020304" pitchFamily="18" charset="0"/>
              <a:ea typeface="华文细黑"/>
              <a:cs typeface="Times New Roman" panose="02020603050405020304" pitchFamily="18" charset="0"/>
            </a:endParaRPr>
          </a:p>
          <a:p>
            <a:pPr indent="290513" algn="l" eaLnBrk="1" hangingPunct="1">
              <a:buFont typeface="Wingdings" pitchFamily="2" charset="2"/>
              <a:buChar char="l"/>
              <a:defRPr/>
            </a:pPr>
            <a:r>
              <a:rPr lang="zh-CN" altLang="en-US" sz="2800" kern="0" dirty="0">
                <a:solidFill>
                  <a:srgbClr val="FFFFFF"/>
                </a:solidFill>
                <a:latin typeface="Times New Roman" panose="02020603050405020304" pitchFamily="18" charset="0"/>
                <a:ea typeface="华文细黑"/>
                <a:cs typeface="Times New Roman" panose="02020603050405020304" pitchFamily="18" charset="0"/>
              </a:rPr>
              <a:t>偏序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275F9B-F30C-4AD1-8084-8E75735F38BE}"/>
              </a:ext>
            </a:extLst>
          </p:cNvPr>
          <p:cNvSpPr txBox="1"/>
          <p:nvPr/>
        </p:nvSpPr>
        <p:spPr>
          <a:xfrm>
            <a:off x="1219200" y="3429000"/>
            <a:ext cx="8534400" cy="904875"/>
          </a:xfrm>
          <a:prstGeom prst="rect">
            <a:avLst/>
          </a:prstGeom>
          <a:noFill/>
        </p:spPr>
        <p:txBody>
          <a:bodyPr>
            <a:spAutoFit/>
          </a:bodyPr>
          <a:lstStyle/>
          <a:p>
            <a:pPr marL="174625" lvl="2" indent="-174625" eaLnBrk="1" hangingPunct="1">
              <a:lnSpc>
                <a:spcPct val="110000"/>
              </a:lnSpc>
              <a:buFont typeface="Arial" pitchFamily="34" charset="0"/>
              <a:buChar char="•"/>
              <a:defRPr/>
            </a:pPr>
            <a:r>
              <a:rPr lang="zh-CN" altLang="en-US" sz="2400" dirty="0">
                <a:latin typeface="Times New Roman" pitchFamily="18" charset="0"/>
                <a:ea typeface="楷体_GB2312" pitchFamily="49" charset="-122"/>
                <a:cs typeface="Times New Roman" pitchFamily="18" charset="0"/>
              </a:rPr>
              <a:t>找出所有主修计算机科学专业平均学分绩点在</a:t>
            </a:r>
            <a:r>
              <a:rPr lang="en-US" altLang="zh-CN" sz="2400" dirty="0">
                <a:latin typeface="Times New Roman" pitchFamily="18" charset="0"/>
                <a:ea typeface="楷体_GB2312" pitchFamily="49" charset="-122"/>
                <a:cs typeface="Times New Roman" pitchFamily="18" charset="0"/>
              </a:rPr>
              <a:t>3.5 </a:t>
            </a:r>
            <a:r>
              <a:rPr lang="zh-CN" altLang="en-US" sz="2400" dirty="0">
                <a:latin typeface="Times New Roman" pitchFamily="18" charset="0"/>
                <a:ea typeface="楷体_GB2312" pitchFamily="49" charset="-122"/>
                <a:cs typeface="Times New Roman" pitchFamily="18" charset="0"/>
              </a:rPr>
              <a:t>以上的学生</a:t>
            </a:r>
            <a:endParaRPr lang="en-US" altLang="zh-CN" sz="2400" dirty="0">
              <a:latin typeface="Times New Roman" pitchFamily="18" charset="0"/>
              <a:ea typeface="楷体_GB2312" pitchFamily="49" charset="-122"/>
              <a:cs typeface="Times New Roman" pitchFamily="18" charset="0"/>
            </a:endParaRPr>
          </a:p>
          <a:p>
            <a:pPr marL="174625" lvl="2" indent="-174625" eaLnBrk="1" hangingPunct="1">
              <a:lnSpc>
                <a:spcPct val="110000"/>
              </a:lnSpc>
              <a:defRPr/>
            </a:pPr>
            <a:r>
              <a:rPr lang="en-US" altLang="zh-CN" sz="2400" dirty="0">
                <a:latin typeface="Times New Roman" pitchFamily="18" charset="0"/>
                <a:ea typeface="楷体_GB2312" pitchFamily="49" charset="-122"/>
                <a:cs typeface="Times New Roman" pitchFamily="18" charset="0"/>
              </a:rPr>
              <a:t>  </a:t>
            </a:r>
            <a:r>
              <a:rPr lang="zh-CN" altLang="en-US" sz="2400" dirty="0">
                <a:solidFill>
                  <a:srgbClr val="0000FF"/>
                </a:solidFill>
                <a:latin typeface="Times New Roman" pitchFamily="18" charset="0"/>
                <a:ea typeface="楷体_GB2312" pitchFamily="49" charset="-122"/>
                <a:cs typeface="Times New Roman" pitchFamily="18" charset="0"/>
              </a:rPr>
              <a:t>使用选择运算</a:t>
            </a:r>
            <a:r>
              <a:rPr lang="en-US" altLang="zh-CN" sz="2400" i="1"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s</a:t>
            </a:r>
            <a:r>
              <a:rPr lang="en-US" altLang="zh-CN" sz="2400" baseline="-250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C3</a:t>
            </a:r>
            <a:r>
              <a:rPr lang="zh-CN" altLang="en-US" sz="2400" dirty="0">
                <a:solidFill>
                  <a:srgbClr val="0000FF"/>
                </a:solidFill>
                <a:latin typeface="Times New Roman" pitchFamily="18" charset="0"/>
                <a:ea typeface="楷体_GB2312" pitchFamily="49" charset="-122"/>
                <a:cs typeface="Times New Roman" pitchFamily="18" charset="0"/>
              </a:rPr>
              <a:t> ，</a:t>
            </a:r>
            <a:r>
              <a:rPr lang="en-US" altLang="zh-CN" sz="2400" dirty="0">
                <a:solidFill>
                  <a:srgbClr val="0000FF"/>
                </a:solidFill>
                <a:latin typeface="Times New Roman" pitchFamily="18" charset="0"/>
                <a:ea typeface="楷体_GB2312" pitchFamily="49" charset="-122"/>
                <a:cs typeface="Times New Roman" pitchFamily="18" charset="0"/>
              </a:rPr>
              <a:t>C</a:t>
            </a:r>
            <a:r>
              <a:rPr lang="en-US" altLang="zh-CN" sz="2400" baseline="-25000" dirty="0">
                <a:solidFill>
                  <a:srgbClr val="0000FF"/>
                </a:solidFill>
                <a:latin typeface="Times New Roman" pitchFamily="18" charset="0"/>
                <a:ea typeface="楷体_GB2312" pitchFamily="49" charset="-122"/>
                <a:cs typeface="Times New Roman" pitchFamily="18" charset="0"/>
              </a:rPr>
              <a:t>3</a:t>
            </a:r>
            <a:r>
              <a:rPr lang="zh-CN" altLang="en-US" sz="2400" dirty="0">
                <a:solidFill>
                  <a:srgbClr val="0000FF"/>
                </a:solidFill>
                <a:latin typeface="Times New Roman" pitchFamily="18" charset="0"/>
                <a:ea typeface="楷体_GB2312" pitchFamily="49" charset="-122"/>
                <a:cs typeface="Times New Roman" pitchFamily="18" charset="0"/>
              </a:rPr>
              <a:t>是条件 </a:t>
            </a:r>
            <a:r>
              <a:rPr lang="en-US" altLang="zh-CN" sz="2400" dirty="0">
                <a:solidFill>
                  <a:srgbClr val="0000FF"/>
                </a:solidFill>
                <a:latin typeface="Times New Roman" pitchFamily="18" charset="0"/>
                <a:ea typeface="楷体_GB2312" pitchFamily="49" charset="-122"/>
                <a:cs typeface="Times New Roman" pitchFamily="18" charset="0"/>
              </a:rPr>
              <a:t>GPA&gt;3.5 </a:t>
            </a:r>
            <a:r>
              <a:rPr lang="en-US" altLang="zh-CN" sz="2400" dirty="0">
                <a:solidFill>
                  <a:srgbClr val="0000FF"/>
                </a:solidFill>
                <a:latin typeface="Times New Roman" pitchFamily="18" charset="0"/>
                <a:ea typeface="楷体_GB2312" pitchFamily="49" charset="-122"/>
                <a:cs typeface="Times New Roman" pitchFamily="18" charset="0"/>
                <a:sym typeface="Symbol"/>
              </a:rPr>
              <a:t></a:t>
            </a:r>
            <a:r>
              <a:rPr lang="zh-CN" altLang="en-US" sz="2400" dirty="0">
                <a:solidFill>
                  <a:srgbClr val="0000FF"/>
                </a:solidFill>
                <a:latin typeface="Times New Roman" pitchFamily="18" charset="0"/>
                <a:ea typeface="楷体_GB2312" pitchFamily="49" charset="-122"/>
                <a:cs typeface="Times New Roman" pitchFamily="18" charset="0"/>
              </a:rPr>
              <a:t>专业</a:t>
            </a:r>
            <a:r>
              <a:rPr lang="en-US" altLang="zh-CN" sz="2400" dirty="0">
                <a:solidFill>
                  <a:srgbClr val="0000FF"/>
                </a:solidFill>
                <a:latin typeface="Times New Roman" pitchFamily="18" charset="0"/>
                <a:ea typeface="楷体_GB2312" pitchFamily="49" charset="-122"/>
                <a:cs typeface="Times New Roman" pitchFamily="18" charset="0"/>
              </a:rPr>
              <a:t>=</a:t>
            </a:r>
            <a:r>
              <a:rPr lang="zh-CN" altLang="en-US" sz="2400" dirty="0">
                <a:solidFill>
                  <a:srgbClr val="0000FF"/>
                </a:solidFill>
                <a:latin typeface="Times New Roman" pitchFamily="18" charset="0"/>
                <a:ea typeface="楷体_GB2312" pitchFamily="49" charset="-122"/>
                <a:cs typeface="Times New Roman" pitchFamily="18" charset="0"/>
              </a:rPr>
              <a:t>“计算机科学”</a:t>
            </a:r>
            <a:endParaRPr lang="en-US" altLang="zh-CN" sz="2400" baseline="-25000" dirty="0">
              <a:solidFill>
                <a:srgbClr val="0000FF"/>
              </a:solidFill>
              <a:latin typeface="Times New Roman" pitchFamily="18" charset="0"/>
              <a:ea typeface="楷体_GB2312" pitchFamily="49" charset="-122"/>
              <a:cs typeface="Times New Roman" pitchFamily="18" charset="0"/>
            </a:endParaRPr>
          </a:p>
        </p:txBody>
      </p:sp>
      <p:pic>
        <p:nvPicPr>
          <p:cNvPr id="23557" name="Picture 2">
            <a:extLst>
              <a:ext uri="{FF2B5EF4-FFF2-40B4-BE49-F238E27FC236}">
                <a16:creationId xmlns:a16="http://schemas.microsoft.com/office/drawing/2014/main" id="{D3124E14-0F99-4A73-9DEC-4EBF73B49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999"/>
          <a:stretch>
            <a:fillRect/>
          </a:stretch>
        </p:blipFill>
        <p:spPr bwMode="auto">
          <a:xfrm>
            <a:off x="2652712" y="4570413"/>
            <a:ext cx="6415088"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7">
            <a:extLst>
              <a:ext uri="{FF2B5EF4-FFF2-40B4-BE49-F238E27FC236}">
                <a16:creationId xmlns:a16="http://schemas.microsoft.com/office/drawing/2014/main" id="{2D7C22C9-6051-4014-BFA4-173EF52819FB}"/>
              </a:ext>
            </a:extLst>
          </p:cNvPr>
          <p:cNvCxnSpPr/>
          <p:nvPr/>
        </p:nvCxnSpPr>
        <p:spPr>
          <a:xfrm>
            <a:off x="2881312" y="5073649"/>
            <a:ext cx="59436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Rectangle 2">
            <a:extLst>
              <a:ext uri="{FF2B5EF4-FFF2-40B4-BE49-F238E27FC236}">
                <a16:creationId xmlns:a16="http://schemas.microsoft.com/office/drawing/2014/main" id="{E751D133-B14D-4C65-B39E-5EA1116D8B1B}"/>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Box 6">
            <a:extLst>
              <a:ext uri="{FF2B5EF4-FFF2-40B4-BE49-F238E27FC236}">
                <a16:creationId xmlns:a16="http://schemas.microsoft.com/office/drawing/2014/main" id="{1DE21B09-2DFB-48F0-B171-650E1110F1D7}"/>
              </a:ext>
            </a:extLst>
          </p:cNvPr>
          <p:cNvSpPr txBox="1">
            <a:spLocks noChangeArrowheads="1"/>
          </p:cNvSpPr>
          <p:nvPr/>
        </p:nvSpPr>
        <p:spPr bwMode="auto">
          <a:xfrm>
            <a:off x="762000" y="1447800"/>
            <a:ext cx="11049000" cy="1639873"/>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n</a:t>
            </a: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元关系的运算</a:t>
            </a:r>
            <a:endParaRPr lang="en-US" altLang="zh-CN" sz="2600"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a:p>
            <a:pPr eaLnBrk="1" hangingPunct="1">
              <a:lnSpc>
                <a:spcPct val="120000"/>
              </a:lnSpc>
              <a:spcBef>
                <a:spcPts val="600"/>
              </a:spcBef>
              <a:defRPr/>
            </a:pPr>
            <a:r>
              <a:rPr lang="zh-CN" altLang="en-US" sz="27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定义</a:t>
            </a:r>
            <a:r>
              <a:rPr lang="en-US" altLang="zh-CN" sz="27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2</a:t>
            </a:r>
            <a:r>
              <a:rPr lang="en-US" altLang="zh-CN" sz="2700"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zh-CN" altLang="en-US" sz="2700" dirty="0">
                <a:latin typeface="Times New Roman" pitchFamily="18" charset="0"/>
                <a:ea typeface="华文细黑" pitchFamily="2" charset="-122"/>
                <a:cs typeface="Times New Roman" pitchFamily="18" charset="0"/>
              </a:rPr>
              <a:t>设</a:t>
            </a:r>
            <a:r>
              <a:rPr lang="en-US" altLang="zh-CN" sz="2700" dirty="0">
                <a:latin typeface="Times New Roman" pitchFamily="18" charset="0"/>
                <a:ea typeface="华文细黑" pitchFamily="2" charset="-122"/>
                <a:cs typeface="Times New Roman" pitchFamily="18" charset="0"/>
              </a:rPr>
              <a:t>R </a:t>
            </a:r>
            <a:r>
              <a:rPr lang="zh-CN" altLang="en-US" sz="2700" dirty="0">
                <a:latin typeface="Times New Roman" pitchFamily="18" charset="0"/>
                <a:ea typeface="华文细黑" pitchFamily="2" charset="-122"/>
                <a:cs typeface="Times New Roman" pitchFamily="18" charset="0"/>
              </a:rPr>
              <a:t>是</a:t>
            </a:r>
            <a:r>
              <a:rPr lang="en-US" altLang="zh-CN" sz="2700" i="1" dirty="0">
                <a:latin typeface="Times New Roman" pitchFamily="18" charset="0"/>
                <a:ea typeface="华文细黑" pitchFamily="2" charset="-122"/>
                <a:cs typeface="Times New Roman" pitchFamily="18" charset="0"/>
              </a:rPr>
              <a:t>n</a:t>
            </a:r>
            <a:r>
              <a:rPr lang="zh-CN" altLang="en-US" sz="2700" dirty="0">
                <a:latin typeface="Times New Roman" pitchFamily="18" charset="0"/>
                <a:ea typeface="华文细黑" pitchFamily="2" charset="-122"/>
                <a:cs typeface="Times New Roman" pitchFamily="18" charset="0"/>
              </a:rPr>
              <a:t>元关系，</a:t>
            </a:r>
            <a:r>
              <a:rPr lang="en-US" altLang="zh-CN" sz="2700" dirty="0">
                <a:latin typeface="Times New Roman" pitchFamily="18" charset="0"/>
                <a:ea typeface="华文细黑" pitchFamily="2" charset="-122"/>
                <a:cs typeface="Times New Roman" pitchFamily="18" charset="0"/>
              </a:rPr>
              <a:t>C </a:t>
            </a:r>
            <a:r>
              <a:rPr lang="zh-CN" altLang="en-US" sz="2700" dirty="0">
                <a:latin typeface="Times New Roman" pitchFamily="18" charset="0"/>
                <a:ea typeface="华文细黑" pitchFamily="2" charset="-122"/>
                <a:cs typeface="Times New Roman" pitchFamily="18" charset="0"/>
              </a:rPr>
              <a:t>是</a:t>
            </a:r>
            <a:r>
              <a:rPr lang="en-US" altLang="zh-CN" sz="2700" dirty="0">
                <a:latin typeface="Times New Roman" pitchFamily="18" charset="0"/>
                <a:ea typeface="华文细黑" pitchFamily="2" charset="-122"/>
                <a:cs typeface="Times New Roman" pitchFamily="18" charset="0"/>
              </a:rPr>
              <a:t>R</a:t>
            </a:r>
            <a:r>
              <a:rPr lang="zh-CN" altLang="en-US" sz="2700" dirty="0">
                <a:latin typeface="Times New Roman" pitchFamily="18" charset="0"/>
                <a:ea typeface="华文细黑" pitchFamily="2" charset="-122"/>
                <a:cs typeface="Times New Roman" pitchFamily="18" charset="0"/>
              </a:rPr>
              <a:t>中元素可能满足的一个条件，那么</a:t>
            </a:r>
            <a:r>
              <a:rPr lang="zh-CN" altLang="en-US" sz="2700" dirty="0">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选择运算</a:t>
            </a:r>
            <a:r>
              <a:rPr lang="en-US" altLang="zh-CN" sz="2700" i="1" dirty="0" err="1">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s</a:t>
            </a:r>
            <a:r>
              <a:rPr lang="en-US" altLang="zh-CN" sz="2700" baseline="-25000" dirty="0" err="1">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C</a:t>
            </a:r>
            <a:r>
              <a:rPr lang="en-US" altLang="zh-CN" sz="2700" dirty="0">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zh-CN" altLang="en-US" sz="2700" dirty="0">
                <a:latin typeface="Times New Roman" pitchFamily="18" charset="0"/>
                <a:ea typeface="华文细黑" pitchFamily="2" charset="-122"/>
                <a:cs typeface="Times New Roman" pitchFamily="18" charset="0"/>
              </a:rPr>
              <a:t>将</a:t>
            </a:r>
            <a:r>
              <a:rPr lang="en-US" altLang="zh-CN" sz="2700" i="1" dirty="0">
                <a:latin typeface="Times New Roman" pitchFamily="18" charset="0"/>
                <a:ea typeface="华文细黑" pitchFamily="2" charset="-122"/>
                <a:cs typeface="Times New Roman" pitchFamily="18" charset="0"/>
              </a:rPr>
              <a:t>n </a:t>
            </a:r>
            <a:r>
              <a:rPr lang="zh-CN" altLang="en-US" sz="2700" dirty="0">
                <a:latin typeface="Times New Roman" pitchFamily="18" charset="0"/>
                <a:ea typeface="华文细黑" pitchFamily="2" charset="-122"/>
                <a:cs typeface="Times New Roman" pitchFamily="18" charset="0"/>
              </a:rPr>
              <a:t>元关系</a:t>
            </a:r>
            <a:r>
              <a:rPr lang="en-US" altLang="zh-CN" sz="2700" dirty="0">
                <a:latin typeface="Times New Roman" pitchFamily="18" charset="0"/>
                <a:ea typeface="华文细黑" pitchFamily="2" charset="-122"/>
                <a:cs typeface="Times New Roman" pitchFamily="18" charset="0"/>
              </a:rPr>
              <a:t>R </a:t>
            </a:r>
            <a:r>
              <a:rPr lang="zh-CN" altLang="en-US" sz="2700" dirty="0">
                <a:latin typeface="Times New Roman" pitchFamily="18" charset="0"/>
                <a:ea typeface="华文细黑" pitchFamily="2" charset="-122"/>
                <a:cs typeface="Times New Roman" pitchFamily="18" charset="0"/>
              </a:rPr>
              <a:t>映射到</a:t>
            </a:r>
            <a:r>
              <a:rPr lang="en-US" altLang="zh-CN" sz="2700" dirty="0">
                <a:latin typeface="Times New Roman" pitchFamily="18" charset="0"/>
                <a:ea typeface="华文细黑" pitchFamily="2" charset="-122"/>
                <a:cs typeface="Times New Roman" pitchFamily="18" charset="0"/>
              </a:rPr>
              <a:t>R </a:t>
            </a:r>
            <a:r>
              <a:rPr lang="zh-CN" altLang="en-US" sz="2700" dirty="0">
                <a:latin typeface="Times New Roman" pitchFamily="18" charset="0"/>
                <a:ea typeface="华文细黑" pitchFamily="2" charset="-122"/>
                <a:cs typeface="Times New Roman" pitchFamily="18" charset="0"/>
              </a:rPr>
              <a:t>中满足条件</a:t>
            </a:r>
            <a:r>
              <a:rPr lang="en-US" altLang="zh-CN" sz="2700" dirty="0">
                <a:latin typeface="Times New Roman" pitchFamily="18" charset="0"/>
                <a:ea typeface="华文细黑" pitchFamily="2" charset="-122"/>
                <a:cs typeface="Times New Roman" pitchFamily="18" charset="0"/>
              </a:rPr>
              <a:t>C </a:t>
            </a:r>
            <a:r>
              <a:rPr lang="zh-CN" altLang="en-US" sz="2700" dirty="0">
                <a:latin typeface="Times New Roman" pitchFamily="18" charset="0"/>
                <a:ea typeface="华文细黑" pitchFamily="2" charset="-122"/>
                <a:cs typeface="Times New Roman" pitchFamily="18" charset="0"/>
              </a:rPr>
              <a:t>的所有</a:t>
            </a:r>
            <a:r>
              <a:rPr lang="en-US" altLang="zh-CN" sz="2700" i="1" dirty="0">
                <a:latin typeface="Times New Roman" pitchFamily="18" charset="0"/>
                <a:ea typeface="华文细黑" pitchFamily="2" charset="-122"/>
                <a:cs typeface="Times New Roman" pitchFamily="18" charset="0"/>
              </a:rPr>
              <a:t>n</a:t>
            </a:r>
            <a:r>
              <a:rPr lang="en-US" altLang="zh-CN" sz="2700" dirty="0">
                <a:latin typeface="Times New Roman" pitchFamily="18" charset="0"/>
                <a:ea typeface="华文细黑" pitchFamily="2" charset="-122"/>
                <a:cs typeface="Times New Roman" pitchFamily="18" charset="0"/>
              </a:rPr>
              <a:t> </a:t>
            </a:r>
            <a:r>
              <a:rPr lang="zh-CN" altLang="en-US" sz="2700" dirty="0">
                <a:latin typeface="Times New Roman" pitchFamily="18" charset="0"/>
                <a:ea typeface="华文细黑" pitchFamily="2" charset="-122"/>
                <a:cs typeface="Times New Roman" pitchFamily="18" charset="0"/>
              </a:rPr>
              <a:t>元组构成的</a:t>
            </a:r>
            <a:r>
              <a:rPr lang="en-US" altLang="zh-CN" sz="2700" i="1" dirty="0">
                <a:latin typeface="Times New Roman" pitchFamily="18" charset="0"/>
                <a:ea typeface="华文细黑" pitchFamily="2" charset="-122"/>
                <a:cs typeface="Times New Roman" pitchFamily="18" charset="0"/>
              </a:rPr>
              <a:t>n </a:t>
            </a:r>
            <a:r>
              <a:rPr lang="zh-CN" altLang="en-US" sz="2700" dirty="0">
                <a:latin typeface="Times New Roman" pitchFamily="18" charset="0"/>
                <a:ea typeface="华文细黑" pitchFamily="2" charset="-122"/>
                <a:cs typeface="Times New Roman" pitchFamily="18" charset="0"/>
              </a:rPr>
              <a:t>元关系。</a:t>
            </a:r>
            <a:endParaRPr lang="en-US" altLang="zh-CN" sz="2700" dirty="0">
              <a:latin typeface="Times New Roman" pitchFamily="18" charset="0"/>
              <a:ea typeface="华文细黑"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50EF720C-1283-41D1-BC3C-02B60E415F90}"/>
              </a:ext>
            </a:extLst>
          </p:cNvPr>
          <p:cNvSpPr txBox="1">
            <a:spLocks noChangeArrowheads="1"/>
          </p:cNvSpPr>
          <p:nvPr/>
        </p:nvSpPr>
        <p:spPr bwMode="auto">
          <a:xfrm>
            <a:off x="762000" y="1447801"/>
            <a:ext cx="10591800" cy="1643063"/>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n</a:t>
            </a: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元关系的运算</a:t>
            </a:r>
            <a:endParaRPr lang="en-US" altLang="zh-CN" sz="2600"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a:p>
            <a:pPr eaLnBrk="1" hangingPunct="1">
              <a:lnSpc>
                <a:spcPct val="120000"/>
              </a:lnSpc>
              <a:defRPr/>
            </a:pPr>
            <a:r>
              <a:rPr lang="zh-CN" altLang="en-US" sz="27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定义</a:t>
            </a:r>
            <a:r>
              <a:rPr lang="en-US" altLang="zh-CN" sz="27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3  </a:t>
            </a:r>
            <a:r>
              <a:rPr lang="zh-CN" altLang="en-US" sz="2700" dirty="0">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投影</a:t>
            </a:r>
            <a:r>
              <a:rPr lang="zh-CN" altLang="en-US" sz="2700" dirty="0">
                <a:latin typeface="Times New Roman" pitchFamily="18" charset="0"/>
                <a:ea typeface="华文细黑" pitchFamily="2" charset="-122"/>
                <a:cs typeface="Times New Roman" pitchFamily="18" charset="0"/>
              </a:rPr>
              <a:t>             将</a:t>
            </a:r>
            <a:r>
              <a:rPr lang="en-US" altLang="zh-CN" sz="2700" i="1" dirty="0">
                <a:latin typeface="Times New Roman" pitchFamily="18" charset="0"/>
                <a:ea typeface="华文细黑" pitchFamily="2" charset="-122"/>
                <a:cs typeface="Times New Roman" pitchFamily="18" charset="0"/>
              </a:rPr>
              <a:t>n </a:t>
            </a:r>
            <a:r>
              <a:rPr lang="zh-CN" altLang="en-US" sz="2700" dirty="0">
                <a:latin typeface="Times New Roman" pitchFamily="18" charset="0"/>
                <a:ea typeface="华文细黑" pitchFamily="2" charset="-122"/>
                <a:cs typeface="Times New Roman" pitchFamily="18" charset="0"/>
              </a:rPr>
              <a:t>元组</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a</a:t>
            </a:r>
            <a:r>
              <a:rPr lang="en-US" altLang="zh-CN" sz="2700" baseline="-25000" dirty="0">
                <a:latin typeface="Times New Roman" pitchFamily="18" charset="0"/>
                <a:ea typeface="华文细黑" pitchFamily="2" charset="-122"/>
                <a:cs typeface="Times New Roman" pitchFamily="18" charset="0"/>
              </a:rPr>
              <a:t>1</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a</a:t>
            </a:r>
            <a:r>
              <a:rPr lang="en-US" altLang="zh-CN" sz="2700" baseline="-25000" dirty="0">
                <a:latin typeface="Times New Roman" pitchFamily="18" charset="0"/>
                <a:ea typeface="华文细黑" pitchFamily="2" charset="-122"/>
                <a:cs typeface="Times New Roman" pitchFamily="18" charset="0"/>
              </a:rPr>
              <a:t>2</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a</a:t>
            </a:r>
            <a:r>
              <a:rPr lang="en-US" altLang="zh-CN" sz="2700" i="1" baseline="-25000" dirty="0">
                <a:latin typeface="Times New Roman" pitchFamily="18" charset="0"/>
                <a:ea typeface="华文细黑" pitchFamily="2" charset="-122"/>
                <a:cs typeface="Times New Roman" pitchFamily="18" charset="0"/>
              </a:rPr>
              <a:t>n</a:t>
            </a:r>
            <a:r>
              <a:rPr lang="en-US" altLang="zh-CN" sz="2700" dirty="0">
                <a:latin typeface="Times New Roman" pitchFamily="18" charset="0"/>
                <a:ea typeface="华文细黑" pitchFamily="2" charset="-122"/>
                <a:cs typeface="Times New Roman" pitchFamily="18" charset="0"/>
              </a:rPr>
              <a:t>)</a:t>
            </a:r>
            <a:r>
              <a:rPr lang="zh-CN" altLang="en-US" sz="2700" dirty="0">
                <a:latin typeface="Times New Roman" pitchFamily="18" charset="0"/>
                <a:ea typeface="华文细黑" pitchFamily="2" charset="-122"/>
                <a:cs typeface="Times New Roman" pitchFamily="18" charset="0"/>
              </a:rPr>
              <a:t>映到</a:t>
            </a:r>
            <a:r>
              <a:rPr lang="en-US" altLang="zh-CN" sz="2700" i="1" dirty="0">
                <a:latin typeface="Times New Roman" pitchFamily="18" charset="0"/>
                <a:ea typeface="华文细黑" pitchFamily="2" charset="-122"/>
                <a:cs typeface="Times New Roman" pitchFamily="18" charset="0"/>
              </a:rPr>
              <a:t>m</a:t>
            </a:r>
            <a:r>
              <a:rPr lang="zh-CN" altLang="en-US" sz="2700" dirty="0">
                <a:latin typeface="Times New Roman" pitchFamily="18" charset="0"/>
                <a:ea typeface="华文细黑" pitchFamily="2" charset="-122"/>
                <a:cs typeface="Times New Roman" pitchFamily="18" charset="0"/>
              </a:rPr>
              <a:t>元组</a:t>
            </a:r>
            <a:r>
              <a:rPr lang="en-US" altLang="zh-CN" sz="2800" dirty="0">
                <a:latin typeface="Times New Roman" pitchFamily="18" charset="0"/>
                <a:ea typeface="华文细黑" pitchFamily="2" charset="-122"/>
                <a:cs typeface="Times New Roman" pitchFamily="18" charset="0"/>
              </a:rPr>
              <a:t>(</a:t>
            </a:r>
            <a:r>
              <a:rPr lang="en-US" altLang="zh-CN" sz="2800" i="1" dirty="0">
                <a:latin typeface="Times New Roman" pitchFamily="18" charset="0"/>
                <a:ea typeface="华文细黑" pitchFamily="2" charset="-122"/>
                <a:cs typeface="Times New Roman" pitchFamily="18" charset="0"/>
              </a:rPr>
              <a:t>a</a:t>
            </a:r>
            <a:r>
              <a:rPr lang="en-US" altLang="zh-CN" sz="2800" i="1" baseline="-25000" dirty="0">
                <a:latin typeface="Times New Roman" pitchFamily="18" charset="0"/>
                <a:ea typeface="华文细黑" pitchFamily="2" charset="-122"/>
                <a:cs typeface="Times New Roman" pitchFamily="18" charset="0"/>
              </a:rPr>
              <a:t>i</a:t>
            </a:r>
            <a:r>
              <a:rPr lang="en-US" altLang="zh-CN" sz="2800" baseline="-25000" dirty="0">
                <a:latin typeface="Times New Roman" pitchFamily="18" charset="0"/>
                <a:ea typeface="华文细黑" pitchFamily="2" charset="-122"/>
                <a:cs typeface="Times New Roman" pitchFamily="18" charset="0"/>
              </a:rPr>
              <a:t>1</a:t>
            </a:r>
            <a:r>
              <a:rPr lang="en-US" altLang="zh-CN" sz="2800" dirty="0">
                <a:latin typeface="Times New Roman" pitchFamily="18" charset="0"/>
                <a:ea typeface="华文细黑" pitchFamily="2" charset="-122"/>
                <a:cs typeface="Times New Roman" pitchFamily="18" charset="0"/>
              </a:rPr>
              <a:t>,</a:t>
            </a:r>
            <a:r>
              <a:rPr lang="en-US" altLang="zh-CN" sz="2800" i="1" dirty="0">
                <a:latin typeface="Times New Roman" pitchFamily="18" charset="0"/>
                <a:ea typeface="华文细黑" pitchFamily="2" charset="-122"/>
                <a:cs typeface="Times New Roman" pitchFamily="18" charset="0"/>
              </a:rPr>
              <a:t> a</a:t>
            </a:r>
            <a:r>
              <a:rPr lang="en-US" altLang="zh-CN" sz="2800" i="1" baseline="-25000" dirty="0">
                <a:latin typeface="Times New Roman" pitchFamily="18" charset="0"/>
                <a:ea typeface="华文细黑" pitchFamily="2" charset="-122"/>
                <a:cs typeface="Times New Roman" pitchFamily="18" charset="0"/>
              </a:rPr>
              <a:t>i</a:t>
            </a:r>
            <a:r>
              <a:rPr lang="en-US" altLang="zh-CN" sz="2800" baseline="-25000" dirty="0">
                <a:latin typeface="Times New Roman" pitchFamily="18" charset="0"/>
                <a:ea typeface="华文细黑" pitchFamily="2" charset="-122"/>
                <a:cs typeface="Times New Roman" pitchFamily="18" charset="0"/>
              </a:rPr>
              <a:t>2</a:t>
            </a:r>
            <a:r>
              <a:rPr lang="en-US" altLang="zh-CN" sz="2800" dirty="0">
                <a:latin typeface="Times New Roman" pitchFamily="18" charset="0"/>
                <a:ea typeface="华文细黑" pitchFamily="2" charset="-122"/>
                <a:cs typeface="Times New Roman" pitchFamily="18" charset="0"/>
              </a:rPr>
              <a:t>,…,</a:t>
            </a:r>
            <a:r>
              <a:rPr lang="en-US" altLang="zh-CN" sz="2800" i="1" dirty="0">
                <a:latin typeface="Times New Roman" pitchFamily="18" charset="0"/>
                <a:ea typeface="华文细黑" pitchFamily="2" charset="-122"/>
                <a:cs typeface="Times New Roman" pitchFamily="18" charset="0"/>
              </a:rPr>
              <a:t> a</a:t>
            </a:r>
            <a:r>
              <a:rPr lang="en-US" altLang="zh-CN" sz="2800" i="1" baseline="-25000" dirty="0">
                <a:latin typeface="Times New Roman" pitchFamily="18" charset="0"/>
                <a:ea typeface="华文细黑" pitchFamily="2" charset="-122"/>
                <a:cs typeface="Times New Roman" pitchFamily="18" charset="0"/>
              </a:rPr>
              <a:t>im</a:t>
            </a:r>
            <a:r>
              <a:rPr lang="en-US" altLang="zh-CN" sz="2800" dirty="0">
                <a:latin typeface="Times New Roman" pitchFamily="18" charset="0"/>
                <a:ea typeface="华文细黑" pitchFamily="2" charset="-122"/>
                <a:cs typeface="Times New Roman" pitchFamily="18" charset="0"/>
              </a:rPr>
              <a:t>)</a:t>
            </a:r>
            <a:r>
              <a:rPr lang="zh-CN" altLang="en-US" sz="2800" dirty="0">
                <a:latin typeface="Arial" charset="0"/>
              </a:rPr>
              <a:t>中，其中</a:t>
            </a:r>
            <a:r>
              <a:rPr lang="en-US" altLang="zh-CN" sz="2700" i="1" dirty="0">
                <a:latin typeface="Times New Roman" pitchFamily="18" charset="0"/>
                <a:ea typeface="华文细黑" pitchFamily="2" charset="-122"/>
                <a:cs typeface="Times New Roman" pitchFamily="18" charset="0"/>
              </a:rPr>
              <a:t>m</a:t>
            </a:r>
            <a:r>
              <a:rPr lang="zh-CN" altLang="en-US" sz="2800" dirty="0">
                <a:latin typeface="Arial" charset="0"/>
              </a:rPr>
              <a:t>≤</a:t>
            </a:r>
            <a:r>
              <a:rPr lang="en-US" altLang="zh-CN" sz="2700" i="1" dirty="0">
                <a:latin typeface="Times New Roman" pitchFamily="18" charset="0"/>
                <a:ea typeface="华文细黑" pitchFamily="2" charset="-122"/>
                <a:cs typeface="Times New Roman" pitchFamily="18" charset="0"/>
              </a:rPr>
              <a:t>n</a:t>
            </a:r>
            <a:r>
              <a:rPr lang="zh-CN" altLang="en-US" sz="2700" dirty="0">
                <a:latin typeface="Times New Roman" pitchFamily="18" charset="0"/>
                <a:ea typeface="华文细黑" pitchFamily="2" charset="-122"/>
                <a:cs typeface="Times New Roman" pitchFamily="18" charset="0"/>
              </a:rPr>
              <a:t>。</a:t>
            </a:r>
            <a:endParaRPr lang="en-US" altLang="zh-CN" sz="2700" dirty="0">
              <a:latin typeface="Times New Roman" pitchFamily="18" charset="0"/>
              <a:ea typeface="华文细黑" pitchFamily="2" charset="-122"/>
              <a:cs typeface="Times New Roman" pitchFamily="18" charset="0"/>
            </a:endParaRPr>
          </a:p>
        </p:txBody>
      </p:sp>
      <p:sp>
        <p:nvSpPr>
          <p:cNvPr id="7173" name="TextBox 4">
            <a:extLst>
              <a:ext uri="{FF2B5EF4-FFF2-40B4-BE49-F238E27FC236}">
                <a16:creationId xmlns:a16="http://schemas.microsoft.com/office/drawing/2014/main" id="{1A44D360-908E-4512-9B5E-24F12CC23E93}"/>
              </a:ext>
            </a:extLst>
          </p:cNvPr>
          <p:cNvSpPr txBox="1">
            <a:spLocks noChangeArrowheads="1"/>
          </p:cNvSpPr>
          <p:nvPr/>
        </p:nvSpPr>
        <p:spPr bwMode="auto">
          <a:xfrm>
            <a:off x="914400" y="3167063"/>
            <a:ext cx="103632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4625" indent="-174625">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74625" indent="-17462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 typeface="Arial" panose="020B0604020202020204" pitchFamily="34" charset="0"/>
              <a:buChar char="•"/>
            </a:pPr>
            <a:r>
              <a:rPr lang="zh-CN" altLang="en-US" sz="2400" dirty="0">
                <a:latin typeface="Times New Roman" panose="02020603050405020304" pitchFamily="18" charset="0"/>
                <a:ea typeface="楷体_GB2312" pitchFamily="49" charset="-122"/>
                <a:cs typeface="Times New Roman" panose="02020603050405020304" pitchFamily="18" charset="0"/>
              </a:rPr>
              <a:t>当投影</a:t>
            </a:r>
            <a:r>
              <a:rPr lang="en-US" altLang="zh-CN" sz="2400" dirty="0">
                <a:latin typeface="Times New Roman" panose="02020603050405020304" pitchFamily="18" charset="0"/>
                <a:ea typeface="楷体_GB2312" pitchFamily="49" charset="-122"/>
                <a:cs typeface="Times New Roman" panose="02020603050405020304" pitchFamily="18" charset="0"/>
              </a:rPr>
              <a:t>P</a:t>
            </a:r>
            <a:r>
              <a:rPr lang="en-US" altLang="zh-CN" sz="2400" baseline="-25000" dirty="0">
                <a:latin typeface="Times New Roman" panose="02020603050405020304" pitchFamily="18" charset="0"/>
                <a:ea typeface="楷体_GB2312" pitchFamily="49" charset="-122"/>
                <a:cs typeface="Times New Roman" panose="02020603050405020304" pitchFamily="18" charset="0"/>
              </a:rPr>
              <a:t>l,3</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zh-CN" altLang="en-US" sz="2400" dirty="0">
                <a:latin typeface="Times New Roman" panose="02020603050405020304" pitchFamily="18" charset="0"/>
                <a:ea typeface="楷体_GB2312" pitchFamily="49" charset="-122"/>
                <a:cs typeface="Times New Roman" panose="02020603050405020304" pitchFamily="18" charset="0"/>
              </a:rPr>
              <a:t>施用到</a:t>
            </a:r>
            <a:r>
              <a:rPr lang="en-US" altLang="zh-CN" sz="2400" dirty="0">
                <a:latin typeface="Times New Roman" panose="02020603050405020304" pitchFamily="18" charset="0"/>
                <a:ea typeface="楷体_GB2312" pitchFamily="49" charset="-122"/>
                <a:cs typeface="Times New Roman" panose="02020603050405020304" pitchFamily="18" charset="0"/>
              </a:rPr>
              <a:t>4 </a:t>
            </a:r>
            <a:r>
              <a:rPr lang="zh-CN" altLang="en-US" sz="2400" dirty="0">
                <a:latin typeface="Times New Roman" panose="02020603050405020304" pitchFamily="18" charset="0"/>
                <a:ea typeface="楷体_GB2312" pitchFamily="49" charset="-122"/>
                <a:cs typeface="Times New Roman" panose="02020603050405020304" pitchFamily="18" charset="0"/>
              </a:rPr>
              <a:t>元组</a:t>
            </a:r>
            <a:r>
              <a:rPr lang="en-US" altLang="zh-CN" sz="2400" dirty="0">
                <a:latin typeface="Times New Roman" panose="02020603050405020304" pitchFamily="18" charset="0"/>
                <a:ea typeface="楷体_GB2312" pitchFamily="49" charset="-122"/>
                <a:cs typeface="Times New Roman" panose="02020603050405020304" pitchFamily="18" charset="0"/>
              </a:rPr>
              <a:t>( 2,3,0,4)</a:t>
            </a:r>
            <a:r>
              <a:rPr lang="zh-CN" altLang="en-US"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(Jane Doe,  234111001,</a:t>
            </a:r>
            <a:r>
              <a:rPr lang="zh-CN" altLang="en-US" sz="2400" dirty="0">
                <a:latin typeface="Times New Roman" panose="02020603050405020304" pitchFamily="18" charset="0"/>
                <a:ea typeface="楷体_GB2312" pitchFamily="49" charset="-122"/>
                <a:cs typeface="Times New Roman" panose="02020603050405020304" pitchFamily="18" charset="0"/>
              </a:rPr>
              <a:t> 地理学</a:t>
            </a:r>
            <a:r>
              <a:rPr lang="en-US" altLang="zh-CN" sz="2400" dirty="0">
                <a:latin typeface="Times New Roman" panose="02020603050405020304" pitchFamily="18" charset="0"/>
                <a:ea typeface="楷体_GB2312" pitchFamily="49" charset="-122"/>
                <a:cs typeface="Times New Roman" panose="02020603050405020304" pitchFamily="18" charset="0"/>
              </a:rPr>
              <a:t>, 3.14 ) </a:t>
            </a:r>
            <a:r>
              <a:rPr lang="zh-CN" altLang="en-US" sz="2400" dirty="0">
                <a:latin typeface="Times New Roman" panose="02020603050405020304" pitchFamily="18" charset="0"/>
                <a:ea typeface="楷体_GB2312" pitchFamily="49" charset="-122"/>
                <a:cs typeface="Times New Roman" panose="02020603050405020304" pitchFamily="18" charset="0"/>
              </a:rPr>
              <a:t>以及</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i="1" dirty="0">
                <a:latin typeface="Times New Roman" panose="02020603050405020304" pitchFamily="18" charset="0"/>
                <a:ea typeface="华文细黑" panose="02010600040101010101" pitchFamily="2" charset="-122"/>
                <a:cs typeface="Times New Roman" panose="02020603050405020304" pitchFamily="18" charset="0"/>
              </a:rPr>
              <a:t>a</a:t>
            </a:r>
            <a:r>
              <a:rPr lang="en-US" altLang="zh-CN" sz="2400" baseline="-25000" dirty="0">
                <a:latin typeface="Times New Roman" panose="02020603050405020304" pitchFamily="18" charset="0"/>
                <a:ea typeface="华文细黑"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i="1" dirty="0">
                <a:latin typeface="Times New Roman" panose="02020603050405020304" pitchFamily="18" charset="0"/>
                <a:ea typeface="华文细黑" panose="02010600040101010101" pitchFamily="2" charset="-122"/>
                <a:cs typeface="Times New Roman" panose="02020603050405020304" pitchFamily="18" charset="0"/>
              </a:rPr>
              <a:t> a</a:t>
            </a:r>
            <a:r>
              <a:rPr lang="en-US" altLang="zh-CN" sz="2400" baseline="-25000" dirty="0">
                <a:latin typeface="Times New Roman" panose="02020603050405020304" pitchFamily="18" charset="0"/>
                <a:ea typeface="华文细黑"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i="1" dirty="0">
                <a:latin typeface="Times New Roman" panose="02020603050405020304" pitchFamily="18" charset="0"/>
                <a:ea typeface="华文细黑" panose="02010600040101010101" pitchFamily="2" charset="-122"/>
                <a:cs typeface="Times New Roman" panose="02020603050405020304" pitchFamily="18" charset="0"/>
              </a:rPr>
              <a:t> a</a:t>
            </a:r>
            <a:r>
              <a:rPr lang="en-US" altLang="zh-CN" sz="2400" baseline="-25000" dirty="0">
                <a:latin typeface="Times New Roman" panose="02020603050405020304" pitchFamily="18" charset="0"/>
                <a:ea typeface="华文细黑"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i="1" dirty="0">
                <a:latin typeface="Times New Roman" panose="02020603050405020304" pitchFamily="18" charset="0"/>
                <a:ea typeface="华文细黑" panose="02010600040101010101" pitchFamily="2" charset="-122"/>
                <a:cs typeface="Times New Roman" panose="02020603050405020304" pitchFamily="18" charset="0"/>
              </a:rPr>
              <a:t> a</a:t>
            </a:r>
            <a:r>
              <a:rPr lang="en-US" altLang="zh-CN" sz="2400" baseline="-25000" dirty="0">
                <a:latin typeface="Times New Roman" panose="02020603050405020304" pitchFamily="18" charset="0"/>
                <a:ea typeface="华文细黑" panose="02010600040101010101" pitchFamily="2" charset="-122"/>
                <a:cs typeface="Times New Roman" panose="02020603050405020304" pitchFamily="18" charset="0"/>
              </a:rPr>
              <a:t>4</a:t>
            </a:r>
            <a:r>
              <a:rPr lang="en-US" altLang="zh-CN" sz="2400" dirty="0">
                <a:latin typeface="Times New Roman" panose="02020603050405020304" pitchFamily="18" charset="0"/>
                <a:ea typeface="华文细黑" panose="02010600040101010101" pitchFamily="2" charset="-122"/>
                <a:cs typeface="Times New Roman" panose="02020603050405020304" pitchFamily="18" charset="0"/>
              </a:rPr>
              <a:t>)</a:t>
            </a:r>
            <a:r>
              <a:rPr lang="zh-CN" altLang="en-US" sz="2400" dirty="0">
                <a:latin typeface="Times New Roman" panose="02020603050405020304" pitchFamily="18" charset="0"/>
                <a:ea typeface="楷体_GB2312" pitchFamily="49" charset="-122"/>
                <a:cs typeface="Times New Roman" panose="02020603050405020304" pitchFamily="18" charset="0"/>
              </a:rPr>
              <a:t>时结果是什么</a:t>
            </a:r>
            <a:r>
              <a:rPr lang="en-US" altLang="zh-CN" sz="2400" dirty="0">
                <a:latin typeface="Times New Roman" panose="02020603050405020304" pitchFamily="18" charset="0"/>
                <a:ea typeface="楷体_GB2312" pitchFamily="49" charset="-122"/>
                <a:cs typeface="Times New Roman" panose="02020603050405020304" pitchFamily="18" charset="0"/>
              </a:rPr>
              <a:t>?</a:t>
            </a:r>
          </a:p>
          <a:p>
            <a:pPr lvl="2" eaLnBrk="1" hangingPunct="1">
              <a:lnSpc>
                <a:spcPct val="120000"/>
              </a:lnSpc>
              <a:spcBef>
                <a:spcPct val="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_GB2312" pitchFamily="49" charset="-122"/>
                <a:cs typeface="Times New Roman" panose="02020603050405020304" pitchFamily="18" charset="0"/>
              </a:rPr>
              <a:t>投影</a:t>
            </a:r>
            <a:r>
              <a:rPr lang="en-US" altLang="zh-CN" sz="2400" dirty="0">
                <a:solidFill>
                  <a:srgbClr val="0000FF"/>
                </a:solidFill>
                <a:latin typeface="Times New Roman" panose="02020603050405020304" pitchFamily="18" charset="0"/>
                <a:ea typeface="楷体_GB2312" pitchFamily="49" charset="-122"/>
                <a:cs typeface="Times New Roman" panose="02020603050405020304" pitchFamily="18" charset="0"/>
              </a:rPr>
              <a:t>P</a:t>
            </a:r>
            <a:r>
              <a:rPr lang="en-US" altLang="zh-CN" sz="2400" baseline="-25000" dirty="0">
                <a:solidFill>
                  <a:srgbClr val="0000FF"/>
                </a:solidFill>
                <a:latin typeface="Times New Roman" panose="02020603050405020304" pitchFamily="18" charset="0"/>
                <a:ea typeface="楷体_GB2312" pitchFamily="49" charset="-122"/>
                <a:cs typeface="Times New Roman" panose="02020603050405020304" pitchFamily="18" charset="0"/>
              </a:rPr>
              <a:t>l,3</a:t>
            </a:r>
            <a:r>
              <a:rPr lang="en-US" altLang="zh-CN" sz="2400" dirty="0">
                <a:solidFill>
                  <a:srgbClr val="0000FF"/>
                </a:solidFill>
                <a:latin typeface="Times New Roman" panose="02020603050405020304" pitchFamily="18" charset="0"/>
                <a:ea typeface="楷体_GB2312"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_GB2312" pitchFamily="49" charset="-122"/>
                <a:cs typeface="Times New Roman" panose="02020603050405020304" pitchFamily="18" charset="0"/>
              </a:rPr>
              <a:t>将</a:t>
            </a:r>
            <a:r>
              <a:rPr lang="en-US" altLang="zh-CN" sz="2400" dirty="0">
                <a:solidFill>
                  <a:srgbClr val="0000FF"/>
                </a:solidFill>
                <a:latin typeface="Times New Roman" panose="02020603050405020304" pitchFamily="18" charset="0"/>
                <a:ea typeface="楷体_GB2312" pitchFamily="49" charset="-122"/>
                <a:cs typeface="Times New Roman" panose="02020603050405020304" pitchFamily="18" charset="0"/>
              </a:rPr>
              <a:t>4 </a:t>
            </a:r>
            <a:r>
              <a:rPr lang="zh-CN" altLang="en-US" sz="2400" dirty="0">
                <a:solidFill>
                  <a:srgbClr val="0000FF"/>
                </a:solidFill>
                <a:latin typeface="Times New Roman" panose="02020603050405020304" pitchFamily="18" charset="0"/>
                <a:ea typeface="楷体_GB2312" pitchFamily="49" charset="-122"/>
                <a:cs typeface="Times New Roman" panose="02020603050405020304" pitchFamily="18" charset="0"/>
              </a:rPr>
              <a:t>元组映到</a:t>
            </a:r>
            <a:r>
              <a:rPr lang="en-US" altLang="zh-CN" sz="2400" dirty="0">
                <a:solidFill>
                  <a:srgbClr val="0000FF"/>
                </a:solidFill>
                <a:latin typeface="Times New Roman" panose="02020603050405020304" pitchFamily="18" charset="0"/>
                <a:ea typeface="楷体_GB2312" pitchFamily="49" charset="-122"/>
                <a:cs typeface="Times New Roman" panose="02020603050405020304" pitchFamily="18" charset="0"/>
              </a:rPr>
              <a:t>( 2,0)</a:t>
            </a:r>
            <a:r>
              <a:rPr lang="zh-CN" altLang="en-US" sz="2400" dirty="0">
                <a:solidFill>
                  <a:srgbClr val="0000FF"/>
                </a:solidFill>
                <a:latin typeface="Times New Roman" panose="02020603050405020304" pitchFamily="18" charset="0"/>
                <a:ea typeface="楷体_GB2312" pitchFamily="49" charset="-122"/>
                <a:cs typeface="Times New Roman" panose="02020603050405020304" pitchFamily="18" charset="0"/>
              </a:rPr>
              <a:t>，</a:t>
            </a:r>
            <a:r>
              <a:rPr lang="en-US" altLang="zh-CN" sz="2400" dirty="0">
                <a:solidFill>
                  <a:srgbClr val="0000FF"/>
                </a:solidFill>
                <a:latin typeface="Times New Roman" panose="02020603050405020304" pitchFamily="18" charset="0"/>
                <a:ea typeface="楷体_GB2312" pitchFamily="49" charset="-122"/>
                <a:cs typeface="Times New Roman" panose="02020603050405020304" pitchFamily="18" charset="0"/>
              </a:rPr>
              <a:t>(Jane Doe,</a:t>
            </a:r>
            <a:r>
              <a:rPr lang="zh-CN" altLang="en-US" sz="2400" dirty="0">
                <a:solidFill>
                  <a:srgbClr val="0000FF"/>
                </a:solidFill>
                <a:latin typeface="Times New Roman" panose="02020603050405020304" pitchFamily="18" charset="0"/>
                <a:ea typeface="楷体_GB2312" pitchFamily="49" charset="-122"/>
                <a:cs typeface="Times New Roman" panose="02020603050405020304" pitchFamily="18" charset="0"/>
              </a:rPr>
              <a:t>地理学</a:t>
            </a:r>
            <a:r>
              <a:rPr lang="en-US" altLang="zh-CN" sz="2400" dirty="0">
                <a:solidFill>
                  <a:srgbClr val="0000FF"/>
                </a:solidFill>
                <a:latin typeface="Times New Roman" panose="02020603050405020304" pitchFamily="18" charset="0"/>
                <a:ea typeface="楷体_GB2312"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_GB2312" pitchFamily="49" charset="-122"/>
                <a:cs typeface="Times New Roman" panose="02020603050405020304" pitchFamily="18" charset="0"/>
              </a:rPr>
              <a:t>及</a:t>
            </a:r>
            <a:r>
              <a:rPr lang="en-US" altLang="zh-CN" sz="2400" dirty="0">
                <a:solidFill>
                  <a:srgbClr val="0000FF"/>
                </a:solidFill>
                <a:latin typeface="Times New Roman" panose="02020603050405020304" pitchFamily="18" charset="0"/>
                <a:ea typeface="楷体_GB2312" pitchFamily="49"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i="1" dirty="0">
                <a:solidFill>
                  <a:srgbClr val="0000FF"/>
                </a:solidFill>
                <a:latin typeface="Times New Roman" panose="02020603050405020304" pitchFamily="18" charset="0"/>
                <a:ea typeface="华文细黑" panose="02010600040101010101" pitchFamily="2" charset="-122"/>
                <a:cs typeface="Times New Roman" panose="02020603050405020304" pitchFamily="18" charset="0"/>
              </a:rPr>
              <a:t>a</a:t>
            </a:r>
            <a:r>
              <a:rPr lang="en-US" altLang="zh-CN" sz="2400" baseline="-25000" dirty="0">
                <a:solidFill>
                  <a:srgbClr val="0000FF"/>
                </a:solidFill>
                <a:latin typeface="Times New Roman" panose="02020603050405020304" pitchFamily="18" charset="0"/>
                <a:ea typeface="华文细黑" panose="02010600040101010101" pitchFamily="2" charset="-122"/>
                <a:cs typeface="Times New Roman" panose="02020603050405020304" pitchFamily="18" charset="0"/>
              </a:rPr>
              <a:t>1</a:t>
            </a:r>
            <a:r>
              <a:rPr lang="en-US" altLang="zh-CN" sz="2400" dirty="0">
                <a:solidFill>
                  <a:srgbClr val="0000FF"/>
                </a:solidFill>
                <a:latin typeface="Times New Roman" panose="02020603050405020304" pitchFamily="18" charset="0"/>
                <a:ea typeface="华文细黑" panose="02010600040101010101" pitchFamily="2" charset="-122"/>
                <a:cs typeface="Times New Roman" panose="02020603050405020304" pitchFamily="18" charset="0"/>
              </a:rPr>
              <a:t>,</a:t>
            </a:r>
            <a:r>
              <a:rPr lang="en-US" altLang="zh-CN" sz="2400" i="1" dirty="0">
                <a:solidFill>
                  <a:srgbClr val="0000FF"/>
                </a:solidFill>
                <a:latin typeface="Times New Roman" panose="02020603050405020304" pitchFamily="18" charset="0"/>
                <a:ea typeface="华文细黑" panose="02010600040101010101" pitchFamily="2" charset="-122"/>
                <a:cs typeface="Times New Roman" panose="02020603050405020304" pitchFamily="18" charset="0"/>
              </a:rPr>
              <a:t> a</a:t>
            </a:r>
            <a:r>
              <a:rPr lang="en-US" altLang="zh-CN" sz="2400" baseline="-25000" dirty="0">
                <a:solidFill>
                  <a:srgbClr val="0000FF"/>
                </a:solidFill>
                <a:latin typeface="Times New Roman" panose="02020603050405020304" pitchFamily="18" charset="0"/>
                <a:ea typeface="华文细黑" panose="02010600040101010101" pitchFamily="2" charset="-122"/>
                <a:cs typeface="Times New Roman" panose="02020603050405020304" pitchFamily="18" charset="0"/>
              </a:rPr>
              <a:t>3</a:t>
            </a:r>
            <a:r>
              <a:rPr lang="en-US" altLang="zh-CN" sz="2400" dirty="0">
                <a:solidFill>
                  <a:srgbClr val="0000FF"/>
                </a:solidFill>
                <a:latin typeface="Times New Roman" panose="02020603050405020304" pitchFamily="18" charset="0"/>
                <a:ea typeface="华文细黑" panose="02010600040101010101" pitchFamily="2"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25605" name="Object 2">
            <a:extLst>
              <a:ext uri="{FF2B5EF4-FFF2-40B4-BE49-F238E27FC236}">
                <a16:creationId xmlns:a16="http://schemas.microsoft.com/office/drawing/2014/main" id="{62D6EA5B-23AB-4A48-884E-530CB1A259A2}"/>
              </a:ext>
            </a:extLst>
          </p:cNvPr>
          <p:cNvGraphicFramePr>
            <a:graphicFrameLocks noChangeAspect="1"/>
          </p:cNvGraphicFramePr>
          <p:nvPr>
            <p:extLst>
              <p:ext uri="{D42A27DB-BD31-4B8C-83A1-F6EECF244321}">
                <p14:modId xmlns:p14="http://schemas.microsoft.com/office/powerpoint/2010/main" val="962106010"/>
              </p:ext>
            </p:extLst>
          </p:nvPr>
        </p:nvGraphicFramePr>
        <p:xfrm>
          <a:off x="2645980" y="2034162"/>
          <a:ext cx="1066800" cy="533400"/>
        </p:xfrm>
        <a:graphic>
          <a:graphicData uri="http://schemas.openxmlformats.org/presentationml/2006/ole">
            <mc:AlternateContent xmlns:mc="http://schemas.openxmlformats.org/markup-compatibility/2006">
              <mc:Choice xmlns:v="urn:schemas-microsoft-com:vml" Requires="v">
                <p:oleObj spid="_x0000_s25617" name="Equation" r:id="rId4" imgW="482391" imgH="241195" progId="Equation.3">
                  <p:embed/>
                </p:oleObj>
              </mc:Choice>
              <mc:Fallback>
                <p:oleObj name="Equation" r:id="rId4" imgW="482391" imgH="24119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5980" y="2034162"/>
                        <a:ext cx="1066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4" name="Picture 2">
            <a:extLst>
              <a:ext uri="{FF2B5EF4-FFF2-40B4-BE49-F238E27FC236}">
                <a16:creationId xmlns:a16="http://schemas.microsoft.com/office/drawing/2014/main" id="{5A3AE84B-40D0-4B7A-AEC9-BDF4BCE2E9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14999"/>
          <a:stretch>
            <a:fillRect/>
          </a:stretch>
        </p:blipFill>
        <p:spPr bwMode="auto">
          <a:xfrm>
            <a:off x="1828800" y="4648200"/>
            <a:ext cx="6415088"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标注 9">
            <a:extLst>
              <a:ext uri="{FF2B5EF4-FFF2-40B4-BE49-F238E27FC236}">
                <a16:creationId xmlns:a16="http://schemas.microsoft.com/office/drawing/2014/main" id="{1B59D622-309B-4BE9-9B70-E0A239AF0F82}"/>
              </a:ext>
            </a:extLst>
          </p:cNvPr>
          <p:cNvSpPr/>
          <p:nvPr/>
        </p:nvSpPr>
        <p:spPr>
          <a:xfrm>
            <a:off x="8701088" y="4665662"/>
            <a:ext cx="1676400" cy="609600"/>
          </a:xfrm>
          <a:prstGeom prst="wedgeRoundRectCallout">
            <a:avLst>
              <a:gd name="adj1" fmla="val -87683"/>
              <a:gd name="adj2" fmla="val 36959"/>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投影</a:t>
            </a: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P</a:t>
            </a:r>
            <a:r>
              <a:rPr lang="en-US" altLang="zh-CN" sz="2400" baseline="-25000" dirty="0">
                <a:effectLst>
                  <a:outerShdw blurRad="38100" dist="38100" dir="2700000" algn="tl">
                    <a:srgbClr val="000000">
                      <a:alpha val="43137"/>
                    </a:srgbClr>
                  </a:outerShdw>
                </a:effectLst>
                <a:latin typeface="Times New Roman" pitchFamily="18" charset="0"/>
                <a:cs typeface="Times New Roman" pitchFamily="18" charset="0"/>
              </a:rPr>
              <a:t>1,4</a:t>
            </a: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0751745E-9035-4392-B915-217D08334262}"/>
              </a:ext>
            </a:extLst>
          </p:cNvPr>
          <p:cNvSpPr/>
          <p:nvPr/>
        </p:nvSpPr>
        <p:spPr>
          <a:xfrm>
            <a:off x="1991710" y="4627180"/>
            <a:ext cx="990600" cy="1828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矩形 8">
            <a:extLst>
              <a:ext uri="{FF2B5EF4-FFF2-40B4-BE49-F238E27FC236}">
                <a16:creationId xmlns:a16="http://schemas.microsoft.com/office/drawing/2014/main" id="{DB1E2115-65EC-40F8-BB8B-CF6F93E53A6C}"/>
              </a:ext>
            </a:extLst>
          </p:cNvPr>
          <p:cNvSpPr/>
          <p:nvPr/>
        </p:nvSpPr>
        <p:spPr>
          <a:xfrm>
            <a:off x="7249510" y="4627180"/>
            <a:ext cx="990600" cy="1828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Rectangle 2">
            <a:extLst>
              <a:ext uri="{FF2B5EF4-FFF2-40B4-BE49-F238E27FC236}">
                <a16:creationId xmlns:a16="http://schemas.microsoft.com/office/drawing/2014/main" id="{4F1613DC-F4EF-48CB-A219-45EFB89EC6ED}"/>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4"/>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a:extLst>
              <a:ext uri="{FF2B5EF4-FFF2-40B4-BE49-F238E27FC236}">
                <a16:creationId xmlns:a16="http://schemas.microsoft.com/office/drawing/2014/main" id="{2732DB8F-8052-41B5-908D-9A4A7643E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1963" y="3567113"/>
            <a:ext cx="3676650"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Box 6">
            <a:extLst>
              <a:ext uri="{FF2B5EF4-FFF2-40B4-BE49-F238E27FC236}">
                <a16:creationId xmlns:a16="http://schemas.microsoft.com/office/drawing/2014/main" id="{E5B72F49-C837-44CF-8432-A7C2BC43D2AD}"/>
              </a:ext>
            </a:extLst>
          </p:cNvPr>
          <p:cNvSpPr txBox="1">
            <a:spLocks noChangeArrowheads="1"/>
          </p:cNvSpPr>
          <p:nvPr/>
        </p:nvSpPr>
        <p:spPr bwMode="auto">
          <a:xfrm>
            <a:off x="762000" y="1447800"/>
            <a:ext cx="10744200" cy="1896609"/>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n</a:t>
            </a: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元关系的运算</a:t>
            </a:r>
            <a:endParaRPr lang="en-US" altLang="zh-CN" sz="2600"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a:p>
            <a:pPr marL="711200" lvl="1" indent="-261938" eaLnBrk="1" hangingPunct="1">
              <a:lnSpc>
                <a:spcPct val="120000"/>
              </a:lnSpc>
              <a:buClr>
                <a:schemeClr val="tx2"/>
              </a:buClr>
              <a:buSzPct val="70000"/>
              <a:buFont typeface="Wingdings" pitchFamily="2" charset="2"/>
              <a:buChar char="l"/>
              <a:defRPr/>
            </a:pPr>
            <a:r>
              <a:rPr lang="zh-CN" altLang="en-US" sz="2400" dirty="0">
                <a:latin typeface="Times New Roman" pitchFamily="18" charset="0"/>
                <a:ea typeface="仿宋_GB2312" pitchFamily="49" charset="-122"/>
                <a:cs typeface="Times New Roman" pitchFamily="18" charset="0"/>
              </a:rPr>
              <a:t>当一个投影施用到一个关系的表中时， 有时能使行变少</a:t>
            </a:r>
            <a:endParaRPr lang="en-US" altLang="zh-CN" sz="2400" dirty="0">
              <a:latin typeface="Times New Roman" pitchFamily="18" charset="0"/>
              <a:ea typeface="仿宋_GB2312" pitchFamily="49" charset="-122"/>
              <a:cs typeface="Times New Roman" pitchFamily="18" charset="0"/>
            </a:endParaRPr>
          </a:p>
          <a:p>
            <a:pPr marL="1168400" lvl="2" indent="-261938" eaLnBrk="1" hangingPunct="1">
              <a:lnSpc>
                <a:spcPct val="120000"/>
              </a:lnSpc>
              <a:buClr>
                <a:schemeClr val="tx2"/>
              </a:buClr>
              <a:buSzPct val="70000"/>
              <a:buFont typeface="Wingdings" pitchFamily="2" charset="2"/>
              <a:buChar char="l"/>
              <a:defRPr/>
            </a:pPr>
            <a:r>
              <a:rPr lang="zh-CN" altLang="en-US" sz="2400" dirty="0">
                <a:latin typeface="Times New Roman" pitchFamily="18" charset="0"/>
                <a:ea typeface="仿宋_GB2312" pitchFamily="49" charset="-122"/>
                <a:cs typeface="Times New Roman" pitchFamily="18" charset="0"/>
              </a:rPr>
              <a:t>当关系中的某些</a:t>
            </a:r>
            <a:r>
              <a:rPr lang="en-US" altLang="zh-CN" sz="2400" i="1" dirty="0">
                <a:latin typeface="Times New Roman" pitchFamily="18" charset="0"/>
                <a:ea typeface="仿宋_GB2312" pitchFamily="49" charset="-122"/>
                <a:cs typeface="Times New Roman" pitchFamily="18" charset="0"/>
              </a:rPr>
              <a:t>n</a:t>
            </a:r>
            <a:r>
              <a:rPr lang="zh-CN" altLang="en-US" sz="2400" dirty="0">
                <a:latin typeface="Times New Roman" pitchFamily="18" charset="0"/>
                <a:ea typeface="仿宋_GB2312" pitchFamily="49" charset="-122"/>
                <a:cs typeface="Times New Roman" pitchFamily="18" charset="0"/>
              </a:rPr>
              <a:t>元组在投影的</a:t>
            </a:r>
            <a:r>
              <a:rPr lang="en-US" altLang="zh-CN" sz="2400" i="1" dirty="0">
                <a:latin typeface="Times New Roman" pitchFamily="18" charset="0"/>
                <a:ea typeface="仿宋_GB2312" pitchFamily="49" charset="-122"/>
                <a:cs typeface="Times New Roman" pitchFamily="18" charset="0"/>
              </a:rPr>
              <a:t>m</a:t>
            </a:r>
            <a:r>
              <a:rPr lang="zh-CN" altLang="en-US" sz="2400" dirty="0">
                <a:latin typeface="Times New Roman" pitchFamily="18" charset="0"/>
                <a:ea typeface="仿宋_GB2312" pitchFamily="49" charset="-122"/>
                <a:cs typeface="Times New Roman" pitchFamily="18" charset="0"/>
              </a:rPr>
              <a:t>个分量中每个分量的值都相同，只在被删除的分量有不同的值时，就会出现这种情况</a:t>
            </a:r>
            <a:endParaRPr lang="en-US" altLang="zh-CN" sz="2400" dirty="0">
              <a:latin typeface="Times New Roman" pitchFamily="18" charset="0"/>
              <a:ea typeface="仿宋_GB2312" pitchFamily="49" charset="-122"/>
              <a:cs typeface="Times New Roman" pitchFamily="18" charset="0"/>
            </a:endParaRPr>
          </a:p>
        </p:txBody>
      </p:sp>
      <p:pic>
        <p:nvPicPr>
          <p:cNvPr id="69637" name="Picture 3">
            <a:extLst>
              <a:ext uri="{FF2B5EF4-FFF2-40B4-BE49-F238E27FC236}">
                <a16:creationId xmlns:a16="http://schemas.microsoft.com/office/drawing/2014/main" id="{A80E9B0D-9051-462A-97AA-3B2428C9F8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505200"/>
            <a:ext cx="45735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标注 10">
            <a:extLst>
              <a:ext uri="{FF2B5EF4-FFF2-40B4-BE49-F238E27FC236}">
                <a16:creationId xmlns:a16="http://schemas.microsoft.com/office/drawing/2014/main" id="{22CAE483-881B-4F88-ACD9-325588281572}"/>
              </a:ext>
            </a:extLst>
          </p:cNvPr>
          <p:cNvSpPr/>
          <p:nvPr/>
        </p:nvSpPr>
        <p:spPr>
          <a:xfrm>
            <a:off x="5562600" y="3352800"/>
            <a:ext cx="1676400" cy="609600"/>
          </a:xfrm>
          <a:prstGeom prst="wedgeRoundRectCallout">
            <a:avLst>
              <a:gd name="adj1" fmla="val -79891"/>
              <a:gd name="adj2" fmla="val 56007"/>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投影</a:t>
            </a: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P</a:t>
            </a:r>
            <a:r>
              <a:rPr lang="en-US" altLang="zh-CN" sz="2400" baseline="-25000" dirty="0">
                <a:effectLst>
                  <a:outerShdw blurRad="38100" dist="38100" dir="2700000" algn="tl">
                    <a:srgbClr val="000000">
                      <a:alpha val="43137"/>
                    </a:srgbClr>
                  </a:outerShdw>
                </a:effectLst>
                <a:latin typeface="Times New Roman" pitchFamily="18" charset="0"/>
                <a:cs typeface="Times New Roman" pitchFamily="18" charset="0"/>
              </a:rPr>
              <a:t>1,2</a:t>
            </a: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E343DBE5-478C-41C6-9925-9B9849880CC9}"/>
              </a:ext>
            </a:extLst>
          </p:cNvPr>
          <p:cNvSpPr/>
          <p:nvPr/>
        </p:nvSpPr>
        <p:spPr>
          <a:xfrm>
            <a:off x="3749676" y="3552825"/>
            <a:ext cx="13652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dirty="0">
                <a:solidFill>
                  <a:schemeClr val="tx1"/>
                </a:solidFill>
                <a:latin typeface="Times New Roman" pitchFamily="18" charset="0"/>
                <a:cs typeface="Times New Roman" pitchFamily="18" charset="0"/>
              </a:rPr>
              <a:t>5</a:t>
            </a:r>
            <a:endParaRPr lang="zh-CN" altLang="en-US" sz="1600" dirty="0">
              <a:solidFill>
                <a:schemeClr val="tx1"/>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16D92EB6-71A2-40CC-8E3F-3CF95D2B94F5}"/>
              </a:ext>
            </a:extLst>
          </p:cNvPr>
          <p:cNvSpPr/>
          <p:nvPr/>
        </p:nvSpPr>
        <p:spPr>
          <a:xfrm>
            <a:off x="8505826" y="3597275"/>
            <a:ext cx="13652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dirty="0">
                <a:solidFill>
                  <a:schemeClr val="tx1"/>
                </a:solidFill>
                <a:latin typeface="Times New Roman" pitchFamily="18" charset="0"/>
                <a:cs typeface="Times New Roman" pitchFamily="18" charset="0"/>
              </a:rPr>
              <a:t>5</a:t>
            </a:r>
            <a:endParaRPr lang="zh-CN" altLang="en-US" sz="1600" dirty="0">
              <a:solidFill>
                <a:schemeClr val="tx1"/>
              </a:solidFill>
              <a:latin typeface="Times New Roman" pitchFamily="18" charset="0"/>
              <a:cs typeface="Times New Roman" pitchFamily="18" charset="0"/>
            </a:endParaRPr>
          </a:p>
        </p:txBody>
      </p:sp>
      <p:sp>
        <p:nvSpPr>
          <p:cNvPr id="12" name="Rectangle 2">
            <a:extLst>
              <a:ext uri="{FF2B5EF4-FFF2-40B4-BE49-F238E27FC236}">
                <a16:creationId xmlns:a16="http://schemas.microsoft.com/office/drawing/2014/main" id="{7112E4FF-7A63-47E2-8F1F-5D98E8196C3C}"/>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963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A6B6067E-A367-4296-BA1C-05312E38EA90}"/>
              </a:ext>
            </a:extLst>
          </p:cNvPr>
          <p:cNvSpPr txBox="1">
            <a:spLocks noChangeArrowheads="1"/>
          </p:cNvSpPr>
          <p:nvPr/>
        </p:nvSpPr>
        <p:spPr bwMode="auto">
          <a:xfrm>
            <a:off x="762000" y="1447800"/>
            <a:ext cx="10439400" cy="2861681"/>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n</a:t>
            </a: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元关系的运算</a:t>
            </a:r>
            <a:endParaRPr lang="en-US" altLang="zh-CN" sz="2600"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a:p>
            <a:pPr marL="711200" lvl="1" indent="-254000" eaLnBrk="1" hangingPunct="1">
              <a:lnSpc>
                <a:spcPct val="120000"/>
              </a:lnSpc>
              <a:buClr>
                <a:schemeClr val="tx2"/>
              </a:buClr>
              <a:buSzPct val="70000"/>
              <a:buFont typeface="Wingdings" pitchFamily="2" charset="2"/>
              <a:buChar char="l"/>
              <a:defRPr/>
            </a:pPr>
            <a:r>
              <a:rPr lang="zh-CN" altLang="en-US" sz="2600" dirty="0">
                <a:latin typeface="Times New Roman" pitchFamily="18" charset="0"/>
                <a:ea typeface="仿宋_GB2312" pitchFamily="49" charset="-122"/>
                <a:cs typeface="Times New Roman" pitchFamily="18" charset="0"/>
              </a:rPr>
              <a:t>当两个表分享着某些相同的字段时，</a:t>
            </a:r>
            <a:r>
              <a:rPr lang="zh-CN" altLang="en-US" sz="2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仿宋_GB2312" pitchFamily="49" charset="-122"/>
                <a:cs typeface="Times New Roman" pitchFamily="18" charset="0"/>
              </a:rPr>
              <a:t>连接</a:t>
            </a:r>
            <a:r>
              <a:rPr lang="zh-CN" altLang="en-US" sz="2600" dirty="0">
                <a:latin typeface="Times New Roman" pitchFamily="18" charset="0"/>
                <a:ea typeface="仿宋_GB2312" pitchFamily="49" charset="-122"/>
                <a:cs typeface="Times New Roman" pitchFamily="18" charset="0"/>
              </a:rPr>
              <a:t>运算将这两个表组合成一个表</a:t>
            </a:r>
            <a:endParaRPr lang="en-US" altLang="zh-CN" sz="2600" dirty="0">
              <a:latin typeface="Times New Roman" pitchFamily="18" charset="0"/>
              <a:ea typeface="仿宋_GB2312" pitchFamily="49" charset="-122"/>
              <a:cs typeface="Times New Roman" pitchFamily="18" charset="0"/>
            </a:endParaRPr>
          </a:p>
          <a:p>
            <a:pPr marL="1160463" lvl="2" indent="-246063" eaLnBrk="1" hangingPunct="1">
              <a:lnSpc>
                <a:spcPct val="120000"/>
              </a:lnSpc>
              <a:buClr>
                <a:schemeClr val="tx2"/>
              </a:buClr>
              <a:buSzPct val="70000"/>
              <a:buFont typeface="Wingdings" pitchFamily="2" charset="2"/>
              <a:buChar char="l"/>
              <a:defRPr/>
            </a:pPr>
            <a:r>
              <a:rPr lang="zh-CN" altLang="en-US" sz="2400" dirty="0">
                <a:latin typeface="楷体_GB2312" pitchFamily="49" charset="-122"/>
                <a:ea typeface="楷体_GB2312" pitchFamily="49" charset="-122"/>
                <a:cs typeface="Times New Roman" pitchFamily="18" charset="0"/>
              </a:rPr>
              <a:t>如一表包含了航空公司、航班号和通道的字段，</a:t>
            </a:r>
            <a:r>
              <a:rPr lang="en-US" altLang="zh-CN" sz="2400" dirty="0">
                <a:latin typeface="楷体_GB2312" pitchFamily="49" charset="-122"/>
                <a:ea typeface="楷体_GB2312" pitchFamily="49" charset="-122"/>
                <a:cs typeface="Times New Roman" pitchFamily="18" charset="0"/>
              </a:rPr>
              <a:t> </a:t>
            </a:r>
            <a:r>
              <a:rPr lang="zh-CN" altLang="en-US" sz="2400" dirty="0">
                <a:latin typeface="楷体_GB2312" pitchFamily="49" charset="-122"/>
                <a:ea typeface="楷体_GB2312" pitchFamily="49" charset="-122"/>
                <a:cs typeface="Times New Roman" pitchFamily="18" charset="0"/>
              </a:rPr>
              <a:t>另一表包含了航班号、通道和起飞时间的字段，</a:t>
            </a:r>
            <a:r>
              <a:rPr lang="en-US" altLang="zh-CN" sz="2400" dirty="0">
                <a:latin typeface="楷体_GB2312" pitchFamily="49" charset="-122"/>
                <a:ea typeface="楷体_GB2312" pitchFamily="49" charset="-122"/>
                <a:cs typeface="Times New Roman" pitchFamily="18" charset="0"/>
              </a:rPr>
              <a:t> </a:t>
            </a:r>
            <a:r>
              <a:rPr lang="zh-CN" altLang="en-US" sz="2400" dirty="0">
                <a:latin typeface="楷体_GB2312" pitchFamily="49" charset="-122"/>
                <a:ea typeface="楷体_GB2312" pitchFamily="49" charset="-122"/>
                <a:cs typeface="Times New Roman" pitchFamily="18" charset="0"/>
              </a:rPr>
              <a:t>可将这两个表组合成一包含航空公司、航班号、通道和起飞时间字段的表</a:t>
            </a:r>
            <a:endParaRPr lang="en-US" altLang="zh-CN" sz="2400" dirty="0">
              <a:latin typeface="楷体_GB2312" pitchFamily="49" charset="-122"/>
              <a:ea typeface="楷体_GB2312" pitchFamily="49" charset="-122"/>
              <a:cs typeface="Times New Roman" pitchFamily="18" charset="0"/>
            </a:endParaRPr>
          </a:p>
        </p:txBody>
      </p:sp>
      <p:sp>
        <p:nvSpPr>
          <p:cNvPr id="6" name="Rectangle 2">
            <a:extLst>
              <a:ext uri="{FF2B5EF4-FFF2-40B4-BE49-F238E27FC236}">
                <a16:creationId xmlns:a16="http://schemas.microsoft.com/office/drawing/2014/main" id="{C66619E6-373E-40D5-91DA-C0DA80F056EC}"/>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D9E09185-514F-418F-B832-A5BDFCF4028A}"/>
              </a:ext>
            </a:extLst>
          </p:cNvPr>
          <p:cNvSpPr txBox="1">
            <a:spLocks noChangeArrowheads="1"/>
          </p:cNvSpPr>
          <p:nvPr/>
        </p:nvSpPr>
        <p:spPr bwMode="auto">
          <a:xfrm>
            <a:off x="762000" y="1447800"/>
            <a:ext cx="10744200" cy="2556084"/>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n</a:t>
            </a: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元关系的运算</a:t>
            </a:r>
            <a:endParaRPr lang="en-US" altLang="zh-CN" sz="2600"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a:p>
            <a:pPr marL="812800" lvl="1" indent="-355600" eaLnBrk="1" hangingPunct="1">
              <a:lnSpc>
                <a:spcPct val="120000"/>
              </a:lnSpc>
              <a:buClr>
                <a:schemeClr val="tx2"/>
              </a:buClr>
              <a:buSzPct val="70000"/>
              <a:buFont typeface="Wingdings" pitchFamily="2" charset="2"/>
              <a:buChar char="l"/>
              <a:defRPr/>
            </a:pPr>
            <a:r>
              <a:rPr lang="zh-CN" altLang="en-US" sz="27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定义</a:t>
            </a:r>
            <a:r>
              <a:rPr lang="en-US" altLang="zh-CN" sz="27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4</a:t>
            </a:r>
            <a:r>
              <a:rPr lang="en-US" altLang="zh-CN" sz="2700"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zh-CN" altLang="en-US" sz="2700" dirty="0">
                <a:latin typeface="Times New Roman" pitchFamily="18" charset="0"/>
                <a:cs typeface="Times New Roman" pitchFamily="18" charset="0"/>
              </a:rPr>
              <a:t>设</a:t>
            </a:r>
            <a:r>
              <a:rPr lang="en-US" altLang="zh-CN" sz="2700" dirty="0">
                <a:latin typeface="Times New Roman" pitchFamily="18" charset="0"/>
                <a:cs typeface="Times New Roman" pitchFamily="18" charset="0"/>
              </a:rPr>
              <a:t>R</a:t>
            </a:r>
            <a:r>
              <a:rPr lang="zh-CN" altLang="en-US" sz="2700" dirty="0">
                <a:latin typeface="Times New Roman" pitchFamily="18" charset="0"/>
                <a:cs typeface="Times New Roman" pitchFamily="18" charset="0"/>
              </a:rPr>
              <a:t>是</a:t>
            </a:r>
            <a:r>
              <a:rPr lang="en-US" altLang="zh-CN" sz="2700" i="1" dirty="0">
                <a:latin typeface="Times New Roman" pitchFamily="18" charset="0"/>
                <a:cs typeface="Times New Roman" pitchFamily="18" charset="0"/>
              </a:rPr>
              <a:t>m</a:t>
            </a:r>
            <a:r>
              <a:rPr lang="zh-CN" altLang="en-US" sz="2700" dirty="0">
                <a:latin typeface="Times New Roman" pitchFamily="18" charset="0"/>
                <a:cs typeface="Times New Roman" pitchFamily="18" charset="0"/>
              </a:rPr>
              <a:t>元关系且</a:t>
            </a:r>
            <a:r>
              <a:rPr lang="en-US" altLang="zh-CN" sz="2700" dirty="0">
                <a:latin typeface="Times New Roman" pitchFamily="18" charset="0"/>
                <a:cs typeface="Times New Roman" pitchFamily="18" charset="0"/>
              </a:rPr>
              <a:t>S</a:t>
            </a:r>
            <a:r>
              <a:rPr lang="zh-CN" altLang="en-US" sz="2700" dirty="0">
                <a:latin typeface="Times New Roman" pitchFamily="18" charset="0"/>
                <a:cs typeface="Times New Roman" pitchFamily="18" charset="0"/>
              </a:rPr>
              <a:t>是</a:t>
            </a:r>
            <a:r>
              <a:rPr lang="en-US" altLang="zh-CN" sz="2700" i="1" dirty="0">
                <a:latin typeface="Times New Roman" pitchFamily="18" charset="0"/>
                <a:cs typeface="Times New Roman" pitchFamily="18" charset="0"/>
              </a:rPr>
              <a:t>n</a:t>
            </a:r>
            <a:r>
              <a:rPr lang="zh-CN" altLang="en-US" sz="2700" dirty="0">
                <a:latin typeface="Times New Roman" pitchFamily="18" charset="0"/>
                <a:cs typeface="Times New Roman" pitchFamily="18" charset="0"/>
              </a:rPr>
              <a:t>元关系，其中</a:t>
            </a:r>
            <a:r>
              <a:rPr lang="en-US" altLang="zh-CN" sz="2700" i="1" dirty="0">
                <a:latin typeface="Times New Roman" pitchFamily="18" charset="0"/>
                <a:cs typeface="Times New Roman" pitchFamily="18" charset="0"/>
              </a:rPr>
              <a:t>p</a:t>
            </a:r>
            <a:r>
              <a:rPr lang="zh-CN" altLang="en-US" sz="2700" dirty="0">
                <a:latin typeface="Times New Roman" pitchFamily="18" charset="0"/>
                <a:cs typeface="Times New Roman" pitchFamily="18" charset="0"/>
              </a:rPr>
              <a:t>≤</a:t>
            </a:r>
            <a:r>
              <a:rPr lang="en-US" altLang="zh-CN" sz="2700" i="1" dirty="0">
                <a:latin typeface="Times New Roman" pitchFamily="18" charset="0"/>
                <a:ea typeface="华文细黑" pitchFamily="2" charset="-122"/>
                <a:cs typeface="Times New Roman" pitchFamily="18" charset="0"/>
              </a:rPr>
              <a:t>m</a:t>
            </a:r>
            <a:r>
              <a:rPr lang="en-US" altLang="zh-CN" sz="2700" dirty="0">
                <a:latin typeface="Times New Roman" pitchFamily="18" charset="0"/>
                <a:ea typeface="华文细黑" pitchFamily="2" charset="-122"/>
                <a:cs typeface="Times New Roman" pitchFamily="18" charset="0"/>
              </a:rPr>
              <a:t>, </a:t>
            </a:r>
            <a:r>
              <a:rPr lang="en-US" altLang="zh-CN" sz="2700" i="1" dirty="0">
                <a:latin typeface="Times New Roman" pitchFamily="18" charset="0"/>
                <a:ea typeface="华文细黑" pitchFamily="2" charset="-122"/>
                <a:cs typeface="Times New Roman" pitchFamily="18" charset="0"/>
              </a:rPr>
              <a:t>p</a:t>
            </a:r>
            <a:r>
              <a:rPr lang="zh-CN" altLang="en-US" sz="2700" dirty="0">
                <a:latin typeface="Times New Roman" pitchFamily="18" charset="0"/>
                <a:cs typeface="Times New Roman" pitchFamily="18" charset="0"/>
              </a:rPr>
              <a:t>≤ </a:t>
            </a:r>
            <a:r>
              <a:rPr lang="en-US" altLang="zh-CN" sz="2700" i="1" dirty="0">
                <a:latin typeface="Times New Roman" pitchFamily="18" charset="0"/>
                <a:ea typeface="华文细黑" pitchFamily="2" charset="-122"/>
                <a:cs typeface="Times New Roman" pitchFamily="18" charset="0"/>
              </a:rPr>
              <a:t>n</a:t>
            </a:r>
            <a:r>
              <a:rPr lang="zh-CN" altLang="en-US" sz="2700" dirty="0">
                <a:latin typeface="Times New Roman" pitchFamily="18" charset="0"/>
                <a:ea typeface="华文细黑" pitchFamily="2" charset="-122"/>
                <a:cs typeface="Times New Roman" pitchFamily="18" charset="0"/>
              </a:rPr>
              <a:t>。</a:t>
            </a:r>
            <a:r>
              <a:rPr lang="zh-CN" altLang="en-US" sz="27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连接</a:t>
            </a:r>
            <a:r>
              <a:rPr lang="en-US" altLang="zh-CN" sz="2700" i="1"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J</a:t>
            </a:r>
            <a:r>
              <a:rPr lang="en-US" altLang="zh-CN" sz="2700" i="1" baseline="-25000" dirty="0" err="1">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p</a:t>
            </a:r>
            <a:r>
              <a:rPr lang="en-US" altLang="zh-CN" sz="27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(R,S) </a:t>
            </a:r>
            <a:r>
              <a:rPr lang="zh-CN" altLang="en-US" sz="2700" dirty="0">
                <a:latin typeface="Times New Roman" pitchFamily="18" charset="0"/>
                <a:cs typeface="Times New Roman" pitchFamily="18" charset="0"/>
              </a:rPr>
              <a:t>是</a:t>
            </a:r>
            <a:r>
              <a:rPr lang="en-US" altLang="zh-CN" sz="2700" i="1" dirty="0" err="1">
                <a:latin typeface="Times New Roman" pitchFamily="18" charset="0"/>
                <a:cs typeface="Times New Roman" pitchFamily="18" charset="0"/>
              </a:rPr>
              <a:t>m</a:t>
            </a:r>
            <a:r>
              <a:rPr lang="en-US" altLang="zh-CN" sz="2700" dirty="0" err="1">
                <a:latin typeface="Times New Roman" pitchFamily="18" charset="0"/>
                <a:cs typeface="Times New Roman" pitchFamily="18" charset="0"/>
              </a:rPr>
              <a:t>+</a:t>
            </a:r>
            <a:r>
              <a:rPr lang="en-US" altLang="zh-CN" sz="2700" i="1" dirty="0" err="1">
                <a:latin typeface="Times New Roman" pitchFamily="18" charset="0"/>
                <a:cs typeface="Times New Roman" pitchFamily="18" charset="0"/>
              </a:rPr>
              <a:t>n</a:t>
            </a:r>
            <a:r>
              <a:rPr lang="en-US" altLang="zh-CN" sz="2700" dirty="0">
                <a:latin typeface="Times New Roman" pitchFamily="18" charset="0"/>
                <a:cs typeface="Times New Roman" pitchFamily="18" charset="0"/>
              </a:rPr>
              <a:t>-</a:t>
            </a:r>
            <a:r>
              <a:rPr lang="en-US" altLang="zh-CN" sz="2700" i="1" dirty="0">
                <a:latin typeface="Times New Roman" pitchFamily="18" charset="0"/>
                <a:cs typeface="Times New Roman" pitchFamily="18" charset="0"/>
              </a:rPr>
              <a:t>p</a:t>
            </a:r>
            <a:r>
              <a:rPr lang="en-US" altLang="zh-CN" sz="2700" dirty="0">
                <a:latin typeface="Times New Roman" pitchFamily="18" charset="0"/>
                <a:cs typeface="Times New Roman" pitchFamily="18" charset="0"/>
              </a:rPr>
              <a:t> </a:t>
            </a:r>
            <a:r>
              <a:rPr lang="zh-CN" altLang="en-US" sz="2700" dirty="0">
                <a:latin typeface="Times New Roman" pitchFamily="18" charset="0"/>
                <a:cs typeface="Times New Roman" pitchFamily="18" charset="0"/>
              </a:rPr>
              <a:t>元关系。它包含了所有的</a:t>
            </a:r>
            <a:r>
              <a:rPr lang="en-US" altLang="zh-CN" sz="2700" dirty="0">
                <a:latin typeface="Times New Roman" pitchFamily="18" charset="0"/>
                <a:cs typeface="Times New Roman" pitchFamily="18" charset="0"/>
              </a:rPr>
              <a:t>(</a:t>
            </a:r>
            <a:r>
              <a:rPr lang="en-US" altLang="zh-CN" sz="2700" i="1" dirty="0" err="1">
                <a:latin typeface="Times New Roman" pitchFamily="18" charset="0"/>
                <a:cs typeface="Times New Roman" pitchFamily="18" charset="0"/>
              </a:rPr>
              <a:t>m</a:t>
            </a:r>
            <a:r>
              <a:rPr lang="en-US" altLang="zh-CN" sz="2700" dirty="0" err="1">
                <a:latin typeface="Times New Roman" pitchFamily="18" charset="0"/>
                <a:cs typeface="Times New Roman" pitchFamily="18" charset="0"/>
              </a:rPr>
              <a:t>+</a:t>
            </a:r>
            <a:r>
              <a:rPr lang="en-US" altLang="zh-CN" sz="2700" i="1" dirty="0" err="1">
                <a:latin typeface="Times New Roman" pitchFamily="18" charset="0"/>
                <a:cs typeface="Times New Roman" pitchFamily="18" charset="0"/>
              </a:rPr>
              <a:t>n</a:t>
            </a:r>
            <a:r>
              <a:rPr lang="en-US" altLang="zh-CN" sz="2700" dirty="0">
                <a:latin typeface="Times New Roman" pitchFamily="18" charset="0"/>
                <a:cs typeface="Times New Roman" pitchFamily="18" charset="0"/>
              </a:rPr>
              <a:t>-</a:t>
            </a:r>
            <a:r>
              <a:rPr lang="en-US" altLang="zh-CN" sz="2700" i="1" dirty="0">
                <a:latin typeface="Times New Roman" pitchFamily="18" charset="0"/>
                <a:cs typeface="Times New Roman" pitchFamily="18" charset="0"/>
              </a:rPr>
              <a:t>p</a:t>
            </a:r>
            <a:r>
              <a:rPr lang="el-GR" altLang="zh-CN" sz="2700" dirty="0">
                <a:latin typeface="Times New Roman" pitchFamily="18" charset="0"/>
                <a:cs typeface="Times New Roman" pitchFamily="18" charset="0"/>
              </a:rPr>
              <a:t>) </a:t>
            </a:r>
            <a:r>
              <a:rPr lang="zh-CN" altLang="en-US" sz="2700" dirty="0">
                <a:latin typeface="Times New Roman" pitchFamily="18" charset="0"/>
                <a:cs typeface="Times New Roman" pitchFamily="18" charset="0"/>
              </a:rPr>
              <a:t>元组</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a</a:t>
            </a:r>
            <a:r>
              <a:rPr lang="en-US" altLang="zh-CN" sz="2700" baseline="-25000" dirty="0">
                <a:latin typeface="Times New Roman" pitchFamily="18" charset="0"/>
                <a:ea typeface="华文细黑" pitchFamily="2" charset="-122"/>
                <a:cs typeface="Times New Roman" pitchFamily="18" charset="0"/>
              </a:rPr>
              <a:t>1</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a</a:t>
            </a:r>
            <a:r>
              <a:rPr lang="en-US" altLang="zh-CN" sz="2700" baseline="-25000" dirty="0">
                <a:latin typeface="Times New Roman" pitchFamily="18" charset="0"/>
                <a:ea typeface="华文细黑" pitchFamily="2" charset="-122"/>
                <a:cs typeface="Times New Roman" pitchFamily="18" charset="0"/>
              </a:rPr>
              <a:t>2</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a</a:t>
            </a:r>
            <a:r>
              <a:rPr lang="en-US" altLang="zh-CN" sz="2700" i="1" baseline="-25000" dirty="0">
                <a:latin typeface="Times New Roman" pitchFamily="18" charset="0"/>
                <a:ea typeface="华文细黑" pitchFamily="2" charset="-122"/>
                <a:cs typeface="Times New Roman" pitchFamily="18" charset="0"/>
              </a:rPr>
              <a:t>m-p</a:t>
            </a:r>
            <a:r>
              <a:rPr lang="en-US" altLang="zh-CN" sz="2700" dirty="0">
                <a:latin typeface="Times New Roman" pitchFamily="18" charset="0"/>
                <a:ea typeface="华文细黑" pitchFamily="2" charset="-122"/>
                <a:cs typeface="Times New Roman" pitchFamily="18" charset="0"/>
              </a:rPr>
              <a:t>, </a:t>
            </a:r>
            <a:r>
              <a:rPr lang="en-US" altLang="zh-CN" sz="2700" i="1" dirty="0">
                <a:latin typeface="Times New Roman" pitchFamily="18" charset="0"/>
                <a:ea typeface="华文细黑" pitchFamily="2" charset="-122"/>
                <a:cs typeface="Times New Roman" pitchFamily="18" charset="0"/>
              </a:rPr>
              <a:t>c</a:t>
            </a:r>
            <a:r>
              <a:rPr lang="en-US" altLang="zh-CN" sz="2700" baseline="-25000" dirty="0">
                <a:latin typeface="Times New Roman" pitchFamily="18" charset="0"/>
                <a:ea typeface="华文细黑" pitchFamily="2" charset="-122"/>
                <a:cs typeface="Times New Roman" pitchFamily="18" charset="0"/>
              </a:rPr>
              <a:t>1</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c</a:t>
            </a:r>
            <a:r>
              <a:rPr lang="en-US" altLang="zh-CN" sz="2700" baseline="-25000" dirty="0">
                <a:latin typeface="Times New Roman" pitchFamily="18" charset="0"/>
                <a:ea typeface="华文细黑" pitchFamily="2" charset="-122"/>
                <a:cs typeface="Times New Roman" pitchFamily="18" charset="0"/>
              </a:rPr>
              <a:t>2</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c</a:t>
            </a:r>
            <a:r>
              <a:rPr lang="en-US" altLang="zh-CN" sz="2700" i="1" baseline="-25000" dirty="0">
                <a:latin typeface="Times New Roman" pitchFamily="18" charset="0"/>
                <a:ea typeface="华文细黑" pitchFamily="2" charset="-122"/>
                <a:cs typeface="Times New Roman" pitchFamily="18" charset="0"/>
              </a:rPr>
              <a:t>p</a:t>
            </a:r>
            <a:r>
              <a:rPr lang="en-US" altLang="zh-CN" sz="2700" dirty="0">
                <a:latin typeface="Times New Roman" pitchFamily="18" charset="0"/>
                <a:ea typeface="华文细黑" pitchFamily="2" charset="-122"/>
                <a:cs typeface="Times New Roman" pitchFamily="18" charset="0"/>
              </a:rPr>
              <a:t>, </a:t>
            </a:r>
            <a:r>
              <a:rPr lang="en-US" altLang="zh-CN" sz="2700" i="1" dirty="0">
                <a:latin typeface="Times New Roman" pitchFamily="18" charset="0"/>
                <a:ea typeface="华文细黑" pitchFamily="2" charset="-122"/>
                <a:cs typeface="Times New Roman" pitchFamily="18" charset="0"/>
              </a:rPr>
              <a:t>b</a:t>
            </a:r>
            <a:r>
              <a:rPr lang="en-US" altLang="zh-CN" sz="2700" baseline="-25000" dirty="0">
                <a:latin typeface="Times New Roman" pitchFamily="18" charset="0"/>
                <a:ea typeface="华文细黑" pitchFamily="2" charset="-122"/>
                <a:cs typeface="Times New Roman" pitchFamily="18" charset="0"/>
              </a:rPr>
              <a:t>1</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b</a:t>
            </a:r>
            <a:r>
              <a:rPr lang="en-US" altLang="zh-CN" sz="2700" baseline="-25000" dirty="0">
                <a:latin typeface="Times New Roman" pitchFamily="18" charset="0"/>
                <a:ea typeface="华文细黑" pitchFamily="2" charset="-122"/>
                <a:cs typeface="Times New Roman" pitchFamily="18" charset="0"/>
              </a:rPr>
              <a:t>2</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a:t>
            </a:r>
            <a:r>
              <a:rPr lang="en-US" altLang="zh-CN" sz="2700" i="1" dirty="0" err="1">
                <a:latin typeface="Times New Roman" pitchFamily="18" charset="0"/>
                <a:ea typeface="华文细黑" pitchFamily="2" charset="-122"/>
                <a:cs typeface="Times New Roman" pitchFamily="18" charset="0"/>
              </a:rPr>
              <a:t>b</a:t>
            </a:r>
            <a:r>
              <a:rPr lang="en-US" altLang="zh-CN" sz="2700" i="1" baseline="-25000" dirty="0" err="1">
                <a:latin typeface="Times New Roman" pitchFamily="18" charset="0"/>
                <a:ea typeface="华文细黑" pitchFamily="2" charset="-122"/>
                <a:cs typeface="Times New Roman" pitchFamily="18" charset="0"/>
              </a:rPr>
              <a:t>n</a:t>
            </a:r>
            <a:r>
              <a:rPr lang="en-US" altLang="zh-CN" sz="2700" i="1" baseline="-25000" dirty="0">
                <a:latin typeface="Times New Roman" pitchFamily="18" charset="0"/>
                <a:ea typeface="华文细黑" pitchFamily="2" charset="-122"/>
                <a:cs typeface="Times New Roman" pitchFamily="18" charset="0"/>
              </a:rPr>
              <a:t>-p</a:t>
            </a:r>
            <a:r>
              <a:rPr lang="en-US" altLang="zh-CN" sz="2700" dirty="0">
                <a:latin typeface="Times New Roman" pitchFamily="18" charset="0"/>
                <a:ea typeface="华文细黑" pitchFamily="2" charset="-122"/>
                <a:cs typeface="Times New Roman" pitchFamily="18" charset="0"/>
              </a:rPr>
              <a:t>)</a:t>
            </a:r>
            <a:r>
              <a:rPr lang="zh-CN" altLang="en-US" sz="2700" dirty="0">
                <a:latin typeface="Times New Roman" pitchFamily="18" charset="0"/>
                <a:ea typeface="华文细黑" pitchFamily="2" charset="-122"/>
                <a:cs typeface="Times New Roman" pitchFamily="18" charset="0"/>
              </a:rPr>
              <a:t>，其中</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a</a:t>
            </a:r>
            <a:r>
              <a:rPr lang="en-US" altLang="zh-CN" sz="2700" baseline="-25000" dirty="0">
                <a:latin typeface="Times New Roman" pitchFamily="18" charset="0"/>
                <a:ea typeface="华文细黑" pitchFamily="2" charset="-122"/>
                <a:cs typeface="Times New Roman" pitchFamily="18" charset="0"/>
              </a:rPr>
              <a:t>1</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a</a:t>
            </a:r>
            <a:r>
              <a:rPr lang="en-US" altLang="zh-CN" sz="2700" baseline="-25000" dirty="0">
                <a:latin typeface="Times New Roman" pitchFamily="18" charset="0"/>
                <a:ea typeface="华文细黑" pitchFamily="2" charset="-122"/>
                <a:cs typeface="Times New Roman" pitchFamily="18" charset="0"/>
              </a:rPr>
              <a:t>2</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a</a:t>
            </a:r>
            <a:r>
              <a:rPr lang="en-US" altLang="zh-CN" sz="2700" i="1" baseline="-25000" dirty="0">
                <a:latin typeface="Times New Roman" pitchFamily="18" charset="0"/>
                <a:ea typeface="华文细黑" pitchFamily="2" charset="-122"/>
                <a:cs typeface="Times New Roman" pitchFamily="18" charset="0"/>
              </a:rPr>
              <a:t>m-p</a:t>
            </a:r>
            <a:r>
              <a:rPr lang="en-US" altLang="zh-CN" sz="2700" dirty="0">
                <a:latin typeface="Times New Roman" pitchFamily="18" charset="0"/>
                <a:ea typeface="华文细黑" pitchFamily="2" charset="-122"/>
                <a:cs typeface="Times New Roman" pitchFamily="18" charset="0"/>
              </a:rPr>
              <a:t>, </a:t>
            </a:r>
            <a:r>
              <a:rPr lang="en-US" altLang="zh-CN" sz="2700" i="1" dirty="0">
                <a:latin typeface="Times New Roman" pitchFamily="18" charset="0"/>
                <a:ea typeface="华文细黑" pitchFamily="2" charset="-122"/>
                <a:cs typeface="Times New Roman" pitchFamily="18" charset="0"/>
              </a:rPr>
              <a:t>c</a:t>
            </a:r>
            <a:r>
              <a:rPr lang="en-US" altLang="zh-CN" sz="2700" baseline="-25000" dirty="0">
                <a:latin typeface="Times New Roman" pitchFamily="18" charset="0"/>
                <a:ea typeface="华文细黑" pitchFamily="2" charset="-122"/>
                <a:cs typeface="Times New Roman" pitchFamily="18" charset="0"/>
              </a:rPr>
              <a:t>1</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c</a:t>
            </a:r>
            <a:r>
              <a:rPr lang="en-US" altLang="zh-CN" sz="2700" baseline="-25000" dirty="0">
                <a:latin typeface="Times New Roman" pitchFamily="18" charset="0"/>
                <a:ea typeface="华文细黑" pitchFamily="2" charset="-122"/>
                <a:cs typeface="Times New Roman" pitchFamily="18" charset="0"/>
              </a:rPr>
              <a:t>2</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c</a:t>
            </a:r>
            <a:r>
              <a:rPr lang="en-US" altLang="zh-CN" sz="2700" i="1" baseline="-25000" dirty="0">
                <a:latin typeface="Times New Roman" pitchFamily="18" charset="0"/>
                <a:ea typeface="华文细黑" pitchFamily="2" charset="-122"/>
                <a:cs typeface="Times New Roman" pitchFamily="18" charset="0"/>
              </a:rPr>
              <a:t>p</a:t>
            </a:r>
            <a:r>
              <a:rPr lang="en-US" altLang="zh-CN" sz="2700" dirty="0">
                <a:latin typeface="Times New Roman" pitchFamily="18" charset="0"/>
                <a:ea typeface="华文细黑" pitchFamily="2" charset="-122"/>
                <a:cs typeface="Times New Roman" pitchFamily="18" charset="0"/>
              </a:rPr>
              <a:t>)</a:t>
            </a:r>
            <a:r>
              <a:rPr lang="zh-CN" altLang="en-US" sz="2700" dirty="0">
                <a:latin typeface="Times New Roman" pitchFamily="18" charset="0"/>
                <a:ea typeface="华文细黑" pitchFamily="2" charset="-122"/>
                <a:cs typeface="Times New Roman" pitchFamily="18" charset="0"/>
              </a:rPr>
              <a:t>∈</a:t>
            </a:r>
            <a:r>
              <a:rPr lang="en-US" altLang="zh-CN" sz="2700" dirty="0">
                <a:latin typeface="Times New Roman" pitchFamily="18" charset="0"/>
                <a:ea typeface="华文细黑" pitchFamily="2" charset="-122"/>
                <a:cs typeface="Times New Roman" pitchFamily="18" charset="0"/>
              </a:rPr>
              <a:t>R</a:t>
            </a:r>
            <a:r>
              <a:rPr lang="zh-CN" altLang="en-US" sz="2700" dirty="0">
                <a:latin typeface="Times New Roman" pitchFamily="18" charset="0"/>
                <a:ea typeface="华文细黑" pitchFamily="2" charset="-122"/>
                <a:cs typeface="Times New Roman" pitchFamily="18" charset="0"/>
              </a:rPr>
              <a:t>，</a:t>
            </a:r>
            <a:r>
              <a:rPr lang="en-US" altLang="zh-CN" sz="2700" dirty="0">
                <a:latin typeface="Times New Roman" pitchFamily="18" charset="0"/>
                <a:ea typeface="华文细黑" pitchFamily="2" charset="-122"/>
                <a:cs typeface="Times New Roman" pitchFamily="18" charset="0"/>
              </a:rPr>
              <a:t> (</a:t>
            </a:r>
            <a:r>
              <a:rPr lang="en-US" altLang="zh-CN" sz="2700" i="1" dirty="0">
                <a:latin typeface="Times New Roman" pitchFamily="18" charset="0"/>
                <a:ea typeface="华文细黑" pitchFamily="2" charset="-122"/>
                <a:cs typeface="Times New Roman" pitchFamily="18" charset="0"/>
              </a:rPr>
              <a:t>c</a:t>
            </a:r>
            <a:r>
              <a:rPr lang="en-US" altLang="zh-CN" sz="2700" baseline="-25000" dirty="0">
                <a:latin typeface="Times New Roman" pitchFamily="18" charset="0"/>
                <a:ea typeface="华文细黑" pitchFamily="2" charset="-122"/>
                <a:cs typeface="Times New Roman" pitchFamily="18" charset="0"/>
              </a:rPr>
              <a:t>1</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c</a:t>
            </a:r>
            <a:r>
              <a:rPr lang="en-US" altLang="zh-CN" sz="2700" baseline="-25000" dirty="0">
                <a:latin typeface="Times New Roman" pitchFamily="18" charset="0"/>
                <a:ea typeface="华文细黑" pitchFamily="2" charset="-122"/>
                <a:cs typeface="Times New Roman" pitchFamily="18" charset="0"/>
              </a:rPr>
              <a:t>2</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c</a:t>
            </a:r>
            <a:r>
              <a:rPr lang="en-US" altLang="zh-CN" sz="2700" i="1" baseline="-25000" dirty="0">
                <a:latin typeface="Times New Roman" pitchFamily="18" charset="0"/>
                <a:ea typeface="华文细黑" pitchFamily="2" charset="-122"/>
                <a:cs typeface="Times New Roman" pitchFamily="18" charset="0"/>
              </a:rPr>
              <a:t>p</a:t>
            </a:r>
            <a:r>
              <a:rPr lang="en-US" altLang="zh-CN" sz="2700" dirty="0">
                <a:latin typeface="Times New Roman" pitchFamily="18" charset="0"/>
                <a:ea typeface="华文细黑" pitchFamily="2" charset="-122"/>
                <a:cs typeface="Times New Roman" pitchFamily="18" charset="0"/>
              </a:rPr>
              <a:t>, </a:t>
            </a:r>
            <a:r>
              <a:rPr lang="en-US" altLang="zh-CN" sz="2700" i="1" dirty="0">
                <a:latin typeface="Times New Roman" pitchFamily="18" charset="0"/>
                <a:ea typeface="华文细黑" pitchFamily="2" charset="-122"/>
                <a:cs typeface="Times New Roman" pitchFamily="18" charset="0"/>
              </a:rPr>
              <a:t>b</a:t>
            </a:r>
            <a:r>
              <a:rPr lang="en-US" altLang="zh-CN" sz="2700" baseline="-25000" dirty="0">
                <a:latin typeface="Times New Roman" pitchFamily="18" charset="0"/>
                <a:ea typeface="华文细黑" pitchFamily="2" charset="-122"/>
                <a:cs typeface="Times New Roman" pitchFamily="18" charset="0"/>
              </a:rPr>
              <a:t>1</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b</a:t>
            </a:r>
            <a:r>
              <a:rPr lang="en-US" altLang="zh-CN" sz="2700" baseline="-25000" dirty="0">
                <a:latin typeface="Times New Roman" pitchFamily="18" charset="0"/>
                <a:ea typeface="华文细黑" pitchFamily="2" charset="-122"/>
                <a:cs typeface="Times New Roman" pitchFamily="18" charset="0"/>
              </a:rPr>
              <a:t>2</a:t>
            </a:r>
            <a:r>
              <a:rPr lang="en-US" altLang="zh-CN" sz="2700" dirty="0">
                <a:latin typeface="Times New Roman" pitchFamily="18" charset="0"/>
                <a:ea typeface="华文细黑" pitchFamily="2" charset="-122"/>
                <a:cs typeface="Times New Roman" pitchFamily="18" charset="0"/>
              </a:rPr>
              <a:t>,…,</a:t>
            </a:r>
            <a:r>
              <a:rPr lang="en-US" altLang="zh-CN" sz="2700" i="1" dirty="0">
                <a:latin typeface="Times New Roman" pitchFamily="18" charset="0"/>
                <a:ea typeface="华文细黑" pitchFamily="2" charset="-122"/>
                <a:cs typeface="Times New Roman" pitchFamily="18" charset="0"/>
              </a:rPr>
              <a:t> </a:t>
            </a:r>
            <a:r>
              <a:rPr lang="en-US" altLang="zh-CN" sz="2700" i="1" dirty="0" err="1">
                <a:latin typeface="Times New Roman" pitchFamily="18" charset="0"/>
                <a:ea typeface="华文细黑" pitchFamily="2" charset="-122"/>
                <a:cs typeface="Times New Roman" pitchFamily="18" charset="0"/>
              </a:rPr>
              <a:t>b</a:t>
            </a:r>
            <a:r>
              <a:rPr lang="en-US" altLang="zh-CN" sz="2700" i="1" baseline="-25000" dirty="0" err="1">
                <a:latin typeface="Times New Roman" pitchFamily="18" charset="0"/>
                <a:ea typeface="华文细黑" pitchFamily="2" charset="-122"/>
                <a:cs typeface="Times New Roman" pitchFamily="18" charset="0"/>
              </a:rPr>
              <a:t>n</a:t>
            </a:r>
            <a:r>
              <a:rPr lang="en-US" altLang="zh-CN" sz="2700" i="1" baseline="-25000" dirty="0">
                <a:latin typeface="Times New Roman" pitchFamily="18" charset="0"/>
                <a:ea typeface="华文细黑" pitchFamily="2" charset="-122"/>
                <a:cs typeface="Times New Roman" pitchFamily="18" charset="0"/>
              </a:rPr>
              <a:t>-p</a:t>
            </a:r>
            <a:r>
              <a:rPr lang="en-US" altLang="zh-CN" sz="2700" dirty="0">
                <a:latin typeface="Times New Roman" pitchFamily="18" charset="0"/>
                <a:ea typeface="华文细黑" pitchFamily="2" charset="-122"/>
                <a:cs typeface="Times New Roman" pitchFamily="18" charset="0"/>
              </a:rPr>
              <a:t>)</a:t>
            </a:r>
            <a:r>
              <a:rPr lang="zh-CN" altLang="en-US" sz="2700" dirty="0">
                <a:latin typeface="Times New Roman" pitchFamily="18" charset="0"/>
                <a:ea typeface="华文细黑" pitchFamily="2" charset="-122"/>
                <a:cs typeface="Times New Roman" pitchFamily="18" charset="0"/>
              </a:rPr>
              <a:t>∈</a:t>
            </a:r>
            <a:r>
              <a:rPr lang="en-US" altLang="zh-CN" sz="2700" dirty="0">
                <a:latin typeface="Times New Roman" pitchFamily="18" charset="0"/>
                <a:ea typeface="华文细黑" pitchFamily="2" charset="-122"/>
                <a:cs typeface="Times New Roman" pitchFamily="18" charset="0"/>
              </a:rPr>
              <a:t>S</a:t>
            </a:r>
            <a:r>
              <a:rPr lang="zh-CN" altLang="en-US" sz="2700" dirty="0">
                <a:latin typeface="Times New Roman" pitchFamily="18" charset="0"/>
                <a:ea typeface="华文细黑" pitchFamily="2" charset="-122"/>
                <a:cs typeface="Times New Roman" pitchFamily="18" charset="0"/>
              </a:rPr>
              <a:t>。</a:t>
            </a:r>
            <a:endParaRPr lang="en-US" altLang="zh-CN" sz="2700" dirty="0">
              <a:latin typeface="Times New Roman" pitchFamily="18" charset="0"/>
              <a:ea typeface="华文细黑" pitchFamily="2" charset="-122"/>
              <a:cs typeface="Times New Roman" pitchFamily="18" charset="0"/>
            </a:endParaRPr>
          </a:p>
        </p:txBody>
      </p:sp>
      <p:sp>
        <p:nvSpPr>
          <p:cNvPr id="6" name="Rectangle 2">
            <a:extLst>
              <a:ext uri="{FF2B5EF4-FFF2-40B4-BE49-F238E27FC236}">
                <a16:creationId xmlns:a16="http://schemas.microsoft.com/office/drawing/2014/main" id="{6299B8CE-ACFC-4C9B-AA8E-2845B8DE559A}"/>
              </a:ext>
            </a:extLst>
          </p:cNvPr>
          <p:cNvSpPr txBox="1">
            <a:spLocks noChangeArrowheads="1"/>
          </p:cNvSpPr>
          <p:nvPr/>
        </p:nvSpPr>
        <p:spPr>
          <a:xfrm>
            <a:off x="685800" y="0"/>
            <a:ext cx="111252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a:solidFill>
                  <a:schemeClr val="bg1"/>
                </a:solidFill>
                <a:latin typeface="Times New Roman" panose="02020603050405020304" pitchFamily="18" charset="0"/>
                <a:cs typeface="Times New Roman" panose="02020603050405020304" pitchFamily="18" charset="0"/>
              </a:rPr>
              <a:t>5.2 n</a:t>
            </a:r>
            <a:r>
              <a:rPr lang="zh-CN" altLang="en-US" b="1">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7FE5832B-E65B-4A78-A2BC-12490CBEE809}"/>
              </a:ext>
            </a:extLst>
          </p:cNvPr>
          <p:cNvSpPr txBox="1">
            <a:spLocks noChangeArrowheads="1"/>
          </p:cNvSpPr>
          <p:nvPr/>
        </p:nvSpPr>
        <p:spPr bwMode="auto">
          <a:xfrm>
            <a:off x="762000" y="1447800"/>
            <a:ext cx="10820400" cy="1048557"/>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n</a:t>
            </a: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元关系的运算</a:t>
            </a:r>
            <a:endParaRPr lang="en-US" altLang="zh-CN" sz="2600"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a:p>
            <a:pPr marL="812800" lvl="1" indent="-355600" eaLnBrk="1" hangingPunct="1">
              <a:lnSpc>
                <a:spcPct val="120000"/>
              </a:lnSpc>
              <a:buClr>
                <a:schemeClr val="tx2"/>
              </a:buClr>
              <a:buSzPct val="70000"/>
              <a:buFont typeface="Wingdings" pitchFamily="2" charset="2"/>
              <a:buChar char="l"/>
              <a:defRPr/>
            </a:pPr>
            <a:r>
              <a:rPr lang="zh-CN" altLang="en-US" sz="2600" dirty="0">
                <a:latin typeface="Times New Roman" pitchFamily="18" charset="0"/>
                <a:ea typeface="楷体_GB2312" pitchFamily="49" charset="-122"/>
                <a:cs typeface="Times New Roman" pitchFamily="18" charset="0"/>
              </a:rPr>
              <a:t>当用连接运算</a:t>
            </a:r>
            <a:r>
              <a:rPr lang="en-US" altLang="zh-CN" sz="2600" dirty="0">
                <a:latin typeface="Times New Roman" pitchFamily="18" charset="0"/>
                <a:ea typeface="楷体_GB2312" pitchFamily="49" charset="-122"/>
                <a:cs typeface="Times New Roman" pitchFamily="18" charset="0"/>
              </a:rPr>
              <a:t>J</a:t>
            </a:r>
            <a:r>
              <a:rPr lang="en-US" altLang="zh-CN" sz="2600" baseline="-25000" dirty="0">
                <a:latin typeface="Times New Roman" pitchFamily="18" charset="0"/>
                <a:ea typeface="楷体_GB2312" pitchFamily="49" charset="-122"/>
                <a:cs typeface="Times New Roman" pitchFamily="18" charset="0"/>
              </a:rPr>
              <a:t>2</a:t>
            </a:r>
            <a:r>
              <a:rPr lang="zh-CN" altLang="en-US" sz="2600" dirty="0">
                <a:latin typeface="Times New Roman" pitchFamily="18" charset="0"/>
                <a:ea typeface="楷体_GB2312" pitchFamily="49" charset="-122"/>
                <a:cs typeface="Times New Roman" pitchFamily="18" charset="0"/>
              </a:rPr>
              <a:t>组合下面两表中的关系时所得结果关系是什么？</a:t>
            </a:r>
            <a:endParaRPr lang="en-US" altLang="zh-CN" sz="2600" dirty="0">
              <a:latin typeface="Times New Roman" pitchFamily="18" charset="0"/>
              <a:ea typeface="楷体_GB2312" pitchFamily="49" charset="-122"/>
              <a:cs typeface="Times New Roman" pitchFamily="18" charset="0"/>
            </a:endParaRPr>
          </a:p>
        </p:txBody>
      </p:sp>
      <p:pic>
        <p:nvPicPr>
          <p:cNvPr id="33796" name="Picture 2">
            <a:extLst>
              <a:ext uri="{FF2B5EF4-FFF2-40B4-BE49-F238E27FC236}">
                <a16:creationId xmlns:a16="http://schemas.microsoft.com/office/drawing/2014/main" id="{E583CB2F-6AAC-45FE-A39E-9547093F2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3009899"/>
            <a:ext cx="376237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3">
            <a:extLst>
              <a:ext uri="{FF2B5EF4-FFF2-40B4-BE49-F238E27FC236}">
                <a16:creationId xmlns:a16="http://schemas.microsoft.com/office/drawing/2014/main" id="{8332A703-FE0A-4BB9-8081-1F2A7DE752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4026" y="2895600"/>
            <a:ext cx="51339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49B9E942-77C9-421A-AB34-D195A3E33DBA}"/>
              </a:ext>
            </a:extLst>
          </p:cNvPr>
          <p:cNvSpPr/>
          <p:nvPr/>
        </p:nvSpPr>
        <p:spPr>
          <a:xfrm>
            <a:off x="3048001" y="2938079"/>
            <a:ext cx="13652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sz="1600" dirty="0">
                <a:solidFill>
                  <a:schemeClr val="tx1"/>
                </a:solidFill>
                <a:latin typeface="Times New Roman" pitchFamily="18" charset="0"/>
                <a:cs typeface="Times New Roman" pitchFamily="18" charset="0"/>
              </a:rPr>
              <a:t>5</a:t>
            </a:r>
            <a:endParaRPr lang="zh-CN" altLang="en-US" sz="1400" dirty="0">
              <a:solidFill>
                <a:schemeClr val="tx1"/>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147FBBD0-D6ED-4E6B-9B16-5723E5EB0A88}"/>
              </a:ext>
            </a:extLst>
          </p:cNvPr>
          <p:cNvSpPr/>
          <p:nvPr/>
        </p:nvSpPr>
        <p:spPr>
          <a:xfrm>
            <a:off x="7543801" y="2919029"/>
            <a:ext cx="13652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sz="1600" dirty="0">
                <a:solidFill>
                  <a:schemeClr val="tx1"/>
                </a:solidFill>
                <a:latin typeface="Times New Roman" pitchFamily="18" charset="0"/>
                <a:cs typeface="Times New Roman" pitchFamily="18" charset="0"/>
              </a:rPr>
              <a:t>5</a:t>
            </a:r>
            <a:endParaRPr lang="zh-CN" altLang="en-US" sz="1400" dirty="0">
              <a:solidFill>
                <a:schemeClr val="tx1"/>
              </a:solidFill>
              <a:latin typeface="Times New Roman" pitchFamily="18" charset="0"/>
              <a:cs typeface="Times New Roman" pitchFamily="18" charset="0"/>
            </a:endParaRPr>
          </a:p>
        </p:txBody>
      </p:sp>
      <p:sp>
        <p:nvSpPr>
          <p:cNvPr id="10" name="Rectangle 2">
            <a:extLst>
              <a:ext uri="{FF2B5EF4-FFF2-40B4-BE49-F238E27FC236}">
                <a16:creationId xmlns:a16="http://schemas.microsoft.com/office/drawing/2014/main" id="{17F483B4-A073-4A20-866E-C305F366D87A}"/>
              </a:ext>
            </a:extLst>
          </p:cNvPr>
          <p:cNvSpPr txBox="1">
            <a:spLocks noChangeArrowheads="1"/>
          </p:cNvSpPr>
          <p:nvPr/>
        </p:nvSpPr>
        <p:spPr>
          <a:xfrm>
            <a:off x="685800" y="0"/>
            <a:ext cx="111252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a:solidFill>
                  <a:schemeClr val="bg1"/>
                </a:solidFill>
                <a:latin typeface="Times New Roman" panose="02020603050405020304" pitchFamily="18" charset="0"/>
                <a:cs typeface="Times New Roman" panose="02020603050405020304" pitchFamily="18" charset="0"/>
              </a:rPr>
              <a:t>5.2 n</a:t>
            </a:r>
            <a:r>
              <a:rPr lang="zh-CN" altLang="en-US" b="1">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8B5E354F-7842-40A2-8654-CEBF9699B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14300"/>
            <a:ext cx="376237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Picture 3">
            <a:extLst>
              <a:ext uri="{FF2B5EF4-FFF2-40B4-BE49-F238E27FC236}">
                <a16:creationId xmlns:a16="http://schemas.microsoft.com/office/drawing/2014/main" id="{44D45C22-5436-42FB-8081-91AE04DD4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7826" y="1"/>
            <a:ext cx="51339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a:extLst>
              <a:ext uri="{FF2B5EF4-FFF2-40B4-BE49-F238E27FC236}">
                <a16:creationId xmlns:a16="http://schemas.microsoft.com/office/drawing/2014/main" id="{7B85AC29-5237-4255-B856-B142871166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429000"/>
            <a:ext cx="90868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346266EE-7C1F-46B7-AED9-708A70F46592}"/>
              </a:ext>
            </a:extLst>
          </p:cNvPr>
          <p:cNvSpPr/>
          <p:nvPr/>
        </p:nvSpPr>
        <p:spPr>
          <a:xfrm>
            <a:off x="1524000" y="2271713"/>
            <a:ext cx="37338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矩形 8">
            <a:extLst>
              <a:ext uri="{FF2B5EF4-FFF2-40B4-BE49-F238E27FC236}">
                <a16:creationId xmlns:a16="http://schemas.microsoft.com/office/drawing/2014/main" id="{12FCADC5-DDEB-4A2A-8F18-AA292FBC2942}"/>
              </a:ext>
            </a:extLst>
          </p:cNvPr>
          <p:cNvSpPr/>
          <p:nvPr/>
        </p:nvSpPr>
        <p:spPr>
          <a:xfrm>
            <a:off x="2819400" y="762000"/>
            <a:ext cx="2514600" cy="304800"/>
          </a:xfrm>
          <a:prstGeom prst="rect">
            <a:avLst/>
          </a:prstGeom>
          <a:no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9">
            <a:extLst>
              <a:ext uri="{FF2B5EF4-FFF2-40B4-BE49-F238E27FC236}">
                <a16:creationId xmlns:a16="http://schemas.microsoft.com/office/drawing/2014/main" id="{31F7E131-B22E-456E-9553-7BC32F85653A}"/>
              </a:ext>
            </a:extLst>
          </p:cNvPr>
          <p:cNvSpPr/>
          <p:nvPr/>
        </p:nvSpPr>
        <p:spPr>
          <a:xfrm>
            <a:off x="5257800" y="2547938"/>
            <a:ext cx="2514600" cy="304800"/>
          </a:xfrm>
          <a:prstGeom prst="rect">
            <a:avLst/>
          </a:prstGeom>
          <a:no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2" name="直接连接符 11">
            <a:extLst>
              <a:ext uri="{FF2B5EF4-FFF2-40B4-BE49-F238E27FC236}">
                <a16:creationId xmlns:a16="http://schemas.microsoft.com/office/drawing/2014/main" id="{8054B708-D561-45CF-87F1-022D60C81CE1}"/>
              </a:ext>
            </a:extLst>
          </p:cNvPr>
          <p:cNvCxnSpPr>
            <a:stCxn id="9" idx="2"/>
          </p:cNvCxnSpPr>
          <p:nvPr/>
        </p:nvCxnSpPr>
        <p:spPr>
          <a:xfrm rot="16200000" flipH="1">
            <a:off x="4552950" y="590550"/>
            <a:ext cx="1447800" cy="2400300"/>
          </a:xfrm>
          <a:prstGeom prst="line">
            <a:avLst/>
          </a:prstGeom>
          <a:ln w="28575">
            <a:solidFill>
              <a:srgbClr val="66FF33"/>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C346A9C7-3EE6-4120-AFD4-90EDA7CDC057}"/>
              </a:ext>
            </a:extLst>
          </p:cNvPr>
          <p:cNvSpPr/>
          <p:nvPr/>
        </p:nvSpPr>
        <p:spPr>
          <a:xfrm>
            <a:off x="2819400" y="1063625"/>
            <a:ext cx="2514600" cy="304800"/>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矩形 15">
            <a:extLst>
              <a:ext uri="{FF2B5EF4-FFF2-40B4-BE49-F238E27FC236}">
                <a16:creationId xmlns:a16="http://schemas.microsoft.com/office/drawing/2014/main" id="{A5B8127F-64B5-4CC2-B09D-90225C4FBE89}"/>
              </a:ext>
            </a:extLst>
          </p:cNvPr>
          <p:cNvSpPr/>
          <p:nvPr/>
        </p:nvSpPr>
        <p:spPr>
          <a:xfrm>
            <a:off x="5257800" y="2847975"/>
            <a:ext cx="2514600" cy="304800"/>
          </a:xfrm>
          <a:prstGeom prst="rect">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7" name="直接连接符 16">
            <a:extLst>
              <a:ext uri="{FF2B5EF4-FFF2-40B4-BE49-F238E27FC236}">
                <a16:creationId xmlns:a16="http://schemas.microsoft.com/office/drawing/2014/main" id="{75F23E8C-40C7-4B8E-B62E-BC7D0FB19003}"/>
              </a:ext>
            </a:extLst>
          </p:cNvPr>
          <p:cNvCxnSpPr>
            <a:stCxn id="15" idx="2"/>
          </p:cNvCxnSpPr>
          <p:nvPr/>
        </p:nvCxnSpPr>
        <p:spPr>
          <a:xfrm rot="16200000" flipH="1">
            <a:off x="4552950" y="892175"/>
            <a:ext cx="1447800" cy="2400300"/>
          </a:xfrm>
          <a:prstGeom prst="line">
            <a:avLst/>
          </a:prstGeom>
          <a:ln w="28575">
            <a:solidFill>
              <a:srgbClr val="0066FF"/>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A5ABD331-3600-42E8-B39D-8B65247E5E69}"/>
              </a:ext>
            </a:extLst>
          </p:cNvPr>
          <p:cNvSpPr/>
          <p:nvPr/>
        </p:nvSpPr>
        <p:spPr>
          <a:xfrm>
            <a:off x="2974976" y="47625"/>
            <a:ext cx="13652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sz="1500" dirty="0">
                <a:solidFill>
                  <a:schemeClr val="tx1"/>
                </a:solidFill>
                <a:latin typeface="Times New Roman" pitchFamily="18" charset="0"/>
                <a:cs typeface="Times New Roman" pitchFamily="18" charset="0"/>
              </a:rPr>
              <a:t>5</a:t>
            </a:r>
            <a:endParaRPr lang="zh-CN" altLang="en-US" sz="1500" dirty="0">
              <a:solidFill>
                <a:schemeClr val="tx1"/>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4E2460B9-CA95-413A-953E-F23D993E5503}"/>
              </a:ext>
            </a:extLst>
          </p:cNvPr>
          <p:cNvSpPr/>
          <p:nvPr/>
        </p:nvSpPr>
        <p:spPr>
          <a:xfrm>
            <a:off x="7478331" y="23430"/>
            <a:ext cx="13652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sz="1500" dirty="0">
                <a:solidFill>
                  <a:schemeClr val="tx1"/>
                </a:solidFill>
                <a:latin typeface="Times New Roman" pitchFamily="18" charset="0"/>
                <a:cs typeface="Times New Roman" pitchFamily="18" charset="0"/>
              </a:rPr>
              <a:t>5</a:t>
            </a:r>
            <a:endParaRPr lang="zh-CN" altLang="en-US" sz="1500" dirty="0">
              <a:solidFill>
                <a:schemeClr val="tx1"/>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8221749D-7D91-4CA8-9692-A1E9BDBE7FAB}"/>
              </a:ext>
            </a:extLst>
          </p:cNvPr>
          <p:cNvSpPr/>
          <p:nvPr/>
        </p:nvSpPr>
        <p:spPr>
          <a:xfrm>
            <a:off x="5762626" y="3418490"/>
            <a:ext cx="13652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sz="1600" dirty="0">
                <a:solidFill>
                  <a:schemeClr val="tx1"/>
                </a:solidFill>
                <a:latin typeface="Times New Roman" pitchFamily="18" charset="0"/>
                <a:cs typeface="Times New Roman" pitchFamily="18" charset="0"/>
              </a:rPr>
              <a:t>5</a:t>
            </a:r>
            <a:endParaRPr lang="zh-CN" altLang="en-US" sz="16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7AE47D30-AC55-412F-B8E4-161FC8401504}"/>
              </a:ext>
            </a:extLst>
          </p:cNvPr>
          <p:cNvSpPr txBox="1">
            <a:spLocks noChangeArrowheads="1"/>
          </p:cNvSpPr>
          <p:nvPr/>
        </p:nvSpPr>
        <p:spPr bwMode="auto">
          <a:xfrm>
            <a:off x="838200" y="1447800"/>
            <a:ext cx="10591800" cy="1562928"/>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SQL</a:t>
            </a:r>
            <a:endParaRPr lang="en-US" altLang="zh-CN" sz="2600"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a:p>
            <a:pPr marL="812800" lvl="1" indent="-355600" eaLnBrk="1" hangingPunct="1">
              <a:lnSpc>
                <a:spcPct val="120000"/>
              </a:lnSpc>
              <a:buClr>
                <a:schemeClr val="tx2"/>
              </a:buClr>
              <a:buSzPct val="70000"/>
              <a:buFont typeface="Wingdings" pitchFamily="2" charset="2"/>
              <a:buChar char="l"/>
              <a:defRPr/>
            </a:pPr>
            <a:r>
              <a:rPr lang="zh-CN" altLang="en-US" sz="2700" dirty="0">
                <a:latin typeface="Times New Roman" pitchFamily="18" charset="0"/>
                <a:ea typeface="华文细黑" pitchFamily="2" charset="-122"/>
                <a:cs typeface="Times New Roman" pitchFamily="18" charset="0"/>
              </a:rPr>
              <a:t>数据库查询语言</a:t>
            </a:r>
            <a:r>
              <a:rPr lang="en-US" altLang="zh-CN" sz="2700" dirty="0">
                <a:latin typeface="Times New Roman" pitchFamily="18" charset="0"/>
                <a:ea typeface="华文细黑" pitchFamily="2" charset="-122"/>
                <a:cs typeface="Times New Roman" pitchFamily="18" charset="0"/>
              </a:rPr>
              <a:t>SQL(</a:t>
            </a:r>
            <a:r>
              <a:rPr lang="zh-CN" altLang="en-US" sz="2700" dirty="0">
                <a:latin typeface="Times New Roman" pitchFamily="18" charset="0"/>
                <a:ea typeface="华文细黑" pitchFamily="2" charset="-122"/>
                <a:cs typeface="Times New Roman" pitchFamily="18" charset="0"/>
              </a:rPr>
              <a:t>结构化查询语言，</a:t>
            </a:r>
            <a:r>
              <a:rPr lang="en-US" altLang="zh-CN" sz="2700" dirty="0">
                <a:latin typeface="Times New Roman" pitchFamily="18" charset="0"/>
                <a:ea typeface="华文细黑" pitchFamily="2" charset="-122"/>
                <a:cs typeface="Times New Roman" pitchFamily="18" charset="0"/>
              </a:rPr>
              <a:t>Structure Query Language)</a:t>
            </a:r>
            <a:r>
              <a:rPr lang="zh-CN" altLang="en-US" sz="2700" dirty="0">
                <a:latin typeface="Times New Roman" pitchFamily="18" charset="0"/>
                <a:ea typeface="华文细黑" pitchFamily="2" charset="-122"/>
                <a:cs typeface="Times New Roman" pitchFamily="18" charset="0"/>
              </a:rPr>
              <a:t>提供了实现选择、投影、连接运算的方法。</a:t>
            </a:r>
            <a:endParaRPr lang="en-US" altLang="zh-CN" sz="2700" dirty="0">
              <a:latin typeface="Times New Roman" pitchFamily="18" charset="0"/>
              <a:ea typeface="华文细黑" pitchFamily="2" charset="-122"/>
              <a:cs typeface="Times New Roman" pitchFamily="18" charset="0"/>
            </a:endParaRPr>
          </a:p>
        </p:txBody>
      </p:sp>
      <p:sp>
        <p:nvSpPr>
          <p:cNvPr id="4" name="TextBox 3">
            <a:extLst>
              <a:ext uri="{FF2B5EF4-FFF2-40B4-BE49-F238E27FC236}">
                <a16:creationId xmlns:a16="http://schemas.microsoft.com/office/drawing/2014/main" id="{13C19417-AF7A-403E-A033-DDC629099279}"/>
              </a:ext>
            </a:extLst>
          </p:cNvPr>
          <p:cNvSpPr txBox="1"/>
          <p:nvPr/>
        </p:nvSpPr>
        <p:spPr>
          <a:xfrm>
            <a:off x="1108841" y="3533406"/>
            <a:ext cx="4114800" cy="1865313"/>
          </a:xfrm>
          <a:prstGeom prst="rect">
            <a:avLst/>
          </a:prstGeom>
          <a:noFill/>
        </p:spPr>
        <p:txBody>
          <a:bodyPr>
            <a:spAutoFit/>
          </a:bodyPr>
          <a:lstStyle/>
          <a:p>
            <a:pPr eaLnBrk="1" hangingPunct="1">
              <a:lnSpc>
                <a:spcPct val="120000"/>
              </a:lnSpc>
              <a:defRPr/>
            </a:pPr>
            <a:r>
              <a:rPr lang="zh-CN" altLang="en-US" sz="2400" dirty="0">
                <a:latin typeface="Times New Roman" pitchFamily="18" charset="0"/>
                <a:ea typeface="楷体_GB2312" pitchFamily="49" charset="-122"/>
                <a:cs typeface="Times New Roman" pitchFamily="18" charset="0"/>
              </a:rPr>
              <a:t>如针对右表的</a:t>
            </a:r>
            <a:r>
              <a:rPr lang="en-US" altLang="zh-CN" sz="2400" dirty="0">
                <a:latin typeface="Times New Roman" pitchFamily="18" charset="0"/>
                <a:ea typeface="楷体_GB2312" pitchFamily="49" charset="-122"/>
                <a:cs typeface="Times New Roman" pitchFamily="18" charset="0"/>
              </a:rPr>
              <a:t>SQL</a:t>
            </a:r>
            <a:r>
              <a:rPr lang="zh-CN" altLang="en-US" sz="2400" dirty="0">
                <a:latin typeface="Times New Roman" pitchFamily="18" charset="0"/>
                <a:ea typeface="楷体_GB2312" pitchFamily="49" charset="-122"/>
                <a:cs typeface="Times New Roman" pitchFamily="18" charset="0"/>
              </a:rPr>
              <a:t>语句</a:t>
            </a:r>
            <a:endParaRPr lang="en-US" altLang="zh-CN" sz="2400" dirty="0">
              <a:latin typeface="Times New Roman" pitchFamily="18" charset="0"/>
              <a:ea typeface="楷体_GB2312" pitchFamily="49" charset="-122"/>
              <a:cs typeface="Times New Roman" pitchFamily="18" charset="0"/>
            </a:endParaRPr>
          </a:p>
          <a:p>
            <a:pPr marL="174625" indent="-174625" eaLnBrk="1" hangingPunct="1">
              <a:lnSpc>
                <a:spcPct val="120000"/>
              </a:lnSpc>
              <a:defRPr/>
            </a:pPr>
            <a:r>
              <a:rPr lang="en-US" altLang="zh-CN" sz="2400" dirty="0">
                <a:solidFill>
                  <a:srgbClr val="00206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SELECT</a:t>
            </a:r>
            <a:r>
              <a:rPr lang="en-US" altLang="zh-CN" sz="2400" dirty="0">
                <a:solidFill>
                  <a:srgbClr val="002060"/>
                </a:solidFill>
                <a:latin typeface="Times New Roman" pitchFamily="18" charset="0"/>
                <a:ea typeface="楷体_GB2312" pitchFamily="49" charset="-122"/>
                <a:cs typeface="Times New Roman" pitchFamily="18" charset="0"/>
              </a:rPr>
              <a:t> </a:t>
            </a:r>
            <a:r>
              <a:rPr lang="en-US" altLang="zh-CN" sz="2400" dirty="0" err="1">
                <a:solidFill>
                  <a:srgbClr val="002060"/>
                </a:solidFill>
                <a:latin typeface="Times New Roman" pitchFamily="18" charset="0"/>
                <a:ea typeface="楷体_GB2312" pitchFamily="49" charset="-122"/>
                <a:cs typeface="Times New Roman" pitchFamily="18" charset="0"/>
              </a:rPr>
              <a:t>Departure_time</a:t>
            </a:r>
            <a:endParaRPr lang="en-US" altLang="zh-CN" sz="2400" dirty="0">
              <a:solidFill>
                <a:srgbClr val="002060"/>
              </a:solidFill>
              <a:latin typeface="Times New Roman" pitchFamily="18" charset="0"/>
              <a:ea typeface="楷体_GB2312" pitchFamily="49" charset="-122"/>
              <a:cs typeface="Times New Roman" pitchFamily="18" charset="0"/>
            </a:endParaRPr>
          </a:p>
          <a:p>
            <a:pPr marL="174625" indent="-174625" eaLnBrk="1" hangingPunct="1">
              <a:lnSpc>
                <a:spcPct val="120000"/>
              </a:lnSpc>
              <a:defRPr/>
            </a:pPr>
            <a:r>
              <a:rPr lang="en-US" altLang="zh-CN" sz="2400" dirty="0">
                <a:solidFill>
                  <a:srgbClr val="00206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FROM</a:t>
            </a:r>
            <a:r>
              <a:rPr lang="en-US" altLang="zh-CN" sz="2400" dirty="0">
                <a:solidFill>
                  <a:srgbClr val="002060"/>
                </a:solidFill>
                <a:latin typeface="Times New Roman" pitchFamily="18" charset="0"/>
                <a:ea typeface="楷体_GB2312" pitchFamily="49" charset="-122"/>
                <a:cs typeface="Times New Roman" pitchFamily="18" charset="0"/>
              </a:rPr>
              <a:t> Flights</a:t>
            </a:r>
          </a:p>
          <a:p>
            <a:pPr marL="174625" indent="-174625" eaLnBrk="1" hangingPunct="1">
              <a:lnSpc>
                <a:spcPct val="120000"/>
              </a:lnSpc>
              <a:defRPr/>
            </a:pPr>
            <a:r>
              <a:rPr lang="en-US" altLang="zh-CN" sz="2400" dirty="0">
                <a:solidFill>
                  <a:srgbClr val="00206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WHERE</a:t>
            </a:r>
            <a:r>
              <a:rPr lang="en-US" altLang="zh-CN" sz="2400" dirty="0">
                <a:solidFill>
                  <a:srgbClr val="002060"/>
                </a:solidFill>
                <a:latin typeface="Times New Roman" pitchFamily="18" charset="0"/>
                <a:ea typeface="楷体_GB2312" pitchFamily="49" charset="-122"/>
                <a:cs typeface="Times New Roman" pitchFamily="18" charset="0"/>
              </a:rPr>
              <a:t> destination= "Detroit"</a:t>
            </a:r>
          </a:p>
        </p:txBody>
      </p:sp>
      <p:pic>
        <p:nvPicPr>
          <p:cNvPr id="37893" name="Picture 2">
            <a:extLst>
              <a:ext uri="{FF2B5EF4-FFF2-40B4-BE49-F238E27FC236}">
                <a16:creationId xmlns:a16="http://schemas.microsoft.com/office/drawing/2014/main" id="{10C43A62-AE9B-4AC4-858A-8879D6992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919"/>
          <a:stretch>
            <a:fillRect/>
          </a:stretch>
        </p:blipFill>
        <p:spPr bwMode="auto">
          <a:xfrm>
            <a:off x="6400800" y="3239328"/>
            <a:ext cx="5029200"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a:extLst>
              <a:ext uri="{FF2B5EF4-FFF2-40B4-BE49-F238E27FC236}">
                <a16:creationId xmlns:a16="http://schemas.microsoft.com/office/drawing/2014/main" id="{E9211840-141E-4053-9B10-A6D0DD3806F8}"/>
              </a:ext>
            </a:extLst>
          </p:cNvPr>
          <p:cNvCxnSpPr/>
          <p:nvPr/>
        </p:nvCxnSpPr>
        <p:spPr>
          <a:xfrm flipV="1">
            <a:off x="10896600" y="4077528"/>
            <a:ext cx="4572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76A686A-0C76-431C-8E9E-7BB39888C488}"/>
              </a:ext>
            </a:extLst>
          </p:cNvPr>
          <p:cNvCxnSpPr/>
          <p:nvPr/>
        </p:nvCxnSpPr>
        <p:spPr>
          <a:xfrm flipV="1">
            <a:off x="10896600" y="5525328"/>
            <a:ext cx="4572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88921C5-8CB4-42DF-9525-7C5DA61EAAEA}"/>
              </a:ext>
            </a:extLst>
          </p:cNvPr>
          <p:cNvCxnSpPr/>
          <p:nvPr/>
        </p:nvCxnSpPr>
        <p:spPr>
          <a:xfrm flipV="1">
            <a:off x="10896600" y="6211128"/>
            <a:ext cx="4572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圆角矩形标注 9">
            <a:extLst>
              <a:ext uri="{FF2B5EF4-FFF2-40B4-BE49-F238E27FC236}">
                <a16:creationId xmlns:a16="http://schemas.microsoft.com/office/drawing/2014/main" id="{4849939A-78C3-4E8E-839B-00DD01E02EA5}"/>
              </a:ext>
            </a:extLst>
          </p:cNvPr>
          <p:cNvSpPr/>
          <p:nvPr/>
        </p:nvSpPr>
        <p:spPr>
          <a:xfrm>
            <a:off x="4800600" y="3620328"/>
            <a:ext cx="1295400" cy="609600"/>
          </a:xfrm>
          <a:prstGeom prst="wedgeRoundRectCallout">
            <a:avLst>
              <a:gd name="adj1" fmla="val -79891"/>
              <a:gd name="adj2" fmla="val 56007"/>
              <a:gd name="adj3" fmla="val 16667"/>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投影</a:t>
            </a: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P</a:t>
            </a:r>
            <a:r>
              <a:rPr lang="en-US" altLang="zh-CN" sz="2400" baseline="-25000" dirty="0">
                <a:effectLst>
                  <a:outerShdw blurRad="38100" dist="38100" dir="2700000" algn="tl">
                    <a:srgbClr val="000000">
                      <a:alpha val="43137"/>
                    </a:srgbClr>
                  </a:outerShdw>
                </a:effectLst>
                <a:latin typeface="Times New Roman" pitchFamily="18" charset="0"/>
                <a:cs typeface="Times New Roman" pitchFamily="18" charset="0"/>
              </a:rPr>
              <a:t>5</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圆角矩形标注 10">
            <a:extLst>
              <a:ext uri="{FF2B5EF4-FFF2-40B4-BE49-F238E27FC236}">
                <a16:creationId xmlns:a16="http://schemas.microsoft.com/office/drawing/2014/main" id="{D5B811CA-0863-49AC-AE9B-20A15A82F5AC}"/>
              </a:ext>
            </a:extLst>
          </p:cNvPr>
          <p:cNvSpPr/>
          <p:nvPr/>
        </p:nvSpPr>
        <p:spPr>
          <a:xfrm>
            <a:off x="3810000" y="5677728"/>
            <a:ext cx="1447800" cy="609600"/>
          </a:xfrm>
          <a:prstGeom prst="wedgeRoundRectCallout">
            <a:avLst>
              <a:gd name="adj1" fmla="val -25346"/>
              <a:gd name="adj2" fmla="val -101136"/>
              <a:gd name="adj3" fmla="val 16667"/>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选择</a:t>
            </a:r>
            <a:r>
              <a:rPr lang="en-US" altLang="zh-CN" sz="2400" i="1" dirty="0" err="1">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400" baseline="-25000" dirty="0" err="1">
                <a:effectLst>
                  <a:outerShdw blurRad="38100" dist="38100" dir="2700000" algn="tl">
                    <a:srgbClr val="000000">
                      <a:alpha val="43137"/>
                    </a:srgbClr>
                  </a:outerShdw>
                </a:effectLst>
                <a:latin typeface="Times New Roman" pitchFamily="18" charset="0"/>
                <a:cs typeface="Times New Roman" pitchFamily="18" charset="0"/>
              </a:rPr>
              <a:t>C</a:t>
            </a:r>
            <a:endParaRPr lang="zh-CN" altLang="en-US" sz="2400" baseline="-25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3" name="Rectangle 2">
            <a:extLst>
              <a:ext uri="{FF2B5EF4-FFF2-40B4-BE49-F238E27FC236}">
                <a16:creationId xmlns:a16="http://schemas.microsoft.com/office/drawing/2014/main" id="{F6AC8621-ACD1-48E3-AF2A-B042F2CD0AE5}"/>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500"/>
                                        <p:tgtEl>
                                          <p:spTgt spid="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strips(downLeft)">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27784477-431C-4F4D-AFD5-919642E8144E}"/>
              </a:ext>
            </a:extLst>
          </p:cNvPr>
          <p:cNvSpPr txBox="1">
            <a:spLocks noChangeArrowheads="1"/>
          </p:cNvSpPr>
          <p:nvPr/>
        </p:nvSpPr>
        <p:spPr bwMode="auto">
          <a:xfrm>
            <a:off x="838200" y="1447800"/>
            <a:ext cx="8382000" cy="563563"/>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SQL</a:t>
            </a:r>
            <a:endParaRPr lang="en-US" altLang="zh-CN" sz="2600"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p:txBody>
      </p:sp>
      <p:sp>
        <p:nvSpPr>
          <p:cNvPr id="4" name="TextBox 3">
            <a:extLst>
              <a:ext uri="{FF2B5EF4-FFF2-40B4-BE49-F238E27FC236}">
                <a16:creationId xmlns:a16="http://schemas.microsoft.com/office/drawing/2014/main" id="{305E81A5-E721-4251-8646-A91EDA601301}"/>
              </a:ext>
            </a:extLst>
          </p:cNvPr>
          <p:cNvSpPr txBox="1"/>
          <p:nvPr/>
        </p:nvSpPr>
        <p:spPr>
          <a:xfrm>
            <a:off x="2676525" y="1524000"/>
            <a:ext cx="6172200" cy="1865313"/>
          </a:xfrm>
          <a:prstGeom prst="rect">
            <a:avLst/>
          </a:prstGeom>
          <a:noFill/>
        </p:spPr>
        <p:txBody>
          <a:bodyPr>
            <a:spAutoFit/>
          </a:bodyPr>
          <a:lstStyle/>
          <a:p>
            <a:pPr eaLnBrk="1" hangingPunct="1">
              <a:lnSpc>
                <a:spcPct val="120000"/>
              </a:lnSpc>
              <a:defRPr/>
            </a:pPr>
            <a:r>
              <a:rPr lang="zh-CN" altLang="en-US" sz="2400" dirty="0">
                <a:latin typeface="Times New Roman" pitchFamily="18" charset="0"/>
                <a:ea typeface="楷体_GB2312" pitchFamily="49" charset="-122"/>
                <a:cs typeface="Times New Roman" pitchFamily="18" charset="0"/>
              </a:rPr>
              <a:t>针对下面两表的</a:t>
            </a:r>
            <a:r>
              <a:rPr lang="en-US" altLang="zh-CN" sz="2400" dirty="0">
                <a:latin typeface="Times New Roman" pitchFamily="18" charset="0"/>
                <a:ea typeface="楷体_GB2312" pitchFamily="49" charset="-122"/>
                <a:cs typeface="Times New Roman" pitchFamily="18" charset="0"/>
              </a:rPr>
              <a:t>SQL</a:t>
            </a:r>
            <a:r>
              <a:rPr lang="zh-CN" altLang="en-US" sz="2400" dirty="0">
                <a:latin typeface="Times New Roman" pitchFamily="18" charset="0"/>
                <a:ea typeface="楷体_GB2312" pitchFamily="49" charset="-122"/>
                <a:cs typeface="Times New Roman" pitchFamily="18" charset="0"/>
              </a:rPr>
              <a:t>语句</a:t>
            </a:r>
            <a:endParaRPr lang="en-US" altLang="zh-CN" sz="2400" dirty="0">
              <a:latin typeface="Times New Roman" pitchFamily="18" charset="0"/>
              <a:ea typeface="楷体_GB2312" pitchFamily="49" charset="-122"/>
              <a:cs typeface="Times New Roman" pitchFamily="18" charset="0"/>
            </a:endParaRPr>
          </a:p>
          <a:p>
            <a:pPr marL="174625" indent="-174625" eaLnBrk="1" hangingPunct="1">
              <a:lnSpc>
                <a:spcPct val="120000"/>
              </a:lnSpc>
              <a:defRPr/>
            </a:pPr>
            <a:r>
              <a:rPr lang="en-US" altLang="zh-CN" sz="24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SELECT</a:t>
            </a:r>
            <a:r>
              <a:rPr lang="en-US" altLang="zh-CN" sz="2400" dirty="0">
                <a:latin typeface="Times New Roman" pitchFamily="18" charset="0"/>
                <a:ea typeface="楷体_GB2312" pitchFamily="49" charset="-122"/>
                <a:cs typeface="Times New Roman" pitchFamily="18" charset="0"/>
              </a:rPr>
              <a:t> professor, time</a:t>
            </a:r>
          </a:p>
          <a:p>
            <a:pPr marL="174625" indent="-174625" eaLnBrk="1" hangingPunct="1">
              <a:lnSpc>
                <a:spcPct val="120000"/>
              </a:lnSpc>
              <a:defRPr/>
            </a:pPr>
            <a:r>
              <a:rPr lang="en-US" altLang="zh-CN" sz="24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FROM</a:t>
            </a:r>
            <a:r>
              <a:rPr lang="en-US" altLang="zh-CN" sz="2400" dirty="0">
                <a:latin typeface="Times New Roman" pitchFamily="18" charset="0"/>
                <a:ea typeface="楷体_GB2312" pitchFamily="49" charset="-122"/>
                <a:cs typeface="Times New Roman" pitchFamily="18" charset="0"/>
              </a:rPr>
              <a:t> </a:t>
            </a:r>
            <a:r>
              <a:rPr lang="en-US" altLang="zh-CN" sz="2400" dirty="0" err="1">
                <a:latin typeface="Times New Roman" pitchFamily="18" charset="0"/>
                <a:ea typeface="楷体_GB2312" pitchFamily="49" charset="-122"/>
                <a:cs typeface="Times New Roman" pitchFamily="18" charset="0"/>
              </a:rPr>
              <a:t>teaching_assignments</a:t>
            </a:r>
            <a:r>
              <a:rPr lang="en-US" altLang="zh-CN" sz="2400" dirty="0">
                <a:latin typeface="Times New Roman" pitchFamily="18" charset="0"/>
                <a:ea typeface="楷体_GB2312" pitchFamily="49" charset="-122"/>
                <a:cs typeface="Times New Roman" pitchFamily="18" charset="0"/>
              </a:rPr>
              <a:t>, </a:t>
            </a:r>
            <a:r>
              <a:rPr lang="en-US" altLang="zh-CN" sz="2400" dirty="0" err="1">
                <a:latin typeface="Times New Roman" pitchFamily="18" charset="0"/>
                <a:ea typeface="楷体_GB2312" pitchFamily="49" charset="-122"/>
                <a:cs typeface="Times New Roman" pitchFamily="18" charset="0"/>
              </a:rPr>
              <a:t>class_schedule</a:t>
            </a:r>
            <a:endParaRPr lang="en-US" altLang="zh-CN" sz="2400" dirty="0">
              <a:latin typeface="Times New Roman" pitchFamily="18" charset="0"/>
              <a:ea typeface="楷体_GB2312" pitchFamily="49" charset="-122"/>
              <a:cs typeface="Times New Roman" pitchFamily="18" charset="0"/>
            </a:endParaRPr>
          </a:p>
          <a:p>
            <a:pPr marL="174625" indent="-174625" eaLnBrk="1" hangingPunct="1">
              <a:lnSpc>
                <a:spcPct val="120000"/>
              </a:lnSpc>
              <a:defRPr/>
            </a:pPr>
            <a:r>
              <a:rPr lang="en-US" altLang="zh-CN" sz="24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WHERE</a:t>
            </a:r>
            <a:r>
              <a:rPr lang="en-US" altLang="zh-CN" sz="2400" dirty="0">
                <a:latin typeface="Times New Roman" pitchFamily="18" charset="0"/>
                <a:ea typeface="楷体_GB2312" pitchFamily="49" charset="-122"/>
                <a:cs typeface="Times New Roman" pitchFamily="18" charset="0"/>
              </a:rPr>
              <a:t> department= “mathematics"</a:t>
            </a:r>
          </a:p>
        </p:txBody>
      </p:sp>
      <p:pic>
        <p:nvPicPr>
          <p:cNvPr id="39941" name="Picture 2">
            <a:extLst>
              <a:ext uri="{FF2B5EF4-FFF2-40B4-BE49-F238E27FC236}">
                <a16:creationId xmlns:a16="http://schemas.microsoft.com/office/drawing/2014/main" id="{A04F46AC-9F6C-4B68-9BCF-B6FF23849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453332"/>
            <a:ext cx="376237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3">
            <a:extLst>
              <a:ext uri="{FF2B5EF4-FFF2-40B4-BE49-F238E27FC236}">
                <a16:creationId xmlns:a16="http://schemas.microsoft.com/office/drawing/2014/main" id="{4F3BD0C9-4365-4FB5-9DA9-76F339A2DB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25" y="3339033"/>
            <a:ext cx="51339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圆角矩形标注 13">
            <a:extLst>
              <a:ext uri="{FF2B5EF4-FFF2-40B4-BE49-F238E27FC236}">
                <a16:creationId xmlns:a16="http://schemas.microsoft.com/office/drawing/2014/main" id="{1B5E13BF-0A83-47E3-8B12-B587E06B5AE1}"/>
              </a:ext>
            </a:extLst>
          </p:cNvPr>
          <p:cNvSpPr/>
          <p:nvPr/>
        </p:nvSpPr>
        <p:spPr>
          <a:xfrm>
            <a:off x="7772400" y="1898924"/>
            <a:ext cx="1447800" cy="609600"/>
          </a:xfrm>
          <a:prstGeom prst="wedgeRoundRectCallout">
            <a:avLst>
              <a:gd name="adj1" fmla="val -79891"/>
              <a:gd name="adj2" fmla="val 56007"/>
              <a:gd name="adj3" fmla="val 16667"/>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连接</a:t>
            </a: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J</a:t>
            </a:r>
            <a:r>
              <a:rPr lang="en-US" altLang="zh-CN" sz="2400" baseline="-25000" dirty="0">
                <a:effectLst>
                  <a:outerShdw blurRad="38100" dist="38100" dir="2700000" algn="tl">
                    <a:srgbClr val="000000">
                      <a:alpha val="43137"/>
                    </a:srgbClr>
                  </a:outerShdw>
                </a:effectLst>
                <a:latin typeface="Times New Roman" pitchFamily="18" charset="0"/>
                <a:cs typeface="Times New Roman" pitchFamily="18" charset="0"/>
              </a:rPr>
              <a:t>2</a:t>
            </a:r>
            <a:endParaRPr lang="zh-CN" altLang="en-US" sz="2400" baseline="-25000" dirty="0">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15" name="直接连接符 14">
            <a:extLst>
              <a:ext uri="{FF2B5EF4-FFF2-40B4-BE49-F238E27FC236}">
                <a16:creationId xmlns:a16="http://schemas.microsoft.com/office/drawing/2014/main" id="{CF20AB73-E695-43D9-81E2-F924456D54E3}"/>
              </a:ext>
            </a:extLst>
          </p:cNvPr>
          <p:cNvCxnSpPr/>
          <p:nvPr/>
        </p:nvCxnSpPr>
        <p:spPr>
          <a:xfrm flipV="1">
            <a:off x="2043112" y="6455295"/>
            <a:ext cx="4572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DCA213C5-F210-4D4E-85DB-95E703511DE9}"/>
              </a:ext>
            </a:extLst>
          </p:cNvPr>
          <p:cNvCxnSpPr/>
          <p:nvPr/>
        </p:nvCxnSpPr>
        <p:spPr>
          <a:xfrm>
            <a:off x="9982199" y="4643957"/>
            <a:ext cx="762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AD57B84-A488-4975-92E6-B6D46E148C56}"/>
              </a:ext>
            </a:extLst>
          </p:cNvPr>
          <p:cNvSpPr/>
          <p:nvPr/>
        </p:nvSpPr>
        <p:spPr>
          <a:xfrm>
            <a:off x="3276600" y="3396182"/>
            <a:ext cx="13652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sz="1600" dirty="0">
                <a:solidFill>
                  <a:schemeClr val="tx1"/>
                </a:solidFill>
                <a:latin typeface="Times New Roman" pitchFamily="18" charset="0"/>
                <a:cs typeface="Times New Roman" pitchFamily="18" charset="0"/>
              </a:rPr>
              <a:t>5</a:t>
            </a:r>
            <a:endParaRPr lang="zh-CN" altLang="en-US" sz="1400" dirty="0">
              <a:solidFill>
                <a:schemeClr val="tx1"/>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B11335F2-3AC6-4B17-9636-0A0882AED2AD}"/>
              </a:ext>
            </a:extLst>
          </p:cNvPr>
          <p:cNvSpPr/>
          <p:nvPr/>
        </p:nvSpPr>
        <p:spPr>
          <a:xfrm>
            <a:off x="7772400" y="3380307"/>
            <a:ext cx="13652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sz="1600" dirty="0">
                <a:solidFill>
                  <a:schemeClr val="tx1"/>
                </a:solidFill>
                <a:latin typeface="Times New Roman" pitchFamily="18" charset="0"/>
                <a:cs typeface="Times New Roman" pitchFamily="18" charset="0"/>
              </a:rPr>
              <a:t>5</a:t>
            </a:r>
            <a:endParaRPr lang="zh-CN" altLang="en-US" sz="1400" dirty="0">
              <a:solidFill>
                <a:schemeClr val="tx1"/>
              </a:solidFill>
              <a:latin typeface="Times New Roman" pitchFamily="18" charset="0"/>
              <a:cs typeface="Times New Roman" pitchFamily="18" charset="0"/>
            </a:endParaRPr>
          </a:p>
        </p:txBody>
      </p:sp>
      <p:sp>
        <p:nvSpPr>
          <p:cNvPr id="17" name="Rectangle 2">
            <a:extLst>
              <a:ext uri="{FF2B5EF4-FFF2-40B4-BE49-F238E27FC236}">
                <a16:creationId xmlns:a16="http://schemas.microsoft.com/office/drawing/2014/main" id="{7D4BE574-C29C-494F-9E3B-FB7DBDCEBDD1}"/>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Lef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6334499-8CE0-4DF4-B605-88649ED7D5A9}"/>
              </a:ext>
            </a:extLst>
          </p:cNvPr>
          <p:cNvSpPr/>
          <p:nvPr/>
        </p:nvSpPr>
        <p:spPr>
          <a:xfrm>
            <a:off x="9220200" y="457200"/>
            <a:ext cx="2438400" cy="14075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86" name="Rectangle 2">
            <a:extLst>
              <a:ext uri="{FF2B5EF4-FFF2-40B4-BE49-F238E27FC236}">
                <a16:creationId xmlns:a16="http://schemas.microsoft.com/office/drawing/2014/main" id="{3DABE0D9-EC20-40B4-8C8E-F344BCFF7938}"/>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892" name="TextBox 6">
            <a:extLst>
              <a:ext uri="{FF2B5EF4-FFF2-40B4-BE49-F238E27FC236}">
                <a16:creationId xmlns:a16="http://schemas.microsoft.com/office/drawing/2014/main" id="{5C37F8E6-35EE-4F49-AA8C-FC365094BE3E}"/>
              </a:ext>
            </a:extLst>
          </p:cNvPr>
          <p:cNvSpPr txBox="1">
            <a:spLocks noChangeArrowheads="1"/>
          </p:cNvSpPr>
          <p:nvPr/>
        </p:nvSpPr>
        <p:spPr bwMode="auto">
          <a:xfrm>
            <a:off x="914400" y="1447800"/>
            <a:ext cx="10896600" cy="4237250"/>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引入</a:t>
            </a:r>
            <a:endPar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endParaRPr>
          </a:p>
          <a:p>
            <a:pPr marL="711200" lvl="1" indent="-254000" eaLnBrk="1" hangingPunct="1">
              <a:lnSpc>
                <a:spcPct val="110000"/>
              </a:lnSpc>
              <a:buClr>
                <a:schemeClr val="tx2"/>
              </a:buClr>
              <a:buSzPct val="70000"/>
              <a:buFont typeface="Wingdings" pitchFamily="2" charset="2"/>
              <a:buChar char="l"/>
              <a:defRPr/>
            </a:pPr>
            <a:r>
              <a:rPr lang="zh-CN" altLang="en-US" sz="2400" dirty="0">
                <a:latin typeface="Times New Roman" pitchFamily="18" charset="0"/>
                <a:ea typeface="楷体_GB2312" pitchFamily="49" charset="-122"/>
                <a:cs typeface="Times New Roman" pitchFamily="18" charset="0"/>
              </a:rPr>
              <a:t>一个计算机网络在波士顿、芝加哥、丹佛、底特律、纽约和圣迭戈设有数据中心。从波士顿到芝加哥，波士顿到底特律，芝加哥到底特律，底特律到丹佛和纽约到圣迭戈都有单向的电话线。</a:t>
            </a:r>
            <a:endParaRPr lang="en-US" altLang="zh-CN" sz="2400" dirty="0">
              <a:latin typeface="Times New Roman" pitchFamily="18" charset="0"/>
              <a:ea typeface="楷体_GB2312" pitchFamily="49" charset="-122"/>
              <a:cs typeface="Times New Roman" pitchFamily="18" charset="0"/>
            </a:endParaRPr>
          </a:p>
          <a:p>
            <a:pPr marL="711200" lvl="1" indent="-254000" eaLnBrk="1" hangingPunct="1">
              <a:lnSpc>
                <a:spcPct val="110000"/>
              </a:lnSpc>
              <a:buClr>
                <a:schemeClr val="tx2"/>
              </a:buClr>
              <a:buSzPct val="70000"/>
              <a:buFont typeface="Wingdings" pitchFamily="2" charset="2"/>
              <a:buChar char="l"/>
              <a:defRPr/>
            </a:pPr>
            <a:r>
              <a:rPr lang="zh-CN" altLang="en-US" sz="2400" dirty="0">
                <a:latin typeface="Times New Roman" pitchFamily="18" charset="0"/>
                <a:ea typeface="楷体_GB2312" pitchFamily="49" charset="-122"/>
                <a:cs typeface="Times New Roman" pitchFamily="18" charset="0"/>
              </a:rPr>
              <a:t>如存在条从数据中心</a:t>
            </a:r>
            <a:r>
              <a:rPr lang="en-US" altLang="zh-CN" sz="2400" i="1" dirty="0">
                <a:latin typeface="Times New Roman" pitchFamily="18" charset="0"/>
                <a:ea typeface="楷体_GB2312" pitchFamily="49" charset="-122"/>
                <a:cs typeface="Times New Roman" pitchFamily="18" charset="0"/>
              </a:rPr>
              <a:t>a</a:t>
            </a:r>
            <a:r>
              <a:rPr lang="zh-CN" altLang="en-US" sz="2400" dirty="0">
                <a:latin typeface="Times New Roman" pitchFamily="18" charset="0"/>
                <a:ea typeface="楷体_GB2312" pitchFamily="49" charset="-122"/>
                <a:cs typeface="Times New Roman" pitchFamily="18" charset="0"/>
              </a:rPr>
              <a:t>到</a:t>
            </a:r>
            <a:r>
              <a:rPr lang="en-US" altLang="zh-CN" sz="2400" i="1" dirty="0">
                <a:latin typeface="Times New Roman" pitchFamily="18" charset="0"/>
                <a:ea typeface="楷体_GB2312" pitchFamily="49" charset="-122"/>
                <a:cs typeface="Times New Roman" pitchFamily="18" charset="0"/>
              </a:rPr>
              <a:t>b</a:t>
            </a:r>
            <a:r>
              <a:rPr lang="zh-CN" altLang="en-US" sz="2400" dirty="0">
                <a:latin typeface="Times New Roman" pitchFamily="18" charset="0"/>
                <a:ea typeface="楷体_GB2312" pitchFamily="49" charset="-122"/>
                <a:cs typeface="Times New Roman" pitchFamily="18" charset="0"/>
              </a:rPr>
              <a:t>的电话线，</a:t>
            </a:r>
            <a:r>
              <a:rPr lang="en-US" altLang="zh-CN" sz="2400" dirty="0">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a</a:t>
            </a:r>
            <a:r>
              <a:rPr lang="en-US" altLang="zh-CN" sz="2400" dirty="0" err="1">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a:t>
            </a:r>
            <a:r>
              <a:rPr lang="zh-CN" altLang="en-US" sz="2400" dirty="0">
                <a:latin typeface="Times New Roman" pitchFamily="18" charset="0"/>
                <a:ea typeface="楷体_GB2312" pitchFamily="49" charset="-122"/>
                <a:cs typeface="Times New Roman" pitchFamily="18" charset="0"/>
              </a:rPr>
              <a:t>就属于关系</a:t>
            </a:r>
            <a:r>
              <a:rPr lang="en-US" altLang="zh-CN" sz="2400" dirty="0">
                <a:latin typeface="Times New Roman" pitchFamily="18" charset="0"/>
                <a:ea typeface="楷体_GB2312" pitchFamily="49" charset="-122"/>
                <a:cs typeface="Times New Roman" pitchFamily="18" charset="0"/>
              </a:rPr>
              <a:t>R </a:t>
            </a:r>
            <a:r>
              <a:rPr lang="zh-CN" altLang="en-US" sz="2400" dirty="0">
                <a:latin typeface="Times New Roman" pitchFamily="18" charset="0"/>
                <a:ea typeface="楷体_GB2312" pitchFamily="49" charset="-122"/>
                <a:cs typeface="Times New Roman" pitchFamily="18" charset="0"/>
              </a:rPr>
              <a:t>。</a:t>
            </a:r>
            <a:endParaRPr lang="en-US" altLang="zh-CN" sz="2400" dirty="0">
              <a:latin typeface="Times New Roman" pitchFamily="18" charset="0"/>
              <a:ea typeface="楷体_GB2312" pitchFamily="49" charset="-122"/>
              <a:cs typeface="Times New Roman" pitchFamily="18" charset="0"/>
            </a:endParaRPr>
          </a:p>
          <a:p>
            <a:pPr marL="711200" lvl="1" indent="-254000" eaLnBrk="1" hangingPunct="1">
              <a:lnSpc>
                <a:spcPct val="110000"/>
              </a:lnSpc>
              <a:buClr>
                <a:schemeClr val="tx2"/>
              </a:buClr>
              <a:buSzPct val="70000"/>
              <a:buFont typeface="Wingdings" pitchFamily="2" charset="2"/>
              <a:buChar char="l"/>
              <a:defRPr/>
            </a:pPr>
            <a:r>
              <a:rPr lang="zh-CN" altLang="en-US" sz="2400" dirty="0">
                <a:latin typeface="Times New Roman" pitchFamily="18" charset="0"/>
                <a:ea typeface="楷体_GB2312" pitchFamily="49" charset="-122"/>
                <a:cs typeface="Times New Roman" pitchFamily="18" charset="0"/>
              </a:rPr>
              <a:t>怎样确定从一中心是否有一条电话线或多条电话线（可能不直接）链接到另一个中心？</a:t>
            </a:r>
            <a:endParaRPr lang="en-US" altLang="zh-CN" sz="2400" dirty="0">
              <a:latin typeface="Times New Roman" pitchFamily="18" charset="0"/>
              <a:ea typeface="楷体_GB2312" pitchFamily="49" charset="-122"/>
              <a:cs typeface="Times New Roman" pitchFamily="18" charset="0"/>
            </a:endParaRPr>
          </a:p>
          <a:p>
            <a:pPr marL="711200" lvl="1" indent="-254000" eaLnBrk="1" hangingPunct="1">
              <a:lnSpc>
                <a:spcPct val="110000"/>
              </a:lnSpc>
              <a:buClr>
                <a:schemeClr val="tx2"/>
              </a:buClr>
              <a:buSzPct val="70000"/>
              <a:buFont typeface="Wingdings" pitchFamily="2" charset="2"/>
              <a:buChar char="l"/>
              <a:defRPr/>
            </a:pPr>
            <a:r>
              <a:rPr lang="zh-CN" altLang="en-US" sz="2400" dirty="0">
                <a:latin typeface="Times New Roman" pitchFamily="18" charset="0"/>
                <a:ea typeface="楷体_GB2312" pitchFamily="49" charset="-122"/>
                <a:cs typeface="Times New Roman" pitchFamily="18" charset="0"/>
              </a:rPr>
              <a:t>由于所有的链接不一定是直接的，不能直接使用</a:t>
            </a:r>
            <a:r>
              <a:rPr lang="en-US" altLang="zh-CN" sz="2400" dirty="0">
                <a:latin typeface="Times New Roman" pitchFamily="18" charset="0"/>
                <a:ea typeface="楷体_GB2312" pitchFamily="49" charset="-122"/>
                <a:cs typeface="Times New Roman" pitchFamily="18" charset="0"/>
              </a:rPr>
              <a:t>R</a:t>
            </a:r>
            <a:r>
              <a:rPr lang="zh-CN" altLang="en-US" sz="2400" dirty="0">
                <a:latin typeface="Times New Roman" pitchFamily="18" charset="0"/>
                <a:ea typeface="楷体_GB2312" pitchFamily="49" charset="-122"/>
                <a:cs typeface="Times New Roman" pitchFamily="18" charset="0"/>
              </a:rPr>
              <a:t>来回答。</a:t>
            </a:r>
            <a:endParaRPr lang="en-US" altLang="zh-CN" sz="2400" dirty="0">
              <a:latin typeface="Times New Roman" pitchFamily="18" charset="0"/>
              <a:ea typeface="楷体_GB2312" pitchFamily="49" charset="-122"/>
              <a:cs typeface="Times New Roman" pitchFamily="18" charset="0"/>
            </a:endParaRPr>
          </a:p>
          <a:p>
            <a:pPr marL="711200" lvl="1" indent="-254000" eaLnBrk="1" hangingPunct="1">
              <a:lnSpc>
                <a:spcPct val="110000"/>
              </a:lnSpc>
              <a:buClr>
                <a:schemeClr val="tx2"/>
              </a:buClr>
              <a:buSzPct val="70000"/>
              <a:buFont typeface="Wingdings" pitchFamily="2" charset="2"/>
              <a:buChar char="l"/>
              <a:defRPr/>
            </a:pPr>
            <a:r>
              <a:rPr lang="zh-CN" altLang="en-US" sz="2400" dirty="0">
                <a:latin typeface="Times New Roman" pitchFamily="18" charset="0"/>
                <a:ea typeface="楷体_GB2312" pitchFamily="49" charset="-122"/>
                <a:cs typeface="Times New Roman" pitchFamily="18" charset="0"/>
              </a:rPr>
              <a:t>可通过构造包含</a:t>
            </a:r>
            <a:r>
              <a:rPr lang="en-US" altLang="zh-CN" sz="2400" dirty="0">
                <a:latin typeface="Times New Roman" pitchFamily="18" charset="0"/>
                <a:ea typeface="楷体_GB2312" pitchFamily="49" charset="-122"/>
                <a:cs typeface="Times New Roman" pitchFamily="18" charset="0"/>
              </a:rPr>
              <a:t>R</a:t>
            </a:r>
            <a:r>
              <a:rPr lang="zh-CN" altLang="en-US" sz="2400" dirty="0">
                <a:latin typeface="Times New Roman" pitchFamily="18" charset="0"/>
                <a:ea typeface="楷体_GB2312" pitchFamily="49" charset="-122"/>
                <a:cs typeface="Times New Roman" pitchFamily="18" charset="0"/>
              </a:rPr>
              <a:t>的最小的连通关系来找出每一对有着链接的数据中心。这个关系叫做</a:t>
            </a:r>
            <a:r>
              <a:rPr lang="en-US" altLang="zh-CN" sz="2400" dirty="0">
                <a:latin typeface="Times New Roman" pitchFamily="18" charset="0"/>
                <a:ea typeface="楷体_GB2312" pitchFamily="49" charset="-122"/>
                <a:cs typeface="Times New Roman" pitchFamily="18" charset="0"/>
              </a:rPr>
              <a:t>R</a:t>
            </a:r>
            <a:r>
              <a:rPr lang="zh-CN" altLang="en-US" sz="2400" dirty="0">
                <a:latin typeface="Times New Roman" pitchFamily="18" charset="0"/>
                <a:ea typeface="楷体_GB2312" pitchFamily="49" charset="-122"/>
                <a:cs typeface="Times New Roman" pitchFamily="18" charset="0"/>
              </a:rPr>
              <a:t>的传递闭包。</a:t>
            </a:r>
            <a:endParaRPr lang="zh-CN" altLang="en-US" sz="2600" dirty="0">
              <a:latin typeface="Times New Roman" pitchFamily="18" charset="0"/>
              <a:ea typeface="楷体_GB2312" pitchFamily="49" charset="-122"/>
              <a:cs typeface="Times New Roman" pitchFamily="18" charset="0"/>
            </a:endParaRPr>
          </a:p>
        </p:txBody>
      </p:sp>
      <p:grpSp>
        <p:nvGrpSpPr>
          <p:cNvPr id="2" name="组合 38">
            <a:extLst>
              <a:ext uri="{FF2B5EF4-FFF2-40B4-BE49-F238E27FC236}">
                <a16:creationId xmlns:a16="http://schemas.microsoft.com/office/drawing/2014/main" id="{A6A10A35-09D2-4F0F-87C3-CE1691A471A3}"/>
              </a:ext>
            </a:extLst>
          </p:cNvPr>
          <p:cNvGrpSpPr>
            <a:grpSpLocks/>
          </p:cNvGrpSpPr>
          <p:nvPr/>
        </p:nvGrpSpPr>
        <p:grpSpPr bwMode="auto">
          <a:xfrm>
            <a:off x="9220200" y="508581"/>
            <a:ext cx="2133600" cy="1328738"/>
            <a:chOff x="5981581" y="762000"/>
            <a:chExt cx="2133838" cy="1329154"/>
          </a:xfrm>
        </p:grpSpPr>
        <p:grpSp>
          <p:nvGrpSpPr>
            <p:cNvPr id="41989" name="组合 30">
              <a:extLst>
                <a:ext uri="{FF2B5EF4-FFF2-40B4-BE49-F238E27FC236}">
                  <a16:creationId xmlns:a16="http://schemas.microsoft.com/office/drawing/2014/main" id="{523498D6-775B-4453-ADEC-07398349AF13}"/>
                </a:ext>
              </a:extLst>
            </p:cNvPr>
            <p:cNvGrpSpPr>
              <a:grpSpLocks/>
            </p:cNvGrpSpPr>
            <p:nvPr/>
          </p:nvGrpSpPr>
          <p:grpSpPr bwMode="auto">
            <a:xfrm>
              <a:off x="6629400" y="1066800"/>
              <a:ext cx="990600" cy="685800"/>
              <a:chOff x="5486400" y="381000"/>
              <a:chExt cx="990600" cy="685800"/>
            </a:xfrm>
          </p:grpSpPr>
          <p:sp>
            <p:nvSpPr>
              <p:cNvPr id="10" name="椭圆 9">
                <a:extLst>
                  <a:ext uri="{FF2B5EF4-FFF2-40B4-BE49-F238E27FC236}">
                    <a16:creationId xmlns:a16="http://schemas.microsoft.com/office/drawing/2014/main" id="{8E3A7737-37E4-41C1-97DE-9D4501845455}"/>
                  </a:ext>
                </a:extLst>
              </p:cNvPr>
              <p:cNvSpPr/>
              <p:nvPr/>
            </p:nvSpPr>
            <p:spPr>
              <a:xfrm>
                <a:off x="5714978" y="381095"/>
                <a:ext cx="76208" cy="7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椭圆 10">
                <a:extLst>
                  <a:ext uri="{FF2B5EF4-FFF2-40B4-BE49-F238E27FC236}">
                    <a16:creationId xmlns:a16="http://schemas.microsoft.com/office/drawing/2014/main" id="{C752200F-B482-4CD6-A513-0AF4B711D7DC}"/>
                  </a:ext>
                </a:extLst>
              </p:cNvPr>
              <p:cNvSpPr/>
              <p:nvPr/>
            </p:nvSpPr>
            <p:spPr>
              <a:xfrm>
                <a:off x="6172229" y="381095"/>
                <a:ext cx="76208" cy="7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椭圆 11">
                <a:extLst>
                  <a:ext uri="{FF2B5EF4-FFF2-40B4-BE49-F238E27FC236}">
                    <a16:creationId xmlns:a16="http://schemas.microsoft.com/office/drawing/2014/main" id="{5F4B5938-3EBD-407D-90ED-F74666B2A91A}"/>
                  </a:ext>
                </a:extLst>
              </p:cNvPr>
              <p:cNvSpPr/>
              <p:nvPr/>
            </p:nvSpPr>
            <p:spPr>
              <a:xfrm>
                <a:off x="6400855" y="685991"/>
                <a:ext cx="76208" cy="7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椭圆 12">
                <a:extLst>
                  <a:ext uri="{FF2B5EF4-FFF2-40B4-BE49-F238E27FC236}">
                    <a16:creationId xmlns:a16="http://schemas.microsoft.com/office/drawing/2014/main" id="{6440BC66-B89E-48C0-B023-EBA948F26E8E}"/>
                  </a:ext>
                </a:extLst>
              </p:cNvPr>
              <p:cNvSpPr/>
              <p:nvPr/>
            </p:nvSpPr>
            <p:spPr>
              <a:xfrm>
                <a:off x="6172229" y="990886"/>
                <a:ext cx="76208" cy="7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椭圆 16">
                <a:extLst>
                  <a:ext uri="{FF2B5EF4-FFF2-40B4-BE49-F238E27FC236}">
                    <a16:creationId xmlns:a16="http://schemas.microsoft.com/office/drawing/2014/main" id="{1C4ABE4F-01BC-4EE9-A81F-336429064F20}"/>
                  </a:ext>
                </a:extLst>
              </p:cNvPr>
              <p:cNvSpPr/>
              <p:nvPr/>
            </p:nvSpPr>
            <p:spPr>
              <a:xfrm>
                <a:off x="5486353" y="685991"/>
                <a:ext cx="76208" cy="7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椭圆 17">
                <a:extLst>
                  <a:ext uri="{FF2B5EF4-FFF2-40B4-BE49-F238E27FC236}">
                    <a16:creationId xmlns:a16="http://schemas.microsoft.com/office/drawing/2014/main" id="{97A0F1D5-776B-411C-A66D-BCC43740B000}"/>
                  </a:ext>
                </a:extLst>
              </p:cNvPr>
              <p:cNvSpPr/>
              <p:nvPr/>
            </p:nvSpPr>
            <p:spPr>
              <a:xfrm>
                <a:off x="5714978" y="990886"/>
                <a:ext cx="76208" cy="762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20" name="直接箭头连接符 19">
                <a:extLst>
                  <a:ext uri="{FF2B5EF4-FFF2-40B4-BE49-F238E27FC236}">
                    <a16:creationId xmlns:a16="http://schemas.microsoft.com/office/drawing/2014/main" id="{BF9C05BF-E20D-42F5-967D-FEB033954730}"/>
                  </a:ext>
                </a:extLst>
              </p:cNvPr>
              <p:cNvCxnSpPr>
                <a:endCxn id="11" idx="1"/>
              </p:cNvCxnSpPr>
              <p:nvPr/>
            </p:nvCxnSpPr>
            <p:spPr>
              <a:xfrm>
                <a:off x="5791187" y="381095"/>
                <a:ext cx="392157" cy="111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3D1DFB2-71F6-43C2-AC2E-90AC3ECB1C98}"/>
                  </a:ext>
                </a:extLst>
              </p:cNvPr>
              <p:cNvCxnSpPr>
                <a:stCxn id="10" idx="5"/>
                <a:endCxn id="13" idx="2"/>
              </p:cNvCxnSpPr>
              <p:nvPr/>
            </p:nvCxnSpPr>
            <p:spPr>
              <a:xfrm rot="16200000" flipH="1">
                <a:off x="5684754" y="541523"/>
                <a:ext cx="582795" cy="3921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1BB7370-EA6F-4047-9456-86DF6AA9D9A2}"/>
                  </a:ext>
                </a:extLst>
              </p:cNvPr>
              <p:cNvCxnSpPr>
                <a:stCxn id="11" idx="3"/>
                <a:endCxn id="13" idx="1"/>
              </p:cNvCxnSpPr>
              <p:nvPr/>
            </p:nvCxnSpPr>
            <p:spPr>
              <a:xfrm rot="5400000">
                <a:off x="5905444" y="724103"/>
                <a:ext cx="55738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A9BC8CB-A776-4341-A453-10FE9FC2357F}"/>
                  </a:ext>
                </a:extLst>
              </p:cNvPr>
              <p:cNvCxnSpPr>
                <a:stCxn id="13" idx="7"/>
                <a:endCxn id="12" idx="3"/>
              </p:cNvCxnSpPr>
              <p:nvPr/>
            </p:nvCxnSpPr>
            <p:spPr>
              <a:xfrm rot="5400000" flipH="1" flipV="1">
                <a:off x="6199195" y="789229"/>
                <a:ext cx="250904" cy="1746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A40C3D3-C309-4291-9AF1-A580B59E28E4}"/>
                  </a:ext>
                </a:extLst>
              </p:cNvPr>
              <p:cNvCxnSpPr>
                <a:stCxn id="18" idx="1"/>
                <a:endCxn id="17" idx="3"/>
              </p:cNvCxnSpPr>
              <p:nvPr/>
            </p:nvCxnSpPr>
            <p:spPr>
              <a:xfrm rot="16200000" flipV="1">
                <a:off x="5486328" y="762239"/>
                <a:ext cx="250904" cy="2286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1990" name="矩形 31">
              <a:extLst>
                <a:ext uri="{FF2B5EF4-FFF2-40B4-BE49-F238E27FC236}">
                  <a16:creationId xmlns:a16="http://schemas.microsoft.com/office/drawing/2014/main" id="{A4248997-C91D-442B-8BE7-6FB68B896AF6}"/>
                </a:ext>
              </a:extLst>
            </p:cNvPr>
            <p:cNvSpPr>
              <a:spLocks noChangeArrowheads="1"/>
            </p:cNvSpPr>
            <p:nvPr/>
          </p:nvSpPr>
          <p:spPr bwMode="auto">
            <a:xfrm>
              <a:off x="6324600" y="76200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000000"/>
                  </a:solidFill>
                  <a:latin typeface="Times New Roman" panose="02020603050405020304" pitchFamily="18" charset="0"/>
                  <a:ea typeface="楷体_GB2312" pitchFamily="49" charset="-122"/>
                  <a:cs typeface="Times New Roman" panose="02020603050405020304" pitchFamily="18" charset="0"/>
                </a:rPr>
                <a:t>波士顿</a:t>
              </a:r>
              <a:endParaRPr lang="zh-CN" altLang="en-US" sz="1200">
                <a:ea typeface="楷体_GB2312" pitchFamily="49" charset="-122"/>
                <a:cs typeface="Times New Roman" panose="02020603050405020304" pitchFamily="18" charset="0"/>
              </a:endParaRPr>
            </a:p>
          </p:txBody>
        </p:sp>
        <p:sp>
          <p:nvSpPr>
            <p:cNvPr id="41991" name="矩形 32">
              <a:extLst>
                <a:ext uri="{FF2B5EF4-FFF2-40B4-BE49-F238E27FC236}">
                  <a16:creationId xmlns:a16="http://schemas.microsoft.com/office/drawing/2014/main" id="{0580591F-ECA8-4292-AE18-1031BAC5DF43}"/>
                </a:ext>
              </a:extLst>
            </p:cNvPr>
            <p:cNvSpPr>
              <a:spLocks noChangeArrowheads="1"/>
            </p:cNvSpPr>
            <p:nvPr/>
          </p:nvSpPr>
          <p:spPr bwMode="auto">
            <a:xfrm>
              <a:off x="7315200" y="83820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000000"/>
                  </a:solidFill>
                  <a:latin typeface="Times New Roman" panose="02020603050405020304" pitchFamily="18" charset="0"/>
                  <a:ea typeface="楷体_GB2312" pitchFamily="49" charset="-122"/>
                  <a:cs typeface="Times New Roman" panose="02020603050405020304" pitchFamily="18" charset="0"/>
                </a:rPr>
                <a:t>芝加哥</a:t>
              </a:r>
              <a:endParaRPr lang="zh-CN" altLang="en-US" sz="1200">
                <a:ea typeface="楷体_GB2312" pitchFamily="49" charset="-122"/>
                <a:cs typeface="Times New Roman" panose="02020603050405020304" pitchFamily="18" charset="0"/>
              </a:endParaRPr>
            </a:p>
          </p:txBody>
        </p:sp>
        <p:sp>
          <p:nvSpPr>
            <p:cNvPr id="41992" name="矩形 34">
              <a:extLst>
                <a:ext uri="{FF2B5EF4-FFF2-40B4-BE49-F238E27FC236}">
                  <a16:creationId xmlns:a16="http://schemas.microsoft.com/office/drawing/2014/main" id="{30F99F4D-9C50-4D8B-82AE-DC6E70D774D1}"/>
                </a:ext>
              </a:extLst>
            </p:cNvPr>
            <p:cNvSpPr>
              <a:spLocks noChangeArrowheads="1"/>
            </p:cNvSpPr>
            <p:nvPr/>
          </p:nvSpPr>
          <p:spPr bwMode="auto">
            <a:xfrm>
              <a:off x="7239000" y="1738086"/>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000000"/>
                  </a:solidFill>
                  <a:latin typeface="Times New Roman" panose="02020603050405020304" pitchFamily="18" charset="0"/>
                  <a:ea typeface="楷体_GB2312" pitchFamily="49" charset="-122"/>
                  <a:cs typeface="Times New Roman" panose="02020603050405020304" pitchFamily="18" charset="0"/>
                </a:rPr>
                <a:t>底特律</a:t>
              </a:r>
              <a:endParaRPr lang="zh-CN" altLang="en-US" sz="1200">
                <a:ea typeface="楷体_GB2312" pitchFamily="49" charset="-122"/>
                <a:cs typeface="Times New Roman" panose="02020603050405020304" pitchFamily="18" charset="0"/>
              </a:endParaRPr>
            </a:p>
          </p:txBody>
        </p:sp>
        <p:sp>
          <p:nvSpPr>
            <p:cNvPr id="41993" name="矩形 35">
              <a:extLst>
                <a:ext uri="{FF2B5EF4-FFF2-40B4-BE49-F238E27FC236}">
                  <a16:creationId xmlns:a16="http://schemas.microsoft.com/office/drawing/2014/main" id="{CA7873B2-0980-499E-A5F9-7FBEEBDDC7CD}"/>
                </a:ext>
              </a:extLst>
            </p:cNvPr>
            <p:cNvSpPr>
              <a:spLocks noChangeArrowheads="1"/>
            </p:cNvSpPr>
            <p:nvPr/>
          </p:nvSpPr>
          <p:spPr bwMode="auto">
            <a:xfrm>
              <a:off x="6553200" y="1752600"/>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000000"/>
                  </a:solidFill>
                  <a:latin typeface="Times New Roman" panose="02020603050405020304" pitchFamily="18" charset="0"/>
                  <a:ea typeface="楷体_GB2312" pitchFamily="49" charset="-122"/>
                  <a:cs typeface="Times New Roman" panose="02020603050405020304" pitchFamily="18" charset="0"/>
                </a:rPr>
                <a:t>纽约</a:t>
              </a:r>
              <a:endParaRPr lang="zh-CN" altLang="en-US" sz="1200">
                <a:ea typeface="楷体_GB2312" pitchFamily="49" charset="-122"/>
                <a:cs typeface="Times New Roman" panose="02020603050405020304" pitchFamily="18" charset="0"/>
              </a:endParaRPr>
            </a:p>
          </p:txBody>
        </p:sp>
        <p:sp>
          <p:nvSpPr>
            <p:cNvPr id="41994" name="矩形 36">
              <a:extLst>
                <a:ext uri="{FF2B5EF4-FFF2-40B4-BE49-F238E27FC236}">
                  <a16:creationId xmlns:a16="http://schemas.microsoft.com/office/drawing/2014/main" id="{C8BEC26F-84DF-4BD3-B989-8F0A38076BAA}"/>
                </a:ext>
              </a:extLst>
            </p:cNvPr>
            <p:cNvSpPr>
              <a:spLocks noChangeArrowheads="1"/>
            </p:cNvSpPr>
            <p:nvPr/>
          </p:nvSpPr>
          <p:spPr bwMode="auto">
            <a:xfrm>
              <a:off x="5981581" y="1337846"/>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a:solidFill>
                    <a:srgbClr val="000000"/>
                  </a:solidFill>
                  <a:latin typeface="Times New Roman" panose="02020603050405020304" pitchFamily="18" charset="0"/>
                  <a:ea typeface="楷体_GB2312" pitchFamily="49" charset="-122"/>
                  <a:cs typeface="Times New Roman" panose="02020603050405020304" pitchFamily="18" charset="0"/>
                </a:rPr>
                <a:t>圣迭戈</a:t>
              </a:r>
              <a:endParaRPr lang="zh-CN" altLang="en-US" sz="1200">
                <a:ea typeface="楷体_GB2312" pitchFamily="49" charset="-122"/>
                <a:cs typeface="Times New Roman" panose="02020603050405020304" pitchFamily="18" charset="0"/>
              </a:endParaRPr>
            </a:p>
          </p:txBody>
        </p:sp>
        <p:sp>
          <p:nvSpPr>
            <p:cNvPr id="41995" name="矩形 37">
              <a:extLst>
                <a:ext uri="{FF2B5EF4-FFF2-40B4-BE49-F238E27FC236}">
                  <a16:creationId xmlns:a16="http://schemas.microsoft.com/office/drawing/2014/main" id="{0C12942F-0F1F-4173-A0CB-8FDACAAE89C5}"/>
                </a:ext>
              </a:extLst>
            </p:cNvPr>
            <p:cNvSpPr>
              <a:spLocks noChangeArrowheads="1"/>
            </p:cNvSpPr>
            <p:nvPr/>
          </p:nvSpPr>
          <p:spPr bwMode="auto">
            <a:xfrm>
              <a:off x="7584757" y="1219200"/>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200"/>
                <a:t>丹佛</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8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DDDBB29-7E72-4F4D-B5E9-A9BF2B5336E9}"/>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892" name="TextBox 6">
            <a:extLst>
              <a:ext uri="{FF2B5EF4-FFF2-40B4-BE49-F238E27FC236}">
                <a16:creationId xmlns:a16="http://schemas.microsoft.com/office/drawing/2014/main" id="{51B68A04-7BAC-4DE8-9852-82B12A7EAB07}"/>
              </a:ext>
            </a:extLst>
          </p:cNvPr>
          <p:cNvSpPr txBox="1">
            <a:spLocks noChangeArrowheads="1"/>
          </p:cNvSpPr>
          <p:nvPr/>
        </p:nvSpPr>
        <p:spPr bwMode="auto">
          <a:xfrm>
            <a:off x="990600" y="1676400"/>
            <a:ext cx="10287000" cy="3334503"/>
          </a:xfrm>
          <a:prstGeom prst="rect">
            <a:avLst/>
          </a:prstGeom>
          <a:noFill/>
          <a:ln w="9525">
            <a:noFill/>
            <a:miter lim="800000"/>
            <a:headEnd/>
            <a:tailEnd/>
          </a:ln>
        </p:spPr>
        <p:txBody>
          <a:bodyPr wrap="square">
            <a:spAutoFit/>
          </a:bodyPr>
          <a:lstStyle/>
          <a:p>
            <a:pPr eaLnBrk="1" hangingPunct="1">
              <a:lnSpc>
                <a:spcPct val="150000"/>
              </a:lnSpc>
              <a:buClr>
                <a:schemeClr val="tx2"/>
              </a:buClr>
              <a:buSzPct val="70000"/>
              <a:buFont typeface="Wingdings" pitchFamily="2" charset="2"/>
              <a:buChar char="l"/>
              <a:defRPr/>
            </a:pPr>
            <a:r>
              <a:rPr lang="zh-CN" altLang="en-US" sz="3200" spc="-1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zh-CN" altLang="en-US" sz="2800" spc="-100" dirty="0">
                <a:solidFill>
                  <a:srgbClr val="00B05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将研究两个以上集合的元素之间的关系，称为</a:t>
            </a:r>
            <a:r>
              <a:rPr lang="en-US" altLang="zh-CN" sz="2800" i="1" spc="-100" dirty="0">
                <a:solidFill>
                  <a:srgbClr val="00B05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800" spc="-100" dirty="0">
                <a:solidFill>
                  <a:srgbClr val="00B05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元关系。</a:t>
            </a:r>
            <a:endParaRPr lang="en-US" altLang="zh-CN" sz="2800" spc="-100" dirty="0">
              <a:solidFill>
                <a:srgbClr val="00B05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endParaRPr>
          </a:p>
          <a:p>
            <a:pPr marL="260350" indent="-268288" eaLnBrk="1" hangingPunct="1">
              <a:lnSpc>
                <a:spcPct val="150000"/>
              </a:lnSpc>
              <a:buClr>
                <a:schemeClr val="tx2"/>
              </a:buClr>
              <a:buSzPct val="70000"/>
              <a:buFont typeface="Wingdings" pitchFamily="2" charset="2"/>
              <a:buChar char="l"/>
              <a:defRPr/>
            </a:pPr>
            <a:r>
              <a:rPr lang="en-US" altLang="zh-CN" sz="2800" i="1"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元关系在数据库中广泛使用，来查询满足指定要求的信息。</a:t>
            </a:r>
            <a:endParaRPr lang="en-US" altLang="zh-CN"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endParaRPr>
          </a:p>
          <a:p>
            <a:pPr marL="260350" indent="-268288" eaLnBrk="1" hangingPunct="1">
              <a:lnSpc>
                <a:spcPct val="150000"/>
              </a:lnSpc>
              <a:buClr>
                <a:schemeClr val="tx2"/>
              </a:buClr>
              <a:buSzPct val="70000"/>
              <a:buFont typeface="Wingdings" pitchFamily="2" charset="2"/>
              <a:buChar char="l"/>
              <a:defRPr/>
            </a:pPr>
            <a:r>
              <a:rPr lang="zh-CN" altLang="en-US" sz="2800" b="1" spc="-100" dirty="0">
                <a:solidFill>
                  <a:schemeClr val="accent5">
                    <a:lumMod val="50000"/>
                  </a:schemeClr>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定义</a:t>
            </a:r>
            <a:r>
              <a:rPr lang="en-US" altLang="zh-CN" sz="2800" b="1" spc="-100" dirty="0">
                <a:solidFill>
                  <a:schemeClr val="accent5">
                    <a:lumMod val="50000"/>
                  </a:schemeClr>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 </a:t>
            </a:r>
            <a:r>
              <a:rPr lang="zh-CN" altLang="en-US"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设</a:t>
            </a:r>
            <a:r>
              <a:rPr lang="en-US" altLang="zh-CN"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800" spc="-100" baseline="-25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en-US" altLang="zh-CN"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800" spc="-100" baseline="-25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2</a:t>
            </a:r>
            <a:r>
              <a:rPr lang="en-US" altLang="zh-CN"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800" i="1" spc="-100" baseline="-25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是集合。在这些集合上的</a:t>
            </a:r>
            <a:r>
              <a:rPr lang="en-US" altLang="zh-CN" sz="2800" i="1"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元关系是</a:t>
            </a:r>
            <a:r>
              <a:rPr lang="en-US" altLang="zh-CN"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800" spc="-100" baseline="-25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en-US" altLang="zh-CN"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800" spc="-100" baseline="-25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2</a:t>
            </a:r>
            <a:r>
              <a:rPr lang="en-US" altLang="zh-CN"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800" i="1" spc="-100" baseline="-25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的子集。这些集合</a:t>
            </a:r>
            <a:r>
              <a:rPr lang="en-US" altLang="zh-CN"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800" spc="-100" baseline="-25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en-US" altLang="zh-CN"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800" spc="-100" baseline="-25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2</a:t>
            </a:r>
            <a:r>
              <a:rPr lang="en-US" altLang="zh-CN"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800" i="1" spc="-100" baseline="-25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叫做</a:t>
            </a:r>
            <a:r>
              <a:rPr lang="zh-CN" altLang="en-US" sz="2800" spc="-100"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关系的域</a:t>
            </a:r>
            <a:r>
              <a:rPr lang="zh-CN" altLang="en-US"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800" i="1"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叫做它的</a:t>
            </a:r>
            <a:r>
              <a:rPr lang="zh-CN" altLang="en-US" sz="2800" spc="-100"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阶</a:t>
            </a:r>
            <a:r>
              <a:rPr lang="zh-CN" altLang="en-US"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endParaRPr lang="en-US" altLang="zh-CN" sz="2800" spc="-1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FDF7AA20-B518-4AB0-B92D-D8A38B1E397C}"/>
              </a:ext>
            </a:extLst>
          </p:cNvPr>
          <p:cNvSpPr txBox="1">
            <a:spLocks noChangeArrowheads="1"/>
          </p:cNvSpPr>
          <p:nvPr/>
        </p:nvSpPr>
        <p:spPr bwMode="auto">
          <a:xfrm>
            <a:off x="762000" y="1371600"/>
            <a:ext cx="11125200" cy="1489075"/>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定义</a:t>
            </a: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1 </a:t>
            </a:r>
            <a:r>
              <a:rPr lang="zh-CN" altLang="en-US" sz="2600" dirty="0">
                <a:latin typeface="Times New Roman" pitchFamily="18" charset="0"/>
                <a:ea typeface="华文细黑" pitchFamily="2" charset="-122"/>
                <a:cs typeface="Times New Roman" pitchFamily="18" charset="0"/>
              </a:rPr>
              <a:t>设</a:t>
            </a:r>
            <a:r>
              <a:rPr lang="en-US" altLang="zh-CN" sz="2600" dirty="0">
                <a:latin typeface="Times New Roman" pitchFamily="18" charset="0"/>
                <a:ea typeface="华文细黑" pitchFamily="2" charset="-122"/>
                <a:cs typeface="Times New Roman" pitchFamily="18" charset="0"/>
              </a:rPr>
              <a:t>R </a:t>
            </a:r>
            <a:r>
              <a:rPr lang="zh-CN" altLang="en-US" sz="2600" dirty="0">
                <a:latin typeface="Times New Roman" pitchFamily="18" charset="0"/>
                <a:ea typeface="华文细黑" pitchFamily="2" charset="-122"/>
                <a:cs typeface="Times New Roman" pitchFamily="18" charset="0"/>
              </a:rPr>
              <a:t>是集合</a:t>
            </a:r>
            <a:r>
              <a:rPr lang="en-US" altLang="zh-CN" sz="2600" dirty="0">
                <a:latin typeface="Times New Roman" pitchFamily="18" charset="0"/>
                <a:ea typeface="华文细黑" pitchFamily="2" charset="-122"/>
                <a:cs typeface="Times New Roman" pitchFamily="18" charset="0"/>
              </a:rPr>
              <a:t>A </a:t>
            </a:r>
            <a:r>
              <a:rPr lang="zh-CN" altLang="en-US" sz="2600" dirty="0">
                <a:latin typeface="Times New Roman" pitchFamily="18" charset="0"/>
                <a:ea typeface="华文细黑" pitchFamily="2" charset="-122"/>
                <a:cs typeface="Times New Roman" pitchFamily="18" charset="0"/>
              </a:rPr>
              <a:t>上的关系。如果存在包含</a:t>
            </a:r>
            <a:r>
              <a:rPr lang="en-US" altLang="zh-CN" sz="2600" dirty="0">
                <a:latin typeface="Times New Roman" pitchFamily="18" charset="0"/>
                <a:ea typeface="华文细黑" pitchFamily="2" charset="-122"/>
                <a:cs typeface="Times New Roman" pitchFamily="18" charset="0"/>
              </a:rPr>
              <a:t>R </a:t>
            </a:r>
            <a:r>
              <a:rPr lang="zh-CN" altLang="en-US" sz="2600" dirty="0">
                <a:latin typeface="Times New Roman" pitchFamily="18" charset="0"/>
                <a:ea typeface="华文细黑" pitchFamily="2" charset="-122"/>
                <a:cs typeface="Times New Roman" pitchFamily="18" charset="0"/>
              </a:rPr>
              <a:t>的具有性质</a:t>
            </a:r>
            <a:r>
              <a:rPr lang="en-US" altLang="zh-CN" sz="2600" dirty="0">
                <a:latin typeface="Times New Roman" pitchFamily="18" charset="0"/>
                <a:ea typeface="华文细黑" pitchFamily="2" charset="-122"/>
                <a:cs typeface="Times New Roman" pitchFamily="18" charset="0"/>
              </a:rPr>
              <a:t>P </a:t>
            </a:r>
            <a:r>
              <a:rPr lang="zh-CN" altLang="en-US" sz="2600" dirty="0">
                <a:latin typeface="Times New Roman" pitchFamily="18" charset="0"/>
                <a:ea typeface="华文细黑" pitchFamily="2" charset="-122"/>
                <a:cs typeface="Times New Roman" pitchFamily="18" charset="0"/>
              </a:rPr>
              <a:t>的关系</a:t>
            </a:r>
            <a:r>
              <a:rPr lang="en-US" altLang="zh-CN" sz="2600" dirty="0">
                <a:latin typeface="Times New Roman" pitchFamily="18" charset="0"/>
                <a:ea typeface="华文细黑" pitchFamily="2" charset="-122"/>
                <a:cs typeface="Times New Roman" pitchFamily="18" charset="0"/>
              </a:rPr>
              <a:t>S </a:t>
            </a:r>
            <a:r>
              <a:rPr lang="zh-CN" altLang="en-US" sz="2600" dirty="0">
                <a:latin typeface="Times New Roman" pitchFamily="18" charset="0"/>
                <a:ea typeface="华文细黑" pitchFamily="2" charset="-122"/>
                <a:cs typeface="Times New Roman" pitchFamily="18" charset="0"/>
              </a:rPr>
              <a:t>，并且</a:t>
            </a:r>
            <a:r>
              <a:rPr lang="en-US" altLang="zh-CN" sz="2600" dirty="0">
                <a:latin typeface="Times New Roman" pitchFamily="18" charset="0"/>
                <a:ea typeface="华文细黑" pitchFamily="2" charset="-122"/>
                <a:cs typeface="Times New Roman" pitchFamily="18" charset="0"/>
              </a:rPr>
              <a:t>S</a:t>
            </a:r>
            <a:r>
              <a:rPr lang="zh-CN" altLang="en-US" sz="2600" dirty="0">
                <a:latin typeface="Times New Roman" pitchFamily="18" charset="0"/>
                <a:ea typeface="华文细黑" pitchFamily="2" charset="-122"/>
                <a:cs typeface="Times New Roman" pitchFamily="18" charset="0"/>
              </a:rPr>
              <a:t>是包含</a:t>
            </a:r>
            <a:r>
              <a:rPr lang="en-US" altLang="zh-CN" sz="2600" dirty="0">
                <a:latin typeface="Times New Roman" pitchFamily="18" charset="0"/>
                <a:ea typeface="华文细黑" pitchFamily="2" charset="-122"/>
                <a:cs typeface="Times New Roman" pitchFamily="18" charset="0"/>
              </a:rPr>
              <a:t>R </a:t>
            </a:r>
            <a:r>
              <a:rPr lang="zh-CN" altLang="en-US" sz="2600" dirty="0">
                <a:latin typeface="Times New Roman" pitchFamily="18" charset="0"/>
                <a:ea typeface="华文细黑" pitchFamily="2" charset="-122"/>
                <a:cs typeface="Times New Roman" pitchFamily="18" charset="0"/>
              </a:rPr>
              <a:t>且具有性质</a:t>
            </a:r>
            <a:r>
              <a:rPr lang="en-US" altLang="zh-CN" sz="2600" dirty="0">
                <a:latin typeface="Times New Roman" pitchFamily="18" charset="0"/>
                <a:ea typeface="华文细黑" pitchFamily="2" charset="-122"/>
                <a:cs typeface="Times New Roman" pitchFamily="18" charset="0"/>
              </a:rPr>
              <a:t>P </a:t>
            </a:r>
            <a:r>
              <a:rPr lang="zh-CN" altLang="en-US" sz="2600" dirty="0">
                <a:latin typeface="Times New Roman" pitchFamily="18" charset="0"/>
                <a:ea typeface="华文细黑" pitchFamily="2" charset="-122"/>
                <a:cs typeface="Times New Roman" pitchFamily="18" charset="0"/>
              </a:rPr>
              <a:t>的每一个</a:t>
            </a:r>
          </a:p>
          <a:p>
            <a:pPr eaLnBrk="1" hangingPunct="1">
              <a:defRPr/>
            </a:pPr>
            <a:r>
              <a:rPr lang="zh-CN" altLang="en-US" sz="2600" dirty="0">
                <a:latin typeface="Times New Roman" pitchFamily="18" charset="0"/>
                <a:ea typeface="华文细黑" pitchFamily="2" charset="-122"/>
                <a:cs typeface="Times New Roman" pitchFamily="18" charset="0"/>
              </a:rPr>
              <a:t>关系的子集，那么</a:t>
            </a:r>
            <a:r>
              <a:rPr lang="en-US" altLang="zh-CN" sz="2600" dirty="0">
                <a:solidFill>
                  <a:srgbClr val="C00000"/>
                </a:solidFill>
                <a:latin typeface="Times New Roman" pitchFamily="18" charset="0"/>
                <a:ea typeface="华文细黑" pitchFamily="2" charset="-122"/>
                <a:cs typeface="Times New Roman" pitchFamily="18" charset="0"/>
              </a:rPr>
              <a:t>S </a:t>
            </a:r>
            <a:r>
              <a:rPr lang="zh-CN" altLang="en-US" sz="2600" dirty="0">
                <a:solidFill>
                  <a:srgbClr val="C00000"/>
                </a:solidFill>
                <a:latin typeface="Times New Roman" pitchFamily="18" charset="0"/>
                <a:ea typeface="华文细黑" pitchFamily="2" charset="-122"/>
                <a:cs typeface="Times New Roman" pitchFamily="18" charset="0"/>
              </a:rPr>
              <a:t>叫做</a:t>
            </a:r>
            <a:r>
              <a:rPr lang="en-US" altLang="zh-CN" sz="2600" dirty="0">
                <a:solidFill>
                  <a:srgbClr val="C00000"/>
                </a:solidFill>
                <a:latin typeface="Times New Roman" pitchFamily="18" charset="0"/>
                <a:ea typeface="华文细黑" pitchFamily="2" charset="-122"/>
                <a:cs typeface="Times New Roman" pitchFamily="18" charset="0"/>
              </a:rPr>
              <a:t>R</a:t>
            </a:r>
            <a:r>
              <a:rPr lang="zh-CN" altLang="en-US" sz="2600" dirty="0">
                <a:solidFill>
                  <a:srgbClr val="C00000"/>
                </a:solidFill>
                <a:latin typeface="Times New Roman" pitchFamily="18" charset="0"/>
                <a:ea typeface="华文细黑" pitchFamily="2" charset="-122"/>
                <a:cs typeface="Times New Roman" pitchFamily="18" charset="0"/>
              </a:rPr>
              <a:t>的关于</a:t>
            </a:r>
            <a:r>
              <a:rPr lang="en-US" altLang="zh-CN" sz="2600" dirty="0">
                <a:solidFill>
                  <a:srgbClr val="C00000"/>
                </a:solidFill>
                <a:latin typeface="Times New Roman" pitchFamily="18" charset="0"/>
                <a:ea typeface="华文细黑" pitchFamily="2" charset="-122"/>
                <a:cs typeface="Times New Roman" pitchFamily="18" charset="0"/>
              </a:rPr>
              <a:t>P</a:t>
            </a:r>
            <a:r>
              <a:rPr lang="zh-CN" altLang="en-US" sz="2600" dirty="0">
                <a:solidFill>
                  <a:srgbClr val="C00000"/>
                </a:solidFill>
                <a:latin typeface="Times New Roman" pitchFamily="18" charset="0"/>
                <a:ea typeface="华文细黑" pitchFamily="2" charset="-122"/>
                <a:cs typeface="Times New Roman" pitchFamily="18" charset="0"/>
              </a:rPr>
              <a:t>的闭包</a:t>
            </a:r>
            <a:r>
              <a:rPr lang="zh-CN" altLang="en-US" sz="2600" dirty="0">
                <a:latin typeface="Times New Roman" pitchFamily="18" charset="0"/>
                <a:ea typeface="华文细黑" pitchFamily="2" charset="-122"/>
                <a:cs typeface="Times New Roman" pitchFamily="18" charset="0"/>
              </a:rPr>
              <a:t>。</a:t>
            </a:r>
          </a:p>
        </p:txBody>
      </p:sp>
      <p:sp>
        <p:nvSpPr>
          <p:cNvPr id="133121" name="Rectangle 1">
            <a:extLst>
              <a:ext uri="{FF2B5EF4-FFF2-40B4-BE49-F238E27FC236}">
                <a16:creationId xmlns:a16="http://schemas.microsoft.com/office/drawing/2014/main" id="{AF1F64EE-F791-4840-BCC4-5C1F057ACCC1}"/>
              </a:ext>
            </a:extLst>
          </p:cNvPr>
          <p:cNvSpPr>
            <a:spLocks noChangeArrowheads="1"/>
          </p:cNvSpPr>
          <p:nvPr/>
        </p:nvSpPr>
        <p:spPr bwMode="auto">
          <a:xfrm>
            <a:off x="960437" y="3048000"/>
            <a:ext cx="8869363" cy="146208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171396" tIns="76176" bIns="0" anchor="ctr">
            <a:spAutoFit/>
          </a:bodyPr>
          <a:lstStyle/>
          <a:p>
            <a:pPr>
              <a:lnSpc>
                <a:spcPct val="120000"/>
              </a:lnSpc>
              <a:defRPr/>
            </a:pPr>
            <a:r>
              <a:rPr lang="en-US" altLang="zh-CN" sz="2500" b="1" dirty="0">
                <a:solidFill>
                  <a:srgbClr val="C00000"/>
                </a:solidFill>
                <a:latin typeface="Times New Roman" pitchFamily="18" charset="0"/>
                <a:ea typeface="仿宋_GB2312" pitchFamily="49" charset="-122"/>
                <a:cs typeface="Times New Roman" pitchFamily="18" charset="0"/>
              </a:rPr>
              <a:t>S</a:t>
            </a:r>
            <a:r>
              <a:rPr lang="zh-CN" altLang="en-US" sz="2500" b="1" dirty="0">
                <a:solidFill>
                  <a:srgbClr val="C00000"/>
                </a:solidFill>
                <a:latin typeface="Times New Roman" pitchFamily="18" charset="0"/>
                <a:ea typeface="仿宋_GB2312" pitchFamily="49" charset="-122"/>
                <a:cs typeface="Times New Roman" pitchFamily="18" charset="0"/>
              </a:rPr>
              <a:t>为</a:t>
            </a:r>
            <a:r>
              <a:rPr lang="en-US" altLang="zh-CN" sz="2500" b="1" dirty="0">
                <a:solidFill>
                  <a:srgbClr val="C00000"/>
                </a:solidFill>
                <a:latin typeface="Times New Roman" pitchFamily="18" charset="0"/>
                <a:ea typeface="仿宋_GB2312" pitchFamily="49" charset="-122"/>
                <a:cs typeface="Times New Roman" pitchFamily="18" charset="0"/>
              </a:rPr>
              <a:t>R</a:t>
            </a:r>
            <a:r>
              <a:rPr lang="zh-CN" altLang="en-US" sz="2500" b="1" dirty="0">
                <a:solidFill>
                  <a:srgbClr val="C00000"/>
                </a:solidFill>
                <a:latin typeface="Times New Roman" pitchFamily="18" charset="0"/>
                <a:ea typeface="仿宋_GB2312" pitchFamily="49" charset="-122"/>
                <a:cs typeface="Times New Roman" pitchFamily="18" charset="0"/>
              </a:rPr>
              <a:t>的</a:t>
            </a:r>
            <a:r>
              <a:rPr lang="en-US" altLang="zh-CN" sz="2500" b="1" dirty="0">
                <a:solidFill>
                  <a:srgbClr val="C00000"/>
                </a:solidFill>
                <a:latin typeface="Times New Roman" pitchFamily="18" charset="0"/>
                <a:ea typeface="仿宋_GB2312" pitchFamily="49" charset="-122"/>
                <a:cs typeface="Times New Roman" pitchFamily="18" charset="0"/>
              </a:rPr>
              <a:t>{</a:t>
            </a:r>
            <a:r>
              <a:rPr lang="zh-CN" altLang="en-US" sz="2500" b="1" dirty="0">
                <a:solidFill>
                  <a:srgbClr val="C00000"/>
                </a:solidFill>
                <a:latin typeface="Times New Roman" pitchFamily="18" charset="0"/>
                <a:ea typeface="仿宋_GB2312" pitchFamily="49" charset="-122"/>
                <a:cs typeface="Times New Roman" pitchFamily="18" charset="0"/>
              </a:rPr>
              <a:t>自反</a:t>
            </a:r>
            <a:r>
              <a:rPr lang="en-US" altLang="zh-CN" sz="2500" b="1" dirty="0">
                <a:solidFill>
                  <a:srgbClr val="C00000"/>
                </a:solidFill>
                <a:latin typeface="Times New Roman" pitchFamily="18" charset="0"/>
                <a:ea typeface="仿宋_GB2312" pitchFamily="49" charset="-122"/>
                <a:cs typeface="Times New Roman" pitchFamily="18" charset="0"/>
              </a:rPr>
              <a:t>,</a:t>
            </a:r>
            <a:r>
              <a:rPr lang="zh-CN" altLang="en-US" sz="2500" b="1" dirty="0">
                <a:solidFill>
                  <a:srgbClr val="C00000"/>
                </a:solidFill>
                <a:latin typeface="Times New Roman" pitchFamily="18" charset="0"/>
                <a:ea typeface="仿宋_GB2312" pitchFamily="49" charset="-122"/>
                <a:cs typeface="Times New Roman" pitchFamily="18" charset="0"/>
              </a:rPr>
              <a:t>对称</a:t>
            </a:r>
            <a:r>
              <a:rPr lang="en-US" altLang="zh-CN" sz="2500" b="1" dirty="0">
                <a:solidFill>
                  <a:srgbClr val="C00000"/>
                </a:solidFill>
                <a:latin typeface="Times New Roman" pitchFamily="18" charset="0"/>
                <a:ea typeface="仿宋_GB2312" pitchFamily="49" charset="-122"/>
                <a:cs typeface="Times New Roman" pitchFamily="18" charset="0"/>
              </a:rPr>
              <a:t>,</a:t>
            </a:r>
            <a:r>
              <a:rPr lang="zh-CN" altLang="en-US" sz="2500" b="1" dirty="0">
                <a:solidFill>
                  <a:srgbClr val="C00000"/>
                </a:solidFill>
                <a:latin typeface="Times New Roman" pitchFamily="18" charset="0"/>
                <a:ea typeface="仿宋_GB2312" pitchFamily="49" charset="-122"/>
                <a:cs typeface="Times New Roman" pitchFamily="18" charset="0"/>
              </a:rPr>
              <a:t>传递</a:t>
            </a:r>
            <a:r>
              <a:rPr lang="en-US" altLang="zh-CN" sz="2500" b="1" dirty="0">
                <a:solidFill>
                  <a:srgbClr val="C00000"/>
                </a:solidFill>
                <a:latin typeface="Times New Roman" pitchFamily="18" charset="0"/>
                <a:ea typeface="仿宋_GB2312" pitchFamily="49" charset="-122"/>
                <a:cs typeface="Times New Roman" pitchFamily="18" charset="0"/>
              </a:rPr>
              <a:t>}</a:t>
            </a:r>
            <a:r>
              <a:rPr lang="zh-CN" altLang="en-US" sz="2500" b="1" dirty="0">
                <a:solidFill>
                  <a:srgbClr val="C00000"/>
                </a:solidFill>
                <a:latin typeface="Times New Roman" pitchFamily="18" charset="0"/>
                <a:ea typeface="仿宋_GB2312" pitchFamily="49" charset="-122"/>
                <a:cs typeface="Times New Roman" pitchFamily="18" charset="0"/>
              </a:rPr>
              <a:t>闭包</a:t>
            </a:r>
            <a:r>
              <a:rPr lang="en-US" altLang="zh-CN" sz="2500" b="1" dirty="0">
                <a:solidFill>
                  <a:schemeClr val="tx1"/>
                </a:solidFill>
                <a:latin typeface="Times New Roman" pitchFamily="18" charset="0"/>
                <a:ea typeface="仿宋_GB2312" pitchFamily="49" charset="-122"/>
                <a:cs typeface="Times New Roman" pitchFamily="18" charset="0"/>
              </a:rPr>
              <a:t>:=</a:t>
            </a:r>
            <a:r>
              <a:rPr lang="en-US" altLang="zh-CN" sz="2500" b="1" dirty="0">
                <a:solidFill>
                  <a:schemeClr val="tx1"/>
                </a:solidFill>
                <a:latin typeface="Times New Roman" pitchFamily="18" charset="0"/>
                <a:ea typeface="仿宋_GB2312" pitchFamily="49" charset="-122"/>
                <a:cs typeface="Times New Roman" pitchFamily="18" charset="0"/>
                <a:sym typeface="Symbol" pitchFamily="18" charset="2"/>
              </a:rPr>
              <a:t></a:t>
            </a:r>
            <a:r>
              <a:rPr lang="en-US" altLang="zh-CN" sz="2500" b="1" dirty="0">
                <a:solidFill>
                  <a:schemeClr val="tx1"/>
                </a:solidFill>
                <a:latin typeface="Times New Roman" pitchFamily="18" charset="0"/>
                <a:ea typeface="仿宋_GB2312" pitchFamily="49" charset="-122"/>
                <a:cs typeface="Times New Roman" pitchFamily="18" charset="0"/>
              </a:rPr>
              <a:t>S(S{</a:t>
            </a:r>
            <a:r>
              <a:rPr lang="zh-CN" altLang="en-US" sz="2500" b="1" dirty="0">
                <a:solidFill>
                  <a:schemeClr val="tx1"/>
                </a:solidFill>
                <a:latin typeface="Times New Roman" pitchFamily="18" charset="0"/>
                <a:ea typeface="仿宋_GB2312" pitchFamily="49" charset="-122"/>
                <a:cs typeface="Times New Roman" pitchFamily="18" charset="0"/>
                <a:sym typeface="Symbol" pitchFamily="18" charset="2"/>
              </a:rPr>
              <a:t>自反</a:t>
            </a:r>
            <a:r>
              <a:rPr lang="en-US" altLang="zh-CN" sz="2500" b="1" dirty="0">
                <a:solidFill>
                  <a:schemeClr val="tx1"/>
                </a:solidFill>
                <a:latin typeface="Times New Roman" pitchFamily="18" charset="0"/>
                <a:ea typeface="仿宋_GB2312" pitchFamily="49" charset="-122"/>
                <a:cs typeface="Times New Roman" pitchFamily="18" charset="0"/>
                <a:sym typeface="Symbol" pitchFamily="18" charset="2"/>
              </a:rPr>
              <a:t>,</a:t>
            </a:r>
            <a:r>
              <a:rPr lang="zh-CN" altLang="en-US" sz="2500" b="1" dirty="0">
                <a:solidFill>
                  <a:schemeClr val="tx1"/>
                </a:solidFill>
                <a:latin typeface="Times New Roman" pitchFamily="18" charset="0"/>
                <a:ea typeface="仿宋_GB2312" pitchFamily="49" charset="-122"/>
                <a:cs typeface="Times New Roman" pitchFamily="18" charset="0"/>
                <a:sym typeface="Symbol" pitchFamily="18" charset="2"/>
              </a:rPr>
              <a:t>对称</a:t>
            </a:r>
            <a:r>
              <a:rPr lang="en-US" altLang="zh-CN" sz="2500" b="1" dirty="0">
                <a:solidFill>
                  <a:schemeClr val="tx1"/>
                </a:solidFill>
                <a:latin typeface="Times New Roman" pitchFamily="18" charset="0"/>
                <a:ea typeface="仿宋_GB2312" pitchFamily="49" charset="-122"/>
                <a:cs typeface="Times New Roman" pitchFamily="18" charset="0"/>
                <a:sym typeface="Symbol" pitchFamily="18" charset="2"/>
              </a:rPr>
              <a:t>,</a:t>
            </a:r>
            <a:r>
              <a:rPr lang="zh-CN" altLang="en-US" sz="2500" b="1" dirty="0">
                <a:solidFill>
                  <a:schemeClr val="tx1"/>
                </a:solidFill>
                <a:latin typeface="Times New Roman" pitchFamily="18" charset="0"/>
                <a:ea typeface="仿宋_GB2312" pitchFamily="49" charset="-122"/>
                <a:cs typeface="Times New Roman" pitchFamily="18" charset="0"/>
                <a:sym typeface="Symbol" pitchFamily="18" charset="2"/>
              </a:rPr>
              <a:t>传递</a:t>
            </a:r>
            <a:r>
              <a:rPr lang="en-US" altLang="zh-CN" sz="2500" b="1" dirty="0">
                <a:solidFill>
                  <a:schemeClr val="tx1"/>
                </a:solidFill>
                <a:latin typeface="Times New Roman" pitchFamily="18" charset="0"/>
                <a:ea typeface="仿宋_GB2312" pitchFamily="49" charset="-122"/>
                <a:cs typeface="Times New Roman" pitchFamily="18" charset="0"/>
                <a:sym typeface="Symbol" pitchFamily="18" charset="2"/>
              </a:rPr>
              <a:t>}∧R</a:t>
            </a:r>
            <a:r>
              <a:rPr lang="en-US" altLang="zh-CN" sz="2500" b="1" dirty="0">
                <a:solidFill>
                  <a:schemeClr val="tx1"/>
                </a:solidFill>
                <a:latin typeface="Times New Roman" pitchFamily="18" charset="0"/>
                <a:ea typeface="仿宋_GB2312" pitchFamily="49" charset="-122"/>
                <a:cs typeface="Times New Roman" pitchFamily="18" charset="0"/>
              </a:rPr>
              <a:t>S)</a:t>
            </a:r>
          </a:p>
          <a:p>
            <a:pPr>
              <a:lnSpc>
                <a:spcPct val="120000"/>
              </a:lnSpc>
              <a:defRPr/>
            </a:pPr>
            <a:r>
              <a:rPr lang="en-US" altLang="zh-CN" sz="2500" b="1" dirty="0">
                <a:solidFill>
                  <a:schemeClr val="tx1"/>
                </a:solidFill>
                <a:latin typeface="Times New Roman" pitchFamily="18" charset="0"/>
                <a:ea typeface="仿宋_GB2312" pitchFamily="49" charset="-122"/>
                <a:cs typeface="Times New Roman" pitchFamily="18" charset="0"/>
                <a:sym typeface="Symbol" pitchFamily="18" charset="2"/>
              </a:rPr>
              <a:t>∧</a:t>
            </a:r>
            <a:r>
              <a:rPr lang="en-US" altLang="zh-CN" sz="2500" b="1" dirty="0">
                <a:solidFill>
                  <a:schemeClr val="tx1"/>
                </a:solidFill>
                <a:latin typeface="Times New Roman" pitchFamily="18" charset="0"/>
                <a:ea typeface="仿宋_GB2312" pitchFamily="49" charset="-122"/>
                <a:cs typeface="Times New Roman" pitchFamily="18" charset="0"/>
              </a:rPr>
              <a:t>T(T{</a:t>
            </a:r>
            <a:r>
              <a:rPr lang="zh-CN" altLang="en-US" sz="2500" b="1" dirty="0">
                <a:solidFill>
                  <a:schemeClr val="tx1"/>
                </a:solidFill>
                <a:latin typeface="Times New Roman" pitchFamily="18" charset="0"/>
                <a:ea typeface="仿宋_GB2312" pitchFamily="49" charset="-122"/>
                <a:cs typeface="Times New Roman" pitchFamily="18" charset="0"/>
                <a:sym typeface="Symbol" pitchFamily="18" charset="2"/>
              </a:rPr>
              <a:t>自反</a:t>
            </a:r>
            <a:r>
              <a:rPr lang="en-US" altLang="zh-CN" sz="2500" b="1" dirty="0">
                <a:solidFill>
                  <a:schemeClr val="tx1"/>
                </a:solidFill>
                <a:latin typeface="Times New Roman" pitchFamily="18" charset="0"/>
                <a:ea typeface="仿宋_GB2312" pitchFamily="49" charset="-122"/>
                <a:cs typeface="Times New Roman" pitchFamily="18" charset="0"/>
                <a:sym typeface="Symbol" pitchFamily="18" charset="2"/>
              </a:rPr>
              <a:t>,</a:t>
            </a:r>
            <a:r>
              <a:rPr lang="zh-CN" altLang="en-US" sz="2500" b="1" dirty="0">
                <a:solidFill>
                  <a:schemeClr val="tx1"/>
                </a:solidFill>
                <a:latin typeface="Times New Roman" pitchFamily="18" charset="0"/>
                <a:ea typeface="仿宋_GB2312" pitchFamily="49" charset="-122"/>
                <a:cs typeface="Times New Roman" pitchFamily="18" charset="0"/>
                <a:sym typeface="Symbol" pitchFamily="18" charset="2"/>
              </a:rPr>
              <a:t>对称</a:t>
            </a:r>
            <a:r>
              <a:rPr lang="en-US" altLang="zh-CN" sz="2500" b="1" dirty="0">
                <a:solidFill>
                  <a:schemeClr val="tx1"/>
                </a:solidFill>
                <a:latin typeface="Times New Roman" pitchFamily="18" charset="0"/>
                <a:ea typeface="仿宋_GB2312" pitchFamily="49" charset="-122"/>
                <a:cs typeface="Times New Roman" pitchFamily="18" charset="0"/>
                <a:sym typeface="Symbol" pitchFamily="18" charset="2"/>
              </a:rPr>
              <a:t>,</a:t>
            </a:r>
            <a:r>
              <a:rPr lang="zh-CN" altLang="en-US" sz="2500" b="1" dirty="0">
                <a:solidFill>
                  <a:schemeClr val="tx1"/>
                </a:solidFill>
                <a:latin typeface="Times New Roman" pitchFamily="18" charset="0"/>
                <a:ea typeface="仿宋_GB2312" pitchFamily="49" charset="-122"/>
                <a:cs typeface="Times New Roman" pitchFamily="18" charset="0"/>
                <a:sym typeface="Symbol" pitchFamily="18" charset="2"/>
              </a:rPr>
              <a:t>传递</a:t>
            </a:r>
            <a:r>
              <a:rPr lang="en-US" altLang="zh-CN" sz="2500" b="1" dirty="0">
                <a:solidFill>
                  <a:schemeClr val="tx1"/>
                </a:solidFill>
                <a:latin typeface="Times New Roman" pitchFamily="18" charset="0"/>
                <a:ea typeface="仿宋_GB2312" pitchFamily="49" charset="-122"/>
                <a:cs typeface="Times New Roman" pitchFamily="18" charset="0"/>
                <a:sym typeface="Symbol" pitchFamily="18" charset="2"/>
              </a:rPr>
              <a:t>}∧R</a:t>
            </a:r>
            <a:r>
              <a:rPr lang="en-US" altLang="zh-CN" sz="2500" b="1" dirty="0">
                <a:solidFill>
                  <a:schemeClr val="tx1"/>
                </a:solidFill>
                <a:latin typeface="Times New Roman" pitchFamily="18" charset="0"/>
                <a:ea typeface="仿宋_GB2312" pitchFamily="49" charset="-122"/>
                <a:cs typeface="Times New Roman" pitchFamily="18" charset="0"/>
              </a:rPr>
              <a:t>T </a:t>
            </a:r>
            <a:r>
              <a:rPr lang="en-US" altLang="zh-CN" sz="2500" b="1" dirty="0">
                <a:solidFill>
                  <a:schemeClr val="tx1"/>
                </a:solidFill>
                <a:latin typeface="Times New Roman" pitchFamily="18" charset="0"/>
                <a:ea typeface="仿宋_GB2312" pitchFamily="49" charset="-122"/>
                <a:cs typeface="Times New Roman" pitchFamily="18" charset="0"/>
                <a:sym typeface="Symbol" pitchFamily="18" charset="2"/>
              </a:rPr>
              <a:t></a:t>
            </a:r>
            <a:r>
              <a:rPr lang="en-US" altLang="zh-CN" sz="2500" b="1" dirty="0">
                <a:solidFill>
                  <a:schemeClr val="tx1"/>
                </a:solidFill>
                <a:latin typeface="Times New Roman" pitchFamily="18" charset="0"/>
                <a:ea typeface="仿宋_GB2312" pitchFamily="49" charset="-122"/>
                <a:cs typeface="Times New Roman" pitchFamily="18" charset="0"/>
              </a:rPr>
              <a:t> S</a:t>
            </a:r>
            <a:r>
              <a:rPr lang="en-US" altLang="zh-CN" sz="2500" b="1" dirty="0">
                <a:solidFill>
                  <a:schemeClr val="tx1"/>
                </a:solidFill>
                <a:latin typeface="Times New Roman" pitchFamily="18" charset="0"/>
                <a:ea typeface="仿宋_GB2312" pitchFamily="49" charset="-122"/>
                <a:cs typeface="Times New Roman" pitchFamily="18" charset="0"/>
                <a:sym typeface="Symbol" pitchFamily="18" charset="2"/>
              </a:rPr>
              <a:t></a:t>
            </a:r>
            <a:r>
              <a:rPr lang="en-US" altLang="zh-CN" sz="2500" b="1" dirty="0">
                <a:solidFill>
                  <a:schemeClr val="tx1"/>
                </a:solidFill>
                <a:latin typeface="Times New Roman" pitchFamily="18" charset="0"/>
                <a:ea typeface="仿宋_GB2312" pitchFamily="49" charset="-122"/>
                <a:cs typeface="Times New Roman" pitchFamily="18" charset="0"/>
              </a:rPr>
              <a:t>T)</a:t>
            </a:r>
          </a:p>
          <a:p>
            <a:pPr>
              <a:lnSpc>
                <a:spcPct val="120000"/>
              </a:lnSpc>
              <a:defRPr/>
            </a:pPr>
            <a:r>
              <a:rPr lang="zh-CN" altLang="en-US" sz="2500" b="1" dirty="0">
                <a:solidFill>
                  <a:schemeClr val="tx1"/>
                </a:solidFill>
                <a:latin typeface="Times New Roman" pitchFamily="18" charset="0"/>
                <a:ea typeface="仿宋_GB2312" pitchFamily="49" charset="-122"/>
                <a:cs typeface="Times New Roman" pitchFamily="18" charset="0"/>
                <a:sym typeface="Symbol" pitchFamily="18" charset="2"/>
              </a:rPr>
              <a:t>将</a:t>
            </a:r>
            <a:r>
              <a:rPr lang="en-US" altLang="zh-CN" sz="2500" b="1" dirty="0">
                <a:solidFill>
                  <a:schemeClr val="tx1"/>
                </a:solidFill>
                <a:latin typeface="Times New Roman" pitchFamily="18" charset="0"/>
                <a:ea typeface="仿宋_GB2312" pitchFamily="49" charset="-122"/>
                <a:cs typeface="Times New Roman" pitchFamily="18" charset="0"/>
                <a:sym typeface="Symbol" pitchFamily="18" charset="2"/>
              </a:rPr>
              <a:t>S</a:t>
            </a:r>
            <a:r>
              <a:rPr lang="zh-CN" altLang="en-US" sz="2500" b="1" dirty="0">
                <a:solidFill>
                  <a:schemeClr val="tx1"/>
                </a:solidFill>
                <a:latin typeface="Times New Roman" pitchFamily="18" charset="0"/>
                <a:ea typeface="仿宋_GB2312" pitchFamily="49" charset="-122"/>
                <a:cs typeface="Times New Roman" pitchFamily="18" charset="0"/>
                <a:sym typeface="Symbol" pitchFamily="18" charset="2"/>
              </a:rPr>
              <a:t>分别记为</a:t>
            </a:r>
            <a:r>
              <a:rPr lang="en-US" altLang="zh-CN" sz="2500" b="1" i="1"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sym typeface="Symbol" pitchFamily="18" charset="2"/>
              </a:rPr>
              <a:t>r</a:t>
            </a:r>
            <a:r>
              <a:rPr lang="en-US" altLang="zh-CN" sz="2500" b="1"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sym typeface="Symbol" pitchFamily="18" charset="2"/>
              </a:rPr>
              <a:t>(R), </a:t>
            </a:r>
            <a:r>
              <a:rPr lang="en-US" altLang="zh-CN" sz="2500" b="1" i="1"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sym typeface="Symbol" pitchFamily="18" charset="2"/>
              </a:rPr>
              <a:t>s</a:t>
            </a:r>
            <a:r>
              <a:rPr lang="en-US" altLang="zh-CN" sz="2500" b="1"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sym typeface="Symbol" pitchFamily="18" charset="2"/>
              </a:rPr>
              <a:t>(R)</a:t>
            </a:r>
            <a:r>
              <a:rPr lang="zh-CN" altLang="en-US" sz="2500" b="1"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sym typeface="Symbol" pitchFamily="18" charset="2"/>
              </a:rPr>
              <a:t>和</a:t>
            </a:r>
            <a:r>
              <a:rPr lang="en-US" altLang="zh-CN" sz="2500" b="1" i="1"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sym typeface="Symbol" pitchFamily="18" charset="2"/>
              </a:rPr>
              <a:t>t</a:t>
            </a:r>
            <a:r>
              <a:rPr lang="en-US" altLang="zh-CN" sz="2500" b="1"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sym typeface="Symbol" pitchFamily="18" charset="2"/>
              </a:rPr>
              <a:t>(R)</a:t>
            </a:r>
            <a:r>
              <a:rPr lang="zh-CN" altLang="en-US" sz="2500" b="1" dirty="0">
                <a:solidFill>
                  <a:schemeClr val="tx1"/>
                </a:solidFill>
                <a:latin typeface="Times New Roman" pitchFamily="18" charset="0"/>
                <a:ea typeface="仿宋_GB2312" pitchFamily="49" charset="-122"/>
                <a:cs typeface="Times New Roman" pitchFamily="18" charset="0"/>
                <a:sym typeface="Symbol" pitchFamily="18" charset="2"/>
              </a:rPr>
              <a:t>。</a:t>
            </a:r>
          </a:p>
        </p:txBody>
      </p:sp>
      <p:sp>
        <p:nvSpPr>
          <p:cNvPr id="33797" name="TextBox 18">
            <a:extLst>
              <a:ext uri="{FF2B5EF4-FFF2-40B4-BE49-F238E27FC236}">
                <a16:creationId xmlns:a16="http://schemas.microsoft.com/office/drawing/2014/main" id="{03DD69DB-4D4D-4F7C-B63E-6CBE8C929C6E}"/>
              </a:ext>
            </a:extLst>
          </p:cNvPr>
          <p:cNvSpPr txBox="1">
            <a:spLocks noChangeArrowheads="1"/>
          </p:cNvSpPr>
          <p:nvPr/>
        </p:nvSpPr>
        <p:spPr bwMode="auto">
          <a:xfrm>
            <a:off x="1219200" y="4741042"/>
            <a:ext cx="1051560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8288" indent="-268288">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⑴</a:t>
            </a:r>
            <a:r>
              <a:rPr lang="en-US"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RS</a:t>
            </a: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p>
          <a:p>
            <a:pPr eaLnBrk="1" hangingPunct="1">
              <a:lnSpc>
                <a:spcPct val="110000"/>
              </a:lnSpc>
              <a:spcBef>
                <a:spcPct val="0"/>
              </a:spcBef>
              <a:buClrTx/>
              <a:buSzTx/>
              <a:buFontTx/>
              <a:buNone/>
            </a:pP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⑵</a:t>
            </a:r>
            <a:r>
              <a:rPr lang="en-US"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S</a:t>
            </a: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是自反的</a:t>
            </a:r>
            <a:r>
              <a:rPr lang="en-US"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对称的、传递的</a:t>
            </a:r>
            <a:r>
              <a:rPr lang="en-US"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p>
          <a:p>
            <a:pPr eaLnBrk="1" hangingPunct="1">
              <a:lnSpc>
                <a:spcPct val="110000"/>
              </a:lnSpc>
              <a:spcBef>
                <a:spcPct val="0"/>
              </a:spcBef>
              <a:buClrTx/>
              <a:buSzTx/>
              <a:buFontTx/>
              <a:buNone/>
            </a:pP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⑶</a:t>
            </a:r>
            <a:r>
              <a:rPr lang="en-US"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S</a:t>
            </a: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是“最小的”，即对于任何</a:t>
            </a:r>
            <a:r>
              <a:rPr lang="en-US"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a:t>
            </a: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上自反</a:t>
            </a:r>
            <a:r>
              <a:rPr lang="en-US"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对称、传递</a:t>
            </a:r>
            <a:r>
              <a:rPr lang="en-US"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的关系</a:t>
            </a:r>
            <a:r>
              <a:rPr lang="en-US"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T</a:t>
            </a: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，如果</a:t>
            </a:r>
            <a:r>
              <a:rPr lang="en-US"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RT</a:t>
            </a: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，就有</a:t>
            </a:r>
            <a:r>
              <a:rPr lang="en-US"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ST</a:t>
            </a:r>
            <a:r>
              <a:rPr lang="zh-CN" altLang="en-US" sz="2500" dirty="0">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p>
        </p:txBody>
      </p:sp>
      <p:sp>
        <p:nvSpPr>
          <p:cNvPr id="8" name="Rectangle 2">
            <a:extLst>
              <a:ext uri="{FF2B5EF4-FFF2-40B4-BE49-F238E27FC236}">
                <a16:creationId xmlns:a16="http://schemas.microsoft.com/office/drawing/2014/main" id="{4A7F8AD6-9816-43FD-98F1-9E520641C81C}"/>
              </a:ext>
            </a:extLst>
          </p:cNvPr>
          <p:cNvSpPr txBox="1">
            <a:spLocks noChangeArrowheads="1"/>
          </p:cNvSpPr>
          <p:nvPr/>
        </p:nvSpPr>
        <p:spPr>
          <a:xfrm>
            <a:off x="533400" y="0"/>
            <a:ext cx="93726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a:solidFill>
                  <a:schemeClr val="bg1"/>
                </a:solidFill>
                <a:latin typeface="Times New Roman" panose="02020603050405020304" pitchFamily="18" charset="0"/>
                <a:cs typeface="Times New Roman" panose="02020603050405020304" pitchFamily="18" charset="0"/>
              </a:rPr>
              <a:t>5.4 </a:t>
            </a:r>
            <a:r>
              <a:rPr lang="zh-CN" altLang="en-US" b="1">
                <a:solidFill>
                  <a:schemeClr val="bg1"/>
                </a:solidFill>
                <a:latin typeface="Times New Roman" panose="02020603050405020304" pitchFamily="18" charset="0"/>
                <a:cs typeface="Times New Roman" panose="02020603050405020304" pitchFamily="18" charset="0"/>
              </a:rPr>
              <a:t>关系的闭包 </a:t>
            </a:r>
            <a:r>
              <a:rPr lang="en-US" altLang="zh-CN" sz="3600" b="1">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1" grpId="0" animBg="1"/>
      <p:bldP spid="337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462F03B4-3393-44DB-B357-646E4FADD855}"/>
              </a:ext>
            </a:extLst>
          </p:cNvPr>
          <p:cNvSpPr txBox="1">
            <a:spLocks noChangeArrowheads="1"/>
          </p:cNvSpPr>
          <p:nvPr/>
        </p:nvSpPr>
        <p:spPr bwMode="auto">
          <a:xfrm>
            <a:off x="685800" y="1550987"/>
            <a:ext cx="10820400" cy="4697413"/>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关系的闭包求解</a:t>
            </a:r>
            <a:endPar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endParaRPr>
          </a:p>
          <a:p>
            <a:pPr marL="268288" lvl="1"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zh-CN" altLang="en-US" sz="2600" dirty="0">
                <a:effectLst>
                  <a:outerShdw blurRad="38100" dist="38100" dir="2700000" algn="tl">
                    <a:srgbClr val="C0C0C0"/>
                  </a:outerShdw>
                </a:effectLst>
                <a:latin typeface="华文细黑" pitchFamily="2" charset="-122"/>
                <a:ea typeface="华文细黑" pitchFamily="2" charset="-122"/>
              </a:rPr>
              <a:t>关系的自反闭包求解</a:t>
            </a:r>
            <a:endParaRPr lang="en-US" altLang="zh-CN" sz="2600" dirty="0">
              <a:effectLst>
                <a:outerShdw blurRad="38100" dist="38100" dir="2700000" algn="tl">
                  <a:srgbClr val="C0C0C0"/>
                </a:outerShdw>
              </a:effectLst>
              <a:latin typeface="华文细黑" pitchFamily="2" charset="-122"/>
              <a:ea typeface="华文细黑" pitchFamily="2" charset="-122"/>
            </a:endParaRPr>
          </a:p>
          <a:p>
            <a:pPr marL="898525" lvl="2" indent="-268288" eaLnBrk="1" hangingPunct="1">
              <a:lnSpc>
                <a:spcPct val="120000"/>
              </a:lnSpc>
              <a:buClr>
                <a:schemeClr val="tx2"/>
              </a:buClr>
              <a:buSzPct val="70000"/>
              <a:buFont typeface="Wingdings" pitchFamily="2" charset="2"/>
              <a:buChar char="l"/>
              <a:defRPr/>
            </a:pPr>
            <a:r>
              <a:rPr lang="zh-CN" altLang="en-US" sz="2400" dirty="0">
                <a:latin typeface="Times New Roman" pitchFamily="18" charset="0"/>
                <a:ea typeface="楷体_GB2312" pitchFamily="49" charset="-122"/>
                <a:cs typeface="Times New Roman" pitchFamily="18" charset="0"/>
              </a:rPr>
              <a:t>集合</a:t>
            </a:r>
            <a:r>
              <a:rPr lang="en-US" altLang="zh-CN" sz="2400" dirty="0">
                <a:latin typeface="Times New Roman" pitchFamily="18" charset="0"/>
                <a:ea typeface="楷体_GB2312" pitchFamily="49" charset="-122"/>
                <a:cs typeface="Times New Roman" pitchFamily="18" charset="0"/>
              </a:rPr>
              <a:t>A ={1,2,3}</a:t>
            </a:r>
            <a:r>
              <a:rPr lang="zh-CN" altLang="en-US" sz="2400" dirty="0">
                <a:latin typeface="Times New Roman" pitchFamily="18" charset="0"/>
                <a:ea typeface="楷体_GB2312" pitchFamily="49" charset="-122"/>
                <a:cs typeface="Times New Roman" pitchFamily="18" charset="0"/>
              </a:rPr>
              <a:t>上的关系</a:t>
            </a:r>
            <a:r>
              <a:rPr lang="en-US" altLang="zh-CN" sz="2400" dirty="0">
                <a:latin typeface="Times New Roman" pitchFamily="18" charset="0"/>
                <a:ea typeface="楷体_GB2312" pitchFamily="49" charset="-122"/>
                <a:cs typeface="Times New Roman" pitchFamily="18" charset="0"/>
              </a:rPr>
              <a:t>R={(1,1), (1,2), (3,1)}</a:t>
            </a:r>
            <a:r>
              <a:rPr lang="zh-CN" altLang="en-US" sz="2400" dirty="0">
                <a:latin typeface="Times New Roman" pitchFamily="18" charset="0"/>
                <a:ea typeface="楷体_GB2312" pitchFamily="49" charset="-122"/>
                <a:cs typeface="Times New Roman" pitchFamily="18" charset="0"/>
              </a:rPr>
              <a:t>不是自反的，怎样才能产生一包含</a:t>
            </a:r>
            <a:r>
              <a:rPr lang="en-US" altLang="zh-CN" sz="2400" dirty="0">
                <a:latin typeface="Times New Roman" pitchFamily="18" charset="0"/>
                <a:ea typeface="楷体_GB2312" pitchFamily="49" charset="-122"/>
                <a:cs typeface="Times New Roman" pitchFamily="18" charset="0"/>
              </a:rPr>
              <a:t>R</a:t>
            </a:r>
            <a:r>
              <a:rPr lang="zh-CN" altLang="en-US" sz="2400" dirty="0">
                <a:latin typeface="Times New Roman" pitchFamily="18" charset="0"/>
                <a:ea typeface="楷体_GB2312" pitchFamily="49" charset="-122"/>
                <a:cs typeface="Times New Roman" pitchFamily="18" charset="0"/>
              </a:rPr>
              <a:t>的尽可能小的自反关系？</a:t>
            </a:r>
            <a:endParaRPr lang="en-US" altLang="zh-CN" sz="2400" dirty="0">
              <a:latin typeface="Times New Roman" pitchFamily="18" charset="0"/>
              <a:ea typeface="楷体_GB2312" pitchFamily="49" charset="-122"/>
              <a:cs typeface="Times New Roman" pitchFamily="18" charset="0"/>
            </a:endParaRPr>
          </a:p>
          <a:p>
            <a:pPr marL="898525" lvl="2" indent="-268288" eaLnBrk="1" hangingPunct="1">
              <a:lnSpc>
                <a:spcPct val="120000"/>
              </a:lnSpc>
              <a:buClr>
                <a:schemeClr val="tx2"/>
              </a:buClr>
              <a:buSzPct val="70000"/>
              <a:defRPr/>
            </a:pPr>
            <a:r>
              <a:rPr lang="zh-CN" altLang="en-US" sz="2400" dirty="0">
                <a:latin typeface="Times New Roman" pitchFamily="18" charset="0"/>
                <a:ea typeface="楷体_GB2312" pitchFamily="49" charset="-122"/>
                <a:cs typeface="Times New Roman" pitchFamily="18" charset="0"/>
              </a:rPr>
              <a:t>    把</a:t>
            </a:r>
            <a:r>
              <a:rPr lang="en-US" altLang="zh-CN" sz="2400" dirty="0">
                <a:latin typeface="Times New Roman" pitchFamily="18" charset="0"/>
                <a:ea typeface="楷体_GB2312" pitchFamily="49" charset="-122"/>
                <a:cs typeface="Times New Roman" pitchFamily="18" charset="0"/>
              </a:rPr>
              <a:t>(2, 2)</a:t>
            </a:r>
            <a:r>
              <a:rPr lang="zh-CN" altLang="en-US" sz="2400" dirty="0">
                <a:latin typeface="Times New Roman" pitchFamily="18" charset="0"/>
                <a:ea typeface="楷体_GB2312" pitchFamily="49" charset="-122"/>
                <a:cs typeface="Times New Roman" pitchFamily="18" charset="0"/>
              </a:rPr>
              <a:t>和</a:t>
            </a:r>
            <a:r>
              <a:rPr lang="en-US" altLang="zh-CN" sz="2400" dirty="0">
                <a:latin typeface="Times New Roman" pitchFamily="18" charset="0"/>
                <a:ea typeface="楷体_GB2312" pitchFamily="49" charset="-122"/>
                <a:cs typeface="Times New Roman" pitchFamily="18" charset="0"/>
              </a:rPr>
              <a:t>(3, 3)</a:t>
            </a:r>
            <a:r>
              <a:rPr lang="zh-CN" altLang="en-US" sz="2400" dirty="0">
                <a:latin typeface="Times New Roman" pitchFamily="18" charset="0"/>
                <a:ea typeface="楷体_GB2312" pitchFamily="49" charset="-122"/>
                <a:cs typeface="Times New Roman" pitchFamily="18" charset="0"/>
              </a:rPr>
              <a:t>加到</a:t>
            </a:r>
            <a:r>
              <a:rPr lang="en-US" altLang="zh-CN" sz="2400" dirty="0">
                <a:latin typeface="Times New Roman" pitchFamily="18" charset="0"/>
                <a:ea typeface="楷体_GB2312" pitchFamily="49" charset="-122"/>
                <a:cs typeface="Times New Roman" pitchFamily="18" charset="0"/>
              </a:rPr>
              <a:t>R </a:t>
            </a:r>
            <a:r>
              <a:rPr lang="zh-CN" altLang="en-US" sz="2400" dirty="0">
                <a:latin typeface="Times New Roman" pitchFamily="18" charset="0"/>
                <a:ea typeface="楷体_GB2312" pitchFamily="49" charset="-122"/>
                <a:cs typeface="Times New Roman" pitchFamily="18" charset="0"/>
              </a:rPr>
              <a:t>中获得的新关系？</a:t>
            </a:r>
            <a:endParaRPr lang="en-US" altLang="zh-CN" sz="2400" dirty="0">
              <a:latin typeface="Times New Roman" pitchFamily="18" charset="0"/>
              <a:ea typeface="楷体_GB2312" pitchFamily="49" charset="-122"/>
              <a:cs typeface="Times New Roman" pitchFamily="18" charset="0"/>
            </a:endParaRPr>
          </a:p>
          <a:p>
            <a:pPr marL="898525" lvl="2" indent="-268288" eaLnBrk="1" hangingPunct="1">
              <a:lnSpc>
                <a:spcPct val="150000"/>
              </a:lnSpc>
              <a:buClr>
                <a:schemeClr val="tx2"/>
              </a:buClr>
              <a:buSzPct val="70000"/>
              <a:buFont typeface="Wingdings" pitchFamily="2" charset="2"/>
              <a:buChar char="l"/>
              <a:defRPr/>
            </a:pPr>
            <a:r>
              <a:rPr lang="zh-CN" altLang="en-US" sz="26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定理</a:t>
            </a:r>
            <a:r>
              <a:rPr lang="en-US" altLang="zh-CN" sz="26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1   </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给定</a:t>
            </a:r>
            <a:r>
              <a:rPr 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上关系</a:t>
            </a:r>
            <a:r>
              <a:rPr 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，则</a:t>
            </a:r>
            <a:r>
              <a:rPr lang="en-US" sz="26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sz="2600" b="1" i="1"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a:t>
            </a:r>
            <a:r>
              <a:rPr lang="en-US" sz="2600" b="1"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(R)=R</a:t>
            </a:r>
            <a:r>
              <a:rPr lang="zh-CN" altLang="en-US" sz="2600" b="1"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sz="2600" b="1"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I</a:t>
            </a:r>
            <a:r>
              <a:rPr lang="en-US" sz="2600" b="1" baseline="-250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。其中</a:t>
            </a:r>
            <a:r>
              <a:rPr 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I</a:t>
            </a:r>
            <a:r>
              <a:rPr lang="en-US" sz="2600" baseline="-250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是恒等关系</a:t>
            </a:r>
            <a:r>
              <a:rPr lang="en-US" altLang="zh-CN"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altLang="zh-CN" sz="2600" i="1" dirty="0" err="1">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a:t>
            </a:r>
            <a:r>
              <a:rPr lang="en-US" altLang="zh-CN" sz="2600" dirty="0" err="1">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altLang="zh-CN" sz="2600" i="1" dirty="0" err="1">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a:t>
            </a:r>
            <a:r>
              <a:rPr lang="en-US" altLang="zh-CN"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altLang="zh-CN" sz="2600" i="1"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altLang="zh-CN"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endParaRPr lang="en-US" altLang="zh-CN"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endParaRPr>
          </a:p>
          <a:p>
            <a:pPr marL="898525" lvl="2" indent="-268288" eaLnBrk="1" hangingPunct="1">
              <a:lnSpc>
                <a:spcPct val="120000"/>
              </a:lnSpc>
              <a:spcBef>
                <a:spcPts val="1200"/>
              </a:spcBef>
              <a:buClr>
                <a:schemeClr val="tx2"/>
              </a:buClr>
              <a:buSzPct val="70000"/>
              <a:buFont typeface="Wingdings" pitchFamily="2" charset="2"/>
              <a:buChar char="l"/>
              <a:defRPr/>
            </a:pPr>
            <a:r>
              <a:rPr lang="zh-CN" altLang="en-US" sz="2400" dirty="0">
                <a:latin typeface="Times New Roman" pitchFamily="18" charset="0"/>
                <a:ea typeface="楷体_GB2312" pitchFamily="49" charset="-122"/>
                <a:cs typeface="Times New Roman" pitchFamily="18" charset="0"/>
              </a:rPr>
              <a:t>例</a:t>
            </a:r>
            <a:r>
              <a:rPr lang="en-US" altLang="zh-CN" sz="2400" dirty="0">
                <a:latin typeface="Times New Roman" pitchFamily="18" charset="0"/>
                <a:ea typeface="楷体_GB2312" pitchFamily="49" charset="-122"/>
                <a:cs typeface="Times New Roman" pitchFamily="18" charset="0"/>
              </a:rPr>
              <a:t>1  </a:t>
            </a:r>
            <a:r>
              <a:rPr lang="zh-CN" altLang="en-US" sz="2400" dirty="0">
                <a:latin typeface="Times New Roman" pitchFamily="18" charset="0"/>
                <a:ea typeface="楷体_GB2312" pitchFamily="49" charset="-122"/>
                <a:cs typeface="Times New Roman" pitchFamily="18" charset="0"/>
              </a:rPr>
              <a:t>求整数集上的关系</a:t>
            </a:r>
            <a:r>
              <a:rPr lang="en-US" altLang="zh-CN" sz="2400" dirty="0">
                <a:latin typeface="Times New Roman" pitchFamily="18" charset="0"/>
                <a:ea typeface="楷体_GB2312" pitchFamily="49" charset="-122"/>
                <a:cs typeface="Times New Roman" pitchFamily="18" charset="0"/>
              </a:rPr>
              <a:t>R = {(</a:t>
            </a:r>
            <a:r>
              <a:rPr lang="en-US" altLang="zh-CN" sz="2400" i="1" dirty="0" err="1">
                <a:latin typeface="Times New Roman" pitchFamily="18" charset="0"/>
                <a:ea typeface="楷体_GB2312" pitchFamily="49" charset="-122"/>
                <a:cs typeface="Times New Roman" pitchFamily="18" charset="0"/>
              </a:rPr>
              <a:t>a</a:t>
            </a:r>
            <a:r>
              <a:rPr lang="en-US" altLang="zh-CN" sz="2400" dirty="0" err="1">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a</a:t>
            </a:r>
            <a:r>
              <a:rPr lang="en-US" altLang="zh-CN" sz="2400" dirty="0">
                <a:latin typeface="Times New Roman" pitchFamily="18" charset="0"/>
                <a:ea typeface="楷体_GB2312" pitchFamily="49" charset="-122"/>
                <a:cs typeface="Times New Roman" pitchFamily="18" charset="0"/>
              </a:rPr>
              <a:t>&lt;</a:t>
            </a:r>
            <a:r>
              <a:rPr lang="en-US" altLang="zh-CN" sz="2400" i="1" dirty="0">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a:t>
            </a:r>
            <a:r>
              <a:rPr lang="zh-CN" altLang="en-US" sz="2400" dirty="0">
                <a:latin typeface="Times New Roman" pitchFamily="18" charset="0"/>
                <a:ea typeface="楷体_GB2312" pitchFamily="49" charset="-122"/>
                <a:cs typeface="Times New Roman" pitchFamily="18" charset="0"/>
              </a:rPr>
              <a:t>的自反闭包。</a:t>
            </a:r>
            <a:endParaRPr lang="en-US" altLang="zh-CN" sz="2400" dirty="0">
              <a:latin typeface="Times New Roman" pitchFamily="18" charset="0"/>
              <a:ea typeface="楷体_GB2312" pitchFamily="49" charset="-122"/>
              <a:cs typeface="Times New Roman" pitchFamily="18" charset="0"/>
            </a:endParaRPr>
          </a:p>
          <a:p>
            <a:pPr marL="898525" lvl="2" indent="-268288" eaLnBrk="1" hangingPunct="1">
              <a:lnSpc>
                <a:spcPct val="120000"/>
              </a:lnSpc>
              <a:spcBef>
                <a:spcPts val="0"/>
              </a:spcBef>
              <a:buClr>
                <a:schemeClr val="tx2"/>
              </a:buClr>
              <a:buSzPct val="70000"/>
              <a:defRPr/>
            </a:pP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r</a:t>
            </a:r>
            <a:r>
              <a:rPr lang="en-US" altLang="zh-CN" sz="2400" dirty="0">
                <a:latin typeface="Times New Roman" pitchFamily="18" charset="0"/>
                <a:ea typeface="楷体_GB2312" pitchFamily="49" charset="-122"/>
                <a:cs typeface="Times New Roman" pitchFamily="18" charset="0"/>
              </a:rPr>
              <a:t>(R)=R</a:t>
            </a:r>
            <a:r>
              <a:rPr lang="zh-CN" altLang="en-US" sz="24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sz="24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I</a:t>
            </a:r>
            <a:r>
              <a:rPr lang="en-US" sz="2400" baseline="-250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Z</a:t>
            </a:r>
            <a:r>
              <a:rPr lang="en-US" sz="2400" baseline="-25000"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altLang="zh-CN" sz="2400" dirty="0">
                <a:latin typeface="Times New Roman" pitchFamily="18" charset="0"/>
                <a:ea typeface="楷体_GB2312" pitchFamily="49" charset="-122"/>
                <a:cs typeface="Times New Roman" pitchFamily="18" charset="0"/>
              </a:rPr>
              <a:t>= {(</a:t>
            </a:r>
            <a:r>
              <a:rPr lang="en-US" altLang="zh-CN" sz="2400" i="1" dirty="0" err="1">
                <a:latin typeface="Times New Roman" pitchFamily="18" charset="0"/>
                <a:ea typeface="楷体_GB2312" pitchFamily="49" charset="-122"/>
                <a:cs typeface="Times New Roman" pitchFamily="18" charset="0"/>
              </a:rPr>
              <a:t>a</a:t>
            </a:r>
            <a:r>
              <a:rPr lang="en-US" altLang="zh-CN" sz="2400" dirty="0" err="1">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a</a:t>
            </a:r>
            <a:r>
              <a:rPr lang="en-US" altLang="zh-CN" sz="2400" dirty="0">
                <a:latin typeface="Times New Roman" pitchFamily="18" charset="0"/>
                <a:ea typeface="楷体_GB2312" pitchFamily="49" charset="-122"/>
                <a:cs typeface="Times New Roman" pitchFamily="18" charset="0"/>
              </a:rPr>
              <a:t>&lt;</a:t>
            </a:r>
            <a:r>
              <a:rPr lang="en-US" altLang="zh-CN" sz="2400" i="1" dirty="0">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 </a:t>
            </a:r>
            <a:r>
              <a:rPr lang="zh-CN" altLang="en-US" sz="24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a</a:t>
            </a:r>
            <a:r>
              <a:rPr lang="en-US" altLang="zh-CN" sz="2400" dirty="0" err="1">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a</a:t>
            </a: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a</a:t>
            </a:r>
            <a:r>
              <a:rPr lang="zh-CN" altLang="en-US" sz="2400" dirty="0">
                <a:latin typeface="Times New Roman" pitchFamily="18" charset="0"/>
                <a:ea typeface="华文细黑" pitchFamily="2" charset="-122"/>
                <a:cs typeface="Times New Roman" pitchFamily="18" charset="0"/>
              </a:rPr>
              <a:t>∈</a:t>
            </a:r>
            <a:r>
              <a:rPr lang="en-US" altLang="zh-CN" sz="2400" dirty="0">
                <a:latin typeface="Times New Roman" pitchFamily="18" charset="0"/>
                <a:ea typeface="华文细黑" pitchFamily="2" charset="-122"/>
                <a:cs typeface="Times New Roman" pitchFamily="18" charset="0"/>
              </a:rPr>
              <a:t>Z</a:t>
            </a:r>
            <a:r>
              <a:rPr lang="en-US" altLang="zh-CN" sz="2400" dirty="0">
                <a:latin typeface="Times New Roman" pitchFamily="18" charset="0"/>
                <a:ea typeface="楷体_GB2312" pitchFamily="49" charset="-122"/>
                <a:cs typeface="Times New Roman" pitchFamily="18" charset="0"/>
              </a:rPr>
              <a:t>}= {(</a:t>
            </a:r>
            <a:r>
              <a:rPr lang="en-US" altLang="zh-CN" sz="2400" i="1" dirty="0" err="1">
                <a:latin typeface="Times New Roman" pitchFamily="18" charset="0"/>
                <a:ea typeface="楷体_GB2312" pitchFamily="49" charset="-122"/>
                <a:cs typeface="Times New Roman" pitchFamily="18" charset="0"/>
              </a:rPr>
              <a:t>a</a:t>
            </a:r>
            <a:r>
              <a:rPr lang="en-US" altLang="zh-CN" sz="2400" dirty="0" err="1">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a</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a:t>
            </a:r>
            <a:endParaRPr lang="zh-CN" altLang="en-US" sz="2400" dirty="0">
              <a:latin typeface="Times New Roman" pitchFamily="18" charset="0"/>
              <a:ea typeface="楷体_GB2312" pitchFamily="49" charset="-122"/>
              <a:cs typeface="Times New Roman" pitchFamily="18" charset="0"/>
            </a:endParaRPr>
          </a:p>
        </p:txBody>
      </p:sp>
      <p:grpSp>
        <p:nvGrpSpPr>
          <p:cNvPr id="46084" name="Group 2">
            <a:extLst>
              <a:ext uri="{FF2B5EF4-FFF2-40B4-BE49-F238E27FC236}">
                <a16:creationId xmlns:a16="http://schemas.microsoft.com/office/drawing/2014/main" id="{F9EFCD3D-7A57-4078-9E31-0A087B47459B}"/>
              </a:ext>
            </a:extLst>
          </p:cNvPr>
          <p:cNvGrpSpPr>
            <a:grpSpLocks noChangeAspect="1"/>
          </p:cNvGrpSpPr>
          <p:nvPr/>
        </p:nvGrpSpPr>
        <p:grpSpPr bwMode="auto">
          <a:xfrm>
            <a:off x="8382000" y="1524000"/>
            <a:ext cx="1295400" cy="1181100"/>
            <a:chOff x="2204" y="10803"/>
            <a:chExt cx="2550" cy="2307"/>
          </a:xfrm>
        </p:grpSpPr>
        <p:sp>
          <p:nvSpPr>
            <p:cNvPr id="46086" name="AutoShape 3">
              <a:extLst>
                <a:ext uri="{FF2B5EF4-FFF2-40B4-BE49-F238E27FC236}">
                  <a16:creationId xmlns:a16="http://schemas.microsoft.com/office/drawing/2014/main" id="{806979CD-716B-4EF6-BD93-82FE0440E5A2}"/>
                </a:ext>
              </a:extLst>
            </p:cNvPr>
            <p:cNvSpPr>
              <a:spLocks noChangeAspect="1" noChangeArrowheads="1"/>
            </p:cNvSpPr>
            <p:nvPr/>
          </p:nvSpPr>
          <p:spPr bwMode="auto">
            <a:xfrm>
              <a:off x="2204" y="10803"/>
              <a:ext cx="2394"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6087" name="Text Box 4">
              <a:extLst>
                <a:ext uri="{FF2B5EF4-FFF2-40B4-BE49-F238E27FC236}">
                  <a16:creationId xmlns:a16="http://schemas.microsoft.com/office/drawing/2014/main" id="{AB06AAEF-9236-44FF-B2F2-70C04E58041B}"/>
                </a:ext>
              </a:extLst>
            </p:cNvPr>
            <p:cNvSpPr txBox="1">
              <a:spLocks noChangeArrowheads="1"/>
            </p:cNvSpPr>
            <p:nvPr/>
          </p:nvSpPr>
          <p:spPr bwMode="auto">
            <a:xfrm>
              <a:off x="2740" y="10803"/>
              <a:ext cx="1034"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8522" tIns="29261" rIns="58522" bIns="29261"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0000"/>
                  </a:solidFill>
                  <a:latin typeface="Times New Roman" panose="02020603050405020304" pitchFamily="18" charset="0"/>
                  <a:cs typeface="Times New Roman" panose="02020603050405020304" pitchFamily="18" charset="0"/>
                </a:rPr>
                <a:t>1  </a:t>
              </a:r>
              <a:r>
                <a:rPr lang="zh-CN" altLang="zh-CN" sz="1800" b="1">
                  <a:solidFill>
                    <a:srgbClr val="FF0000"/>
                  </a:solidFill>
                  <a:latin typeface="Times New Roman" panose="02020603050405020304" pitchFamily="18" charset="0"/>
                  <a:cs typeface="Times New Roman" panose="02020603050405020304" pitchFamily="18" charset="0"/>
                </a:rPr>
                <a:t>。</a:t>
              </a:r>
              <a:endParaRPr lang="zh-CN" altLang="zh-CN" sz="1800">
                <a:latin typeface="Times New Roman" panose="02020603050405020304" pitchFamily="18" charset="0"/>
                <a:cs typeface="Times New Roman" panose="02020603050405020304" pitchFamily="18" charset="0"/>
              </a:endParaRPr>
            </a:p>
          </p:txBody>
        </p:sp>
        <p:sp>
          <p:nvSpPr>
            <p:cNvPr id="46088" name="Text Box 5">
              <a:extLst>
                <a:ext uri="{FF2B5EF4-FFF2-40B4-BE49-F238E27FC236}">
                  <a16:creationId xmlns:a16="http://schemas.microsoft.com/office/drawing/2014/main" id="{8D371679-12D6-41DC-95E2-F41F5F60888C}"/>
                </a:ext>
              </a:extLst>
            </p:cNvPr>
            <p:cNvSpPr txBox="1">
              <a:spLocks noChangeArrowheads="1"/>
            </p:cNvSpPr>
            <p:nvPr/>
          </p:nvSpPr>
          <p:spPr bwMode="auto">
            <a:xfrm>
              <a:off x="2354" y="12232"/>
              <a:ext cx="450"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8522" tIns="29261" rIns="58522" bIns="29261"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0000"/>
                  </a:solidFill>
                  <a:latin typeface="Times New Roman" panose="02020603050405020304" pitchFamily="18" charset="0"/>
                  <a:cs typeface="Times New Roman" panose="02020603050405020304" pitchFamily="18" charset="0"/>
                </a:rPr>
                <a:t>2</a:t>
              </a:r>
              <a:r>
                <a:rPr lang="zh-CN" altLang="zh-CN" sz="1800" b="1">
                  <a:solidFill>
                    <a:srgbClr val="FF0000"/>
                  </a:solidFill>
                  <a:latin typeface="Times New Roman" panose="02020603050405020304" pitchFamily="18" charset="0"/>
                  <a:cs typeface="Times New Roman" panose="02020603050405020304" pitchFamily="18" charset="0"/>
                </a:rPr>
                <a:t>。</a:t>
              </a:r>
              <a:endParaRPr lang="zh-CN" altLang="zh-CN" sz="1800">
                <a:latin typeface="Times New Roman" panose="02020603050405020304" pitchFamily="18" charset="0"/>
                <a:cs typeface="Times New Roman" panose="02020603050405020304" pitchFamily="18" charset="0"/>
              </a:endParaRPr>
            </a:p>
          </p:txBody>
        </p:sp>
        <p:sp>
          <p:nvSpPr>
            <p:cNvPr id="46089" name="Text Box 6">
              <a:extLst>
                <a:ext uri="{FF2B5EF4-FFF2-40B4-BE49-F238E27FC236}">
                  <a16:creationId xmlns:a16="http://schemas.microsoft.com/office/drawing/2014/main" id="{F566C80A-171C-4866-9983-D137365A8643}"/>
                </a:ext>
              </a:extLst>
            </p:cNvPr>
            <p:cNvSpPr txBox="1">
              <a:spLocks noChangeArrowheads="1"/>
            </p:cNvSpPr>
            <p:nvPr/>
          </p:nvSpPr>
          <p:spPr bwMode="auto">
            <a:xfrm>
              <a:off x="3831" y="12501"/>
              <a:ext cx="59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8522" tIns="29261" rIns="58522" bIns="29261"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1">
                  <a:solidFill>
                    <a:srgbClr val="FF0000"/>
                  </a:solidFill>
                  <a:latin typeface="Calibri" panose="020F0502020204030204" pitchFamily="34" charset="0"/>
                </a:rPr>
                <a:t>。</a:t>
              </a:r>
              <a:endParaRPr lang="zh-CN" altLang="zh-CN" sz="1800"/>
            </a:p>
          </p:txBody>
        </p:sp>
        <p:sp>
          <p:nvSpPr>
            <p:cNvPr id="46090" name="Text Box 7">
              <a:extLst>
                <a:ext uri="{FF2B5EF4-FFF2-40B4-BE49-F238E27FC236}">
                  <a16:creationId xmlns:a16="http://schemas.microsoft.com/office/drawing/2014/main" id="{1B13AFE7-58DE-4DCE-A069-2BF3B2220F33}"/>
                </a:ext>
              </a:extLst>
            </p:cNvPr>
            <p:cNvSpPr txBox="1">
              <a:spLocks noChangeArrowheads="1"/>
            </p:cNvSpPr>
            <p:nvPr/>
          </p:nvSpPr>
          <p:spPr bwMode="auto">
            <a:xfrm>
              <a:off x="4361" y="12351"/>
              <a:ext cx="393"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8522" tIns="29261" rIns="58522" bIns="29261"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0000"/>
                  </a:solidFill>
                  <a:latin typeface="Times New Roman" panose="02020603050405020304" pitchFamily="18" charset="0"/>
                  <a:cs typeface="Times New Roman" panose="02020603050405020304" pitchFamily="18" charset="0"/>
                </a:rPr>
                <a:t>3</a:t>
              </a:r>
              <a:endParaRPr lang="zh-CN" altLang="zh-CN" sz="1800">
                <a:latin typeface="Times New Roman" panose="02020603050405020304" pitchFamily="18" charset="0"/>
                <a:cs typeface="Times New Roman" panose="02020603050405020304" pitchFamily="18" charset="0"/>
              </a:endParaRPr>
            </a:p>
          </p:txBody>
        </p:sp>
        <p:sp>
          <p:nvSpPr>
            <p:cNvPr id="46091" name="Arc 8">
              <a:extLst>
                <a:ext uri="{FF2B5EF4-FFF2-40B4-BE49-F238E27FC236}">
                  <a16:creationId xmlns:a16="http://schemas.microsoft.com/office/drawing/2014/main" id="{8D9D6F08-B837-4314-9C9B-7B16B35275D7}"/>
                </a:ext>
              </a:extLst>
            </p:cNvPr>
            <p:cNvSpPr>
              <a:spLocks/>
            </p:cNvSpPr>
            <p:nvPr/>
          </p:nvSpPr>
          <p:spPr bwMode="auto">
            <a:xfrm flipV="1">
              <a:off x="3148" y="10803"/>
              <a:ext cx="674" cy="57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4434"/>
                    <a:pt x="3553" y="7735"/>
                    <a:pt x="9485" y="37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4434"/>
                    <a:pt x="3553" y="7735"/>
                    <a:pt x="9485" y="3716"/>
                  </a:cubicBezTo>
                  <a:lnTo>
                    <a:pt x="21600" y="21600"/>
                  </a:lnTo>
                  <a:lnTo>
                    <a:pt x="21599"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6092" name="Line 9">
              <a:extLst>
                <a:ext uri="{FF2B5EF4-FFF2-40B4-BE49-F238E27FC236}">
                  <a16:creationId xmlns:a16="http://schemas.microsoft.com/office/drawing/2014/main" id="{1DDAC1D9-3FA7-4DC8-B517-6C07959C2AAF}"/>
                </a:ext>
              </a:extLst>
            </p:cNvPr>
            <p:cNvSpPr>
              <a:spLocks noChangeShapeType="1"/>
            </p:cNvSpPr>
            <p:nvPr/>
          </p:nvSpPr>
          <p:spPr bwMode="auto">
            <a:xfrm>
              <a:off x="3244" y="11279"/>
              <a:ext cx="96" cy="9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6093" name="Arc 10">
              <a:extLst>
                <a:ext uri="{FF2B5EF4-FFF2-40B4-BE49-F238E27FC236}">
                  <a16:creationId xmlns:a16="http://schemas.microsoft.com/office/drawing/2014/main" id="{34D3FF2A-7EF5-4821-8DCC-5EEB424B47D2}"/>
                </a:ext>
              </a:extLst>
            </p:cNvPr>
            <p:cNvSpPr>
              <a:spLocks/>
            </p:cNvSpPr>
            <p:nvPr/>
          </p:nvSpPr>
          <p:spPr bwMode="auto">
            <a:xfrm flipH="1">
              <a:off x="2572" y="11470"/>
              <a:ext cx="864" cy="133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6094" name="Line 11">
              <a:extLst>
                <a:ext uri="{FF2B5EF4-FFF2-40B4-BE49-F238E27FC236}">
                  <a16:creationId xmlns:a16="http://schemas.microsoft.com/office/drawing/2014/main" id="{07C0499A-CA04-4AE0-93F5-18F909975146}"/>
                </a:ext>
              </a:extLst>
            </p:cNvPr>
            <p:cNvSpPr>
              <a:spLocks noChangeShapeType="1"/>
            </p:cNvSpPr>
            <p:nvPr/>
          </p:nvSpPr>
          <p:spPr bwMode="auto">
            <a:xfrm>
              <a:off x="2572" y="12614"/>
              <a:ext cx="0" cy="19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6095" name="Arc 12">
              <a:extLst>
                <a:ext uri="{FF2B5EF4-FFF2-40B4-BE49-F238E27FC236}">
                  <a16:creationId xmlns:a16="http://schemas.microsoft.com/office/drawing/2014/main" id="{33B2221F-5B45-41E2-B1D2-CB6EC7602E26}"/>
                </a:ext>
              </a:extLst>
            </p:cNvPr>
            <p:cNvSpPr>
              <a:spLocks/>
            </p:cNvSpPr>
            <p:nvPr/>
          </p:nvSpPr>
          <p:spPr bwMode="auto">
            <a:xfrm>
              <a:off x="3436" y="11470"/>
              <a:ext cx="576" cy="133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6096" name="Line 13">
              <a:extLst>
                <a:ext uri="{FF2B5EF4-FFF2-40B4-BE49-F238E27FC236}">
                  <a16:creationId xmlns:a16="http://schemas.microsoft.com/office/drawing/2014/main" id="{4FFBB841-CA7B-4092-A29A-FA851A999D72}"/>
                </a:ext>
              </a:extLst>
            </p:cNvPr>
            <p:cNvSpPr>
              <a:spLocks noChangeShapeType="1"/>
            </p:cNvSpPr>
            <p:nvPr/>
          </p:nvSpPr>
          <p:spPr bwMode="auto">
            <a:xfrm flipV="1">
              <a:off x="3916" y="11947"/>
              <a:ext cx="0" cy="19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16" name="圆角矩形标注 15">
            <a:extLst>
              <a:ext uri="{FF2B5EF4-FFF2-40B4-BE49-F238E27FC236}">
                <a16:creationId xmlns:a16="http://schemas.microsoft.com/office/drawing/2014/main" id="{E23CF798-9213-4E96-AC68-0A825836C4C2}"/>
              </a:ext>
            </a:extLst>
          </p:cNvPr>
          <p:cNvSpPr/>
          <p:nvPr/>
        </p:nvSpPr>
        <p:spPr>
          <a:xfrm>
            <a:off x="7162800" y="4648200"/>
            <a:ext cx="3505200" cy="609600"/>
          </a:xfrm>
          <a:prstGeom prst="wedgeRoundRectCallout">
            <a:avLst>
              <a:gd name="adj1" fmla="val -58559"/>
              <a:gd name="adj2" fmla="val -56983"/>
              <a:gd name="adj3" fmla="val 16667"/>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如果</a:t>
            </a: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R</a:t>
            </a: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是自反的，</a:t>
            </a:r>
            <a:r>
              <a:rPr lang="en-US" altLang="zh-CN" sz="2400" i="1" dirty="0">
                <a:effectLst>
                  <a:outerShdw blurRad="38100" dist="38100" dir="2700000" algn="tl">
                    <a:srgbClr val="000000">
                      <a:alpha val="43137"/>
                    </a:srgbClr>
                  </a:outerShdw>
                </a:effectLst>
                <a:latin typeface="Times New Roman" pitchFamily="18" charset="0"/>
                <a:cs typeface="Times New Roman" pitchFamily="18" charset="0"/>
              </a:rPr>
              <a:t>r</a:t>
            </a:r>
            <a:r>
              <a:rPr lang="en-US" altLang="zh-CN" sz="2400" dirty="0">
                <a:effectLst>
                  <a:outerShdw blurRad="38100" dist="38100" dir="2700000" algn="tl">
                    <a:srgbClr val="000000">
                      <a:alpha val="43137"/>
                    </a:srgbClr>
                  </a:outerShdw>
                </a:effectLst>
                <a:latin typeface="Times New Roman" pitchFamily="18" charset="0"/>
                <a:cs typeface="Times New Roman" pitchFamily="18" charset="0"/>
              </a:rPr>
              <a:t>(R) </a:t>
            </a: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a:t>
            </a:r>
          </a:p>
        </p:txBody>
      </p:sp>
      <p:sp>
        <p:nvSpPr>
          <p:cNvPr id="19" name="Rectangle 2">
            <a:extLst>
              <a:ext uri="{FF2B5EF4-FFF2-40B4-BE49-F238E27FC236}">
                <a16:creationId xmlns:a16="http://schemas.microsoft.com/office/drawing/2014/main" id="{CBB504B8-D4E0-4A90-A979-8C1E9F8294A3}"/>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animEffect transition="in" filter="strips(downRight)">
                                      <p:cBhvr>
                                        <p:cTn id="7" dur="500"/>
                                        <p:tgtEl>
                                          <p:spTgt spid="3789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608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37892">
                                            <p:txEl>
                                              <p:pRg st="3" end="3"/>
                                            </p:txEl>
                                          </p:spTgt>
                                        </p:tgtEl>
                                        <p:attrNameLst>
                                          <p:attrName>style.visibility</p:attrName>
                                        </p:attrNameLst>
                                      </p:cBhvr>
                                      <p:to>
                                        <p:strVal val="visible"/>
                                      </p:to>
                                    </p:set>
                                    <p:animEffect transition="in" filter="strips(downRight)">
                                      <p:cBhvr>
                                        <p:cTn id="16" dur="500"/>
                                        <p:tgtEl>
                                          <p:spTgt spid="37892">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37892">
                                            <p:txEl>
                                              <p:pRg st="4" end="4"/>
                                            </p:txEl>
                                          </p:spTgt>
                                        </p:tgtEl>
                                        <p:attrNameLst>
                                          <p:attrName>style.visibility</p:attrName>
                                        </p:attrNameLst>
                                      </p:cBhvr>
                                      <p:to>
                                        <p:strVal val="visible"/>
                                      </p:to>
                                    </p:set>
                                    <p:animEffect transition="in" filter="strips(downRight)">
                                      <p:cBhvr>
                                        <p:cTn id="21" dur="500"/>
                                        <p:tgtEl>
                                          <p:spTgt spid="37892">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strips(upRight)">
                                      <p:cBhvr>
                                        <p:cTn id="26" dur="500"/>
                                        <p:tgtEl>
                                          <p:spTgt spid="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37892">
                                            <p:txEl>
                                              <p:pRg st="5" end="5"/>
                                            </p:txEl>
                                          </p:spTgt>
                                        </p:tgtEl>
                                        <p:attrNameLst>
                                          <p:attrName>style.visibility</p:attrName>
                                        </p:attrNameLst>
                                      </p:cBhvr>
                                      <p:to>
                                        <p:strVal val="visible"/>
                                      </p:to>
                                    </p:set>
                                    <p:animEffect transition="in" filter="strips(downRight)">
                                      <p:cBhvr>
                                        <p:cTn id="31" dur="500"/>
                                        <p:tgtEl>
                                          <p:spTgt spid="37892">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37892">
                                            <p:txEl>
                                              <p:pRg st="6" end="6"/>
                                            </p:txEl>
                                          </p:spTgt>
                                        </p:tgtEl>
                                        <p:attrNameLst>
                                          <p:attrName>style.visibility</p:attrName>
                                        </p:attrNameLst>
                                      </p:cBhvr>
                                      <p:to>
                                        <p:strVal val="visible"/>
                                      </p:to>
                                    </p:set>
                                    <p:animEffect transition="in" filter="strips(downRight)">
                                      <p:cBhvr>
                                        <p:cTn id="36" dur="500"/>
                                        <p:tgtEl>
                                          <p:spTgt spid="378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0BB944B3-853D-49C3-A367-094DC83CABB8}"/>
              </a:ext>
            </a:extLst>
          </p:cNvPr>
          <p:cNvSpPr txBox="1">
            <a:spLocks noChangeArrowheads="1"/>
          </p:cNvSpPr>
          <p:nvPr/>
        </p:nvSpPr>
        <p:spPr bwMode="auto">
          <a:xfrm>
            <a:off x="685800" y="1545020"/>
            <a:ext cx="11201400" cy="4655121"/>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关系的闭包求解</a:t>
            </a:r>
            <a:endPar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endParaRPr>
          </a:p>
          <a:p>
            <a:pPr marL="268288" lvl="1"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zh-CN" altLang="en-US" sz="2600" dirty="0">
                <a:effectLst>
                  <a:outerShdw blurRad="38100" dist="38100" dir="2700000" algn="tl">
                    <a:srgbClr val="C0C0C0"/>
                  </a:outerShdw>
                </a:effectLst>
                <a:latin typeface="华文细黑" pitchFamily="2" charset="-122"/>
                <a:ea typeface="华文细黑" pitchFamily="2" charset="-122"/>
              </a:rPr>
              <a:t>关系的对称闭包求解</a:t>
            </a:r>
            <a:endParaRPr lang="en-US" altLang="zh-CN" sz="2600" dirty="0">
              <a:effectLst>
                <a:outerShdw blurRad="38100" dist="38100" dir="2700000" algn="tl">
                  <a:srgbClr val="C0C0C0"/>
                </a:outerShdw>
              </a:effectLst>
              <a:latin typeface="华文细黑" pitchFamily="2" charset="-122"/>
              <a:ea typeface="华文细黑" pitchFamily="2" charset="-122"/>
            </a:endParaRPr>
          </a:p>
          <a:p>
            <a:pPr marL="898525" lvl="2" indent="-268288" eaLnBrk="1" hangingPunct="1">
              <a:lnSpc>
                <a:spcPct val="120000"/>
              </a:lnSpc>
              <a:buClr>
                <a:schemeClr val="tx2"/>
              </a:buClr>
              <a:buSzPct val="70000"/>
              <a:buFont typeface="Wingdings" pitchFamily="2" charset="2"/>
              <a:buChar char="l"/>
              <a:defRPr/>
            </a:pPr>
            <a:r>
              <a:rPr lang="zh-CN" altLang="en-US" sz="2400" dirty="0">
                <a:latin typeface="Times New Roman" pitchFamily="18" charset="0"/>
                <a:ea typeface="楷体_GB2312" pitchFamily="49" charset="-122"/>
                <a:cs typeface="Times New Roman" pitchFamily="18" charset="0"/>
              </a:rPr>
              <a:t>集合</a:t>
            </a:r>
            <a:r>
              <a:rPr lang="en-US" altLang="zh-CN" sz="2400" dirty="0">
                <a:latin typeface="Times New Roman" pitchFamily="18" charset="0"/>
                <a:ea typeface="楷体_GB2312" pitchFamily="49" charset="-122"/>
                <a:cs typeface="Times New Roman" pitchFamily="18" charset="0"/>
              </a:rPr>
              <a:t> {1,2,3}</a:t>
            </a:r>
            <a:r>
              <a:rPr lang="zh-CN" altLang="en-US" sz="2400" dirty="0">
                <a:latin typeface="Times New Roman" pitchFamily="18" charset="0"/>
                <a:ea typeface="楷体_GB2312" pitchFamily="49" charset="-122"/>
                <a:cs typeface="Times New Roman" pitchFamily="18" charset="0"/>
              </a:rPr>
              <a:t>上的关系</a:t>
            </a:r>
            <a:r>
              <a:rPr lang="en-US" altLang="zh-CN" sz="2400" dirty="0">
                <a:latin typeface="Times New Roman" pitchFamily="18" charset="0"/>
                <a:ea typeface="楷体_GB2312" pitchFamily="49" charset="-122"/>
                <a:cs typeface="Times New Roman" pitchFamily="18" charset="0"/>
              </a:rPr>
              <a:t>R={(1,1), (1,2), (2,2),(2,3),(3,1), (3,2)}</a:t>
            </a:r>
            <a:r>
              <a:rPr lang="zh-CN" altLang="en-US" sz="2400" dirty="0">
                <a:latin typeface="Times New Roman" pitchFamily="18" charset="0"/>
                <a:ea typeface="楷体_GB2312" pitchFamily="49" charset="-122"/>
                <a:cs typeface="Times New Roman" pitchFamily="18" charset="0"/>
              </a:rPr>
              <a:t>不是对称的，怎样才能产生一包含</a:t>
            </a:r>
            <a:r>
              <a:rPr lang="en-US" altLang="zh-CN" sz="2400" dirty="0">
                <a:latin typeface="Times New Roman" pitchFamily="18" charset="0"/>
                <a:ea typeface="楷体_GB2312" pitchFamily="49" charset="-122"/>
                <a:cs typeface="Times New Roman" pitchFamily="18" charset="0"/>
              </a:rPr>
              <a:t>R</a:t>
            </a:r>
            <a:r>
              <a:rPr lang="zh-CN" altLang="en-US" sz="2400" dirty="0">
                <a:latin typeface="Times New Roman" pitchFamily="18" charset="0"/>
                <a:ea typeface="楷体_GB2312" pitchFamily="49" charset="-122"/>
                <a:cs typeface="Times New Roman" pitchFamily="18" charset="0"/>
              </a:rPr>
              <a:t>的尽可能小的对称关系？</a:t>
            </a:r>
            <a:endParaRPr lang="en-US" altLang="zh-CN" sz="2400" dirty="0">
              <a:latin typeface="Times New Roman" pitchFamily="18" charset="0"/>
              <a:ea typeface="楷体_GB2312" pitchFamily="49" charset="-122"/>
              <a:cs typeface="Times New Roman" pitchFamily="18" charset="0"/>
            </a:endParaRPr>
          </a:p>
          <a:p>
            <a:pPr marL="898525" lvl="2" indent="-268288" eaLnBrk="1" hangingPunct="1">
              <a:lnSpc>
                <a:spcPct val="120000"/>
              </a:lnSpc>
              <a:buClr>
                <a:schemeClr val="tx2"/>
              </a:buClr>
              <a:buSzPct val="70000"/>
              <a:defRPr/>
            </a:pPr>
            <a:r>
              <a:rPr lang="zh-CN" altLang="en-US" sz="2400" dirty="0">
                <a:latin typeface="Times New Roman" pitchFamily="18" charset="0"/>
                <a:ea typeface="楷体_GB2312" pitchFamily="49" charset="-122"/>
                <a:cs typeface="Times New Roman" pitchFamily="18" charset="0"/>
              </a:rPr>
              <a:t>    把</a:t>
            </a:r>
            <a:r>
              <a:rPr lang="en-US" altLang="zh-CN" sz="2400" dirty="0">
                <a:latin typeface="Times New Roman" pitchFamily="18" charset="0"/>
                <a:ea typeface="楷体_GB2312" pitchFamily="49" charset="-122"/>
                <a:cs typeface="Times New Roman" pitchFamily="18" charset="0"/>
              </a:rPr>
              <a:t>(2,1)</a:t>
            </a:r>
            <a:r>
              <a:rPr lang="zh-CN" altLang="en-US" sz="2400" dirty="0">
                <a:latin typeface="Times New Roman" pitchFamily="18" charset="0"/>
                <a:ea typeface="楷体_GB2312" pitchFamily="49" charset="-122"/>
                <a:cs typeface="Times New Roman" pitchFamily="18" charset="0"/>
              </a:rPr>
              <a:t>和</a:t>
            </a:r>
            <a:r>
              <a:rPr lang="en-US" altLang="zh-CN" sz="2400" dirty="0">
                <a:latin typeface="Times New Roman" pitchFamily="18" charset="0"/>
                <a:ea typeface="楷体_GB2312" pitchFamily="49" charset="-122"/>
                <a:cs typeface="Times New Roman" pitchFamily="18" charset="0"/>
              </a:rPr>
              <a:t>(1,3)</a:t>
            </a:r>
            <a:r>
              <a:rPr lang="zh-CN" altLang="en-US" sz="2400" dirty="0">
                <a:latin typeface="Times New Roman" pitchFamily="18" charset="0"/>
                <a:ea typeface="楷体_GB2312" pitchFamily="49" charset="-122"/>
                <a:cs typeface="Times New Roman" pitchFamily="18" charset="0"/>
              </a:rPr>
              <a:t>加到</a:t>
            </a:r>
            <a:r>
              <a:rPr lang="en-US" altLang="zh-CN" sz="2400" dirty="0">
                <a:latin typeface="Times New Roman" pitchFamily="18" charset="0"/>
                <a:ea typeface="楷体_GB2312" pitchFamily="49" charset="-122"/>
                <a:cs typeface="Times New Roman" pitchFamily="18" charset="0"/>
              </a:rPr>
              <a:t>R </a:t>
            </a:r>
            <a:r>
              <a:rPr lang="zh-CN" altLang="en-US" sz="2400" dirty="0">
                <a:latin typeface="Times New Roman" pitchFamily="18" charset="0"/>
                <a:ea typeface="楷体_GB2312" pitchFamily="49" charset="-122"/>
                <a:cs typeface="Times New Roman" pitchFamily="18" charset="0"/>
              </a:rPr>
              <a:t>中获得的新关系？</a:t>
            </a:r>
            <a:endParaRPr lang="en-US" altLang="zh-CN" sz="2400" dirty="0">
              <a:latin typeface="Times New Roman" pitchFamily="18" charset="0"/>
              <a:ea typeface="楷体_GB2312" pitchFamily="49" charset="-122"/>
              <a:cs typeface="Times New Roman" pitchFamily="18" charset="0"/>
            </a:endParaRPr>
          </a:p>
          <a:p>
            <a:pPr marL="898525" lvl="2" indent="-268288" eaLnBrk="1" hangingPunct="1">
              <a:lnSpc>
                <a:spcPct val="150000"/>
              </a:lnSpc>
              <a:buClr>
                <a:schemeClr val="tx2"/>
              </a:buClr>
              <a:buSzPct val="70000"/>
              <a:buFont typeface="Wingdings" pitchFamily="2" charset="2"/>
              <a:buChar char="l"/>
              <a:defRPr/>
            </a:pPr>
            <a:r>
              <a:rPr lang="zh-CN" altLang="en-US" sz="26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定理</a:t>
            </a:r>
            <a:r>
              <a:rPr lang="en-US" altLang="zh-CN" sz="26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2   </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给定</a:t>
            </a:r>
            <a:r>
              <a:rPr 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上关系</a:t>
            </a:r>
            <a:r>
              <a:rPr 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，则</a:t>
            </a:r>
            <a:r>
              <a:rPr lang="en-US" sz="2600" dirty="0">
                <a:solidFill>
                  <a:srgbClr val="00B05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sz="2600" b="1" i="1"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s</a:t>
            </a:r>
            <a:r>
              <a:rPr lang="en-US" sz="2600" b="1"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(R)=R</a:t>
            </a:r>
            <a:r>
              <a:rPr lang="zh-CN" altLang="en-US" sz="2600" b="1"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sz="2600" b="1"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a:t>
            </a:r>
            <a:r>
              <a:rPr lang="en-US" sz="2600" b="1" baseline="300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-1</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。其中</a:t>
            </a:r>
            <a:r>
              <a:rPr lang="en-US" sz="26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a:t>
            </a:r>
            <a:r>
              <a:rPr lang="en-US" sz="2600" baseline="300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-1</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是</a:t>
            </a:r>
            <a:r>
              <a:rPr lang="en-US" altLang="zh-CN"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的逆关系</a:t>
            </a:r>
            <a:r>
              <a:rPr lang="en-US" altLang="zh-CN"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altLang="zh-CN" sz="2600" i="1" dirty="0" err="1">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b</a:t>
            </a:r>
            <a:r>
              <a:rPr lang="en-US" altLang="zh-CN" sz="2600" dirty="0" err="1">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altLang="zh-CN" sz="2600" i="1" dirty="0" err="1">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a:t>
            </a:r>
            <a:r>
              <a:rPr lang="en-US" altLang="zh-CN"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en-US" altLang="zh-CN" sz="2600" i="1" dirty="0" err="1">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a:t>
            </a:r>
            <a:r>
              <a:rPr lang="en-US" altLang="zh-CN" sz="2600" dirty="0" err="1">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altLang="zh-CN" sz="2600" i="1" dirty="0" err="1">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b</a:t>
            </a:r>
            <a:r>
              <a:rPr lang="en-US" altLang="zh-CN"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altLang="zh-CN"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R}</a:t>
            </a:r>
            <a:r>
              <a:rPr lang="zh-CN" altLang="en-US"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endParaRPr lang="en-US" altLang="zh-CN" sz="26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endParaRPr>
          </a:p>
          <a:p>
            <a:pPr marL="898525" lvl="2" indent="-268288" eaLnBrk="1" hangingPunct="1">
              <a:lnSpc>
                <a:spcPct val="120000"/>
              </a:lnSpc>
              <a:spcBef>
                <a:spcPts val="1200"/>
              </a:spcBef>
              <a:buClr>
                <a:schemeClr val="tx2"/>
              </a:buClr>
              <a:buSzPct val="70000"/>
              <a:buFont typeface="Wingdings" pitchFamily="2" charset="2"/>
              <a:buChar char="l"/>
              <a:defRPr/>
            </a:pPr>
            <a:r>
              <a:rPr lang="zh-CN" altLang="en-US" sz="2400" dirty="0">
                <a:latin typeface="Times New Roman" pitchFamily="18" charset="0"/>
                <a:ea typeface="楷体_GB2312" pitchFamily="49" charset="-122"/>
                <a:cs typeface="Times New Roman" pitchFamily="18" charset="0"/>
              </a:rPr>
              <a:t>例</a:t>
            </a:r>
            <a:r>
              <a:rPr lang="en-US" altLang="zh-CN" sz="2400" dirty="0">
                <a:latin typeface="Times New Roman" pitchFamily="18" charset="0"/>
                <a:ea typeface="楷体_GB2312" pitchFamily="49" charset="-122"/>
                <a:cs typeface="Times New Roman" pitchFamily="18" charset="0"/>
              </a:rPr>
              <a:t>2  </a:t>
            </a:r>
            <a:r>
              <a:rPr lang="zh-CN" altLang="en-US" sz="2400" dirty="0">
                <a:latin typeface="Times New Roman" pitchFamily="18" charset="0"/>
                <a:ea typeface="楷体_GB2312" pitchFamily="49" charset="-122"/>
                <a:cs typeface="Times New Roman" pitchFamily="18" charset="0"/>
              </a:rPr>
              <a:t>求正整数集上的关系</a:t>
            </a:r>
            <a:r>
              <a:rPr lang="en-US" altLang="zh-CN" sz="2400" dirty="0">
                <a:latin typeface="Times New Roman" pitchFamily="18" charset="0"/>
                <a:ea typeface="楷体_GB2312" pitchFamily="49" charset="-122"/>
                <a:cs typeface="Times New Roman" pitchFamily="18" charset="0"/>
              </a:rPr>
              <a:t>R = {(</a:t>
            </a:r>
            <a:r>
              <a:rPr lang="en-US" altLang="zh-CN" sz="2400" i="1" dirty="0" err="1">
                <a:latin typeface="Times New Roman" pitchFamily="18" charset="0"/>
                <a:ea typeface="楷体_GB2312" pitchFamily="49" charset="-122"/>
                <a:cs typeface="Times New Roman" pitchFamily="18" charset="0"/>
              </a:rPr>
              <a:t>a</a:t>
            </a:r>
            <a:r>
              <a:rPr lang="en-US" altLang="zh-CN" sz="2400" dirty="0" err="1">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a</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a:t>
            </a:r>
            <a:r>
              <a:rPr lang="zh-CN" altLang="en-US" sz="2400" dirty="0">
                <a:latin typeface="Times New Roman" pitchFamily="18" charset="0"/>
                <a:ea typeface="楷体_GB2312" pitchFamily="49" charset="-122"/>
                <a:cs typeface="Times New Roman" pitchFamily="18" charset="0"/>
              </a:rPr>
              <a:t>的对称闭包。</a:t>
            </a:r>
            <a:endParaRPr lang="en-US" altLang="zh-CN" sz="2400" dirty="0">
              <a:latin typeface="Times New Roman" pitchFamily="18" charset="0"/>
              <a:ea typeface="楷体_GB2312" pitchFamily="49" charset="-122"/>
              <a:cs typeface="Times New Roman" pitchFamily="18" charset="0"/>
            </a:endParaRPr>
          </a:p>
          <a:p>
            <a:pPr marL="898525" lvl="2" indent="-268288" eaLnBrk="1" hangingPunct="1">
              <a:lnSpc>
                <a:spcPct val="120000"/>
              </a:lnSpc>
              <a:spcBef>
                <a:spcPts val="0"/>
              </a:spcBef>
              <a:buClr>
                <a:schemeClr val="tx2"/>
              </a:buClr>
              <a:buSzPct val="70000"/>
              <a:defRPr/>
            </a:pP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s</a:t>
            </a:r>
            <a:r>
              <a:rPr lang="en-US" altLang="zh-CN" sz="2400" dirty="0">
                <a:latin typeface="Times New Roman" pitchFamily="18" charset="0"/>
                <a:ea typeface="楷体_GB2312" pitchFamily="49" charset="-122"/>
                <a:cs typeface="Times New Roman" pitchFamily="18" charset="0"/>
              </a:rPr>
              <a:t>(R)=R</a:t>
            </a:r>
            <a:r>
              <a:rPr lang="zh-CN" altLang="en-US" sz="24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sz="2400" dirty="0">
                <a:latin typeface="Times New Roman" pitchFamily="18" charset="0"/>
                <a:ea typeface="华文细黑" pitchFamily="2" charset="-122"/>
                <a:cs typeface="Times New Roman" pitchFamily="18" charset="0"/>
              </a:rPr>
              <a:t>R</a:t>
            </a:r>
            <a:r>
              <a:rPr lang="en-US" sz="2400" baseline="30000" dirty="0">
                <a:latin typeface="Times New Roman" pitchFamily="18" charset="0"/>
                <a:ea typeface="华文细黑" pitchFamily="2" charset="-122"/>
                <a:cs typeface="Times New Roman" pitchFamily="18" charset="0"/>
              </a:rPr>
              <a:t>-1</a:t>
            </a:r>
            <a:r>
              <a:rPr lang="en-US" altLang="zh-CN" sz="2400" dirty="0">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a</a:t>
            </a:r>
            <a:r>
              <a:rPr lang="en-US" altLang="zh-CN" sz="2400" dirty="0" err="1">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a</a:t>
            </a:r>
            <a:r>
              <a:rPr lang="zh-CN" altLang="en-US"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a:t>
            </a:r>
            <a:r>
              <a:rPr lang="zh-CN" altLang="en-US" sz="2400" dirty="0">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altLang="zh-CN" sz="2400"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华文细黑" pitchFamily="2" charset="-122"/>
                <a:cs typeface="Times New Roman" pitchFamily="18" charset="0"/>
              </a:rPr>
              <a:t>b</a:t>
            </a:r>
            <a:r>
              <a:rPr lang="en-US" altLang="zh-CN" sz="2400" dirty="0">
                <a:latin typeface="Times New Roman" pitchFamily="18" charset="0"/>
                <a:ea typeface="华文细黑" pitchFamily="2" charset="-122"/>
                <a:cs typeface="Times New Roman" pitchFamily="18" charset="0"/>
              </a:rPr>
              <a:t>, </a:t>
            </a:r>
            <a:r>
              <a:rPr lang="en-US" altLang="zh-CN" sz="2400" i="1" dirty="0">
                <a:latin typeface="Times New Roman" pitchFamily="18" charset="0"/>
                <a:ea typeface="华文细黑" pitchFamily="2" charset="-122"/>
                <a:cs typeface="Times New Roman" pitchFamily="18" charset="0"/>
              </a:rPr>
              <a:t>a</a:t>
            </a:r>
            <a:r>
              <a:rPr lang="en-US" altLang="zh-CN" sz="2400" dirty="0">
                <a:latin typeface="Times New Roman" pitchFamily="18" charset="0"/>
                <a:ea typeface="华文细黑" pitchFamily="2" charset="-122"/>
                <a:cs typeface="Times New Roman" pitchFamily="18" charset="0"/>
              </a:rPr>
              <a:t>)|(</a:t>
            </a:r>
            <a:r>
              <a:rPr lang="en-US" altLang="zh-CN" sz="2400" i="1" dirty="0" err="1">
                <a:latin typeface="Times New Roman" pitchFamily="18" charset="0"/>
                <a:ea typeface="华文细黑" pitchFamily="2" charset="-122"/>
                <a:cs typeface="Times New Roman" pitchFamily="18" charset="0"/>
              </a:rPr>
              <a:t>a</a:t>
            </a:r>
            <a:r>
              <a:rPr lang="en-US" altLang="zh-CN" sz="2400" dirty="0" err="1">
                <a:latin typeface="Times New Roman" pitchFamily="18" charset="0"/>
                <a:ea typeface="华文细黑" pitchFamily="2" charset="-122"/>
                <a:cs typeface="Times New Roman" pitchFamily="18" charset="0"/>
              </a:rPr>
              <a:t>,</a:t>
            </a:r>
            <a:r>
              <a:rPr lang="en-US" altLang="zh-CN" sz="2400" i="1" dirty="0" err="1">
                <a:latin typeface="Times New Roman" pitchFamily="18" charset="0"/>
                <a:ea typeface="华文细黑" pitchFamily="2" charset="-122"/>
                <a:cs typeface="Times New Roman" pitchFamily="18" charset="0"/>
              </a:rPr>
              <a:t>b</a:t>
            </a:r>
            <a:r>
              <a:rPr lang="en-US" altLang="zh-CN" sz="2400" dirty="0">
                <a:latin typeface="Times New Roman" pitchFamily="18" charset="0"/>
                <a:ea typeface="华文细黑" pitchFamily="2" charset="-122"/>
                <a:cs typeface="Times New Roman" pitchFamily="18" charset="0"/>
              </a:rPr>
              <a:t>)</a:t>
            </a:r>
            <a:r>
              <a:rPr lang="zh-CN" altLang="en-US" sz="2400" dirty="0">
                <a:latin typeface="Times New Roman" pitchFamily="18" charset="0"/>
                <a:ea typeface="华文细黑" pitchFamily="2" charset="-122"/>
                <a:cs typeface="Times New Roman" pitchFamily="18" charset="0"/>
              </a:rPr>
              <a:t>∈</a:t>
            </a:r>
            <a:r>
              <a:rPr lang="en-US" altLang="zh-CN" sz="2400" dirty="0">
                <a:latin typeface="Times New Roman" pitchFamily="18" charset="0"/>
                <a:ea typeface="华文细黑" pitchFamily="2" charset="-122"/>
                <a:cs typeface="Times New Roman" pitchFamily="18" charset="0"/>
              </a:rPr>
              <a:t>R</a:t>
            </a:r>
            <a:r>
              <a:rPr lang="en-US" altLang="zh-CN" sz="2400" dirty="0">
                <a:latin typeface="Times New Roman" pitchFamily="18" charset="0"/>
                <a:ea typeface="楷体_GB2312" pitchFamily="49" charset="-122"/>
                <a:cs typeface="Times New Roman" pitchFamily="18" charset="0"/>
              </a:rPr>
              <a:t>}= {(</a:t>
            </a:r>
            <a:r>
              <a:rPr lang="en-US" altLang="zh-CN" sz="2400" i="1" dirty="0" err="1">
                <a:latin typeface="Times New Roman" pitchFamily="18" charset="0"/>
                <a:ea typeface="楷体_GB2312" pitchFamily="49" charset="-122"/>
                <a:cs typeface="Times New Roman" pitchFamily="18" charset="0"/>
              </a:rPr>
              <a:t>a</a:t>
            </a:r>
            <a:r>
              <a:rPr lang="en-US" altLang="zh-CN" sz="2400" dirty="0" err="1">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 </a:t>
            </a:r>
            <a:r>
              <a:rPr lang="en-US" altLang="zh-CN" sz="2400" i="1" dirty="0">
                <a:latin typeface="Times New Roman" pitchFamily="18" charset="0"/>
                <a:ea typeface="楷体_GB2312" pitchFamily="49" charset="-122"/>
                <a:cs typeface="Times New Roman" pitchFamily="18" charset="0"/>
              </a:rPr>
              <a:t>a</a:t>
            </a:r>
            <a:r>
              <a:rPr lang="zh-CN" altLang="en-US" sz="2400" i="1" dirty="0">
                <a:latin typeface="Times New Roman" pitchFamily="18" charset="0"/>
                <a:ea typeface="楷体_GB2312"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b</a:t>
            </a:r>
            <a:r>
              <a:rPr lang="en-US" altLang="zh-CN" sz="2400" dirty="0">
                <a:latin typeface="Times New Roman" pitchFamily="18" charset="0"/>
                <a:ea typeface="楷体_GB2312" pitchFamily="49" charset="-122"/>
                <a:cs typeface="Times New Roman" pitchFamily="18" charset="0"/>
              </a:rPr>
              <a:t>}</a:t>
            </a:r>
            <a:endParaRPr lang="zh-CN" altLang="en-US" sz="2400" dirty="0">
              <a:latin typeface="Times New Roman" pitchFamily="18" charset="0"/>
              <a:ea typeface="楷体_GB2312" pitchFamily="49" charset="-122"/>
              <a:cs typeface="Times New Roman" pitchFamily="18" charset="0"/>
            </a:endParaRPr>
          </a:p>
        </p:txBody>
      </p:sp>
      <p:grpSp>
        <p:nvGrpSpPr>
          <p:cNvPr id="2" name="Group 2">
            <a:extLst>
              <a:ext uri="{FF2B5EF4-FFF2-40B4-BE49-F238E27FC236}">
                <a16:creationId xmlns:a16="http://schemas.microsoft.com/office/drawing/2014/main" id="{23894EEE-91BF-4AA9-A72B-4965A911C7BD}"/>
              </a:ext>
            </a:extLst>
          </p:cNvPr>
          <p:cNvGrpSpPr>
            <a:grpSpLocks noChangeAspect="1"/>
          </p:cNvGrpSpPr>
          <p:nvPr/>
        </p:nvGrpSpPr>
        <p:grpSpPr bwMode="auto">
          <a:xfrm>
            <a:off x="8382000" y="1524000"/>
            <a:ext cx="1295400" cy="1181100"/>
            <a:chOff x="2204" y="10803"/>
            <a:chExt cx="2550" cy="2307"/>
          </a:xfrm>
        </p:grpSpPr>
        <p:sp>
          <p:nvSpPr>
            <p:cNvPr id="48135" name="AutoShape 3">
              <a:extLst>
                <a:ext uri="{FF2B5EF4-FFF2-40B4-BE49-F238E27FC236}">
                  <a16:creationId xmlns:a16="http://schemas.microsoft.com/office/drawing/2014/main" id="{4A5A0D87-CAFA-4B02-9857-F706B06C15F2}"/>
                </a:ext>
              </a:extLst>
            </p:cNvPr>
            <p:cNvSpPr>
              <a:spLocks noChangeAspect="1" noChangeArrowheads="1"/>
            </p:cNvSpPr>
            <p:nvPr/>
          </p:nvSpPr>
          <p:spPr bwMode="auto">
            <a:xfrm>
              <a:off x="2204" y="10803"/>
              <a:ext cx="2394"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8136" name="Text Box 4">
              <a:extLst>
                <a:ext uri="{FF2B5EF4-FFF2-40B4-BE49-F238E27FC236}">
                  <a16:creationId xmlns:a16="http://schemas.microsoft.com/office/drawing/2014/main" id="{9453403A-BCBB-49F4-BF05-1873BCF3C833}"/>
                </a:ext>
              </a:extLst>
            </p:cNvPr>
            <p:cNvSpPr txBox="1">
              <a:spLocks noChangeArrowheads="1"/>
            </p:cNvSpPr>
            <p:nvPr/>
          </p:nvSpPr>
          <p:spPr bwMode="auto">
            <a:xfrm>
              <a:off x="2740" y="10803"/>
              <a:ext cx="1034"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8522" tIns="29261" rIns="58522" bIns="29261"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0000"/>
                  </a:solidFill>
                  <a:latin typeface="Times New Roman" panose="02020603050405020304" pitchFamily="18" charset="0"/>
                  <a:cs typeface="Times New Roman" panose="02020603050405020304" pitchFamily="18" charset="0"/>
                </a:rPr>
                <a:t>1  </a:t>
              </a:r>
              <a:r>
                <a:rPr lang="zh-CN" altLang="zh-CN" sz="1800" b="1">
                  <a:solidFill>
                    <a:srgbClr val="FF0000"/>
                  </a:solidFill>
                  <a:latin typeface="Times New Roman" panose="02020603050405020304" pitchFamily="18" charset="0"/>
                  <a:cs typeface="Times New Roman" panose="02020603050405020304" pitchFamily="18" charset="0"/>
                </a:rPr>
                <a:t>。</a:t>
              </a:r>
              <a:endParaRPr lang="zh-CN" altLang="zh-CN" sz="1800">
                <a:latin typeface="Times New Roman" panose="02020603050405020304" pitchFamily="18" charset="0"/>
                <a:cs typeface="Times New Roman" panose="02020603050405020304" pitchFamily="18" charset="0"/>
              </a:endParaRPr>
            </a:p>
          </p:txBody>
        </p:sp>
        <p:sp>
          <p:nvSpPr>
            <p:cNvPr id="48137" name="Text Box 5">
              <a:extLst>
                <a:ext uri="{FF2B5EF4-FFF2-40B4-BE49-F238E27FC236}">
                  <a16:creationId xmlns:a16="http://schemas.microsoft.com/office/drawing/2014/main" id="{0DE825A3-41A7-46D7-8BA0-0323FEEFF655}"/>
                </a:ext>
              </a:extLst>
            </p:cNvPr>
            <p:cNvSpPr txBox="1">
              <a:spLocks noChangeArrowheads="1"/>
            </p:cNvSpPr>
            <p:nvPr/>
          </p:nvSpPr>
          <p:spPr bwMode="auto">
            <a:xfrm>
              <a:off x="2354" y="12232"/>
              <a:ext cx="450"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8522" tIns="29261" rIns="58522" bIns="29261"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0000"/>
                  </a:solidFill>
                  <a:latin typeface="Times New Roman" panose="02020603050405020304" pitchFamily="18" charset="0"/>
                  <a:cs typeface="Times New Roman" panose="02020603050405020304" pitchFamily="18" charset="0"/>
                </a:rPr>
                <a:t>2</a:t>
              </a:r>
              <a:r>
                <a:rPr lang="zh-CN" altLang="zh-CN" sz="1800" b="1">
                  <a:solidFill>
                    <a:srgbClr val="FF0000"/>
                  </a:solidFill>
                  <a:latin typeface="Times New Roman" panose="02020603050405020304" pitchFamily="18" charset="0"/>
                  <a:cs typeface="Times New Roman" panose="02020603050405020304" pitchFamily="18" charset="0"/>
                </a:rPr>
                <a:t>。</a:t>
              </a:r>
              <a:endParaRPr lang="zh-CN" altLang="zh-CN" sz="1800">
                <a:latin typeface="Times New Roman" panose="02020603050405020304" pitchFamily="18" charset="0"/>
                <a:cs typeface="Times New Roman" panose="02020603050405020304" pitchFamily="18" charset="0"/>
              </a:endParaRPr>
            </a:p>
          </p:txBody>
        </p:sp>
        <p:sp>
          <p:nvSpPr>
            <p:cNvPr id="48138" name="Text Box 6">
              <a:extLst>
                <a:ext uri="{FF2B5EF4-FFF2-40B4-BE49-F238E27FC236}">
                  <a16:creationId xmlns:a16="http://schemas.microsoft.com/office/drawing/2014/main" id="{A9ECB0FC-048D-4F88-A7CB-D72CCF067D0C}"/>
                </a:ext>
              </a:extLst>
            </p:cNvPr>
            <p:cNvSpPr txBox="1">
              <a:spLocks noChangeArrowheads="1"/>
            </p:cNvSpPr>
            <p:nvPr/>
          </p:nvSpPr>
          <p:spPr bwMode="auto">
            <a:xfrm>
              <a:off x="3831" y="12501"/>
              <a:ext cx="59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8522" tIns="29261" rIns="58522" bIns="29261"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b="1">
                  <a:solidFill>
                    <a:srgbClr val="FF0000"/>
                  </a:solidFill>
                  <a:latin typeface="Calibri" panose="020F0502020204030204" pitchFamily="34" charset="0"/>
                </a:rPr>
                <a:t>。</a:t>
              </a:r>
              <a:endParaRPr lang="zh-CN" altLang="zh-CN" sz="1800"/>
            </a:p>
          </p:txBody>
        </p:sp>
        <p:sp>
          <p:nvSpPr>
            <p:cNvPr id="48139" name="Text Box 7">
              <a:extLst>
                <a:ext uri="{FF2B5EF4-FFF2-40B4-BE49-F238E27FC236}">
                  <a16:creationId xmlns:a16="http://schemas.microsoft.com/office/drawing/2014/main" id="{6A854A75-B9E2-4801-9942-E4FC0387F3AB}"/>
                </a:ext>
              </a:extLst>
            </p:cNvPr>
            <p:cNvSpPr txBox="1">
              <a:spLocks noChangeArrowheads="1"/>
            </p:cNvSpPr>
            <p:nvPr/>
          </p:nvSpPr>
          <p:spPr bwMode="auto">
            <a:xfrm>
              <a:off x="4361" y="12351"/>
              <a:ext cx="393"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8522" tIns="29261" rIns="58522" bIns="29261"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solidFill>
                    <a:srgbClr val="000000"/>
                  </a:solidFill>
                  <a:latin typeface="Times New Roman" panose="02020603050405020304" pitchFamily="18" charset="0"/>
                  <a:cs typeface="Times New Roman" panose="02020603050405020304" pitchFamily="18" charset="0"/>
                </a:rPr>
                <a:t>3</a:t>
              </a:r>
              <a:endParaRPr lang="zh-CN" altLang="zh-CN" sz="1800">
                <a:latin typeface="Times New Roman" panose="02020603050405020304" pitchFamily="18" charset="0"/>
                <a:cs typeface="Times New Roman" panose="02020603050405020304" pitchFamily="18" charset="0"/>
              </a:endParaRPr>
            </a:p>
          </p:txBody>
        </p:sp>
        <p:sp>
          <p:nvSpPr>
            <p:cNvPr id="48140" name="Arc 8">
              <a:extLst>
                <a:ext uri="{FF2B5EF4-FFF2-40B4-BE49-F238E27FC236}">
                  <a16:creationId xmlns:a16="http://schemas.microsoft.com/office/drawing/2014/main" id="{155F28C0-B86B-46F3-BC80-0EBD8A8008B4}"/>
                </a:ext>
              </a:extLst>
            </p:cNvPr>
            <p:cNvSpPr>
              <a:spLocks/>
            </p:cNvSpPr>
            <p:nvPr/>
          </p:nvSpPr>
          <p:spPr bwMode="auto">
            <a:xfrm flipV="1">
              <a:off x="3148" y="10803"/>
              <a:ext cx="674" cy="57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4434"/>
                    <a:pt x="3553" y="7735"/>
                    <a:pt x="9485" y="37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4434"/>
                    <a:pt x="3553" y="7735"/>
                    <a:pt x="9485" y="3716"/>
                  </a:cubicBezTo>
                  <a:lnTo>
                    <a:pt x="21600" y="21600"/>
                  </a:lnTo>
                  <a:lnTo>
                    <a:pt x="21599"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8141" name="Line 9">
              <a:extLst>
                <a:ext uri="{FF2B5EF4-FFF2-40B4-BE49-F238E27FC236}">
                  <a16:creationId xmlns:a16="http://schemas.microsoft.com/office/drawing/2014/main" id="{3DAC61E2-D2C1-42B0-BF8D-F32F8F3386C2}"/>
                </a:ext>
              </a:extLst>
            </p:cNvPr>
            <p:cNvSpPr>
              <a:spLocks noChangeShapeType="1"/>
            </p:cNvSpPr>
            <p:nvPr/>
          </p:nvSpPr>
          <p:spPr bwMode="auto">
            <a:xfrm>
              <a:off x="3244" y="11279"/>
              <a:ext cx="96" cy="9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8142" name="Arc 10">
              <a:extLst>
                <a:ext uri="{FF2B5EF4-FFF2-40B4-BE49-F238E27FC236}">
                  <a16:creationId xmlns:a16="http://schemas.microsoft.com/office/drawing/2014/main" id="{A8A3E249-7306-459E-828B-541DBA0E63B7}"/>
                </a:ext>
              </a:extLst>
            </p:cNvPr>
            <p:cNvSpPr>
              <a:spLocks/>
            </p:cNvSpPr>
            <p:nvPr/>
          </p:nvSpPr>
          <p:spPr bwMode="auto">
            <a:xfrm flipH="1">
              <a:off x="2572" y="11470"/>
              <a:ext cx="864" cy="133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8143" name="Line 11">
              <a:extLst>
                <a:ext uri="{FF2B5EF4-FFF2-40B4-BE49-F238E27FC236}">
                  <a16:creationId xmlns:a16="http://schemas.microsoft.com/office/drawing/2014/main" id="{CBFE7D2B-D7FF-45D1-AA69-4DE08C55B561}"/>
                </a:ext>
              </a:extLst>
            </p:cNvPr>
            <p:cNvSpPr>
              <a:spLocks noChangeShapeType="1"/>
            </p:cNvSpPr>
            <p:nvPr/>
          </p:nvSpPr>
          <p:spPr bwMode="auto">
            <a:xfrm>
              <a:off x="2572" y="12614"/>
              <a:ext cx="0" cy="19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8144" name="Arc 12">
              <a:extLst>
                <a:ext uri="{FF2B5EF4-FFF2-40B4-BE49-F238E27FC236}">
                  <a16:creationId xmlns:a16="http://schemas.microsoft.com/office/drawing/2014/main" id="{E04F0588-EBED-4850-A587-7C2EC5885DE9}"/>
                </a:ext>
              </a:extLst>
            </p:cNvPr>
            <p:cNvSpPr>
              <a:spLocks/>
            </p:cNvSpPr>
            <p:nvPr/>
          </p:nvSpPr>
          <p:spPr bwMode="auto">
            <a:xfrm>
              <a:off x="3436" y="11470"/>
              <a:ext cx="576" cy="133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48145" name="Line 13">
              <a:extLst>
                <a:ext uri="{FF2B5EF4-FFF2-40B4-BE49-F238E27FC236}">
                  <a16:creationId xmlns:a16="http://schemas.microsoft.com/office/drawing/2014/main" id="{4D421055-0919-4C6D-90D8-38693FFD8A4F}"/>
                </a:ext>
              </a:extLst>
            </p:cNvPr>
            <p:cNvSpPr>
              <a:spLocks noChangeShapeType="1"/>
            </p:cNvSpPr>
            <p:nvPr/>
          </p:nvSpPr>
          <p:spPr bwMode="auto">
            <a:xfrm flipV="1">
              <a:off x="3916" y="11947"/>
              <a:ext cx="0" cy="19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21" name="任意多边形 20">
            <a:extLst>
              <a:ext uri="{FF2B5EF4-FFF2-40B4-BE49-F238E27FC236}">
                <a16:creationId xmlns:a16="http://schemas.microsoft.com/office/drawing/2014/main" id="{32F7683B-EC8F-4CFD-ACE1-24B24FF2F000}"/>
              </a:ext>
            </a:extLst>
          </p:cNvPr>
          <p:cNvSpPr/>
          <p:nvPr/>
        </p:nvSpPr>
        <p:spPr>
          <a:xfrm>
            <a:off x="8520113" y="1857375"/>
            <a:ext cx="449262" cy="668338"/>
          </a:xfrm>
          <a:custGeom>
            <a:avLst/>
            <a:gdLst>
              <a:gd name="connsiteX0" fmla="*/ 449943 w 449943"/>
              <a:gd name="connsiteY0" fmla="*/ 0 h 667657"/>
              <a:gd name="connsiteX1" fmla="*/ 0 w 449943"/>
              <a:gd name="connsiteY1" fmla="*/ 667657 h 667657"/>
            </a:gdLst>
            <a:ahLst/>
            <a:cxnLst>
              <a:cxn ang="0">
                <a:pos x="connsiteX0" y="connsiteY0"/>
              </a:cxn>
              <a:cxn ang="0">
                <a:pos x="connsiteX1" y="connsiteY1"/>
              </a:cxn>
            </a:cxnLst>
            <a:rect l="l" t="t" r="r" b="b"/>
            <a:pathLst>
              <a:path w="449943" h="667657">
                <a:moveTo>
                  <a:pt x="449943" y="0"/>
                </a:moveTo>
                <a:cubicBezTo>
                  <a:pt x="440267" y="246743"/>
                  <a:pt x="430591" y="493486"/>
                  <a:pt x="0" y="667657"/>
                </a:cubicBezTo>
              </a:path>
            </a:pathLst>
          </a:custGeom>
          <a:ln>
            <a:solidFill>
              <a:schemeClr val="tx1"/>
            </a:solidFill>
            <a:head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23" name="任意多边形 22">
            <a:extLst>
              <a:ext uri="{FF2B5EF4-FFF2-40B4-BE49-F238E27FC236}">
                <a16:creationId xmlns:a16="http://schemas.microsoft.com/office/drawing/2014/main" id="{6EFE0377-C529-4CF9-8060-C1646A899C24}"/>
              </a:ext>
            </a:extLst>
          </p:cNvPr>
          <p:cNvSpPr/>
          <p:nvPr/>
        </p:nvSpPr>
        <p:spPr>
          <a:xfrm>
            <a:off x="8940801" y="1857375"/>
            <a:ext cx="347663" cy="711200"/>
          </a:xfrm>
          <a:custGeom>
            <a:avLst/>
            <a:gdLst>
              <a:gd name="connsiteX0" fmla="*/ 58057 w 348343"/>
              <a:gd name="connsiteY0" fmla="*/ 0 h 711200"/>
              <a:gd name="connsiteX1" fmla="*/ 348343 w 348343"/>
              <a:gd name="connsiteY1" fmla="*/ 711200 h 711200"/>
            </a:gdLst>
            <a:ahLst/>
            <a:cxnLst>
              <a:cxn ang="0">
                <a:pos x="connsiteX0" y="connsiteY0"/>
              </a:cxn>
              <a:cxn ang="0">
                <a:pos x="connsiteX1" y="connsiteY1"/>
              </a:cxn>
            </a:cxnLst>
            <a:rect l="l" t="t" r="r" b="b"/>
            <a:pathLst>
              <a:path w="348343" h="711200">
                <a:moveTo>
                  <a:pt x="58057" y="0"/>
                </a:moveTo>
                <a:cubicBezTo>
                  <a:pt x="29028" y="237066"/>
                  <a:pt x="0" y="474133"/>
                  <a:pt x="348343" y="711200"/>
                </a:cubicBezTo>
              </a:path>
            </a:pathLst>
          </a:cu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20" name="Rectangle 2">
            <a:extLst>
              <a:ext uri="{FF2B5EF4-FFF2-40B4-BE49-F238E27FC236}">
                <a16:creationId xmlns:a16="http://schemas.microsoft.com/office/drawing/2014/main" id="{D2DB9639-42FF-4E56-A239-E12D996C9059}"/>
              </a:ext>
            </a:extLst>
          </p:cNvPr>
          <p:cNvSpPr txBox="1">
            <a:spLocks noChangeArrowheads="1"/>
          </p:cNvSpPr>
          <p:nvPr/>
        </p:nvSpPr>
        <p:spPr>
          <a:xfrm>
            <a:off x="533400" y="0"/>
            <a:ext cx="93726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a:solidFill>
                  <a:schemeClr val="bg1"/>
                </a:solidFill>
                <a:latin typeface="Times New Roman" panose="02020603050405020304" pitchFamily="18" charset="0"/>
                <a:cs typeface="Times New Roman" panose="02020603050405020304" pitchFamily="18" charset="0"/>
              </a:rPr>
              <a:t>5.4 </a:t>
            </a:r>
            <a:r>
              <a:rPr lang="zh-CN" altLang="en-US" b="1">
                <a:solidFill>
                  <a:schemeClr val="bg1"/>
                </a:solidFill>
                <a:latin typeface="Times New Roman" panose="02020603050405020304" pitchFamily="18" charset="0"/>
                <a:cs typeface="Times New Roman" panose="02020603050405020304" pitchFamily="18" charset="0"/>
              </a:rPr>
              <a:t>关系的闭包 </a:t>
            </a:r>
            <a:r>
              <a:rPr lang="en-US" altLang="zh-CN" sz="3600" b="1">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animEffect transition="in" filter="strips(downRight)">
                                      <p:cBhvr>
                                        <p:cTn id="7" dur="500"/>
                                        <p:tgtEl>
                                          <p:spTgt spid="3789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7892">
                                            <p:txEl>
                                              <p:pRg st="3" end="3"/>
                                            </p:txEl>
                                          </p:spTgt>
                                        </p:tgtEl>
                                        <p:attrNameLst>
                                          <p:attrName>style.visibility</p:attrName>
                                        </p:attrNameLst>
                                      </p:cBhvr>
                                      <p:to>
                                        <p:strVal val="visible"/>
                                      </p:to>
                                    </p:set>
                                    <p:animEffect transition="in" filter="strips(downRight)">
                                      <p:cBhvr>
                                        <p:cTn id="12" dur="500"/>
                                        <p:tgtEl>
                                          <p:spTgt spid="3789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par>
                          <p:cTn id="20" fill="hold" nodeType="afterGroup">
                            <p:stCondLst>
                              <p:cond delay="0"/>
                            </p:stCondLst>
                            <p:childTnLst>
                              <p:par>
                                <p:cTn id="21" presetID="22" presetClass="entr" presetSubtype="4"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37892">
                                            <p:txEl>
                                              <p:pRg st="4" end="4"/>
                                            </p:txEl>
                                          </p:spTgt>
                                        </p:tgtEl>
                                        <p:attrNameLst>
                                          <p:attrName>style.visibility</p:attrName>
                                        </p:attrNameLst>
                                      </p:cBhvr>
                                      <p:to>
                                        <p:strVal val="visible"/>
                                      </p:to>
                                    </p:set>
                                    <p:animEffect transition="in" filter="strips(downRight)">
                                      <p:cBhvr>
                                        <p:cTn id="28" dur="500"/>
                                        <p:tgtEl>
                                          <p:spTgt spid="37892">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37892">
                                            <p:txEl>
                                              <p:pRg st="5" end="5"/>
                                            </p:txEl>
                                          </p:spTgt>
                                        </p:tgtEl>
                                        <p:attrNameLst>
                                          <p:attrName>style.visibility</p:attrName>
                                        </p:attrNameLst>
                                      </p:cBhvr>
                                      <p:to>
                                        <p:strVal val="visible"/>
                                      </p:to>
                                    </p:set>
                                    <p:animEffect transition="in" filter="strips(downRight)">
                                      <p:cBhvr>
                                        <p:cTn id="33" dur="500"/>
                                        <p:tgtEl>
                                          <p:spTgt spid="37892">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37892">
                                            <p:txEl>
                                              <p:pRg st="6" end="6"/>
                                            </p:txEl>
                                          </p:spTgt>
                                        </p:tgtEl>
                                        <p:attrNameLst>
                                          <p:attrName>style.visibility</p:attrName>
                                        </p:attrNameLst>
                                      </p:cBhvr>
                                      <p:to>
                                        <p:strVal val="visible"/>
                                      </p:to>
                                    </p:set>
                                    <p:animEffect transition="in" filter="strips(downRight)">
                                      <p:cBhvr>
                                        <p:cTn id="38" dur="500"/>
                                        <p:tgtEl>
                                          <p:spTgt spid="3789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203AAFD9-7AC4-4A0A-A210-30D52AC4E86D}"/>
              </a:ext>
            </a:extLst>
          </p:cNvPr>
          <p:cNvSpPr txBox="1">
            <a:spLocks noChangeArrowheads="1"/>
          </p:cNvSpPr>
          <p:nvPr/>
        </p:nvSpPr>
        <p:spPr bwMode="auto">
          <a:xfrm>
            <a:off x="685800" y="1524000"/>
            <a:ext cx="10972800" cy="4462375"/>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关系的闭包求解</a:t>
            </a:r>
            <a:endPar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endParaRPr>
          </a:p>
          <a:p>
            <a:pPr lvl="1"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zh-CN" altLang="en-US" sz="2600" dirty="0">
                <a:effectLst>
                  <a:outerShdw blurRad="38100" dist="38100" dir="2700000" algn="tl">
                    <a:srgbClr val="C0C0C0"/>
                  </a:outerShdw>
                </a:effectLst>
                <a:latin typeface="华文细黑" pitchFamily="2" charset="-122"/>
                <a:ea typeface="华文细黑" pitchFamily="2" charset="-122"/>
              </a:rPr>
              <a:t>关系的传递闭包求解</a:t>
            </a:r>
            <a:endParaRPr lang="en-US" altLang="zh-CN" sz="2600" dirty="0">
              <a:effectLst>
                <a:outerShdw blurRad="38100" dist="38100" dir="2700000" algn="tl">
                  <a:srgbClr val="C0C0C0"/>
                </a:outerShdw>
              </a:effectLst>
              <a:latin typeface="华文细黑" pitchFamily="2" charset="-122"/>
              <a:ea typeface="华文细黑" pitchFamily="2" charset="-122"/>
            </a:endParaRPr>
          </a:p>
          <a:p>
            <a:pPr marL="1160463" lvl="2" indent="-246063" eaLnBrk="1" hangingPunct="1">
              <a:lnSpc>
                <a:spcPct val="114000"/>
              </a:lnSpc>
              <a:buClr>
                <a:schemeClr val="tx2"/>
              </a:buClr>
              <a:buSzPct val="70000"/>
              <a:buFont typeface="Wingdings" pitchFamily="2" charset="2"/>
              <a:buChar char="l"/>
              <a:defRPr/>
            </a:pPr>
            <a:r>
              <a:rPr lang="zh-CN" altLang="en-US" sz="2400" spc="-100" dirty="0">
                <a:latin typeface="Times New Roman" pitchFamily="18" charset="0"/>
                <a:ea typeface="楷体_GB2312" pitchFamily="49" charset="-122"/>
                <a:cs typeface="Times New Roman" pitchFamily="18" charset="0"/>
              </a:rPr>
              <a:t>假设关系</a:t>
            </a:r>
            <a:r>
              <a:rPr lang="en-US" altLang="zh-CN" sz="2400" spc="-100" dirty="0">
                <a:latin typeface="Times New Roman" pitchFamily="18" charset="0"/>
                <a:ea typeface="楷体_GB2312" pitchFamily="49" charset="-122"/>
                <a:cs typeface="Times New Roman" pitchFamily="18" charset="0"/>
              </a:rPr>
              <a:t>R</a:t>
            </a:r>
            <a:r>
              <a:rPr lang="zh-CN" altLang="en-US" sz="2400" spc="-100" dirty="0">
                <a:latin typeface="Times New Roman" pitchFamily="18" charset="0"/>
                <a:ea typeface="楷体_GB2312" pitchFamily="49" charset="-122"/>
                <a:cs typeface="Times New Roman" pitchFamily="18" charset="0"/>
              </a:rPr>
              <a:t>不是传递的，怎样产生一包含</a:t>
            </a:r>
            <a:r>
              <a:rPr lang="en-US" altLang="zh-CN" sz="2400" spc="-100" dirty="0">
                <a:latin typeface="Times New Roman" pitchFamily="18" charset="0"/>
                <a:ea typeface="楷体_GB2312" pitchFamily="49" charset="-122"/>
                <a:cs typeface="Times New Roman" pitchFamily="18" charset="0"/>
              </a:rPr>
              <a:t>R</a:t>
            </a:r>
            <a:r>
              <a:rPr lang="zh-CN" altLang="en-US" sz="2400" spc="-100" dirty="0">
                <a:latin typeface="Times New Roman" pitchFamily="18" charset="0"/>
                <a:ea typeface="楷体_GB2312" pitchFamily="49" charset="-122"/>
                <a:cs typeface="Times New Roman" pitchFamily="18" charset="0"/>
              </a:rPr>
              <a:t>的传递关系并使得这个新关系被包含在任何包含</a:t>
            </a:r>
            <a:r>
              <a:rPr lang="en-US" altLang="zh-CN" sz="2400" spc="-100" dirty="0">
                <a:latin typeface="Times New Roman" pitchFamily="18" charset="0"/>
                <a:ea typeface="楷体_GB2312" pitchFamily="49" charset="-122"/>
                <a:cs typeface="Times New Roman" pitchFamily="18" charset="0"/>
              </a:rPr>
              <a:t>R</a:t>
            </a:r>
            <a:r>
              <a:rPr lang="zh-CN" altLang="en-US" sz="2400" spc="-100" dirty="0">
                <a:latin typeface="Times New Roman" pitchFamily="18" charset="0"/>
                <a:ea typeface="楷体_GB2312" pitchFamily="49" charset="-122"/>
                <a:cs typeface="Times New Roman" pitchFamily="18" charset="0"/>
              </a:rPr>
              <a:t>的传递关系中</a:t>
            </a:r>
            <a:r>
              <a:rPr lang="en-US" altLang="zh-CN" sz="2400" spc="-100" dirty="0">
                <a:latin typeface="Times New Roman" pitchFamily="18" charset="0"/>
                <a:ea typeface="楷体_GB2312" pitchFamily="49" charset="-122"/>
                <a:cs typeface="Times New Roman" pitchFamily="18" charset="0"/>
              </a:rPr>
              <a:t>?</a:t>
            </a:r>
          </a:p>
          <a:p>
            <a:pPr marL="1160463" lvl="2" indent="-246063" eaLnBrk="1" hangingPunct="1">
              <a:lnSpc>
                <a:spcPct val="114000"/>
              </a:lnSpc>
              <a:buClr>
                <a:schemeClr val="tx2"/>
              </a:buClr>
              <a:buSzPct val="70000"/>
              <a:buFont typeface="Wingdings" pitchFamily="2" charset="2"/>
              <a:buChar char="l"/>
              <a:defRPr/>
            </a:pPr>
            <a:r>
              <a:rPr lang="zh-CN" altLang="en-US" sz="2400" spc="-100" dirty="0">
                <a:latin typeface="Times New Roman" pitchFamily="18" charset="0"/>
                <a:ea typeface="楷体_GB2312" pitchFamily="49" charset="-122"/>
                <a:cs typeface="Times New Roman" pitchFamily="18" charset="0"/>
              </a:rPr>
              <a:t>对于已在</a:t>
            </a:r>
            <a:r>
              <a:rPr lang="en-US" altLang="zh-CN" sz="2400" spc="-100" dirty="0">
                <a:latin typeface="Times New Roman" pitchFamily="18" charset="0"/>
                <a:ea typeface="楷体_GB2312" pitchFamily="49" charset="-122"/>
                <a:cs typeface="Times New Roman" pitchFamily="18" charset="0"/>
              </a:rPr>
              <a:t>R</a:t>
            </a:r>
            <a:r>
              <a:rPr lang="zh-CN" altLang="en-US" sz="2400" spc="-100" dirty="0">
                <a:latin typeface="Times New Roman" pitchFamily="18" charset="0"/>
                <a:ea typeface="楷体_GB2312" pitchFamily="49" charset="-122"/>
                <a:cs typeface="Times New Roman" pitchFamily="18" charset="0"/>
              </a:rPr>
              <a:t>中的</a:t>
            </a:r>
            <a:r>
              <a:rPr lang="en-US" altLang="zh-CN" sz="2400" spc="-100" dirty="0">
                <a:latin typeface="Times New Roman" pitchFamily="18" charset="0"/>
                <a:ea typeface="楷体_GB2312" pitchFamily="49" charset="-122"/>
                <a:cs typeface="Times New Roman" pitchFamily="18" charset="0"/>
              </a:rPr>
              <a:t>(</a:t>
            </a:r>
            <a:r>
              <a:rPr lang="en-US" altLang="zh-CN" sz="2400" i="1" spc="-100" dirty="0" err="1">
                <a:latin typeface="Times New Roman" pitchFamily="18" charset="0"/>
                <a:ea typeface="楷体_GB2312" pitchFamily="49" charset="-122"/>
                <a:cs typeface="Times New Roman" pitchFamily="18" charset="0"/>
              </a:rPr>
              <a:t>a,b</a:t>
            </a:r>
            <a:r>
              <a:rPr lang="en-US" altLang="zh-CN" sz="2400" spc="-100" dirty="0">
                <a:latin typeface="Times New Roman" pitchFamily="18" charset="0"/>
                <a:ea typeface="楷体_GB2312" pitchFamily="49" charset="-122"/>
                <a:cs typeface="Times New Roman" pitchFamily="18" charset="0"/>
              </a:rPr>
              <a:t>)</a:t>
            </a:r>
            <a:r>
              <a:rPr lang="zh-CN" altLang="en-US" sz="2400" spc="-100" dirty="0">
                <a:latin typeface="Times New Roman" pitchFamily="18" charset="0"/>
                <a:ea typeface="楷体_GB2312" pitchFamily="49" charset="-122"/>
                <a:cs typeface="Times New Roman" pitchFamily="18" charset="0"/>
              </a:rPr>
              <a:t>和</a:t>
            </a:r>
            <a:r>
              <a:rPr lang="en-US" altLang="zh-CN" sz="2400" spc="-100" dirty="0">
                <a:latin typeface="Times New Roman" pitchFamily="18" charset="0"/>
                <a:ea typeface="楷体_GB2312" pitchFamily="49" charset="-122"/>
                <a:cs typeface="Times New Roman" pitchFamily="18" charset="0"/>
              </a:rPr>
              <a:t>(</a:t>
            </a:r>
            <a:r>
              <a:rPr lang="en-US" altLang="zh-CN" sz="2400" i="1" spc="-100" dirty="0" err="1">
                <a:latin typeface="Times New Roman" pitchFamily="18" charset="0"/>
                <a:ea typeface="楷体_GB2312" pitchFamily="49" charset="-122"/>
                <a:cs typeface="Times New Roman" pitchFamily="18" charset="0"/>
              </a:rPr>
              <a:t>b</a:t>
            </a:r>
            <a:r>
              <a:rPr lang="en-US" altLang="zh-CN" sz="2400" spc="-100" dirty="0" err="1">
                <a:latin typeface="Times New Roman" pitchFamily="18" charset="0"/>
                <a:ea typeface="楷体_GB2312" pitchFamily="49" charset="-122"/>
                <a:cs typeface="Times New Roman" pitchFamily="18" charset="0"/>
              </a:rPr>
              <a:t>,</a:t>
            </a:r>
            <a:r>
              <a:rPr lang="en-US" altLang="zh-CN" sz="2400" i="1" spc="-100" dirty="0" err="1">
                <a:latin typeface="Times New Roman" pitchFamily="18" charset="0"/>
                <a:ea typeface="楷体_GB2312" pitchFamily="49" charset="-122"/>
                <a:cs typeface="Times New Roman" pitchFamily="18" charset="0"/>
              </a:rPr>
              <a:t>c</a:t>
            </a:r>
            <a:r>
              <a:rPr lang="en-US" altLang="zh-CN" sz="2400" spc="-100" dirty="0">
                <a:latin typeface="Times New Roman" pitchFamily="18" charset="0"/>
                <a:ea typeface="楷体_GB2312" pitchFamily="49" charset="-122"/>
                <a:cs typeface="Times New Roman" pitchFamily="18" charset="0"/>
              </a:rPr>
              <a:t>)</a:t>
            </a:r>
            <a:r>
              <a:rPr lang="zh-CN" altLang="en-US" sz="2400" spc="-100" dirty="0">
                <a:latin typeface="Times New Roman" pitchFamily="18" charset="0"/>
                <a:ea typeface="楷体_GB2312" pitchFamily="49" charset="-122"/>
                <a:cs typeface="Times New Roman" pitchFamily="18" charset="0"/>
              </a:rPr>
              <a:t>，可以通过增加所有形如</a:t>
            </a:r>
            <a:r>
              <a:rPr lang="en-US" altLang="zh-CN" sz="2400" spc="-100" dirty="0">
                <a:latin typeface="Times New Roman" pitchFamily="18" charset="0"/>
                <a:ea typeface="楷体_GB2312" pitchFamily="49" charset="-122"/>
                <a:cs typeface="Times New Roman" pitchFamily="18" charset="0"/>
              </a:rPr>
              <a:t>(</a:t>
            </a:r>
            <a:r>
              <a:rPr lang="en-US" altLang="zh-CN" sz="2400" i="1" spc="-100" dirty="0" err="1">
                <a:latin typeface="Times New Roman" pitchFamily="18" charset="0"/>
                <a:ea typeface="楷体_GB2312" pitchFamily="49" charset="-122"/>
                <a:cs typeface="Times New Roman" pitchFamily="18" charset="0"/>
              </a:rPr>
              <a:t>a</a:t>
            </a:r>
            <a:r>
              <a:rPr lang="en-US" altLang="zh-CN" sz="2400" spc="-100" dirty="0" err="1">
                <a:latin typeface="Times New Roman" pitchFamily="18" charset="0"/>
                <a:ea typeface="楷体_GB2312" pitchFamily="49" charset="-122"/>
                <a:cs typeface="Times New Roman" pitchFamily="18" charset="0"/>
              </a:rPr>
              <a:t>,</a:t>
            </a:r>
            <a:r>
              <a:rPr lang="en-US" altLang="zh-CN" sz="2400" i="1" spc="-100" dirty="0" err="1">
                <a:latin typeface="Times New Roman" pitchFamily="18" charset="0"/>
                <a:ea typeface="楷体_GB2312" pitchFamily="49" charset="-122"/>
                <a:cs typeface="Times New Roman" pitchFamily="18" charset="0"/>
              </a:rPr>
              <a:t>c</a:t>
            </a:r>
            <a:r>
              <a:rPr lang="en-US" altLang="zh-CN" sz="2400" spc="-100" dirty="0">
                <a:latin typeface="Times New Roman" pitchFamily="18" charset="0"/>
                <a:ea typeface="楷体_GB2312" pitchFamily="49" charset="-122"/>
                <a:cs typeface="Times New Roman" pitchFamily="18" charset="0"/>
              </a:rPr>
              <a:t>)</a:t>
            </a:r>
            <a:r>
              <a:rPr lang="zh-CN" altLang="en-US" sz="2400" spc="-100" dirty="0">
                <a:latin typeface="Times New Roman" pitchFamily="18" charset="0"/>
                <a:ea typeface="楷体_GB2312" pitchFamily="49" charset="-122"/>
                <a:cs typeface="Times New Roman" pitchFamily="18" charset="0"/>
              </a:rPr>
              <a:t>的有序对构成</a:t>
            </a:r>
            <a:r>
              <a:rPr lang="en-US" altLang="zh-CN" sz="2400" spc="-100" dirty="0">
                <a:latin typeface="Times New Roman" pitchFamily="18" charset="0"/>
                <a:ea typeface="楷体_GB2312" pitchFamily="49" charset="-122"/>
                <a:cs typeface="Times New Roman" pitchFamily="18" charset="0"/>
              </a:rPr>
              <a:t>R</a:t>
            </a:r>
            <a:r>
              <a:rPr lang="zh-CN" altLang="en-US" sz="2400" spc="-100" dirty="0">
                <a:latin typeface="Times New Roman" pitchFamily="18" charset="0"/>
                <a:ea typeface="楷体_GB2312" pitchFamily="49" charset="-122"/>
                <a:cs typeface="Times New Roman" pitchFamily="18" charset="0"/>
              </a:rPr>
              <a:t>的传递闭包吗</a:t>
            </a:r>
            <a:r>
              <a:rPr lang="en-US" altLang="zh-CN" sz="2400" spc="-100" dirty="0">
                <a:latin typeface="Times New Roman" pitchFamily="18" charset="0"/>
                <a:ea typeface="楷体_GB2312" pitchFamily="49" charset="-122"/>
                <a:cs typeface="Times New Roman" pitchFamily="18" charset="0"/>
              </a:rPr>
              <a:t>? </a:t>
            </a:r>
          </a:p>
          <a:p>
            <a:pPr marL="1160463" lvl="2" indent="-246063" eaLnBrk="1" hangingPunct="1">
              <a:lnSpc>
                <a:spcPct val="114000"/>
              </a:lnSpc>
              <a:buClr>
                <a:schemeClr val="tx2"/>
              </a:buClr>
              <a:buSzPct val="70000"/>
              <a:buFont typeface="Wingdings" pitchFamily="2" charset="2"/>
              <a:buChar char="l"/>
              <a:defRPr/>
            </a:pPr>
            <a:r>
              <a:rPr lang="zh-CN" altLang="en-US" sz="2400" spc="-100" dirty="0">
                <a:latin typeface="Times New Roman" pitchFamily="18" charset="0"/>
                <a:ea typeface="楷体_GB2312" pitchFamily="49" charset="-122"/>
                <a:cs typeface="Times New Roman" pitchFamily="18" charset="0"/>
              </a:rPr>
              <a:t>考虑集合</a:t>
            </a:r>
            <a:r>
              <a:rPr lang="en-US" altLang="zh-CN" sz="2400" spc="-100" dirty="0">
                <a:latin typeface="Times New Roman" pitchFamily="18" charset="0"/>
                <a:ea typeface="楷体_GB2312" pitchFamily="49" charset="-122"/>
                <a:cs typeface="Times New Roman" pitchFamily="18" charset="0"/>
              </a:rPr>
              <a:t>{1,2,3,4}</a:t>
            </a:r>
            <a:r>
              <a:rPr lang="zh-CN" altLang="en-US" sz="2400" spc="-100" dirty="0">
                <a:latin typeface="Times New Roman" pitchFamily="18" charset="0"/>
                <a:ea typeface="楷体_GB2312" pitchFamily="49" charset="-122"/>
                <a:cs typeface="Times New Roman" pitchFamily="18" charset="0"/>
              </a:rPr>
              <a:t>的上的关系</a:t>
            </a:r>
            <a:r>
              <a:rPr lang="en-US" altLang="zh-CN" sz="2400" spc="-100" dirty="0">
                <a:latin typeface="Times New Roman" pitchFamily="18" charset="0"/>
                <a:ea typeface="楷体_GB2312" pitchFamily="49" charset="-122"/>
                <a:cs typeface="Times New Roman" pitchFamily="18" charset="0"/>
              </a:rPr>
              <a:t>R={(1,3),(1,4),(2,1),(3,2)}</a:t>
            </a:r>
            <a:r>
              <a:rPr lang="zh-CN" altLang="en-US" sz="2400" spc="-100" dirty="0">
                <a:latin typeface="Times New Roman" pitchFamily="18" charset="0"/>
                <a:ea typeface="楷体_GB2312" pitchFamily="49" charset="-122"/>
                <a:cs typeface="Times New Roman" pitchFamily="18" charset="0"/>
              </a:rPr>
              <a:t>，这个关系不是传递的，如果把这种不在</a:t>
            </a:r>
            <a:r>
              <a:rPr lang="en-US" altLang="zh-CN" sz="2400" spc="-100" dirty="0">
                <a:latin typeface="Times New Roman" pitchFamily="18" charset="0"/>
                <a:ea typeface="楷体_GB2312" pitchFamily="49" charset="-122"/>
                <a:cs typeface="Times New Roman" pitchFamily="18" charset="0"/>
              </a:rPr>
              <a:t>R</a:t>
            </a:r>
            <a:r>
              <a:rPr lang="zh-CN" altLang="en-US" sz="2400" spc="-100" dirty="0">
                <a:latin typeface="Times New Roman" pitchFamily="18" charset="0"/>
                <a:ea typeface="楷体_GB2312" pitchFamily="49" charset="-122"/>
                <a:cs typeface="Times New Roman" pitchFamily="18" charset="0"/>
              </a:rPr>
              <a:t>中的有序对</a:t>
            </a:r>
            <a:r>
              <a:rPr lang="en-US" altLang="zh-CN" sz="2400" spc="-100" dirty="0">
                <a:latin typeface="Times New Roman" pitchFamily="18" charset="0"/>
                <a:ea typeface="楷体_GB2312" pitchFamily="49" charset="-122"/>
                <a:cs typeface="Times New Roman" pitchFamily="18" charset="0"/>
              </a:rPr>
              <a:t>(1,2),(2,3),(2,4)</a:t>
            </a:r>
            <a:r>
              <a:rPr lang="zh-CN" altLang="en-US" sz="2400" spc="-100" dirty="0">
                <a:latin typeface="Times New Roman" pitchFamily="18" charset="0"/>
                <a:ea typeface="楷体_GB2312" pitchFamily="49" charset="-122"/>
                <a:cs typeface="Times New Roman" pitchFamily="18" charset="0"/>
              </a:rPr>
              <a:t>和</a:t>
            </a:r>
            <a:r>
              <a:rPr lang="en-US" altLang="zh-CN" sz="2400" spc="-100" dirty="0">
                <a:latin typeface="Times New Roman" pitchFamily="18" charset="0"/>
                <a:ea typeface="楷体_GB2312" pitchFamily="49" charset="-122"/>
                <a:cs typeface="Times New Roman" pitchFamily="18" charset="0"/>
              </a:rPr>
              <a:t>(3,1)</a:t>
            </a:r>
            <a:r>
              <a:rPr lang="zh-CN" altLang="en-US" sz="2400" spc="-100" dirty="0">
                <a:latin typeface="Times New Roman" pitchFamily="18" charset="0"/>
                <a:ea typeface="楷体_GB2312" pitchFamily="49" charset="-122"/>
                <a:cs typeface="Times New Roman" pitchFamily="18" charset="0"/>
              </a:rPr>
              <a:t>加到</a:t>
            </a:r>
            <a:r>
              <a:rPr lang="en-US" altLang="zh-CN" sz="2400" spc="-100" dirty="0">
                <a:latin typeface="Times New Roman" pitchFamily="18" charset="0"/>
                <a:ea typeface="楷体_GB2312" pitchFamily="49" charset="-122"/>
                <a:cs typeface="Times New Roman" pitchFamily="18" charset="0"/>
              </a:rPr>
              <a:t>R</a:t>
            </a:r>
            <a:r>
              <a:rPr lang="zh-CN" altLang="en-US" sz="2400" spc="-100" dirty="0">
                <a:latin typeface="Times New Roman" pitchFamily="18" charset="0"/>
                <a:ea typeface="楷体_GB2312" pitchFamily="49" charset="-122"/>
                <a:cs typeface="Times New Roman" pitchFamily="18" charset="0"/>
              </a:rPr>
              <a:t>中，</a:t>
            </a:r>
            <a:endParaRPr lang="en-US" altLang="zh-CN" sz="2400" spc="-100" dirty="0">
              <a:latin typeface="Times New Roman" pitchFamily="18" charset="0"/>
              <a:ea typeface="楷体_GB2312" pitchFamily="49" charset="-122"/>
              <a:cs typeface="Times New Roman" pitchFamily="18" charset="0"/>
            </a:endParaRPr>
          </a:p>
          <a:p>
            <a:pPr marL="1160463" lvl="2" indent="-246063" eaLnBrk="1" hangingPunct="1">
              <a:lnSpc>
                <a:spcPct val="114000"/>
              </a:lnSpc>
              <a:buClr>
                <a:schemeClr val="tx2"/>
              </a:buClr>
              <a:buSzPct val="70000"/>
              <a:defRPr/>
            </a:pPr>
            <a:r>
              <a:rPr lang="en-US" altLang="zh-CN" sz="2400" spc="-100" dirty="0">
                <a:latin typeface="Times New Roman" pitchFamily="18" charset="0"/>
                <a:ea typeface="楷体_GB2312" pitchFamily="49" charset="-122"/>
                <a:cs typeface="Times New Roman" pitchFamily="18" charset="0"/>
              </a:rPr>
              <a:t>    </a:t>
            </a:r>
            <a:r>
              <a:rPr lang="zh-CN" altLang="en-US" sz="2400" spc="-100" dirty="0">
                <a:latin typeface="Times New Roman" pitchFamily="18" charset="0"/>
                <a:ea typeface="楷体_GB2312" pitchFamily="49" charset="-122"/>
                <a:cs typeface="Times New Roman" pitchFamily="18" charset="0"/>
              </a:rPr>
              <a:t>仍是不能产生一个传递关系，因为所得的结果关系包含</a:t>
            </a:r>
            <a:r>
              <a:rPr lang="en-US" altLang="zh-CN" sz="2400" spc="-100" dirty="0">
                <a:latin typeface="Times New Roman" pitchFamily="18" charset="0"/>
                <a:ea typeface="楷体_GB2312" pitchFamily="49" charset="-122"/>
                <a:cs typeface="Times New Roman" pitchFamily="18" charset="0"/>
              </a:rPr>
              <a:t>(3,1)</a:t>
            </a:r>
            <a:r>
              <a:rPr lang="zh-CN" altLang="en-US" sz="2400" spc="-100" dirty="0">
                <a:latin typeface="Times New Roman" pitchFamily="18" charset="0"/>
                <a:ea typeface="楷体_GB2312" pitchFamily="49" charset="-122"/>
                <a:cs typeface="Times New Roman" pitchFamily="18" charset="0"/>
              </a:rPr>
              <a:t>和</a:t>
            </a:r>
            <a:r>
              <a:rPr lang="en-US" altLang="zh-CN" sz="2400" spc="-100" dirty="0">
                <a:latin typeface="Times New Roman" pitchFamily="18" charset="0"/>
                <a:ea typeface="楷体_GB2312" pitchFamily="49" charset="-122"/>
                <a:cs typeface="Times New Roman" pitchFamily="18" charset="0"/>
              </a:rPr>
              <a:t>(1,4)</a:t>
            </a:r>
            <a:r>
              <a:rPr lang="zh-CN" altLang="en-US" sz="2400" spc="-100" dirty="0">
                <a:latin typeface="Times New Roman" pitchFamily="18" charset="0"/>
                <a:ea typeface="楷体_GB2312" pitchFamily="49" charset="-122"/>
                <a:cs typeface="Times New Roman" pitchFamily="18" charset="0"/>
              </a:rPr>
              <a:t>，但不包含</a:t>
            </a:r>
            <a:r>
              <a:rPr lang="en-US" altLang="zh-CN" sz="2400" spc="-100" dirty="0">
                <a:latin typeface="Times New Roman" pitchFamily="18" charset="0"/>
                <a:ea typeface="楷体_GB2312" pitchFamily="49" charset="-122"/>
                <a:cs typeface="Times New Roman" pitchFamily="18" charset="0"/>
              </a:rPr>
              <a:t>(3,4)</a:t>
            </a:r>
            <a:r>
              <a:rPr lang="zh-CN" altLang="en-US" sz="2400" spc="-100" dirty="0">
                <a:latin typeface="Times New Roman" pitchFamily="18" charset="0"/>
                <a:ea typeface="楷体_GB2312" pitchFamily="49" charset="-122"/>
                <a:cs typeface="Times New Roman" pitchFamily="18" charset="0"/>
              </a:rPr>
              <a:t>。</a:t>
            </a:r>
            <a:endParaRPr lang="en-US" altLang="zh-CN" sz="2400" spc="-100" dirty="0">
              <a:latin typeface="Times New Roman" pitchFamily="18" charset="0"/>
              <a:ea typeface="楷体_GB2312" pitchFamily="49" charset="-122"/>
              <a:cs typeface="Times New Roman" pitchFamily="18" charset="0"/>
            </a:endParaRPr>
          </a:p>
        </p:txBody>
      </p:sp>
      <p:sp>
        <p:nvSpPr>
          <p:cNvPr id="6" name="Rectangle 2">
            <a:extLst>
              <a:ext uri="{FF2B5EF4-FFF2-40B4-BE49-F238E27FC236}">
                <a16:creationId xmlns:a16="http://schemas.microsoft.com/office/drawing/2014/main" id="{B84A8FD5-C913-465E-9D10-82A474A2ADD6}"/>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animEffect transition="in" filter="strips(downRight)">
                                      <p:cBhvr>
                                        <p:cTn id="7" dur="500"/>
                                        <p:tgtEl>
                                          <p:spTgt spid="3789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7892">
                                            <p:txEl>
                                              <p:pRg st="3" end="3"/>
                                            </p:txEl>
                                          </p:spTgt>
                                        </p:tgtEl>
                                        <p:attrNameLst>
                                          <p:attrName>style.visibility</p:attrName>
                                        </p:attrNameLst>
                                      </p:cBhvr>
                                      <p:to>
                                        <p:strVal val="visible"/>
                                      </p:to>
                                    </p:set>
                                    <p:animEffect transition="in" filter="strips(downRight)">
                                      <p:cBhvr>
                                        <p:cTn id="12" dur="500"/>
                                        <p:tgtEl>
                                          <p:spTgt spid="3789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7892">
                                            <p:txEl>
                                              <p:pRg st="4" end="4"/>
                                            </p:txEl>
                                          </p:spTgt>
                                        </p:tgtEl>
                                        <p:attrNameLst>
                                          <p:attrName>style.visibility</p:attrName>
                                        </p:attrNameLst>
                                      </p:cBhvr>
                                      <p:to>
                                        <p:strVal val="visible"/>
                                      </p:to>
                                    </p:set>
                                    <p:animEffect transition="in" filter="strips(downRight)">
                                      <p:cBhvr>
                                        <p:cTn id="17" dur="500"/>
                                        <p:tgtEl>
                                          <p:spTgt spid="3789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7892">
                                            <p:txEl>
                                              <p:pRg st="5" end="5"/>
                                            </p:txEl>
                                          </p:spTgt>
                                        </p:tgtEl>
                                        <p:attrNameLst>
                                          <p:attrName>style.visibility</p:attrName>
                                        </p:attrNameLst>
                                      </p:cBhvr>
                                      <p:to>
                                        <p:strVal val="visible"/>
                                      </p:to>
                                    </p:set>
                                    <p:animEffect transition="in" filter="strips(downRight)">
                                      <p:cBhvr>
                                        <p:cTn id="22" dur="500"/>
                                        <p:tgtEl>
                                          <p:spTgt spid="378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2238B8C4-71A5-4F82-8BAF-1B34FDCB37A1}"/>
              </a:ext>
            </a:extLst>
          </p:cNvPr>
          <p:cNvSpPr txBox="1">
            <a:spLocks noChangeArrowheads="1"/>
          </p:cNvSpPr>
          <p:nvPr/>
        </p:nvSpPr>
        <p:spPr bwMode="auto">
          <a:xfrm>
            <a:off x="696310" y="1545020"/>
            <a:ext cx="10515600" cy="3118033"/>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effectLst>
                  <a:outerShdw blurRad="38100" dist="38100" dir="2700000" algn="tl">
                    <a:srgbClr val="C0C0C0"/>
                  </a:outerShdw>
                </a:effectLst>
                <a:latin typeface="华文细黑" pitchFamily="2" charset="-122"/>
                <a:ea typeface="华文细黑" pitchFamily="2" charset="-122"/>
              </a:rPr>
              <a:t>有向图的路径</a:t>
            </a:r>
            <a:endPar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endParaRPr>
          </a:p>
          <a:p>
            <a:pPr lvl="1" indent="-188913" eaLnBrk="1" hangingPunct="1">
              <a:lnSpc>
                <a:spcPct val="120000"/>
              </a:lnSpc>
              <a:buClr>
                <a:schemeClr val="tx2"/>
              </a:buClr>
              <a:buSzPct val="70000"/>
              <a:buFont typeface="Wingdings" pitchFamily="2" charset="2"/>
              <a:buChar char="l"/>
              <a:defRPr/>
            </a:pPr>
            <a:r>
              <a:rPr lang="zh-CN" altLang="en-US" sz="2600" spc="-100" dirty="0">
                <a:effectLst>
                  <a:outerShdw blurRad="38100" dist="38100" dir="2700000" algn="tl">
                    <a:srgbClr val="C0C0C0"/>
                  </a:outerShdw>
                </a:effectLst>
                <a:latin typeface="Times New Roman" pitchFamily="18" charset="0"/>
                <a:ea typeface="仿宋_GB2312" pitchFamily="49" charset="-122"/>
                <a:cs typeface="Times New Roman" pitchFamily="18" charset="0"/>
              </a:rPr>
              <a:t>定义</a:t>
            </a:r>
            <a:r>
              <a:rPr lang="en-US" altLang="zh-CN" sz="2600" spc="-100" dirty="0">
                <a:effectLst>
                  <a:outerShdw blurRad="38100" dist="38100" dir="2700000" algn="tl">
                    <a:srgbClr val="C0C0C0"/>
                  </a:outerShdw>
                </a:effectLst>
                <a:latin typeface="Times New Roman" pitchFamily="18" charset="0"/>
                <a:ea typeface="仿宋_GB2312" pitchFamily="49" charset="-122"/>
                <a:cs typeface="Times New Roman" pitchFamily="18" charset="0"/>
              </a:rPr>
              <a:t>2   </a:t>
            </a:r>
            <a:r>
              <a:rPr lang="zh-CN" altLang="en-US" sz="2600" spc="-100" dirty="0">
                <a:latin typeface="Times New Roman" pitchFamily="18" charset="0"/>
                <a:ea typeface="仿宋_GB2312" pitchFamily="49" charset="-122"/>
                <a:cs typeface="Times New Roman" pitchFamily="18" charset="0"/>
              </a:rPr>
              <a:t>在有向图</a:t>
            </a:r>
            <a:r>
              <a:rPr lang="en-US" altLang="zh-CN" sz="2600" spc="-100" dirty="0">
                <a:latin typeface="Times New Roman" pitchFamily="18" charset="0"/>
                <a:ea typeface="仿宋_GB2312" pitchFamily="49" charset="-122"/>
                <a:cs typeface="Times New Roman" pitchFamily="18" charset="0"/>
              </a:rPr>
              <a:t>G </a:t>
            </a:r>
            <a:r>
              <a:rPr lang="zh-CN" altLang="en-US" sz="2600" spc="-100" dirty="0">
                <a:latin typeface="Times New Roman" pitchFamily="18" charset="0"/>
                <a:ea typeface="仿宋_GB2312" pitchFamily="49" charset="-122"/>
                <a:cs typeface="Times New Roman" pitchFamily="18" charset="0"/>
              </a:rPr>
              <a:t>中</a:t>
            </a:r>
            <a:r>
              <a:rPr lang="zh-CN" altLang="en-US" sz="2600" b="1" spc="-100"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从</a:t>
            </a:r>
            <a:r>
              <a:rPr lang="en-US" altLang="zh-CN" sz="2600" b="1" i="1" spc="-100"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600" b="1" spc="-100"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 </a:t>
            </a:r>
            <a:r>
              <a:rPr lang="zh-CN" altLang="en-US" sz="2600" b="1" spc="-100"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到</a:t>
            </a:r>
            <a:r>
              <a:rPr lang="en-US" altLang="zh-CN" sz="2600" b="1" i="1" spc="-100"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b</a:t>
            </a:r>
            <a:r>
              <a:rPr lang="en-US" altLang="zh-CN" sz="2600" b="1" spc="-100"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 </a:t>
            </a:r>
            <a:r>
              <a:rPr lang="zh-CN" altLang="en-US" sz="2600" b="1" spc="-100" dirty="0">
                <a:solidFill>
                  <a:srgbClr val="C0000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的一条路径</a:t>
            </a:r>
            <a:r>
              <a:rPr lang="zh-CN" altLang="en-US" sz="2600" spc="-100" dirty="0">
                <a:latin typeface="Times New Roman" pitchFamily="18" charset="0"/>
                <a:ea typeface="仿宋_GB2312" pitchFamily="49" charset="-122"/>
                <a:cs typeface="Times New Roman" pitchFamily="18" charset="0"/>
              </a:rPr>
              <a:t>是</a:t>
            </a:r>
            <a:r>
              <a:rPr lang="en-US" altLang="zh-CN" sz="2600" spc="-100" dirty="0">
                <a:latin typeface="Times New Roman" pitchFamily="18" charset="0"/>
                <a:ea typeface="仿宋_GB2312" pitchFamily="49" charset="-122"/>
                <a:cs typeface="Times New Roman" pitchFamily="18" charset="0"/>
              </a:rPr>
              <a:t>G </a:t>
            </a:r>
            <a:r>
              <a:rPr lang="zh-CN" altLang="en-US" sz="2600" spc="-100" dirty="0">
                <a:latin typeface="Times New Roman" pitchFamily="18" charset="0"/>
                <a:ea typeface="仿宋_GB2312" pitchFamily="49" charset="-122"/>
                <a:cs typeface="Times New Roman" pitchFamily="18" charset="0"/>
              </a:rPr>
              <a:t>中</a:t>
            </a:r>
            <a:r>
              <a:rPr lang="zh-CN" altLang="en-US" sz="2600"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一条或多条边的序列</a:t>
            </a:r>
            <a:r>
              <a:rPr lang="en-US" altLang="zh-CN" sz="2600" spc="-100" dirty="0">
                <a:latin typeface="Times New Roman" pitchFamily="18" charset="0"/>
                <a:ea typeface="仿宋_GB2312" pitchFamily="49" charset="-122"/>
                <a:cs typeface="Times New Roman" pitchFamily="18" charset="0"/>
              </a:rPr>
              <a:t>(</a:t>
            </a:r>
            <a:r>
              <a:rPr lang="en-US" altLang="zh-CN" sz="2600" i="1" spc="-100" dirty="0">
                <a:latin typeface="Times New Roman" pitchFamily="18" charset="0"/>
                <a:ea typeface="仿宋_GB2312" pitchFamily="49" charset="-122"/>
                <a:cs typeface="Times New Roman" pitchFamily="18" charset="0"/>
              </a:rPr>
              <a:t>x</a:t>
            </a:r>
            <a:r>
              <a:rPr lang="en-US" altLang="zh-CN" sz="2600" spc="-100" baseline="-25000" dirty="0">
                <a:latin typeface="Times New Roman" pitchFamily="18" charset="0"/>
                <a:ea typeface="仿宋_GB2312" pitchFamily="49" charset="-122"/>
                <a:cs typeface="Times New Roman" pitchFamily="18" charset="0"/>
              </a:rPr>
              <a:t>0</a:t>
            </a:r>
            <a:r>
              <a:rPr lang="en-US" altLang="zh-CN" sz="2600" spc="-100" dirty="0">
                <a:latin typeface="Times New Roman" pitchFamily="18" charset="0"/>
                <a:ea typeface="仿宋_GB2312" pitchFamily="49" charset="-122"/>
                <a:cs typeface="Times New Roman" pitchFamily="18" charset="0"/>
              </a:rPr>
              <a:t>,</a:t>
            </a:r>
            <a:r>
              <a:rPr lang="en-US" altLang="zh-CN" sz="2600" i="1" spc="-100" dirty="0">
                <a:latin typeface="Times New Roman" pitchFamily="18" charset="0"/>
                <a:ea typeface="仿宋_GB2312" pitchFamily="49" charset="-122"/>
                <a:cs typeface="Times New Roman" pitchFamily="18" charset="0"/>
              </a:rPr>
              <a:t>x</a:t>
            </a:r>
            <a:r>
              <a:rPr lang="en-US" altLang="zh-CN" sz="2600" spc="-100" baseline="-25000" dirty="0">
                <a:latin typeface="Times New Roman" pitchFamily="18" charset="0"/>
                <a:ea typeface="仿宋_GB2312" pitchFamily="49" charset="-122"/>
                <a:cs typeface="Times New Roman" pitchFamily="18" charset="0"/>
              </a:rPr>
              <a:t>1</a:t>
            </a:r>
            <a:r>
              <a:rPr lang="en-US" altLang="zh-CN" sz="2600" spc="-100" dirty="0">
                <a:latin typeface="Times New Roman" pitchFamily="18" charset="0"/>
                <a:ea typeface="仿宋_GB2312" pitchFamily="49" charset="-122"/>
                <a:cs typeface="Times New Roman" pitchFamily="18" charset="0"/>
              </a:rPr>
              <a:t>), (</a:t>
            </a:r>
            <a:r>
              <a:rPr lang="en-US" altLang="zh-CN" sz="2600" i="1" spc="-100" dirty="0">
                <a:latin typeface="Times New Roman" pitchFamily="18" charset="0"/>
                <a:ea typeface="仿宋_GB2312" pitchFamily="49" charset="-122"/>
                <a:cs typeface="Times New Roman" pitchFamily="18" charset="0"/>
              </a:rPr>
              <a:t>x</a:t>
            </a:r>
            <a:r>
              <a:rPr lang="en-US" altLang="zh-CN" sz="2600" spc="-100" baseline="-25000" dirty="0">
                <a:latin typeface="Times New Roman" pitchFamily="18" charset="0"/>
                <a:ea typeface="仿宋_GB2312" pitchFamily="49" charset="-122"/>
                <a:cs typeface="Times New Roman" pitchFamily="18" charset="0"/>
              </a:rPr>
              <a:t>1</a:t>
            </a:r>
            <a:r>
              <a:rPr lang="en-US" altLang="zh-CN" sz="2600" spc="-100" dirty="0">
                <a:latin typeface="Times New Roman" pitchFamily="18" charset="0"/>
                <a:ea typeface="仿宋_GB2312" pitchFamily="49" charset="-122"/>
                <a:cs typeface="Times New Roman" pitchFamily="18" charset="0"/>
              </a:rPr>
              <a:t>,</a:t>
            </a:r>
            <a:r>
              <a:rPr lang="en-US" altLang="zh-CN" sz="2600" i="1" spc="-100" dirty="0">
                <a:latin typeface="Times New Roman" pitchFamily="18" charset="0"/>
                <a:ea typeface="仿宋_GB2312" pitchFamily="49" charset="-122"/>
                <a:cs typeface="Times New Roman" pitchFamily="18" charset="0"/>
              </a:rPr>
              <a:t>x</a:t>
            </a:r>
            <a:r>
              <a:rPr lang="en-US" altLang="zh-CN" sz="2600" spc="-100" baseline="-25000" dirty="0">
                <a:latin typeface="Times New Roman" pitchFamily="18" charset="0"/>
                <a:ea typeface="仿宋_GB2312" pitchFamily="49" charset="-122"/>
                <a:cs typeface="Times New Roman" pitchFamily="18" charset="0"/>
              </a:rPr>
              <a:t>2</a:t>
            </a:r>
            <a:r>
              <a:rPr lang="en-US" altLang="zh-CN" sz="2600" spc="-100" dirty="0">
                <a:latin typeface="Times New Roman" pitchFamily="18" charset="0"/>
                <a:ea typeface="仿宋_GB2312" pitchFamily="49" charset="-122"/>
                <a:cs typeface="Times New Roman" pitchFamily="18" charset="0"/>
              </a:rPr>
              <a:t>), (</a:t>
            </a:r>
            <a:r>
              <a:rPr lang="en-US" altLang="zh-CN" sz="2600" i="1" spc="-100" dirty="0">
                <a:latin typeface="Times New Roman" pitchFamily="18" charset="0"/>
                <a:ea typeface="仿宋_GB2312" pitchFamily="49" charset="-122"/>
                <a:cs typeface="Times New Roman" pitchFamily="18" charset="0"/>
              </a:rPr>
              <a:t>x</a:t>
            </a:r>
            <a:r>
              <a:rPr lang="en-US" altLang="zh-CN" sz="2600" spc="-100" baseline="-25000" dirty="0">
                <a:latin typeface="Times New Roman" pitchFamily="18" charset="0"/>
                <a:ea typeface="仿宋_GB2312" pitchFamily="49" charset="-122"/>
                <a:cs typeface="Times New Roman" pitchFamily="18" charset="0"/>
              </a:rPr>
              <a:t>2</a:t>
            </a:r>
            <a:r>
              <a:rPr lang="en-US" altLang="zh-CN" sz="2600" spc="-100" dirty="0">
                <a:latin typeface="Times New Roman" pitchFamily="18" charset="0"/>
                <a:ea typeface="仿宋_GB2312" pitchFamily="49" charset="-122"/>
                <a:cs typeface="Times New Roman" pitchFamily="18" charset="0"/>
              </a:rPr>
              <a:t>,</a:t>
            </a:r>
            <a:r>
              <a:rPr lang="en-US" altLang="zh-CN" sz="2600" i="1" spc="-100" dirty="0">
                <a:latin typeface="Times New Roman" pitchFamily="18" charset="0"/>
                <a:ea typeface="仿宋_GB2312" pitchFamily="49" charset="-122"/>
                <a:cs typeface="Times New Roman" pitchFamily="18" charset="0"/>
              </a:rPr>
              <a:t>x</a:t>
            </a:r>
            <a:r>
              <a:rPr lang="en-US" altLang="zh-CN" sz="2600" spc="-100" baseline="-25000" dirty="0">
                <a:latin typeface="Times New Roman" pitchFamily="18" charset="0"/>
                <a:ea typeface="仿宋_GB2312" pitchFamily="49" charset="-122"/>
                <a:cs typeface="Times New Roman" pitchFamily="18" charset="0"/>
              </a:rPr>
              <a:t>3</a:t>
            </a:r>
            <a:r>
              <a:rPr lang="en-US" altLang="zh-CN" sz="2600" spc="-100" dirty="0">
                <a:latin typeface="Times New Roman" pitchFamily="18" charset="0"/>
                <a:ea typeface="仿宋_GB2312" pitchFamily="49" charset="-122"/>
                <a:cs typeface="Times New Roman" pitchFamily="18" charset="0"/>
              </a:rPr>
              <a:t>),… ,(</a:t>
            </a:r>
            <a:r>
              <a:rPr lang="en-US" altLang="zh-CN" sz="2600" i="1" spc="-100" dirty="0">
                <a:latin typeface="Times New Roman" pitchFamily="18" charset="0"/>
                <a:ea typeface="仿宋_GB2312" pitchFamily="49" charset="-122"/>
                <a:cs typeface="Times New Roman" pitchFamily="18" charset="0"/>
              </a:rPr>
              <a:t>x</a:t>
            </a:r>
            <a:r>
              <a:rPr lang="en-US" altLang="zh-CN" sz="2600" i="1" spc="-100" baseline="-25000" dirty="0">
                <a:latin typeface="Times New Roman" pitchFamily="18" charset="0"/>
                <a:ea typeface="仿宋_GB2312" pitchFamily="49" charset="-122"/>
                <a:cs typeface="Times New Roman" pitchFamily="18" charset="0"/>
              </a:rPr>
              <a:t>n</a:t>
            </a:r>
            <a:r>
              <a:rPr lang="en-US" altLang="zh-CN" sz="2600" spc="-100" baseline="-25000" dirty="0">
                <a:latin typeface="Times New Roman" pitchFamily="18" charset="0"/>
                <a:ea typeface="仿宋_GB2312" pitchFamily="49" charset="-122"/>
                <a:cs typeface="Times New Roman" pitchFamily="18" charset="0"/>
              </a:rPr>
              <a:t>-1</a:t>
            </a:r>
            <a:r>
              <a:rPr lang="en-US" altLang="zh-CN" sz="2600" spc="-100" dirty="0">
                <a:latin typeface="Times New Roman" pitchFamily="18" charset="0"/>
                <a:ea typeface="仿宋_GB2312" pitchFamily="49" charset="-122"/>
                <a:cs typeface="Times New Roman" pitchFamily="18" charset="0"/>
              </a:rPr>
              <a:t>,</a:t>
            </a:r>
            <a:r>
              <a:rPr lang="en-US" altLang="zh-CN" sz="2600" i="1" spc="-100" dirty="0">
                <a:latin typeface="Times New Roman" pitchFamily="18" charset="0"/>
                <a:ea typeface="仿宋_GB2312" pitchFamily="49" charset="-122"/>
                <a:cs typeface="Times New Roman" pitchFamily="18" charset="0"/>
              </a:rPr>
              <a:t>x</a:t>
            </a:r>
            <a:r>
              <a:rPr lang="en-US" altLang="zh-CN" sz="2600" i="1" spc="-100" baseline="-25000" dirty="0">
                <a:latin typeface="Times New Roman" pitchFamily="18" charset="0"/>
                <a:ea typeface="仿宋_GB2312" pitchFamily="49" charset="-122"/>
                <a:cs typeface="Times New Roman" pitchFamily="18" charset="0"/>
              </a:rPr>
              <a:t>n</a:t>
            </a:r>
            <a:r>
              <a:rPr lang="en-US" altLang="zh-CN" sz="2600" spc="-100" dirty="0">
                <a:latin typeface="Times New Roman" pitchFamily="18" charset="0"/>
                <a:ea typeface="仿宋_GB2312" pitchFamily="49" charset="-122"/>
                <a:cs typeface="Times New Roman" pitchFamily="18" charset="0"/>
              </a:rPr>
              <a:t>)</a:t>
            </a:r>
            <a:r>
              <a:rPr lang="zh-CN" altLang="en-US" sz="2600" spc="-100" dirty="0">
                <a:latin typeface="Times New Roman" pitchFamily="18" charset="0"/>
                <a:ea typeface="仿宋_GB2312" pitchFamily="49" charset="-122"/>
                <a:cs typeface="Times New Roman" pitchFamily="18" charset="0"/>
              </a:rPr>
              <a:t>，其中</a:t>
            </a:r>
            <a:r>
              <a:rPr lang="en-US" altLang="zh-CN" sz="2600" i="1" spc="-100" dirty="0">
                <a:latin typeface="Times New Roman" pitchFamily="18" charset="0"/>
                <a:ea typeface="仿宋_GB2312" pitchFamily="49" charset="-122"/>
                <a:cs typeface="Times New Roman" pitchFamily="18" charset="0"/>
              </a:rPr>
              <a:t>x</a:t>
            </a:r>
            <a:r>
              <a:rPr lang="en-US" altLang="zh-CN" sz="2600" spc="-100" baseline="-25000" dirty="0">
                <a:latin typeface="Times New Roman" pitchFamily="18" charset="0"/>
                <a:ea typeface="仿宋_GB2312" pitchFamily="49" charset="-122"/>
                <a:cs typeface="Times New Roman" pitchFamily="18" charset="0"/>
              </a:rPr>
              <a:t>0</a:t>
            </a:r>
            <a:r>
              <a:rPr lang="en-US" altLang="zh-CN" sz="2600" i="1" spc="-100" dirty="0">
                <a:latin typeface="Times New Roman" pitchFamily="18" charset="0"/>
                <a:ea typeface="仿宋_GB2312" pitchFamily="49" charset="-122"/>
                <a:cs typeface="Times New Roman" pitchFamily="18" charset="0"/>
              </a:rPr>
              <a:t>=a</a:t>
            </a:r>
            <a:r>
              <a:rPr lang="zh-CN" altLang="en-US" sz="2600" spc="-100" dirty="0">
                <a:latin typeface="Times New Roman" pitchFamily="18" charset="0"/>
                <a:ea typeface="仿宋_GB2312" pitchFamily="49" charset="-122"/>
                <a:cs typeface="Times New Roman" pitchFamily="18" charset="0"/>
              </a:rPr>
              <a:t>，</a:t>
            </a:r>
            <a:r>
              <a:rPr lang="en-US" altLang="zh-CN" sz="2600" i="1" spc="-100" dirty="0" err="1">
                <a:latin typeface="Times New Roman" pitchFamily="18" charset="0"/>
                <a:ea typeface="仿宋_GB2312" pitchFamily="49" charset="-122"/>
                <a:cs typeface="Times New Roman" pitchFamily="18" charset="0"/>
              </a:rPr>
              <a:t>x</a:t>
            </a:r>
            <a:r>
              <a:rPr lang="en-US" altLang="zh-CN" sz="2600" i="1" spc="-100" baseline="-25000" dirty="0" err="1">
                <a:latin typeface="Times New Roman" pitchFamily="18" charset="0"/>
                <a:ea typeface="仿宋_GB2312" pitchFamily="49" charset="-122"/>
                <a:cs typeface="Times New Roman" pitchFamily="18" charset="0"/>
              </a:rPr>
              <a:t>n</a:t>
            </a:r>
            <a:r>
              <a:rPr lang="en-US" altLang="zh-CN" sz="2600" spc="-100" dirty="0">
                <a:latin typeface="Times New Roman" pitchFamily="18" charset="0"/>
                <a:ea typeface="仿宋_GB2312" pitchFamily="49" charset="-122"/>
                <a:cs typeface="Times New Roman" pitchFamily="18" charset="0"/>
              </a:rPr>
              <a:t>=</a:t>
            </a:r>
            <a:r>
              <a:rPr lang="en-US" altLang="zh-CN" sz="2600" i="1" spc="-100" dirty="0">
                <a:latin typeface="Times New Roman" pitchFamily="18" charset="0"/>
                <a:ea typeface="仿宋_GB2312" pitchFamily="49" charset="-122"/>
                <a:cs typeface="Times New Roman" pitchFamily="18" charset="0"/>
              </a:rPr>
              <a:t>b</a:t>
            </a:r>
            <a:r>
              <a:rPr lang="zh-CN" altLang="en-US" sz="2600" spc="-100" dirty="0">
                <a:latin typeface="Times New Roman" pitchFamily="18" charset="0"/>
                <a:ea typeface="仿宋_GB2312" pitchFamily="49" charset="-122"/>
                <a:cs typeface="Times New Roman" pitchFamily="18" charset="0"/>
              </a:rPr>
              <a:t>。即一个边的序列，其中一条边的终点和路径中下一条边的始点相同。这条</a:t>
            </a:r>
            <a:r>
              <a:rPr lang="zh-CN" altLang="en-US" sz="2600" b="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路径记为</a:t>
            </a:r>
            <a:r>
              <a:rPr lang="en-US" altLang="zh-CN" sz="2600" b="1" i="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x</a:t>
            </a:r>
            <a:r>
              <a:rPr lang="en-US" altLang="zh-CN" sz="2600" b="1" spc="-100" baseline="-250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0</a:t>
            </a:r>
            <a:r>
              <a:rPr lang="en-US" altLang="zh-CN" sz="2600" b="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600" b="1" i="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x</a:t>
            </a:r>
            <a:r>
              <a:rPr lang="en-US" altLang="zh-CN" sz="2600" b="1" spc="-100" baseline="-250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en-US" altLang="zh-CN" sz="2600" b="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 </a:t>
            </a:r>
            <a:r>
              <a:rPr lang="en-US" altLang="zh-CN" sz="2600" b="1" i="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x</a:t>
            </a:r>
            <a:r>
              <a:rPr lang="en-US" altLang="zh-CN" sz="2600" b="1" spc="-100" baseline="-250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2</a:t>
            </a:r>
            <a:r>
              <a:rPr lang="en-US" altLang="zh-CN" sz="2600" b="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 … , </a:t>
            </a:r>
            <a:r>
              <a:rPr lang="en-US" altLang="zh-CN" sz="2600" b="1" i="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x</a:t>
            </a:r>
            <a:r>
              <a:rPr lang="en-US" altLang="zh-CN" sz="2600" b="1" i="1" spc="-100" baseline="-250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en-US" altLang="zh-CN" sz="2600" b="1" spc="-100" baseline="-250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en-US" altLang="zh-CN" sz="2600" b="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600" b="1" i="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x</a:t>
            </a:r>
            <a:r>
              <a:rPr lang="en-US" altLang="zh-CN" sz="2600" b="1" i="1" spc="-100" baseline="-250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600" b="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 </a:t>
            </a:r>
            <a:r>
              <a:rPr lang="zh-CN" altLang="en-US" sz="2600" b="1" spc="-100" dirty="0">
                <a:latin typeface="Times New Roman" pitchFamily="18" charset="0"/>
                <a:ea typeface="仿宋_GB2312" pitchFamily="49" charset="-122"/>
                <a:cs typeface="Times New Roman" pitchFamily="18" charset="0"/>
              </a:rPr>
              <a:t>，</a:t>
            </a:r>
            <a:r>
              <a:rPr lang="zh-CN" altLang="en-US" sz="2600" b="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长度为</a:t>
            </a:r>
            <a:r>
              <a:rPr lang="en-US" altLang="zh-CN" sz="2600" b="1" i="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600" spc="-100" dirty="0">
                <a:latin typeface="Times New Roman" pitchFamily="18" charset="0"/>
                <a:ea typeface="仿宋_GB2312" pitchFamily="49" charset="-122"/>
                <a:cs typeface="Times New Roman" pitchFamily="18" charset="0"/>
              </a:rPr>
              <a:t>，在同一顶点开始和结束的路径叫做</a:t>
            </a:r>
            <a:r>
              <a:rPr lang="zh-CN" altLang="en-US" sz="2600" b="1" spc="-1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回路或圈</a:t>
            </a:r>
            <a:r>
              <a:rPr lang="zh-CN" altLang="en-US" sz="2600" spc="-100" dirty="0">
                <a:latin typeface="Times New Roman" pitchFamily="18" charset="0"/>
                <a:ea typeface="仿宋_GB2312" pitchFamily="49" charset="-122"/>
                <a:cs typeface="Times New Roman" pitchFamily="18" charset="0"/>
              </a:rPr>
              <a:t>。</a:t>
            </a:r>
            <a:endParaRPr lang="en-US" altLang="zh-CN" sz="2600" spc="-100" dirty="0">
              <a:latin typeface="Times New Roman" pitchFamily="18" charset="0"/>
              <a:ea typeface="仿宋_GB2312" pitchFamily="49" charset="-122"/>
              <a:cs typeface="Times New Roman" pitchFamily="18" charset="0"/>
            </a:endParaRPr>
          </a:p>
          <a:p>
            <a:pPr lvl="1" indent="-188913" eaLnBrk="1" hangingPunct="1">
              <a:lnSpc>
                <a:spcPct val="120000"/>
              </a:lnSpc>
              <a:spcBef>
                <a:spcPts val="1200"/>
              </a:spcBef>
              <a:buClr>
                <a:schemeClr val="tx2"/>
              </a:buClr>
              <a:buSzPct val="70000"/>
              <a:buFont typeface="Wingdings" pitchFamily="2" charset="2"/>
              <a:buChar char="l"/>
              <a:defRPr/>
            </a:pPr>
            <a:r>
              <a:rPr lang="en-US" altLang="zh-CN" sz="2600" spc="-100" dirty="0">
                <a:effectLst>
                  <a:outerShdw blurRad="38100" dist="38100" dir="2700000" algn="tl">
                    <a:srgbClr val="C0C0C0"/>
                  </a:outerShdw>
                </a:effectLst>
                <a:latin typeface="Times New Roman" pitchFamily="18" charset="0"/>
                <a:ea typeface="仿宋_GB2312" pitchFamily="49" charset="-122"/>
                <a:cs typeface="Times New Roman" pitchFamily="18" charset="0"/>
              </a:rPr>
              <a:t> </a:t>
            </a:r>
            <a:r>
              <a:rPr lang="zh-CN" altLang="en-US" sz="2600" spc="-100" dirty="0">
                <a:effectLst>
                  <a:outerShdw blurRad="38100" dist="38100" dir="2700000" algn="tl">
                    <a:srgbClr val="C0C0C0"/>
                  </a:outerShdw>
                </a:effectLst>
                <a:latin typeface="Times New Roman" pitchFamily="18" charset="0"/>
                <a:ea typeface="仿宋_GB2312" pitchFamily="49" charset="-122"/>
                <a:cs typeface="Times New Roman" pitchFamily="18" charset="0"/>
              </a:rPr>
              <a:t>注意：一条路径中可以重复出现一个顶点，重复出现一条边</a:t>
            </a:r>
            <a:endParaRPr lang="en-US" altLang="zh-CN" sz="2600" spc="-100" dirty="0">
              <a:effectLst>
                <a:outerShdw blurRad="38100" dist="38100" dir="2700000" algn="tl">
                  <a:srgbClr val="C0C0C0"/>
                </a:outerShdw>
              </a:effectLst>
              <a:latin typeface="Times New Roman" pitchFamily="18" charset="0"/>
              <a:ea typeface="仿宋_GB2312" pitchFamily="49" charset="-122"/>
              <a:cs typeface="Times New Roman" pitchFamily="18" charset="0"/>
            </a:endParaRPr>
          </a:p>
        </p:txBody>
      </p:sp>
      <p:sp>
        <p:nvSpPr>
          <p:cNvPr id="6" name="Rectangle 2">
            <a:extLst>
              <a:ext uri="{FF2B5EF4-FFF2-40B4-BE49-F238E27FC236}">
                <a16:creationId xmlns:a16="http://schemas.microsoft.com/office/drawing/2014/main" id="{80AF9005-DD48-42F4-86DD-101293230E3E}"/>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46D54F3D-A477-4A83-AA80-F525A2299035}"/>
              </a:ext>
            </a:extLst>
          </p:cNvPr>
          <p:cNvSpPr txBox="1">
            <a:spLocks noChangeArrowheads="1"/>
          </p:cNvSpPr>
          <p:nvPr/>
        </p:nvSpPr>
        <p:spPr bwMode="auto">
          <a:xfrm>
            <a:off x="751490" y="1559527"/>
            <a:ext cx="8458200" cy="4449763"/>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dirty="0">
                <a:effectLst>
                  <a:outerShdw blurRad="38100" dist="38100" dir="2700000" algn="tl">
                    <a:srgbClr val="C0C0C0"/>
                  </a:outerShdw>
                </a:effectLst>
                <a:latin typeface="华文细黑" pitchFamily="2" charset="-122"/>
                <a:ea typeface="华文细黑" pitchFamily="2" charset="-122"/>
              </a:rPr>
              <a:t>有向图的路径</a:t>
            </a:r>
            <a:endPar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endParaRPr>
          </a:p>
          <a:p>
            <a:pPr marL="268288" lvl="1" eaLnBrk="1" hangingPunct="1">
              <a:lnSpc>
                <a:spcPct val="120000"/>
              </a:lnSpc>
              <a:buClr>
                <a:schemeClr val="tx2"/>
              </a:buClr>
              <a:buSzPct val="70000"/>
              <a:buFont typeface="Wingdings" pitchFamily="2" charset="2"/>
              <a:buChar char="l"/>
              <a:defRPr/>
            </a:pPr>
            <a:r>
              <a:rPr lang="zh-CN" altLang="en-US"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例</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3  </a:t>
            </a:r>
            <a:r>
              <a:rPr lang="zh-CN" altLang="en-US"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下列哪些路径是图中有向图的路径：</a:t>
            </a:r>
            <a:endPar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endParaRPr>
          </a:p>
          <a:p>
            <a:pPr marL="268288" lvl="1" eaLnBrk="1" hangingPunct="1">
              <a:lnSpc>
                <a:spcPct val="120000"/>
              </a:lnSpc>
              <a:buClr>
                <a:schemeClr val="tx2"/>
              </a:buClr>
              <a:buSzPct val="70000"/>
              <a:defRPr/>
            </a:pP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a</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e</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d</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p>
          <a:p>
            <a:pPr marL="268288" lvl="1" eaLnBrk="1" hangingPunct="1">
              <a:lnSpc>
                <a:spcPct val="120000"/>
              </a:lnSpc>
              <a:buClr>
                <a:schemeClr val="tx2"/>
              </a:buClr>
              <a:buSzPct val="70000"/>
              <a:defRPr/>
            </a:pP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   a</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e</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c</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d</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p>
          <a:p>
            <a:pPr marL="268288" lvl="1" eaLnBrk="1" hangingPunct="1">
              <a:lnSpc>
                <a:spcPct val="120000"/>
              </a:lnSpc>
              <a:buClr>
                <a:schemeClr val="tx2"/>
              </a:buClr>
              <a:buSzPct val="70000"/>
              <a:defRPr/>
            </a:pP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   b</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a</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c</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a</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a</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p>
          <a:p>
            <a:pPr marL="268288" lvl="1" eaLnBrk="1" hangingPunct="1">
              <a:lnSpc>
                <a:spcPct val="120000"/>
              </a:lnSpc>
              <a:buClr>
                <a:schemeClr val="tx2"/>
              </a:buClr>
              <a:buSzPct val="70000"/>
              <a:defRPr/>
            </a:pP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   d</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c</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a:t>
            </a:r>
          </a:p>
          <a:p>
            <a:pPr marL="268288" lvl="1" eaLnBrk="1" hangingPunct="1">
              <a:lnSpc>
                <a:spcPct val="120000"/>
              </a:lnSpc>
              <a:buClr>
                <a:schemeClr val="tx2"/>
              </a:buClr>
              <a:buSzPct val="70000"/>
              <a:defRPr/>
            </a:pP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c</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a</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p>
          <a:p>
            <a:pPr marL="268288" lvl="1" eaLnBrk="1" hangingPunct="1">
              <a:lnSpc>
                <a:spcPct val="120000"/>
              </a:lnSpc>
              <a:buClr>
                <a:schemeClr val="tx2"/>
              </a:buClr>
              <a:buSzPct val="70000"/>
              <a:defRPr/>
            </a:pP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   e</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a</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a</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b</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600" i="1" dirty="0">
                <a:effectLst>
                  <a:outerShdw blurRad="38100" dist="38100" dir="2700000" algn="tl">
                    <a:srgbClr val="C0C0C0"/>
                  </a:outerShdw>
                </a:effectLst>
                <a:latin typeface="Times New Roman" pitchFamily="18" charset="0"/>
                <a:ea typeface="楷体_GB2312" pitchFamily="49" charset="-122"/>
                <a:cs typeface="Times New Roman" pitchFamily="18" charset="0"/>
              </a:rPr>
              <a:t>e</a:t>
            </a:r>
            <a:r>
              <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a:t>
            </a:r>
          </a:p>
          <a:p>
            <a:pPr marL="268288" lvl="1" eaLnBrk="1" hangingPunct="1">
              <a:lnSpc>
                <a:spcPct val="120000"/>
              </a:lnSpc>
              <a:buClr>
                <a:schemeClr val="tx2"/>
              </a:buClr>
              <a:buSzPct val="70000"/>
              <a:defRPr/>
            </a:pPr>
            <a:r>
              <a:rPr lang="zh-CN" altLang="en-US" sz="2600" dirty="0">
                <a:effectLst>
                  <a:outerShdw blurRad="38100" dist="38100" dir="2700000" algn="tl">
                    <a:srgbClr val="C0C0C0"/>
                  </a:outerShdw>
                </a:effectLst>
                <a:latin typeface="Times New Roman" pitchFamily="18" charset="0"/>
                <a:ea typeface="楷体_GB2312" pitchFamily="49" charset="-122"/>
                <a:cs typeface="Times New Roman" pitchFamily="18" charset="0"/>
              </a:rPr>
              <a:t>   这些路径的长度是多少？哪些是回路？</a:t>
            </a:r>
            <a:endPar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endParaRPr>
          </a:p>
        </p:txBody>
      </p:sp>
      <p:pic>
        <p:nvPicPr>
          <p:cNvPr id="54276" name="Picture 2">
            <a:extLst>
              <a:ext uri="{FF2B5EF4-FFF2-40B4-BE49-F238E27FC236}">
                <a16:creationId xmlns:a16="http://schemas.microsoft.com/office/drawing/2014/main" id="{D4C1AA6A-76D8-4754-ADD6-9F0704346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2623343"/>
            <a:ext cx="365760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3CEFEA8-9F3E-45BE-B6DF-DB8D15A1CAD8}"/>
              </a:ext>
            </a:extLst>
          </p:cNvPr>
          <p:cNvSpPr txBox="1"/>
          <p:nvPr/>
        </p:nvSpPr>
        <p:spPr>
          <a:xfrm>
            <a:off x="3647090" y="2610452"/>
            <a:ext cx="2057400" cy="461963"/>
          </a:xfrm>
          <a:prstGeom prst="rect">
            <a:avLst/>
          </a:prstGeom>
          <a:noFill/>
        </p:spPr>
        <p:txBody>
          <a:bodyPr>
            <a:spAutoFit/>
          </a:bodyPr>
          <a:lstStyle/>
          <a:p>
            <a:pPr eaLnBrk="1" hangingPunct="1">
              <a:defRPr/>
            </a:pPr>
            <a:r>
              <a:rPr lang="zh-CN" altLang="en-US"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是，长度为</a:t>
            </a:r>
            <a:r>
              <a:rPr lang="en-US" altLang="zh-CN"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3</a:t>
            </a:r>
            <a:endParaRPr lang="zh-CN" altLang="en-US"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p:txBody>
      </p:sp>
      <p:sp>
        <p:nvSpPr>
          <p:cNvPr id="6" name="TextBox 5">
            <a:extLst>
              <a:ext uri="{FF2B5EF4-FFF2-40B4-BE49-F238E27FC236}">
                <a16:creationId xmlns:a16="http://schemas.microsoft.com/office/drawing/2014/main" id="{BC7E8A67-EE04-46D4-87F3-A766E39913A0}"/>
              </a:ext>
            </a:extLst>
          </p:cNvPr>
          <p:cNvSpPr txBox="1"/>
          <p:nvPr/>
        </p:nvSpPr>
        <p:spPr>
          <a:xfrm>
            <a:off x="3647090" y="3099402"/>
            <a:ext cx="2438400" cy="461963"/>
          </a:xfrm>
          <a:prstGeom prst="rect">
            <a:avLst/>
          </a:prstGeom>
          <a:noFill/>
        </p:spPr>
        <p:txBody>
          <a:bodyPr>
            <a:spAutoFit/>
          </a:bodyPr>
          <a:lstStyle/>
          <a:p>
            <a:pPr eaLnBrk="1" hangingPunct="1">
              <a:defRPr/>
            </a:pPr>
            <a:r>
              <a:rPr lang="zh-CN" altLang="en-US"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不是，因无</a:t>
            </a:r>
            <a:r>
              <a:rPr lang="en-US" altLang="zh-CN"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4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c</a:t>
            </a:r>
            <a:r>
              <a:rPr lang="en-US" altLang="zh-CN" sz="2400"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4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d</a:t>
            </a:r>
            <a:r>
              <a:rPr lang="en-US" altLang="zh-CN"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endParaRPr lang="zh-CN" altLang="en-US"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p:txBody>
      </p:sp>
      <p:sp>
        <p:nvSpPr>
          <p:cNvPr id="7" name="TextBox 6">
            <a:extLst>
              <a:ext uri="{FF2B5EF4-FFF2-40B4-BE49-F238E27FC236}">
                <a16:creationId xmlns:a16="http://schemas.microsoft.com/office/drawing/2014/main" id="{28F239E8-2C9A-43DD-9B9F-A0BDBE7D356B}"/>
              </a:ext>
            </a:extLst>
          </p:cNvPr>
          <p:cNvSpPr txBox="1"/>
          <p:nvPr/>
        </p:nvSpPr>
        <p:spPr>
          <a:xfrm>
            <a:off x="3951890" y="3616927"/>
            <a:ext cx="2514600" cy="461963"/>
          </a:xfrm>
          <a:prstGeom prst="rect">
            <a:avLst/>
          </a:prstGeom>
          <a:noFill/>
        </p:spPr>
        <p:txBody>
          <a:bodyPr>
            <a:spAutoFit/>
          </a:bodyPr>
          <a:lstStyle/>
          <a:p>
            <a:pPr eaLnBrk="1" hangingPunct="1">
              <a:defRPr/>
            </a:pPr>
            <a:r>
              <a:rPr lang="zh-CN" altLang="en-US"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是回路，长度为</a:t>
            </a:r>
            <a:r>
              <a:rPr lang="en-US" altLang="zh-CN"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6</a:t>
            </a:r>
            <a:endParaRPr lang="zh-CN" altLang="en-US"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p:txBody>
      </p:sp>
      <p:sp>
        <p:nvSpPr>
          <p:cNvPr id="8" name="TextBox 7">
            <a:extLst>
              <a:ext uri="{FF2B5EF4-FFF2-40B4-BE49-F238E27FC236}">
                <a16:creationId xmlns:a16="http://schemas.microsoft.com/office/drawing/2014/main" id="{0CB7C5AC-2D79-44CA-AEB4-8A44675EE423}"/>
              </a:ext>
            </a:extLst>
          </p:cNvPr>
          <p:cNvSpPr txBox="1"/>
          <p:nvPr/>
        </p:nvSpPr>
        <p:spPr>
          <a:xfrm>
            <a:off x="2732690" y="4069364"/>
            <a:ext cx="2514600" cy="461962"/>
          </a:xfrm>
          <a:prstGeom prst="rect">
            <a:avLst/>
          </a:prstGeom>
          <a:noFill/>
        </p:spPr>
        <p:txBody>
          <a:bodyPr>
            <a:spAutoFit/>
          </a:bodyPr>
          <a:lstStyle/>
          <a:p>
            <a:pPr eaLnBrk="1" hangingPunct="1">
              <a:defRPr/>
            </a:pPr>
            <a:r>
              <a:rPr lang="zh-CN" altLang="en-US"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是，长度为</a:t>
            </a:r>
            <a:r>
              <a:rPr lang="en-US" altLang="zh-CN"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endParaRPr lang="zh-CN" altLang="en-US"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p:txBody>
      </p:sp>
      <p:sp>
        <p:nvSpPr>
          <p:cNvPr id="9" name="TextBox 8">
            <a:extLst>
              <a:ext uri="{FF2B5EF4-FFF2-40B4-BE49-F238E27FC236}">
                <a16:creationId xmlns:a16="http://schemas.microsoft.com/office/drawing/2014/main" id="{79D51CF2-441E-4ADD-B216-9FBE5172DA68}"/>
              </a:ext>
            </a:extLst>
          </p:cNvPr>
          <p:cNvSpPr txBox="1"/>
          <p:nvPr/>
        </p:nvSpPr>
        <p:spPr>
          <a:xfrm>
            <a:off x="2732690" y="4531327"/>
            <a:ext cx="2514600" cy="461963"/>
          </a:xfrm>
          <a:prstGeom prst="rect">
            <a:avLst/>
          </a:prstGeom>
          <a:noFill/>
        </p:spPr>
        <p:txBody>
          <a:bodyPr>
            <a:spAutoFit/>
          </a:bodyPr>
          <a:lstStyle/>
          <a:p>
            <a:pPr eaLnBrk="1" hangingPunct="1">
              <a:defRPr/>
            </a:pPr>
            <a:r>
              <a:rPr lang="zh-CN" altLang="en-US"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是，长度为</a:t>
            </a:r>
            <a:r>
              <a:rPr lang="en-US" altLang="zh-CN"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endParaRPr lang="zh-CN" altLang="en-US"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p:txBody>
      </p:sp>
      <p:sp>
        <p:nvSpPr>
          <p:cNvPr id="10" name="TextBox 9">
            <a:extLst>
              <a:ext uri="{FF2B5EF4-FFF2-40B4-BE49-F238E27FC236}">
                <a16:creationId xmlns:a16="http://schemas.microsoft.com/office/drawing/2014/main" id="{01F93B01-6C5B-4A5E-9B84-17EDC6BF9C37}"/>
              </a:ext>
            </a:extLst>
          </p:cNvPr>
          <p:cNvSpPr txBox="1"/>
          <p:nvPr/>
        </p:nvSpPr>
        <p:spPr>
          <a:xfrm>
            <a:off x="4104290" y="4988527"/>
            <a:ext cx="2514600" cy="461963"/>
          </a:xfrm>
          <a:prstGeom prst="rect">
            <a:avLst/>
          </a:prstGeom>
          <a:noFill/>
        </p:spPr>
        <p:txBody>
          <a:bodyPr>
            <a:spAutoFit/>
          </a:bodyPr>
          <a:lstStyle/>
          <a:p>
            <a:pPr eaLnBrk="1" hangingPunct="1">
              <a:defRPr/>
            </a:pPr>
            <a:r>
              <a:rPr lang="zh-CN" altLang="en-US"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是回路，长度为</a:t>
            </a:r>
            <a:r>
              <a:rPr lang="en-US" altLang="zh-CN"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6</a:t>
            </a:r>
            <a:endParaRPr lang="zh-CN" altLang="en-US" sz="24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p:txBody>
      </p:sp>
      <p:sp>
        <p:nvSpPr>
          <p:cNvPr id="13" name="Rectangle 2">
            <a:extLst>
              <a:ext uri="{FF2B5EF4-FFF2-40B4-BE49-F238E27FC236}">
                <a16:creationId xmlns:a16="http://schemas.microsoft.com/office/drawing/2014/main" id="{497E4A01-5632-4115-87BF-9CC0CA3F5897}"/>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A132A59B-3EC9-4402-B41B-5843B9D73008}"/>
              </a:ext>
            </a:extLst>
          </p:cNvPr>
          <p:cNvSpPr txBox="1">
            <a:spLocks noChangeArrowheads="1"/>
          </p:cNvSpPr>
          <p:nvPr/>
        </p:nvSpPr>
        <p:spPr bwMode="auto">
          <a:xfrm>
            <a:off x="609600" y="1524000"/>
            <a:ext cx="10820400" cy="4192588"/>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effectLst>
                  <a:outerShdw blurRad="38100" dist="38100" dir="2700000" algn="tl">
                    <a:srgbClr val="C0C0C0"/>
                  </a:outerShdw>
                </a:effectLst>
                <a:latin typeface="华文细黑" pitchFamily="2" charset="-122"/>
                <a:ea typeface="华文细黑" pitchFamily="2" charset="-122"/>
              </a:rPr>
              <a:t>关系中的路径</a:t>
            </a:r>
            <a:endPar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endParaRPr>
          </a:p>
          <a:p>
            <a:pPr marL="725488" lvl="1" indent="-268288" eaLnBrk="1" hangingPunct="1">
              <a:lnSpc>
                <a:spcPct val="120000"/>
              </a:lnSpc>
              <a:buClr>
                <a:schemeClr val="tx2"/>
              </a:buClr>
              <a:buSzPct val="70000"/>
              <a:buFont typeface="Wingdings" pitchFamily="2" charset="2"/>
              <a:buChar char="l"/>
              <a:defRPr/>
            </a:pPr>
            <a:r>
              <a:rPr lang="zh-CN" altLang="en-US" sz="2800" dirty="0">
                <a:latin typeface="Times New Roman" pitchFamily="18" charset="0"/>
                <a:ea typeface="楷体_GB2312" pitchFamily="49" charset="-122"/>
                <a:cs typeface="Times New Roman" pitchFamily="18" charset="0"/>
              </a:rPr>
              <a:t>如果存在一个元素的序列</a:t>
            </a:r>
            <a:r>
              <a:rPr lang="en-US" altLang="zh-CN" sz="2800" i="1" dirty="0">
                <a:latin typeface="Times New Roman" pitchFamily="18" charset="0"/>
                <a:ea typeface="楷体_GB2312" pitchFamily="49" charset="-122"/>
                <a:cs typeface="Times New Roman" pitchFamily="18" charset="0"/>
              </a:rPr>
              <a:t>a</a:t>
            </a:r>
            <a:r>
              <a:rPr lang="en-US" altLang="zh-CN" sz="2800" dirty="0">
                <a:latin typeface="Times New Roman" pitchFamily="18" charset="0"/>
                <a:ea typeface="楷体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x</a:t>
            </a:r>
            <a:r>
              <a:rPr lang="en-US" altLang="zh-CN" sz="2800" baseline="-25000" dirty="0">
                <a:latin typeface="Times New Roman" pitchFamily="18" charset="0"/>
                <a:ea typeface="仿宋_GB2312" pitchFamily="49" charset="-122"/>
                <a:cs typeface="Times New Roman" pitchFamily="18" charset="0"/>
              </a:rPr>
              <a:t>1</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x</a:t>
            </a:r>
            <a:r>
              <a:rPr lang="en-US" altLang="zh-CN" sz="2800" baseline="-25000" dirty="0">
                <a:latin typeface="Times New Roman" pitchFamily="18" charset="0"/>
                <a:ea typeface="仿宋_GB2312" pitchFamily="49" charset="-122"/>
                <a:cs typeface="Times New Roman" pitchFamily="18" charset="0"/>
              </a:rPr>
              <a:t>2</a:t>
            </a:r>
            <a:r>
              <a:rPr lang="en-US" altLang="zh-CN" sz="2800" dirty="0">
                <a:latin typeface="Times New Roman" pitchFamily="18" charset="0"/>
                <a:ea typeface="仿宋_GB2312" pitchFamily="49" charset="-122"/>
                <a:cs typeface="Times New Roman" pitchFamily="18" charset="0"/>
              </a:rPr>
              <a:t>, … , </a:t>
            </a:r>
            <a:r>
              <a:rPr lang="en-US" altLang="zh-CN" sz="2800" i="1" dirty="0">
                <a:latin typeface="Times New Roman" pitchFamily="18" charset="0"/>
                <a:ea typeface="仿宋_GB2312" pitchFamily="49" charset="-122"/>
                <a:cs typeface="Times New Roman" pitchFamily="18" charset="0"/>
              </a:rPr>
              <a:t>x</a:t>
            </a:r>
            <a:r>
              <a:rPr lang="en-US" altLang="zh-CN" sz="2800" i="1" baseline="-25000" dirty="0">
                <a:latin typeface="Times New Roman" pitchFamily="18" charset="0"/>
                <a:ea typeface="仿宋_GB2312" pitchFamily="49" charset="-122"/>
                <a:cs typeface="Times New Roman" pitchFamily="18" charset="0"/>
              </a:rPr>
              <a:t>n</a:t>
            </a:r>
            <a:r>
              <a:rPr lang="en-US" altLang="zh-CN" sz="2800" baseline="-25000" dirty="0">
                <a:latin typeface="Times New Roman" pitchFamily="18" charset="0"/>
                <a:ea typeface="仿宋_GB2312" pitchFamily="49" charset="-122"/>
                <a:cs typeface="Times New Roman" pitchFamily="18" charset="0"/>
              </a:rPr>
              <a:t>-1</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b</a:t>
            </a:r>
            <a:r>
              <a:rPr lang="zh-CN" altLang="en-US" sz="2800" dirty="0">
                <a:latin typeface="Times New Roman" pitchFamily="18" charset="0"/>
                <a:ea typeface="仿宋_GB2312" pitchFamily="49" charset="-122"/>
                <a:cs typeface="Times New Roman" pitchFamily="18" charset="0"/>
              </a:rPr>
              <a:t>具有</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楷体_GB2312" pitchFamily="49" charset="-122"/>
                <a:cs typeface="Times New Roman" pitchFamily="18" charset="0"/>
              </a:rPr>
              <a:t>a</a:t>
            </a:r>
            <a:r>
              <a:rPr lang="en-US" altLang="zh-CN" sz="2800" dirty="0">
                <a:latin typeface="Times New Roman" pitchFamily="18" charset="0"/>
                <a:ea typeface="楷体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x</a:t>
            </a:r>
            <a:r>
              <a:rPr lang="en-US" altLang="zh-CN" sz="2800" baseline="-25000" dirty="0">
                <a:latin typeface="Times New Roman" pitchFamily="18" charset="0"/>
                <a:ea typeface="仿宋_GB2312" pitchFamily="49" charset="-122"/>
                <a:cs typeface="Times New Roman" pitchFamily="18" charset="0"/>
              </a:rPr>
              <a:t>1</a:t>
            </a:r>
            <a:r>
              <a:rPr lang="en-US" altLang="zh-CN" sz="2800" dirty="0">
                <a:latin typeface="Times New Roman" pitchFamily="18" charset="0"/>
                <a:ea typeface="仿宋_GB2312" pitchFamily="49" charset="-122"/>
                <a:cs typeface="Times New Roman" pitchFamily="18" charset="0"/>
              </a:rPr>
              <a:t>) </a:t>
            </a:r>
            <a:r>
              <a:rPr lang="zh-CN" altLang="en-US" sz="2800" dirty="0">
                <a:latin typeface="Times New Roman" pitchFamily="18" charset="0"/>
                <a:ea typeface="仿宋_GB2312" pitchFamily="49" charset="-122"/>
                <a:cs typeface="Times New Roman" pitchFamily="18" charset="0"/>
              </a:rPr>
              <a:t>∈</a:t>
            </a:r>
            <a:r>
              <a:rPr lang="en-US" altLang="zh-CN" sz="2800" dirty="0">
                <a:latin typeface="Times New Roman" pitchFamily="18" charset="0"/>
                <a:ea typeface="仿宋_GB2312" pitchFamily="49" charset="-122"/>
                <a:cs typeface="Times New Roman" pitchFamily="18" charset="0"/>
              </a:rPr>
              <a:t>R, (</a:t>
            </a:r>
            <a:r>
              <a:rPr lang="en-US" altLang="zh-CN" sz="2800" i="1" dirty="0">
                <a:latin typeface="Times New Roman" pitchFamily="18" charset="0"/>
                <a:ea typeface="仿宋_GB2312" pitchFamily="49" charset="-122"/>
                <a:cs typeface="Times New Roman" pitchFamily="18" charset="0"/>
              </a:rPr>
              <a:t>x</a:t>
            </a:r>
            <a:r>
              <a:rPr lang="en-US" altLang="zh-CN" sz="2800" baseline="-25000" dirty="0">
                <a:latin typeface="Times New Roman" pitchFamily="18" charset="0"/>
                <a:ea typeface="仿宋_GB2312" pitchFamily="49" charset="-122"/>
                <a:cs typeface="Times New Roman" pitchFamily="18" charset="0"/>
              </a:rPr>
              <a:t>1</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x</a:t>
            </a:r>
            <a:r>
              <a:rPr lang="en-US" altLang="zh-CN" sz="2800" baseline="-25000" dirty="0">
                <a:latin typeface="Times New Roman" pitchFamily="18" charset="0"/>
                <a:ea typeface="仿宋_GB2312" pitchFamily="49" charset="-122"/>
                <a:cs typeface="Times New Roman" pitchFamily="18" charset="0"/>
              </a:rPr>
              <a:t>2</a:t>
            </a:r>
            <a:r>
              <a:rPr lang="en-US" altLang="zh-CN" sz="28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仿宋_GB2312" pitchFamily="49" charset="-122"/>
                <a:cs typeface="Times New Roman" pitchFamily="18" charset="0"/>
              </a:rPr>
              <a:t>∈</a:t>
            </a:r>
            <a:r>
              <a:rPr lang="en-US" altLang="zh-CN" sz="2800" dirty="0">
                <a:latin typeface="Times New Roman" pitchFamily="18" charset="0"/>
                <a:ea typeface="仿宋_GB2312" pitchFamily="49" charset="-122"/>
                <a:cs typeface="Times New Roman" pitchFamily="18" charset="0"/>
              </a:rPr>
              <a:t>R,</a:t>
            </a:r>
            <a:r>
              <a:rPr lang="zh-CN" altLang="en-US" sz="2800" dirty="0">
                <a:solidFill>
                  <a:srgbClr val="00B050"/>
                </a:solidFill>
                <a:latin typeface="Times New Roman" pitchFamily="18" charset="0"/>
                <a:ea typeface="仿宋_GB2312" pitchFamily="49" charset="-122"/>
                <a:cs typeface="Times New Roman" pitchFamily="18" charset="0"/>
              </a:rPr>
              <a:t> </a:t>
            </a:r>
            <a:r>
              <a:rPr lang="en-US" altLang="zh-CN" sz="2800" dirty="0">
                <a:latin typeface="Times New Roman" pitchFamily="18" charset="0"/>
                <a:ea typeface="仿宋_GB2312" pitchFamily="49" charset="-122"/>
                <a:cs typeface="Times New Roman" pitchFamily="18" charset="0"/>
              </a:rPr>
              <a:t>…, (</a:t>
            </a:r>
            <a:r>
              <a:rPr lang="en-US" altLang="zh-CN" sz="2800" i="1" dirty="0">
                <a:latin typeface="Times New Roman" pitchFamily="18" charset="0"/>
                <a:ea typeface="仿宋_GB2312" pitchFamily="49" charset="-122"/>
                <a:cs typeface="Times New Roman" pitchFamily="18" charset="0"/>
              </a:rPr>
              <a:t>x</a:t>
            </a:r>
            <a:r>
              <a:rPr lang="en-US" altLang="zh-CN" sz="2800" i="1" baseline="-25000" dirty="0">
                <a:latin typeface="Times New Roman" pitchFamily="18" charset="0"/>
                <a:ea typeface="仿宋_GB2312" pitchFamily="49" charset="-122"/>
                <a:cs typeface="Times New Roman" pitchFamily="18" charset="0"/>
              </a:rPr>
              <a:t>n</a:t>
            </a:r>
            <a:r>
              <a:rPr lang="en-US" altLang="zh-CN" sz="2800" baseline="-25000" dirty="0">
                <a:latin typeface="Times New Roman" pitchFamily="18" charset="0"/>
                <a:ea typeface="仿宋_GB2312" pitchFamily="49" charset="-122"/>
                <a:cs typeface="Times New Roman" pitchFamily="18" charset="0"/>
              </a:rPr>
              <a:t>-1</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b</a:t>
            </a:r>
            <a:r>
              <a:rPr lang="en-US" altLang="zh-CN" sz="28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仿宋_GB2312" pitchFamily="49" charset="-122"/>
                <a:cs typeface="Times New Roman" pitchFamily="18" charset="0"/>
              </a:rPr>
              <a:t>∈</a:t>
            </a:r>
            <a:r>
              <a:rPr lang="en-US" altLang="zh-CN" sz="2800" dirty="0">
                <a:latin typeface="Times New Roman" pitchFamily="18" charset="0"/>
                <a:ea typeface="仿宋_GB2312" pitchFamily="49" charset="-122"/>
                <a:cs typeface="Times New Roman" pitchFamily="18" charset="0"/>
              </a:rPr>
              <a:t>R</a:t>
            </a:r>
            <a:r>
              <a:rPr lang="zh-CN" altLang="en-US" sz="2800" dirty="0">
                <a:latin typeface="Times New Roman" pitchFamily="18" charset="0"/>
                <a:ea typeface="楷体_GB2312" pitchFamily="49" charset="-122"/>
                <a:cs typeface="Times New Roman" pitchFamily="18" charset="0"/>
              </a:rPr>
              <a:t>，则在</a:t>
            </a:r>
            <a:r>
              <a:rPr lang="en-US" altLang="zh-CN" sz="2800" dirty="0">
                <a:latin typeface="Times New Roman" pitchFamily="18" charset="0"/>
                <a:ea typeface="楷体_GB2312" pitchFamily="49" charset="-122"/>
                <a:cs typeface="Times New Roman" pitchFamily="18" charset="0"/>
              </a:rPr>
              <a:t>R</a:t>
            </a:r>
            <a:r>
              <a:rPr lang="zh-CN" altLang="en-US" sz="2800" dirty="0">
                <a:latin typeface="Times New Roman" pitchFamily="18" charset="0"/>
                <a:ea typeface="楷体_GB2312" pitchFamily="49" charset="-122"/>
                <a:cs typeface="Times New Roman" pitchFamily="18" charset="0"/>
              </a:rPr>
              <a:t>中存在一条从</a:t>
            </a:r>
            <a:r>
              <a:rPr lang="en-US" altLang="zh-CN" sz="2800" i="1" dirty="0">
                <a:latin typeface="Times New Roman" pitchFamily="18" charset="0"/>
                <a:ea typeface="楷体_GB2312" pitchFamily="49" charset="-122"/>
                <a:cs typeface="Times New Roman" pitchFamily="18" charset="0"/>
              </a:rPr>
              <a:t>a</a:t>
            </a:r>
            <a:r>
              <a:rPr lang="en-US" altLang="zh-CN" sz="2800" dirty="0">
                <a:latin typeface="Times New Roman" pitchFamily="18" charset="0"/>
                <a:ea typeface="楷体_GB2312" pitchFamily="49" charset="-122"/>
                <a:cs typeface="Times New Roman" pitchFamily="18" charset="0"/>
              </a:rPr>
              <a:t> </a:t>
            </a:r>
            <a:r>
              <a:rPr lang="zh-CN" altLang="en-US" sz="2800" dirty="0">
                <a:latin typeface="Times New Roman" pitchFamily="18" charset="0"/>
                <a:ea typeface="楷体_GB2312" pitchFamily="49" charset="-122"/>
                <a:cs typeface="Times New Roman" pitchFamily="18" charset="0"/>
              </a:rPr>
              <a:t>到</a:t>
            </a:r>
            <a:r>
              <a:rPr lang="en-US" altLang="zh-CN" sz="2800" i="1" dirty="0">
                <a:latin typeface="Times New Roman" pitchFamily="18" charset="0"/>
                <a:ea typeface="楷体_GB2312" pitchFamily="49" charset="-122"/>
                <a:cs typeface="Times New Roman" pitchFamily="18" charset="0"/>
              </a:rPr>
              <a:t>b </a:t>
            </a:r>
            <a:r>
              <a:rPr lang="zh-CN" altLang="en-US" sz="2800" dirty="0">
                <a:latin typeface="Times New Roman" pitchFamily="18" charset="0"/>
                <a:ea typeface="楷体_GB2312" pitchFamily="49" charset="-122"/>
                <a:cs typeface="Times New Roman" pitchFamily="18" charset="0"/>
              </a:rPr>
              <a:t>长度为</a:t>
            </a:r>
            <a:r>
              <a:rPr lang="en-US" altLang="zh-CN" sz="2800" i="1" dirty="0">
                <a:latin typeface="Times New Roman" pitchFamily="18" charset="0"/>
                <a:ea typeface="楷体_GB2312" pitchFamily="49" charset="-122"/>
                <a:cs typeface="Times New Roman" pitchFamily="18" charset="0"/>
              </a:rPr>
              <a:t>n</a:t>
            </a:r>
            <a:r>
              <a:rPr lang="zh-CN" altLang="en-US" sz="2800" dirty="0">
                <a:latin typeface="Times New Roman" pitchFamily="18" charset="0"/>
                <a:ea typeface="楷体_GB2312" pitchFamily="49" charset="-122"/>
                <a:cs typeface="Times New Roman" pitchFamily="18" charset="0"/>
              </a:rPr>
              <a:t>的路径</a:t>
            </a:r>
            <a:endParaRPr lang="en-US" altLang="zh-CN" sz="2800" dirty="0">
              <a:latin typeface="Times New Roman" pitchFamily="18" charset="0"/>
              <a:ea typeface="楷体_GB2312" pitchFamily="49" charset="-122"/>
              <a:cs typeface="Times New Roman" pitchFamily="18" charset="0"/>
            </a:endParaRPr>
          </a:p>
          <a:p>
            <a:pPr marL="725488" lvl="1" indent="-268288" eaLnBrk="1" hangingPunct="1">
              <a:lnSpc>
                <a:spcPct val="120000"/>
              </a:lnSpc>
              <a:buClr>
                <a:schemeClr val="tx2"/>
              </a:buClr>
              <a:buSzPct val="70000"/>
              <a:buFont typeface="Wingdings" pitchFamily="2" charset="2"/>
              <a:buChar char="l"/>
              <a:defRPr/>
            </a:pPr>
            <a:endParaRPr lang="en-US" altLang="zh-CN" sz="2800" dirty="0">
              <a:latin typeface="Times New Roman" pitchFamily="18" charset="0"/>
              <a:ea typeface="楷体_GB2312" pitchFamily="49" charset="-122"/>
              <a:cs typeface="Times New Roman" pitchFamily="18" charset="0"/>
            </a:endParaRPr>
          </a:p>
          <a:p>
            <a:pPr marL="725488" lvl="1" indent="-268288"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定理</a:t>
            </a:r>
            <a:r>
              <a:rPr lang="en-US" altLang="zh-CN" sz="2800" dirty="0">
                <a:solidFill>
                  <a:srgbClr val="C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3   </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设</a:t>
            </a:r>
            <a:r>
              <a:rPr lang="en-US" altLang="zh-CN"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R</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集合</a:t>
            </a:r>
            <a:r>
              <a:rPr lang="en-US" altLang="zh-CN"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上的关系，从</a:t>
            </a:r>
            <a:r>
              <a:rPr lang="en-US" altLang="zh-CN" sz="2800" i="1"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到</a:t>
            </a:r>
            <a:r>
              <a:rPr lang="en-US" altLang="zh-CN" sz="2800" i="1"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存在一条长为</a:t>
            </a:r>
            <a:r>
              <a:rPr lang="en-US" altLang="zh-CN" sz="2800" i="1"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的路径，当且仅当</a:t>
            </a:r>
            <a:r>
              <a:rPr lang="en-US" altLang="zh-CN" sz="28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800" i="1" dirty="0" err="1">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800" dirty="0" err="1">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800" i="1" dirty="0" err="1">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b</a:t>
            </a:r>
            <a:r>
              <a:rPr lang="en-US" altLang="zh-CN" sz="28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800" dirty="0" err="1">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R</a:t>
            </a:r>
            <a:r>
              <a:rPr lang="en-US" altLang="zh-CN" sz="2800" baseline="30000" dirty="0" err="1">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800" dirty="0">
                <a:solidFill>
                  <a:srgbClr val="0000FF"/>
                </a:solidFill>
                <a:latin typeface="Times New Roman" pitchFamily="18" charset="0"/>
                <a:ea typeface="仿宋_GB2312" pitchFamily="49" charset="-122"/>
                <a:cs typeface="Times New Roman" pitchFamily="18" charset="0"/>
              </a:rPr>
              <a:t>。</a:t>
            </a:r>
            <a:endParaRPr lang="en-US" altLang="zh-CN" sz="2800" dirty="0">
              <a:solidFill>
                <a:srgbClr val="0000FF"/>
              </a:solidFill>
              <a:latin typeface="Times New Roman" pitchFamily="18" charset="0"/>
              <a:ea typeface="仿宋_GB2312" pitchFamily="49" charset="-122"/>
              <a:cs typeface="Times New Roman" pitchFamily="18" charset="0"/>
            </a:endParaRPr>
          </a:p>
          <a:p>
            <a:pPr marL="725488" lvl="1" indent="-268288" eaLnBrk="1" hangingPunct="1">
              <a:lnSpc>
                <a:spcPct val="120000"/>
              </a:lnSpc>
              <a:buClr>
                <a:schemeClr val="tx2"/>
              </a:buClr>
              <a:buSzPct val="70000"/>
              <a:buFont typeface="Wingdings" pitchFamily="2" charset="2"/>
              <a:buChar char="l"/>
              <a:defRPr/>
            </a:pPr>
            <a:endParaRPr lang="en-US" altLang="zh-CN" sz="2600" dirty="0">
              <a:effectLst>
                <a:outerShdw blurRad="38100" dist="38100" dir="2700000" algn="tl">
                  <a:srgbClr val="C0C0C0"/>
                </a:outerShdw>
              </a:effectLst>
              <a:latin typeface="Times New Roman" pitchFamily="18" charset="0"/>
              <a:ea typeface="楷体_GB2312" pitchFamily="49" charset="-122"/>
              <a:cs typeface="Times New Roman" pitchFamily="18" charset="0"/>
            </a:endParaRPr>
          </a:p>
        </p:txBody>
      </p:sp>
      <p:sp>
        <p:nvSpPr>
          <p:cNvPr id="6" name="Rectangle 2">
            <a:extLst>
              <a:ext uri="{FF2B5EF4-FFF2-40B4-BE49-F238E27FC236}">
                <a16:creationId xmlns:a16="http://schemas.microsoft.com/office/drawing/2014/main" id="{8AA249C4-7501-4253-984F-A14A4143B95E}"/>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57068E7F-F3F7-4AD4-A930-8F3B0823543B}"/>
              </a:ext>
            </a:extLst>
          </p:cNvPr>
          <p:cNvSpPr txBox="1">
            <a:spLocks noChangeArrowheads="1"/>
          </p:cNvSpPr>
          <p:nvPr/>
        </p:nvSpPr>
        <p:spPr bwMode="auto">
          <a:xfrm>
            <a:off x="685800" y="1537136"/>
            <a:ext cx="10820400" cy="4787464"/>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effectLst>
                  <a:outerShdw blurRad="38100" dist="38100" dir="2700000" algn="tl">
                    <a:srgbClr val="C0C0C0"/>
                  </a:outerShdw>
                </a:effectLst>
                <a:latin typeface="华文细黑" pitchFamily="2" charset="-122"/>
                <a:ea typeface="华文细黑" pitchFamily="2" charset="-122"/>
              </a:rPr>
              <a:t>关系中的路径</a:t>
            </a:r>
            <a:endPar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endParaRPr>
          </a:p>
          <a:p>
            <a:pPr marL="536575" lvl="1" indent="-268288" eaLnBrk="1" hangingPunct="1">
              <a:lnSpc>
                <a:spcPct val="120000"/>
              </a:lnSpc>
              <a:buClr>
                <a:schemeClr val="tx2"/>
              </a:buClr>
              <a:buSzPct val="70000"/>
              <a:buFont typeface="Wingdings" pitchFamily="2" charset="2"/>
              <a:buChar char="l"/>
              <a:defRPr/>
            </a:pPr>
            <a:r>
              <a:rPr lang="zh-CN" altLang="en-US" sz="2600" dirty="0">
                <a:solidFill>
                  <a:srgbClr val="C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定理</a:t>
            </a:r>
            <a:r>
              <a:rPr lang="en-US" altLang="zh-CN" sz="2600" dirty="0">
                <a:solidFill>
                  <a:srgbClr val="C0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3  </a:t>
            </a:r>
            <a:r>
              <a:rPr lang="zh-CN" altLang="en-US" sz="26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设</a:t>
            </a:r>
            <a:r>
              <a:rPr lang="en-US" altLang="zh-CN" sz="26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R</a:t>
            </a:r>
            <a:r>
              <a:rPr lang="zh-CN" altLang="en-US" sz="26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集合</a:t>
            </a:r>
            <a:r>
              <a:rPr lang="en-US" altLang="zh-CN" sz="26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zh-CN" altLang="en-US" sz="26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上的关系。从</a:t>
            </a:r>
            <a:r>
              <a:rPr lang="en-US" altLang="zh-CN" sz="2600" i="1"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t>
            </a:r>
            <a:r>
              <a:rPr lang="zh-CN" altLang="en-US" sz="26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到</a:t>
            </a:r>
            <a:r>
              <a:rPr lang="en-US" altLang="zh-CN" sz="2600" i="1"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zh-CN" altLang="en-US" sz="26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存在一条长为</a:t>
            </a:r>
            <a:r>
              <a:rPr lang="en-US" altLang="zh-CN" sz="2600" i="1"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zh-CN" altLang="en-US" sz="26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的路径，当且仅当</a:t>
            </a:r>
            <a:r>
              <a:rPr lang="en-US" altLang="zh-CN" sz="26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600" i="1" dirty="0" err="1">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600" dirty="0" err="1">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600" i="1" dirty="0" err="1">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b</a:t>
            </a:r>
            <a:r>
              <a:rPr lang="en-US" altLang="zh-CN" sz="26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zh-CN" altLang="en-US" sz="26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600" dirty="0" err="1">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R</a:t>
            </a:r>
            <a:r>
              <a:rPr lang="en-US" altLang="zh-CN" sz="2600" i="1" baseline="30000" dirty="0" err="1">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600" dirty="0">
                <a:solidFill>
                  <a:srgbClr val="0000FF"/>
                </a:solidFill>
                <a:latin typeface="Times New Roman" pitchFamily="18" charset="0"/>
                <a:ea typeface="仿宋_GB2312" pitchFamily="49" charset="-122"/>
                <a:cs typeface="Times New Roman" pitchFamily="18" charset="0"/>
              </a:rPr>
              <a:t>。</a:t>
            </a:r>
            <a:endParaRPr lang="en-US" altLang="zh-CN" sz="2600" dirty="0">
              <a:solidFill>
                <a:srgbClr val="0000FF"/>
              </a:solidFill>
              <a:latin typeface="Times New Roman" pitchFamily="18" charset="0"/>
              <a:ea typeface="仿宋_GB2312" pitchFamily="49" charset="-122"/>
              <a:cs typeface="Times New Roman" pitchFamily="18" charset="0"/>
            </a:endParaRPr>
          </a:p>
          <a:p>
            <a:pPr marL="536575" lvl="1" indent="-268288" eaLnBrk="1" hangingPunct="1">
              <a:lnSpc>
                <a:spcPct val="110000"/>
              </a:lnSpc>
              <a:buClr>
                <a:schemeClr val="tx2"/>
              </a:buClr>
              <a:buSzPct val="70000"/>
              <a:buFont typeface="Wingdings" pitchFamily="2" charset="2"/>
              <a:buChar char="l"/>
              <a:defRPr/>
            </a:pPr>
            <a:r>
              <a:rPr lang="zh-CN" altLang="en-US" sz="2400" spc="-100" dirty="0">
                <a:latin typeface="Times New Roman" pitchFamily="18" charset="0"/>
                <a:ea typeface="楷体_GB2312" pitchFamily="49" charset="-122"/>
                <a:cs typeface="Times New Roman" pitchFamily="18" charset="0"/>
              </a:rPr>
              <a:t>证明：数学归纳法。根据路径定义， 从</a:t>
            </a:r>
            <a:r>
              <a:rPr lang="en-US" altLang="zh-CN" sz="2400" i="1" spc="-100" dirty="0">
                <a:latin typeface="Times New Roman" pitchFamily="18" charset="0"/>
                <a:ea typeface="楷体_GB2312" pitchFamily="49" charset="-122"/>
                <a:cs typeface="Times New Roman" pitchFamily="18" charset="0"/>
              </a:rPr>
              <a:t>a </a:t>
            </a:r>
            <a:r>
              <a:rPr lang="zh-CN" altLang="en-US" sz="2400" spc="-100" dirty="0">
                <a:latin typeface="Times New Roman" pitchFamily="18" charset="0"/>
                <a:ea typeface="楷体_GB2312" pitchFamily="49" charset="-122"/>
                <a:cs typeface="Times New Roman" pitchFamily="18" charset="0"/>
              </a:rPr>
              <a:t>到</a:t>
            </a:r>
            <a:r>
              <a:rPr lang="en-US" altLang="zh-CN" sz="2400" i="1" spc="-100" dirty="0">
                <a:latin typeface="Times New Roman" pitchFamily="18" charset="0"/>
                <a:ea typeface="楷体_GB2312" pitchFamily="49" charset="-122"/>
                <a:cs typeface="Times New Roman" pitchFamily="18" charset="0"/>
              </a:rPr>
              <a:t>b</a:t>
            </a:r>
            <a:r>
              <a:rPr lang="zh-CN" altLang="en-US" sz="2400" spc="-100" dirty="0">
                <a:latin typeface="Times New Roman" pitchFamily="18" charset="0"/>
                <a:ea typeface="楷体_GB2312" pitchFamily="49" charset="-122"/>
                <a:cs typeface="Times New Roman" pitchFamily="18" charset="0"/>
              </a:rPr>
              <a:t>存在一长为</a:t>
            </a:r>
            <a:r>
              <a:rPr lang="en-US" altLang="zh-CN" sz="2400" spc="-100" dirty="0">
                <a:latin typeface="Times New Roman" pitchFamily="18" charset="0"/>
                <a:ea typeface="楷体_GB2312" pitchFamily="49" charset="-122"/>
                <a:cs typeface="Times New Roman" pitchFamily="18" charset="0"/>
              </a:rPr>
              <a:t>1</a:t>
            </a:r>
            <a:r>
              <a:rPr lang="zh-CN" altLang="en-US" sz="2400" spc="-100" dirty="0">
                <a:latin typeface="Times New Roman" pitchFamily="18" charset="0"/>
                <a:ea typeface="楷体_GB2312" pitchFamily="49" charset="-122"/>
                <a:cs typeface="Times New Roman" pitchFamily="18" charset="0"/>
              </a:rPr>
              <a:t>的路径， 当且仅当</a:t>
            </a:r>
            <a:r>
              <a:rPr lang="en-US" altLang="zh-CN" sz="2400" spc="-100" dirty="0">
                <a:latin typeface="Times New Roman" pitchFamily="18" charset="0"/>
                <a:ea typeface="楷体_GB2312" pitchFamily="49" charset="-122"/>
                <a:cs typeface="Times New Roman" pitchFamily="18" charset="0"/>
              </a:rPr>
              <a:t>(</a:t>
            </a:r>
            <a:r>
              <a:rPr lang="en-US" altLang="zh-CN" sz="2400" i="1" spc="-100" dirty="0" err="1">
                <a:latin typeface="Times New Roman" pitchFamily="18" charset="0"/>
                <a:ea typeface="楷体_GB2312" pitchFamily="49" charset="-122"/>
                <a:cs typeface="Times New Roman" pitchFamily="18" charset="0"/>
              </a:rPr>
              <a:t>a</a:t>
            </a:r>
            <a:r>
              <a:rPr lang="en-US" altLang="zh-CN" sz="2400" spc="-100" dirty="0" err="1">
                <a:latin typeface="Times New Roman" pitchFamily="18" charset="0"/>
                <a:ea typeface="楷体_GB2312" pitchFamily="49" charset="-122"/>
                <a:cs typeface="Times New Roman" pitchFamily="18" charset="0"/>
              </a:rPr>
              <a:t>,</a:t>
            </a:r>
            <a:r>
              <a:rPr lang="en-US" altLang="zh-CN" sz="2400" i="1" spc="-100" dirty="0" err="1">
                <a:latin typeface="Times New Roman" pitchFamily="18" charset="0"/>
                <a:ea typeface="楷体_GB2312" pitchFamily="49" charset="-122"/>
                <a:cs typeface="Times New Roman" pitchFamily="18" charset="0"/>
              </a:rPr>
              <a:t>b</a:t>
            </a:r>
            <a:r>
              <a:rPr lang="en-US" altLang="zh-CN" sz="2400" spc="-100" dirty="0">
                <a:latin typeface="Times New Roman" pitchFamily="18" charset="0"/>
                <a:ea typeface="楷体_GB2312" pitchFamily="49" charset="-122"/>
                <a:cs typeface="Times New Roman" pitchFamily="18" charset="0"/>
              </a:rPr>
              <a:t>) </a:t>
            </a:r>
            <a:r>
              <a:rPr lang="zh-CN" altLang="en-US" sz="2400" spc="-100" dirty="0">
                <a:latin typeface="Times New Roman" pitchFamily="18" charset="0"/>
                <a:ea typeface="楷体_GB2312" pitchFamily="49" charset="-122"/>
                <a:cs typeface="Times New Roman" pitchFamily="18" charset="0"/>
              </a:rPr>
              <a:t>∈</a:t>
            </a:r>
            <a:r>
              <a:rPr lang="en-US" altLang="zh-CN" sz="2400" spc="-100" dirty="0">
                <a:latin typeface="Times New Roman" pitchFamily="18" charset="0"/>
                <a:ea typeface="楷体_GB2312" pitchFamily="49" charset="-122"/>
                <a:cs typeface="Times New Roman" pitchFamily="18" charset="0"/>
              </a:rPr>
              <a:t>R </a:t>
            </a:r>
            <a:r>
              <a:rPr lang="zh-CN" altLang="en-US" sz="2400" spc="-100" dirty="0">
                <a:latin typeface="Times New Roman" pitchFamily="18" charset="0"/>
                <a:ea typeface="楷体_GB2312" pitchFamily="49" charset="-122"/>
                <a:cs typeface="Times New Roman" pitchFamily="18" charset="0"/>
              </a:rPr>
              <a:t>。因此</a:t>
            </a:r>
            <a:r>
              <a:rPr lang="en-US" altLang="zh-CN" sz="2400" i="1" spc="-100" dirty="0">
                <a:latin typeface="Times New Roman" pitchFamily="18" charset="0"/>
                <a:ea typeface="楷体_GB2312" pitchFamily="49" charset="-122"/>
                <a:cs typeface="Times New Roman" pitchFamily="18" charset="0"/>
              </a:rPr>
              <a:t>n</a:t>
            </a:r>
            <a:r>
              <a:rPr lang="en-US" altLang="zh-CN" sz="2400" spc="-100" dirty="0">
                <a:latin typeface="Times New Roman" pitchFamily="18" charset="0"/>
                <a:ea typeface="楷体_GB2312" pitchFamily="49" charset="-122"/>
                <a:cs typeface="Times New Roman" pitchFamily="18" charset="0"/>
              </a:rPr>
              <a:t>=1</a:t>
            </a:r>
            <a:r>
              <a:rPr lang="zh-CN" altLang="en-US" sz="2400" spc="-100" dirty="0">
                <a:latin typeface="Times New Roman" pitchFamily="18" charset="0"/>
                <a:ea typeface="楷体_GB2312" pitchFamily="49" charset="-122"/>
                <a:cs typeface="Times New Roman" pitchFamily="18" charset="0"/>
              </a:rPr>
              <a:t>时定理为真</a:t>
            </a:r>
            <a:endParaRPr lang="en-US" altLang="zh-CN" sz="2400" spc="-100" dirty="0">
              <a:latin typeface="Times New Roman" pitchFamily="18" charset="0"/>
              <a:ea typeface="楷体_GB2312" pitchFamily="49" charset="-122"/>
              <a:cs typeface="Times New Roman" pitchFamily="18" charset="0"/>
            </a:endParaRPr>
          </a:p>
          <a:p>
            <a:pPr marL="536575" lvl="1" indent="-268288" eaLnBrk="1" hangingPunct="1">
              <a:lnSpc>
                <a:spcPct val="110000"/>
              </a:lnSpc>
              <a:buClr>
                <a:schemeClr val="tx2"/>
              </a:buClr>
              <a:buSzPct val="70000"/>
              <a:buFont typeface="Wingdings" pitchFamily="2" charset="2"/>
              <a:buChar char="l"/>
              <a:defRPr/>
            </a:pPr>
            <a:r>
              <a:rPr lang="zh-CN" altLang="en-US" sz="2400" spc="-100" dirty="0">
                <a:latin typeface="Times New Roman" pitchFamily="18" charset="0"/>
                <a:ea typeface="楷体_GB2312" pitchFamily="49" charset="-122"/>
                <a:cs typeface="Times New Roman" pitchFamily="18" charset="0"/>
              </a:rPr>
              <a:t>假定对于正整数</a:t>
            </a:r>
            <a:r>
              <a:rPr lang="en-US" altLang="zh-CN" sz="2400" i="1" spc="-100" dirty="0">
                <a:latin typeface="Times New Roman" pitchFamily="18" charset="0"/>
                <a:ea typeface="楷体_GB2312" pitchFamily="49" charset="-122"/>
                <a:cs typeface="Times New Roman" pitchFamily="18" charset="0"/>
              </a:rPr>
              <a:t>n</a:t>
            </a:r>
            <a:r>
              <a:rPr lang="en-US" altLang="zh-CN" sz="2400" spc="-100" dirty="0">
                <a:latin typeface="Times New Roman" pitchFamily="18" charset="0"/>
                <a:ea typeface="楷体_GB2312" pitchFamily="49" charset="-122"/>
                <a:cs typeface="Times New Roman" pitchFamily="18" charset="0"/>
              </a:rPr>
              <a:t> </a:t>
            </a:r>
            <a:r>
              <a:rPr lang="zh-CN" altLang="en-US" sz="2400" spc="-100" dirty="0">
                <a:latin typeface="Times New Roman" pitchFamily="18" charset="0"/>
                <a:ea typeface="楷体_GB2312" pitchFamily="49" charset="-122"/>
                <a:cs typeface="Times New Roman" pitchFamily="18" charset="0"/>
              </a:rPr>
              <a:t>定理为真，则从</a:t>
            </a:r>
            <a:r>
              <a:rPr lang="en-US" altLang="zh-CN" sz="2400" i="1" spc="-100" dirty="0">
                <a:latin typeface="Times New Roman" pitchFamily="18" charset="0"/>
                <a:ea typeface="楷体_GB2312" pitchFamily="49" charset="-122"/>
                <a:cs typeface="Times New Roman" pitchFamily="18" charset="0"/>
              </a:rPr>
              <a:t>a</a:t>
            </a:r>
            <a:r>
              <a:rPr lang="zh-CN" altLang="en-US" sz="2400" spc="-100" dirty="0">
                <a:latin typeface="Times New Roman" pitchFamily="18" charset="0"/>
                <a:ea typeface="楷体_GB2312" pitchFamily="49" charset="-122"/>
                <a:cs typeface="Times New Roman" pitchFamily="18" charset="0"/>
              </a:rPr>
              <a:t>到</a:t>
            </a:r>
            <a:r>
              <a:rPr lang="en-US" altLang="zh-CN" sz="2400" i="1" spc="-100" dirty="0">
                <a:latin typeface="Times New Roman" pitchFamily="18" charset="0"/>
                <a:ea typeface="楷体_GB2312" pitchFamily="49" charset="-122"/>
                <a:cs typeface="Times New Roman" pitchFamily="18" charset="0"/>
              </a:rPr>
              <a:t>b</a:t>
            </a:r>
            <a:r>
              <a:rPr lang="zh-CN" altLang="en-US" sz="2400" spc="-100" dirty="0">
                <a:latin typeface="Times New Roman" pitchFamily="18" charset="0"/>
                <a:ea typeface="楷体_GB2312" pitchFamily="49" charset="-122"/>
                <a:cs typeface="Times New Roman" pitchFamily="18" charset="0"/>
              </a:rPr>
              <a:t>存在一条长为</a:t>
            </a:r>
            <a:r>
              <a:rPr lang="en-US" altLang="zh-CN" sz="2400" i="1" spc="-100" dirty="0">
                <a:latin typeface="Times New Roman" pitchFamily="18" charset="0"/>
                <a:ea typeface="楷体_GB2312" pitchFamily="49" charset="-122"/>
                <a:cs typeface="Times New Roman" pitchFamily="18" charset="0"/>
              </a:rPr>
              <a:t>n</a:t>
            </a:r>
            <a:r>
              <a:rPr lang="en-US" altLang="zh-CN" sz="2400" spc="-100" dirty="0">
                <a:latin typeface="Times New Roman" pitchFamily="18" charset="0"/>
                <a:ea typeface="楷体_GB2312" pitchFamily="49" charset="-122"/>
                <a:cs typeface="Times New Roman" pitchFamily="18" charset="0"/>
              </a:rPr>
              <a:t>+ 1</a:t>
            </a:r>
            <a:r>
              <a:rPr lang="zh-CN" altLang="en-US" sz="2400" spc="-100" dirty="0">
                <a:latin typeface="Times New Roman" pitchFamily="18" charset="0"/>
                <a:ea typeface="楷体_GB2312" pitchFamily="49" charset="-122"/>
                <a:cs typeface="Times New Roman" pitchFamily="18" charset="0"/>
              </a:rPr>
              <a:t>的路径，当且仅当存在元素</a:t>
            </a:r>
            <a:r>
              <a:rPr lang="en-US" altLang="zh-CN" sz="2400" i="1" spc="-100" dirty="0">
                <a:latin typeface="Times New Roman" pitchFamily="18" charset="0"/>
                <a:ea typeface="楷体_GB2312" pitchFamily="49" charset="-122"/>
                <a:cs typeface="Times New Roman" pitchFamily="18" charset="0"/>
              </a:rPr>
              <a:t>c</a:t>
            </a:r>
            <a:r>
              <a:rPr lang="zh-CN" altLang="en-US" sz="2400" spc="-100" dirty="0">
                <a:latin typeface="Times New Roman" pitchFamily="18" charset="0"/>
                <a:ea typeface="楷体_GB2312" pitchFamily="49" charset="-122"/>
                <a:cs typeface="Times New Roman" pitchFamily="18" charset="0"/>
              </a:rPr>
              <a:t>∈</a:t>
            </a:r>
            <a:r>
              <a:rPr lang="en-US" altLang="zh-CN" sz="2400" spc="-100" dirty="0">
                <a:latin typeface="Times New Roman" pitchFamily="18" charset="0"/>
                <a:ea typeface="楷体_GB2312" pitchFamily="49" charset="-122"/>
                <a:cs typeface="Times New Roman" pitchFamily="18" charset="0"/>
              </a:rPr>
              <a:t>A</a:t>
            </a:r>
            <a:r>
              <a:rPr lang="zh-CN" altLang="en-US" sz="2400" spc="-100" dirty="0">
                <a:latin typeface="Times New Roman" pitchFamily="18" charset="0"/>
                <a:ea typeface="楷体_GB2312" pitchFamily="49" charset="-122"/>
                <a:cs typeface="Times New Roman" pitchFamily="18" charset="0"/>
              </a:rPr>
              <a:t>使得从</a:t>
            </a:r>
            <a:r>
              <a:rPr lang="en-US" altLang="zh-CN" sz="2400" i="1" spc="-100" dirty="0">
                <a:latin typeface="Times New Roman" pitchFamily="18" charset="0"/>
                <a:ea typeface="楷体_GB2312" pitchFamily="49" charset="-122"/>
                <a:cs typeface="Times New Roman" pitchFamily="18" charset="0"/>
              </a:rPr>
              <a:t>a</a:t>
            </a:r>
            <a:r>
              <a:rPr lang="zh-CN" altLang="en-US" sz="2400" spc="-100" dirty="0">
                <a:latin typeface="Times New Roman" pitchFamily="18" charset="0"/>
                <a:ea typeface="楷体_GB2312" pitchFamily="49" charset="-122"/>
                <a:cs typeface="Times New Roman" pitchFamily="18" charset="0"/>
              </a:rPr>
              <a:t>到</a:t>
            </a:r>
            <a:r>
              <a:rPr lang="en-US" altLang="zh-CN" sz="2400" i="1" spc="-100" dirty="0">
                <a:latin typeface="Times New Roman" pitchFamily="18" charset="0"/>
                <a:ea typeface="楷体_GB2312" pitchFamily="49" charset="-122"/>
                <a:cs typeface="Times New Roman" pitchFamily="18" charset="0"/>
              </a:rPr>
              <a:t>c</a:t>
            </a:r>
            <a:r>
              <a:rPr lang="zh-CN" altLang="en-US" sz="2400" spc="-100" dirty="0">
                <a:latin typeface="Times New Roman" pitchFamily="18" charset="0"/>
                <a:ea typeface="楷体_GB2312" pitchFamily="49" charset="-122"/>
                <a:cs typeface="Times New Roman" pitchFamily="18" charset="0"/>
              </a:rPr>
              <a:t>存在一条长为</a:t>
            </a:r>
            <a:r>
              <a:rPr lang="en-US" altLang="zh-CN" sz="2400" spc="-100" dirty="0">
                <a:latin typeface="Times New Roman" pitchFamily="18" charset="0"/>
                <a:ea typeface="楷体_GB2312" pitchFamily="49" charset="-122"/>
                <a:cs typeface="Times New Roman" pitchFamily="18" charset="0"/>
              </a:rPr>
              <a:t>1</a:t>
            </a:r>
            <a:r>
              <a:rPr lang="zh-CN" altLang="en-US" sz="2400" spc="-100" dirty="0">
                <a:latin typeface="Times New Roman" pitchFamily="18" charset="0"/>
                <a:ea typeface="楷体_GB2312" pitchFamily="49" charset="-122"/>
                <a:cs typeface="Times New Roman" pitchFamily="18" charset="0"/>
              </a:rPr>
              <a:t>的路径，即</a:t>
            </a:r>
            <a:r>
              <a:rPr lang="en-US" altLang="zh-CN" sz="2400" spc="-100" dirty="0">
                <a:latin typeface="Times New Roman" pitchFamily="18" charset="0"/>
                <a:ea typeface="楷体_GB2312" pitchFamily="49" charset="-122"/>
                <a:cs typeface="Times New Roman" pitchFamily="18" charset="0"/>
              </a:rPr>
              <a:t>(</a:t>
            </a:r>
            <a:r>
              <a:rPr lang="en-US" altLang="zh-CN" sz="2400" i="1" spc="-100" dirty="0" err="1">
                <a:latin typeface="Times New Roman" pitchFamily="18" charset="0"/>
                <a:ea typeface="楷体_GB2312" pitchFamily="49" charset="-122"/>
                <a:cs typeface="Times New Roman" pitchFamily="18" charset="0"/>
              </a:rPr>
              <a:t>a</a:t>
            </a:r>
            <a:r>
              <a:rPr lang="en-US" altLang="zh-CN" sz="2400" spc="-100" dirty="0" err="1">
                <a:latin typeface="Times New Roman" pitchFamily="18" charset="0"/>
                <a:ea typeface="楷体_GB2312" pitchFamily="49" charset="-122"/>
                <a:cs typeface="Times New Roman" pitchFamily="18" charset="0"/>
              </a:rPr>
              <a:t>,</a:t>
            </a:r>
            <a:r>
              <a:rPr lang="en-US" altLang="zh-CN" sz="2400" i="1" spc="-100" dirty="0" err="1">
                <a:latin typeface="Times New Roman" pitchFamily="18" charset="0"/>
                <a:ea typeface="楷体_GB2312" pitchFamily="49" charset="-122"/>
                <a:cs typeface="Times New Roman" pitchFamily="18" charset="0"/>
              </a:rPr>
              <a:t>c</a:t>
            </a:r>
            <a:r>
              <a:rPr lang="en-US" altLang="zh-CN" sz="2400" spc="-100" dirty="0">
                <a:latin typeface="Times New Roman" pitchFamily="18" charset="0"/>
                <a:ea typeface="楷体_GB2312" pitchFamily="49" charset="-122"/>
                <a:cs typeface="Times New Roman" pitchFamily="18" charset="0"/>
              </a:rPr>
              <a:t>)</a:t>
            </a:r>
            <a:r>
              <a:rPr lang="zh-CN" altLang="en-US" sz="2400" spc="-100" dirty="0">
                <a:latin typeface="Times New Roman" pitchFamily="18" charset="0"/>
                <a:ea typeface="楷体_GB2312" pitchFamily="49" charset="-122"/>
                <a:cs typeface="Times New Roman" pitchFamily="18" charset="0"/>
              </a:rPr>
              <a:t>∈</a:t>
            </a:r>
            <a:r>
              <a:rPr lang="en-US" altLang="zh-CN" sz="2400" spc="-100" dirty="0">
                <a:latin typeface="Times New Roman" pitchFamily="18" charset="0"/>
                <a:ea typeface="楷体_GB2312" pitchFamily="49" charset="-122"/>
                <a:cs typeface="Times New Roman" pitchFamily="18" charset="0"/>
              </a:rPr>
              <a:t>R</a:t>
            </a:r>
            <a:r>
              <a:rPr lang="en-US" altLang="zh-CN" sz="2400" spc="-100" baseline="30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zh-CN" altLang="en-US" sz="2400" spc="-100" dirty="0">
                <a:latin typeface="Times New Roman" pitchFamily="18" charset="0"/>
                <a:ea typeface="楷体_GB2312" pitchFamily="49" charset="-122"/>
                <a:cs typeface="Times New Roman" pitchFamily="18" charset="0"/>
              </a:rPr>
              <a:t>，以及一条从</a:t>
            </a:r>
            <a:r>
              <a:rPr lang="en-US" altLang="zh-CN" sz="2400" i="1" spc="-100" dirty="0">
                <a:latin typeface="Times New Roman" pitchFamily="18" charset="0"/>
                <a:ea typeface="楷体_GB2312" pitchFamily="49" charset="-122"/>
                <a:cs typeface="Times New Roman" pitchFamily="18" charset="0"/>
              </a:rPr>
              <a:t>c</a:t>
            </a:r>
            <a:r>
              <a:rPr lang="en-US" altLang="zh-CN" sz="2400" spc="-100" dirty="0">
                <a:latin typeface="Times New Roman" pitchFamily="18" charset="0"/>
                <a:ea typeface="楷体_GB2312" pitchFamily="49" charset="-122"/>
                <a:cs typeface="Times New Roman" pitchFamily="18" charset="0"/>
              </a:rPr>
              <a:t> </a:t>
            </a:r>
            <a:r>
              <a:rPr lang="zh-CN" altLang="en-US" sz="2400" spc="-100" dirty="0">
                <a:latin typeface="Times New Roman" pitchFamily="18" charset="0"/>
                <a:ea typeface="楷体_GB2312" pitchFamily="49" charset="-122"/>
                <a:cs typeface="Times New Roman" pitchFamily="18" charset="0"/>
              </a:rPr>
              <a:t>到</a:t>
            </a:r>
            <a:r>
              <a:rPr lang="en-US" altLang="zh-CN" sz="2400" i="1" spc="-100" dirty="0">
                <a:latin typeface="Times New Roman" pitchFamily="18" charset="0"/>
                <a:ea typeface="楷体_GB2312" pitchFamily="49" charset="-122"/>
                <a:cs typeface="Times New Roman" pitchFamily="18" charset="0"/>
              </a:rPr>
              <a:t>b</a:t>
            </a:r>
            <a:r>
              <a:rPr lang="en-US" altLang="zh-CN" sz="2400" spc="-100" dirty="0">
                <a:latin typeface="Times New Roman" pitchFamily="18" charset="0"/>
                <a:ea typeface="楷体_GB2312" pitchFamily="49" charset="-122"/>
                <a:cs typeface="Times New Roman" pitchFamily="18" charset="0"/>
              </a:rPr>
              <a:t> </a:t>
            </a:r>
            <a:r>
              <a:rPr lang="zh-CN" altLang="en-US" sz="2400" spc="-100" dirty="0">
                <a:latin typeface="Times New Roman" pitchFamily="18" charset="0"/>
                <a:ea typeface="楷体_GB2312" pitchFamily="49" charset="-122"/>
                <a:cs typeface="Times New Roman" pitchFamily="18" charset="0"/>
              </a:rPr>
              <a:t>的长为</a:t>
            </a:r>
            <a:r>
              <a:rPr lang="en-US" altLang="zh-CN" sz="2400" i="1" spc="-100" dirty="0">
                <a:latin typeface="Times New Roman" pitchFamily="18" charset="0"/>
                <a:ea typeface="楷体_GB2312" pitchFamily="49" charset="-122"/>
                <a:cs typeface="Times New Roman" pitchFamily="18" charset="0"/>
              </a:rPr>
              <a:t>n</a:t>
            </a:r>
            <a:r>
              <a:rPr lang="zh-CN" altLang="en-US" sz="2400" spc="-100" dirty="0">
                <a:latin typeface="Times New Roman" pitchFamily="18" charset="0"/>
                <a:ea typeface="楷体_GB2312" pitchFamily="49" charset="-122"/>
                <a:cs typeface="Times New Roman" pitchFamily="18" charset="0"/>
              </a:rPr>
              <a:t>的路径，即</a:t>
            </a:r>
            <a:r>
              <a:rPr lang="en-US" altLang="zh-CN" sz="2400" spc="-100" dirty="0">
                <a:latin typeface="Times New Roman" pitchFamily="18" charset="0"/>
                <a:ea typeface="楷体_GB2312" pitchFamily="49" charset="-122"/>
                <a:cs typeface="Times New Roman" pitchFamily="18" charset="0"/>
              </a:rPr>
              <a:t>(</a:t>
            </a:r>
            <a:r>
              <a:rPr lang="en-US" altLang="zh-CN" sz="2400" i="1" spc="-100" dirty="0">
                <a:latin typeface="Times New Roman" pitchFamily="18" charset="0"/>
                <a:ea typeface="楷体_GB2312" pitchFamily="49" charset="-122"/>
                <a:cs typeface="Times New Roman" pitchFamily="18" charset="0"/>
              </a:rPr>
              <a:t>c</a:t>
            </a:r>
            <a:r>
              <a:rPr lang="en-US" altLang="zh-CN" sz="2400" spc="-100" dirty="0">
                <a:latin typeface="Times New Roman" pitchFamily="18" charset="0"/>
                <a:ea typeface="楷体_GB2312" pitchFamily="49" charset="-122"/>
                <a:cs typeface="Times New Roman" pitchFamily="18" charset="0"/>
              </a:rPr>
              <a:t>, </a:t>
            </a:r>
            <a:r>
              <a:rPr lang="en-US" altLang="zh-CN" sz="2400" i="1" spc="-100" dirty="0">
                <a:latin typeface="Times New Roman" pitchFamily="18" charset="0"/>
                <a:ea typeface="楷体_GB2312" pitchFamily="49" charset="-122"/>
                <a:cs typeface="Times New Roman" pitchFamily="18" charset="0"/>
              </a:rPr>
              <a:t>b</a:t>
            </a:r>
            <a:r>
              <a:rPr lang="en-US" altLang="zh-CN" sz="2400" spc="-100" dirty="0">
                <a:latin typeface="Times New Roman" pitchFamily="18" charset="0"/>
                <a:ea typeface="楷体_GB2312" pitchFamily="49" charset="-122"/>
                <a:cs typeface="Times New Roman" pitchFamily="18" charset="0"/>
              </a:rPr>
              <a:t>)</a:t>
            </a:r>
            <a:r>
              <a:rPr lang="zh-CN" altLang="en-US" sz="2400" spc="-100" dirty="0">
                <a:latin typeface="Times New Roman" pitchFamily="18" charset="0"/>
                <a:ea typeface="楷体_GB2312" pitchFamily="49" charset="-122"/>
                <a:cs typeface="Times New Roman" pitchFamily="18" charset="0"/>
              </a:rPr>
              <a:t>∈ </a:t>
            </a:r>
            <a:r>
              <a:rPr lang="en-US" altLang="zh-CN" sz="2400" spc="-100" dirty="0" err="1">
                <a:latin typeface="Times New Roman" pitchFamily="18" charset="0"/>
                <a:ea typeface="楷体_GB2312" pitchFamily="49" charset="-122"/>
                <a:cs typeface="Times New Roman" pitchFamily="18" charset="0"/>
              </a:rPr>
              <a:t>R</a:t>
            </a:r>
            <a:r>
              <a:rPr lang="en-US" altLang="zh-CN" sz="2400" i="1" spc="-100" baseline="30000" dirty="0" err="1">
                <a:latin typeface="Times New Roman" pitchFamily="18" charset="0"/>
                <a:ea typeface="楷体_GB2312" pitchFamily="49" charset="-122"/>
                <a:cs typeface="Times New Roman" pitchFamily="18" charset="0"/>
              </a:rPr>
              <a:t>n</a:t>
            </a:r>
            <a:r>
              <a:rPr lang="zh-CN" altLang="en-US" sz="2400" spc="-100" dirty="0">
                <a:latin typeface="Times New Roman" pitchFamily="18" charset="0"/>
                <a:ea typeface="楷体_GB2312" pitchFamily="49" charset="-122"/>
                <a:cs typeface="Times New Roman" pitchFamily="18" charset="0"/>
              </a:rPr>
              <a:t> ，因此，从</a:t>
            </a:r>
            <a:r>
              <a:rPr lang="en-US" altLang="zh-CN" sz="2400" i="1" spc="-100" dirty="0">
                <a:latin typeface="Times New Roman" pitchFamily="18" charset="0"/>
                <a:ea typeface="楷体_GB2312" pitchFamily="49" charset="-122"/>
                <a:cs typeface="Times New Roman" pitchFamily="18" charset="0"/>
              </a:rPr>
              <a:t>a</a:t>
            </a:r>
            <a:r>
              <a:rPr lang="en-US" altLang="zh-CN" sz="2400" spc="-100" dirty="0">
                <a:latin typeface="Times New Roman" pitchFamily="18" charset="0"/>
                <a:ea typeface="楷体_GB2312" pitchFamily="49" charset="-122"/>
                <a:cs typeface="Times New Roman" pitchFamily="18" charset="0"/>
              </a:rPr>
              <a:t> </a:t>
            </a:r>
            <a:r>
              <a:rPr lang="zh-CN" altLang="en-US" sz="2400" spc="-100" dirty="0">
                <a:latin typeface="Times New Roman" pitchFamily="18" charset="0"/>
                <a:ea typeface="楷体_GB2312" pitchFamily="49" charset="-122"/>
                <a:cs typeface="Times New Roman" pitchFamily="18" charset="0"/>
              </a:rPr>
              <a:t>到</a:t>
            </a:r>
            <a:r>
              <a:rPr lang="en-US" altLang="zh-CN" sz="2400" i="1" spc="-100" dirty="0">
                <a:latin typeface="Times New Roman" pitchFamily="18" charset="0"/>
                <a:ea typeface="楷体_GB2312" pitchFamily="49" charset="-122"/>
                <a:cs typeface="Times New Roman" pitchFamily="18" charset="0"/>
              </a:rPr>
              <a:t>b</a:t>
            </a:r>
            <a:r>
              <a:rPr lang="en-US" altLang="zh-CN" sz="2400" spc="-100" dirty="0">
                <a:latin typeface="Times New Roman" pitchFamily="18" charset="0"/>
                <a:ea typeface="楷体_GB2312" pitchFamily="49" charset="-122"/>
                <a:cs typeface="Times New Roman" pitchFamily="18" charset="0"/>
              </a:rPr>
              <a:t> </a:t>
            </a:r>
            <a:r>
              <a:rPr lang="zh-CN" altLang="en-US" sz="2400" spc="-100" dirty="0">
                <a:latin typeface="Times New Roman" pitchFamily="18" charset="0"/>
                <a:ea typeface="楷体_GB2312" pitchFamily="49" charset="-122"/>
                <a:cs typeface="Times New Roman" pitchFamily="18" charset="0"/>
              </a:rPr>
              <a:t>存在条长为</a:t>
            </a:r>
            <a:r>
              <a:rPr lang="en-US" altLang="zh-CN" sz="2400" i="1" spc="-100" dirty="0">
                <a:latin typeface="Times New Roman" pitchFamily="18" charset="0"/>
                <a:ea typeface="楷体_GB2312" pitchFamily="49" charset="-122"/>
                <a:cs typeface="Times New Roman" pitchFamily="18" charset="0"/>
              </a:rPr>
              <a:t>n</a:t>
            </a:r>
            <a:r>
              <a:rPr lang="en-US" altLang="zh-CN" sz="2400" spc="-100" dirty="0">
                <a:latin typeface="Times New Roman" pitchFamily="18" charset="0"/>
                <a:ea typeface="楷体_GB2312" pitchFamily="49" charset="-122"/>
                <a:cs typeface="Times New Roman" pitchFamily="18" charset="0"/>
              </a:rPr>
              <a:t>+1</a:t>
            </a:r>
            <a:r>
              <a:rPr lang="zh-CN" altLang="en-US" sz="2400" spc="-100" dirty="0">
                <a:latin typeface="Times New Roman" pitchFamily="18" charset="0"/>
                <a:ea typeface="楷体_GB2312" pitchFamily="49" charset="-122"/>
                <a:cs typeface="Times New Roman" pitchFamily="18" charset="0"/>
              </a:rPr>
              <a:t>的路径</a:t>
            </a:r>
            <a:r>
              <a:rPr lang="en-US" altLang="zh-CN" sz="2400" spc="-100" dirty="0">
                <a:latin typeface="Times New Roman" pitchFamily="18" charset="0"/>
                <a:ea typeface="楷体_GB2312" pitchFamily="49" charset="-122"/>
                <a:cs typeface="Times New Roman" pitchFamily="18" charset="0"/>
              </a:rPr>
              <a:t>,</a:t>
            </a:r>
            <a:r>
              <a:rPr lang="zh-CN" altLang="en-US" sz="2400" spc="-100" dirty="0">
                <a:latin typeface="Times New Roman" pitchFamily="18" charset="0"/>
                <a:ea typeface="楷体_GB2312" pitchFamily="49" charset="-122"/>
                <a:cs typeface="Times New Roman" pitchFamily="18" charset="0"/>
              </a:rPr>
              <a:t>当且仅当存在一个元素，使得</a:t>
            </a:r>
            <a:r>
              <a:rPr lang="en-US" altLang="zh-CN" sz="2400" spc="-100" dirty="0">
                <a:latin typeface="Times New Roman" pitchFamily="18" charset="0"/>
                <a:ea typeface="楷体_GB2312" pitchFamily="49" charset="-122"/>
                <a:cs typeface="Times New Roman" pitchFamily="18" charset="0"/>
              </a:rPr>
              <a:t>(</a:t>
            </a:r>
            <a:r>
              <a:rPr lang="en-US" altLang="zh-CN" sz="2400" i="1" spc="-100" dirty="0" err="1">
                <a:latin typeface="Times New Roman" pitchFamily="18" charset="0"/>
                <a:ea typeface="楷体_GB2312" pitchFamily="49" charset="-122"/>
                <a:cs typeface="Times New Roman" pitchFamily="18" charset="0"/>
              </a:rPr>
              <a:t>a</a:t>
            </a:r>
            <a:r>
              <a:rPr lang="en-US" altLang="zh-CN" sz="2400" spc="-100" dirty="0" err="1">
                <a:latin typeface="Times New Roman" pitchFamily="18" charset="0"/>
                <a:ea typeface="楷体_GB2312" pitchFamily="49" charset="-122"/>
                <a:cs typeface="Times New Roman" pitchFamily="18" charset="0"/>
              </a:rPr>
              <a:t>,</a:t>
            </a:r>
            <a:r>
              <a:rPr lang="en-US" altLang="zh-CN" sz="2400" i="1" spc="-100" dirty="0" err="1">
                <a:latin typeface="Times New Roman" pitchFamily="18" charset="0"/>
                <a:ea typeface="楷体_GB2312" pitchFamily="49" charset="-122"/>
                <a:cs typeface="Times New Roman" pitchFamily="18" charset="0"/>
              </a:rPr>
              <a:t>c</a:t>
            </a:r>
            <a:r>
              <a:rPr lang="en-US" altLang="zh-CN" sz="2400" spc="-100" dirty="0">
                <a:latin typeface="Times New Roman" pitchFamily="18" charset="0"/>
                <a:ea typeface="楷体_GB2312" pitchFamily="49" charset="-122"/>
                <a:cs typeface="Times New Roman" pitchFamily="18" charset="0"/>
              </a:rPr>
              <a:t>)</a:t>
            </a:r>
            <a:r>
              <a:rPr lang="zh-CN" altLang="en-US" sz="2400" spc="-100" dirty="0">
                <a:latin typeface="Times New Roman" pitchFamily="18" charset="0"/>
                <a:ea typeface="楷体_GB2312" pitchFamily="49" charset="-122"/>
                <a:cs typeface="Times New Roman" pitchFamily="18" charset="0"/>
              </a:rPr>
              <a:t>∈</a:t>
            </a:r>
            <a:r>
              <a:rPr lang="en-US" altLang="zh-CN" sz="2400" spc="-100" dirty="0">
                <a:latin typeface="Times New Roman" pitchFamily="18" charset="0"/>
                <a:ea typeface="楷体_GB2312" pitchFamily="49" charset="-122"/>
                <a:cs typeface="Times New Roman" pitchFamily="18" charset="0"/>
              </a:rPr>
              <a:t>R</a:t>
            </a:r>
            <a:r>
              <a:rPr lang="zh-CN" altLang="en-US" sz="2400" spc="-100" dirty="0">
                <a:latin typeface="Times New Roman" pitchFamily="18" charset="0"/>
                <a:ea typeface="楷体_GB2312" pitchFamily="49" charset="-122"/>
                <a:cs typeface="Times New Roman" pitchFamily="18" charset="0"/>
              </a:rPr>
              <a:t>和</a:t>
            </a:r>
            <a:r>
              <a:rPr lang="en-US" altLang="zh-CN" sz="2400" spc="-100" dirty="0">
                <a:latin typeface="Times New Roman" pitchFamily="18" charset="0"/>
                <a:ea typeface="楷体_GB2312" pitchFamily="49" charset="-122"/>
                <a:cs typeface="Times New Roman" pitchFamily="18" charset="0"/>
              </a:rPr>
              <a:t>(</a:t>
            </a:r>
            <a:r>
              <a:rPr lang="en-US" altLang="zh-CN" sz="2400" i="1" spc="-100" dirty="0">
                <a:latin typeface="Times New Roman" pitchFamily="18" charset="0"/>
                <a:ea typeface="楷体_GB2312" pitchFamily="49" charset="-122"/>
                <a:cs typeface="Times New Roman" pitchFamily="18" charset="0"/>
              </a:rPr>
              <a:t>c</a:t>
            </a:r>
            <a:r>
              <a:rPr lang="en-US" altLang="zh-CN" sz="2400" spc="-100" dirty="0">
                <a:latin typeface="Times New Roman" pitchFamily="18" charset="0"/>
                <a:ea typeface="楷体_GB2312" pitchFamily="49" charset="-122"/>
                <a:cs typeface="Times New Roman" pitchFamily="18" charset="0"/>
              </a:rPr>
              <a:t>, </a:t>
            </a:r>
            <a:r>
              <a:rPr lang="en-US" altLang="zh-CN" sz="2400" i="1" spc="-100" dirty="0">
                <a:latin typeface="Times New Roman" pitchFamily="18" charset="0"/>
                <a:ea typeface="楷体_GB2312" pitchFamily="49" charset="-122"/>
                <a:cs typeface="Times New Roman" pitchFamily="18" charset="0"/>
              </a:rPr>
              <a:t>b</a:t>
            </a:r>
            <a:r>
              <a:rPr lang="en-US" altLang="zh-CN" sz="2400" spc="-100" dirty="0">
                <a:latin typeface="Times New Roman" pitchFamily="18" charset="0"/>
                <a:ea typeface="楷体_GB2312" pitchFamily="49" charset="-122"/>
                <a:cs typeface="Times New Roman" pitchFamily="18" charset="0"/>
              </a:rPr>
              <a:t>)</a:t>
            </a:r>
            <a:r>
              <a:rPr lang="zh-CN" altLang="en-US" sz="2400" spc="-100" dirty="0">
                <a:latin typeface="Times New Roman" pitchFamily="18" charset="0"/>
                <a:ea typeface="楷体_GB2312" pitchFamily="49" charset="-122"/>
                <a:cs typeface="Times New Roman" pitchFamily="18" charset="0"/>
              </a:rPr>
              <a:t>∈</a:t>
            </a:r>
            <a:r>
              <a:rPr lang="en-US" altLang="zh-CN" sz="2400" spc="-100" dirty="0" err="1">
                <a:latin typeface="Times New Roman" pitchFamily="18" charset="0"/>
                <a:ea typeface="楷体_GB2312" pitchFamily="49" charset="-122"/>
                <a:cs typeface="Times New Roman" pitchFamily="18" charset="0"/>
              </a:rPr>
              <a:t>R</a:t>
            </a:r>
            <a:r>
              <a:rPr lang="en-US" altLang="zh-CN" sz="2400" i="1" spc="-100" baseline="30000" dirty="0" err="1">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400" spc="-100" dirty="0">
                <a:latin typeface="Times New Roman" pitchFamily="18" charset="0"/>
                <a:ea typeface="楷体_GB2312" pitchFamily="49" charset="-122"/>
                <a:cs typeface="Times New Roman" pitchFamily="18" charset="0"/>
              </a:rPr>
              <a:t>。</a:t>
            </a:r>
            <a:endParaRPr lang="en-US" altLang="zh-CN" sz="2400" spc="-100" dirty="0">
              <a:latin typeface="Times New Roman" pitchFamily="18" charset="0"/>
              <a:ea typeface="楷体_GB2312" pitchFamily="49" charset="-122"/>
              <a:cs typeface="Times New Roman" pitchFamily="18" charset="0"/>
            </a:endParaRPr>
          </a:p>
          <a:p>
            <a:pPr marL="536575" lvl="1" indent="-268288" eaLnBrk="1" hangingPunct="1">
              <a:lnSpc>
                <a:spcPct val="110000"/>
              </a:lnSpc>
              <a:buClr>
                <a:schemeClr val="tx2"/>
              </a:buClr>
              <a:buSzPct val="70000"/>
              <a:buFont typeface="Wingdings" pitchFamily="2" charset="2"/>
              <a:buChar char="l"/>
              <a:defRPr/>
            </a:pPr>
            <a:r>
              <a:rPr lang="zh-CN" altLang="en-US" sz="2400" spc="-100" dirty="0">
                <a:latin typeface="Times New Roman" pitchFamily="18" charset="0"/>
                <a:ea typeface="楷体_GB2312" pitchFamily="49" charset="-122"/>
                <a:cs typeface="Times New Roman" pitchFamily="18" charset="0"/>
              </a:rPr>
              <a:t>根据关系的幂</a:t>
            </a:r>
            <a:r>
              <a:rPr lang="en-US" altLang="zh-CN" sz="2400" spc="-100" dirty="0">
                <a:latin typeface="Times New Roman" pitchFamily="18" charset="0"/>
                <a:ea typeface="楷体_GB2312" pitchFamily="49" charset="-122"/>
                <a:cs typeface="Times New Roman" pitchFamily="18" charset="0"/>
              </a:rPr>
              <a:t>R</a:t>
            </a:r>
            <a:r>
              <a:rPr lang="en-US" altLang="zh-CN" sz="2400" i="1" spc="-100" baseline="30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en-US" altLang="zh-CN" sz="2400" spc="-100" baseline="30000" dirty="0">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zh-CN" altLang="en-US" sz="2400" spc="-100" dirty="0">
                <a:latin typeface="Times New Roman" pitchFamily="18" charset="0"/>
                <a:ea typeface="楷体_GB2312" pitchFamily="49" charset="-122"/>
                <a:cs typeface="Times New Roman" pitchFamily="18" charset="0"/>
              </a:rPr>
              <a:t>的定义，因此</a:t>
            </a:r>
            <a:r>
              <a:rPr lang="zh-CN" altLang="en-US" sz="2400" spc="-1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从</a:t>
            </a:r>
            <a:r>
              <a:rPr lang="en-US" altLang="zh-CN" sz="2400" i="1" spc="-1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400" spc="-1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t>
            </a:r>
            <a:r>
              <a:rPr lang="zh-CN" altLang="en-US" sz="2400" spc="-1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到</a:t>
            </a:r>
            <a:r>
              <a:rPr lang="en-US" altLang="zh-CN" sz="2400" i="1" spc="-1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zh-CN" altLang="en-US" sz="2400" spc="-1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存在一条长为</a:t>
            </a:r>
            <a:r>
              <a:rPr lang="en-US" altLang="zh-CN" sz="2400" i="1" spc="-1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en-US" altLang="zh-CN" sz="2400" spc="-1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zh-CN" altLang="en-US" sz="2400" spc="-100" dirty="0">
                <a:solidFill>
                  <a:srgbClr val="7030A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的路径，当且仅当</a:t>
            </a:r>
            <a:r>
              <a:rPr lang="en-US" altLang="zh-CN" sz="2400" spc="-100" dirty="0">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400" i="1" spc="-100"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en-US" altLang="zh-CN" sz="2400" spc="-100"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400" i="1" spc="-100" dirty="0" err="1">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b</a:t>
            </a:r>
            <a:r>
              <a:rPr lang="en-US" altLang="zh-CN" sz="2400" spc="-100" dirty="0">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zh-CN" altLang="en-US" sz="2400" spc="-100" dirty="0">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400" spc="-100" dirty="0">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R</a:t>
            </a:r>
            <a:r>
              <a:rPr lang="en-US" altLang="zh-CN" sz="2400" i="1" spc="-100" baseline="30000" dirty="0">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en-US" altLang="zh-CN" sz="2400" spc="-100" baseline="30000" dirty="0">
                <a:solidFill>
                  <a:srgbClr val="7030A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zh-CN" altLang="en-US" sz="2400" spc="-100" dirty="0">
                <a:latin typeface="Times New Roman" pitchFamily="18" charset="0"/>
                <a:ea typeface="楷体_GB2312" pitchFamily="49" charset="-122"/>
                <a:cs typeface="Times New Roman" pitchFamily="18" charset="0"/>
              </a:rPr>
              <a:t>，定理得证</a:t>
            </a:r>
            <a:r>
              <a:rPr lang="en-US" altLang="zh-CN" sz="2400" spc="-100" dirty="0">
                <a:latin typeface="Times New Roman" pitchFamily="18" charset="0"/>
                <a:ea typeface="楷体_GB2312" pitchFamily="49" charset="-122"/>
                <a:cs typeface="Times New Roman" pitchFamily="18" charset="0"/>
              </a:rPr>
              <a:t>.</a:t>
            </a:r>
          </a:p>
        </p:txBody>
      </p:sp>
      <p:sp>
        <p:nvSpPr>
          <p:cNvPr id="6" name="Rectangle 2">
            <a:extLst>
              <a:ext uri="{FF2B5EF4-FFF2-40B4-BE49-F238E27FC236}">
                <a16:creationId xmlns:a16="http://schemas.microsoft.com/office/drawing/2014/main" id="{3F33E7CD-6AFE-4315-A811-F718A027807E}"/>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32FA5385-3EDA-4143-A025-D2F699DF455C}"/>
              </a:ext>
            </a:extLst>
          </p:cNvPr>
          <p:cNvSpPr txBox="1">
            <a:spLocks noChangeArrowheads="1"/>
          </p:cNvSpPr>
          <p:nvPr/>
        </p:nvSpPr>
        <p:spPr bwMode="auto">
          <a:xfrm>
            <a:off x="609600" y="1501009"/>
            <a:ext cx="10896600" cy="3112903"/>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effectLst>
                  <a:outerShdw blurRad="38100" dist="38100" dir="2700000" algn="tl">
                    <a:srgbClr val="C0C0C0"/>
                  </a:outerShdw>
                </a:effectLst>
                <a:latin typeface="华文细黑" pitchFamily="2" charset="-122"/>
                <a:ea typeface="华文细黑" pitchFamily="2" charset="-122"/>
              </a:rPr>
              <a:t>连通性关系</a:t>
            </a:r>
            <a:endPar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endParaRPr>
          </a:p>
          <a:p>
            <a:pPr marL="536575" lvl="1" indent="-268288" eaLnBrk="1" hangingPunct="1">
              <a:lnSpc>
                <a:spcPct val="150000"/>
              </a:lnSpc>
              <a:buClr>
                <a:schemeClr val="tx2"/>
              </a:buClr>
              <a:buSzPct val="70000"/>
              <a:buFont typeface="Wingdings" pitchFamily="2" charset="2"/>
              <a:buChar char="l"/>
              <a:defRPr/>
            </a:pPr>
            <a:r>
              <a:rPr lang="zh-CN" altLang="en-US" sz="2800" b="1"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定义</a:t>
            </a:r>
            <a:r>
              <a:rPr lang="en-US" altLang="zh-CN" sz="2800" b="1"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3  </a:t>
            </a:r>
            <a:r>
              <a:rPr lang="zh-CN" altLang="en-US" sz="2800" dirty="0">
                <a:latin typeface="Times New Roman" pitchFamily="18" charset="0"/>
                <a:ea typeface="仿宋_GB2312" pitchFamily="49" charset="-122"/>
                <a:cs typeface="Times New Roman" pitchFamily="18" charset="0"/>
              </a:rPr>
              <a:t>设</a:t>
            </a:r>
            <a:r>
              <a:rPr lang="en-US" altLang="zh-CN" sz="2800" dirty="0">
                <a:latin typeface="Times New Roman" pitchFamily="18" charset="0"/>
                <a:ea typeface="仿宋_GB2312" pitchFamily="49" charset="-122"/>
                <a:cs typeface="Times New Roman" pitchFamily="18" charset="0"/>
              </a:rPr>
              <a:t>R</a:t>
            </a:r>
            <a:r>
              <a:rPr lang="zh-CN" altLang="en-US" sz="2800" dirty="0">
                <a:latin typeface="Times New Roman" pitchFamily="18" charset="0"/>
                <a:ea typeface="仿宋_GB2312" pitchFamily="49" charset="-122"/>
                <a:cs typeface="Times New Roman" pitchFamily="18" charset="0"/>
              </a:rPr>
              <a:t>是集合</a:t>
            </a:r>
            <a:r>
              <a:rPr lang="en-US" altLang="zh-CN" sz="2800" dirty="0">
                <a:latin typeface="Times New Roman" pitchFamily="18" charset="0"/>
                <a:ea typeface="仿宋_GB2312" pitchFamily="49" charset="-122"/>
                <a:cs typeface="Times New Roman" pitchFamily="18" charset="0"/>
              </a:rPr>
              <a:t>A</a:t>
            </a:r>
            <a:r>
              <a:rPr lang="zh-CN" altLang="en-US" sz="2800" dirty="0">
                <a:latin typeface="Times New Roman" pitchFamily="18" charset="0"/>
                <a:ea typeface="仿宋_GB2312" pitchFamily="49" charset="-122"/>
                <a:cs typeface="Times New Roman" pitchFamily="18" charset="0"/>
              </a:rPr>
              <a:t>上的关系。</a:t>
            </a:r>
            <a:r>
              <a:rPr lang="zh-CN" altLang="en-US" sz="2800" b="1" dirty="0">
                <a:solidFill>
                  <a:srgbClr val="C00000"/>
                </a:solidFill>
                <a:latin typeface="Times New Roman" pitchFamily="18" charset="0"/>
                <a:ea typeface="仿宋_GB2312" pitchFamily="49" charset="-122"/>
                <a:cs typeface="Times New Roman" pitchFamily="18" charset="0"/>
              </a:rPr>
              <a:t>连通性关系</a:t>
            </a:r>
            <a:r>
              <a:rPr lang="en-US" altLang="zh-CN" sz="2800" b="1" dirty="0">
                <a:solidFill>
                  <a:srgbClr val="C00000"/>
                </a:solidFill>
                <a:latin typeface="Times New Roman" pitchFamily="18" charset="0"/>
                <a:ea typeface="仿宋_GB2312" pitchFamily="49" charset="-122"/>
                <a:cs typeface="Times New Roman" pitchFamily="18" charset="0"/>
              </a:rPr>
              <a:t>R</a:t>
            </a:r>
            <a:r>
              <a:rPr lang="en-US" altLang="zh-CN" sz="2800" b="1" baseline="30000" dirty="0">
                <a:solidFill>
                  <a:srgbClr val="C00000"/>
                </a:solidFill>
                <a:latin typeface="Times New Roman" pitchFamily="18" charset="0"/>
                <a:ea typeface="仿宋_GB2312" pitchFamily="49" charset="-122"/>
                <a:cs typeface="Times New Roman" pitchFamily="18" charset="0"/>
              </a:rPr>
              <a:t>*</a:t>
            </a:r>
            <a:r>
              <a:rPr lang="zh-CN" altLang="en-US" sz="2800" dirty="0">
                <a:latin typeface="Times New Roman" pitchFamily="18" charset="0"/>
                <a:ea typeface="仿宋_GB2312" pitchFamily="49" charset="-122"/>
                <a:cs typeface="Times New Roman" pitchFamily="18" charset="0"/>
              </a:rPr>
              <a:t>由有序对</a:t>
            </a:r>
            <a:r>
              <a:rPr lang="en-US" altLang="zh-CN" sz="2800" dirty="0">
                <a:latin typeface="Times New Roman" pitchFamily="18" charset="0"/>
                <a:ea typeface="仿宋_GB2312" pitchFamily="49" charset="-122"/>
                <a:cs typeface="Times New Roman" pitchFamily="18" charset="0"/>
              </a:rPr>
              <a:t>(</a:t>
            </a:r>
            <a:r>
              <a:rPr lang="en-US" altLang="zh-CN" sz="2800" i="1" dirty="0" err="1">
                <a:latin typeface="Times New Roman" pitchFamily="18" charset="0"/>
                <a:ea typeface="仿宋_GB2312" pitchFamily="49" charset="-122"/>
                <a:cs typeface="Times New Roman" pitchFamily="18" charset="0"/>
              </a:rPr>
              <a:t>a</a:t>
            </a:r>
            <a:r>
              <a:rPr lang="en-US" altLang="zh-CN" sz="2800" dirty="0" err="1">
                <a:latin typeface="Times New Roman" pitchFamily="18" charset="0"/>
                <a:ea typeface="仿宋_GB2312" pitchFamily="49" charset="-122"/>
                <a:cs typeface="Times New Roman" pitchFamily="18" charset="0"/>
              </a:rPr>
              <a:t>,</a:t>
            </a:r>
            <a:r>
              <a:rPr lang="en-US" altLang="zh-CN" sz="2800" i="1" dirty="0" err="1">
                <a:latin typeface="Times New Roman" pitchFamily="18" charset="0"/>
                <a:ea typeface="仿宋_GB2312" pitchFamily="49" charset="-122"/>
                <a:cs typeface="Times New Roman" pitchFamily="18" charset="0"/>
              </a:rPr>
              <a:t>b</a:t>
            </a:r>
            <a:r>
              <a:rPr lang="en-US" altLang="zh-CN" sz="28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仿宋_GB2312" pitchFamily="49" charset="-122"/>
                <a:cs typeface="Times New Roman" pitchFamily="18" charset="0"/>
              </a:rPr>
              <a:t>构成，使得在</a:t>
            </a:r>
            <a:r>
              <a:rPr lang="en-US" altLang="zh-CN" sz="2800" dirty="0">
                <a:latin typeface="Times New Roman" pitchFamily="18" charset="0"/>
                <a:ea typeface="仿宋_GB2312" pitchFamily="49" charset="-122"/>
                <a:cs typeface="Times New Roman" pitchFamily="18" charset="0"/>
              </a:rPr>
              <a:t>R</a:t>
            </a:r>
            <a:r>
              <a:rPr lang="zh-CN" altLang="en-US" sz="2800" dirty="0">
                <a:latin typeface="Times New Roman" pitchFamily="18" charset="0"/>
                <a:ea typeface="仿宋_GB2312" pitchFamily="49" charset="-122"/>
                <a:cs typeface="Times New Roman" pitchFamily="18" charset="0"/>
              </a:rPr>
              <a:t>中从</a:t>
            </a:r>
            <a:r>
              <a:rPr lang="en-US" altLang="zh-CN" sz="2800" i="1" dirty="0">
                <a:latin typeface="Times New Roman" pitchFamily="18" charset="0"/>
                <a:ea typeface="仿宋_GB2312" pitchFamily="49" charset="-122"/>
                <a:cs typeface="Times New Roman" pitchFamily="18" charset="0"/>
              </a:rPr>
              <a:t>a</a:t>
            </a:r>
            <a:r>
              <a:rPr lang="zh-CN" altLang="en-US" sz="2800" dirty="0">
                <a:latin typeface="Times New Roman" pitchFamily="18" charset="0"/>
                <a:ea typeface="仿宋_GB2312" pitchFamily="49" charset="-122"/>
                <a:cs typeface="Times New Roman" pitchFamily="18" charset="0"/>
              </a:rPr>
              <a:t>到</a:t>
            </a:r>
            <a:r>
              <a:rPr lang="en-US" altLang="zh-CN" sz="2800" i="1" dirty="0">
                <a:latin typeface="Times New Roman" pitchFamily="18" charset="0"/>
                <a:ea typeface="仿宋_GB2312" pitchFamily="49" charset="-122"/>
                <a:cs typeface="Times New Roman" pitchFamily="18" charset="0"/>
              </a:rPr>
              <a:t>b</a:t>
            </a:r>
            <a:r>
              <a:rPr lang="zh-CN" altLang="en-US" sz="2800" dirty="0">
                <a:latin typeface="Times New Roman" pitchFamily="18" charset="0"/>
                <a:ea typeface="仿宋_GB2312" pitchFamily="49" charset="-122"/>
                <a:cs typeface="Times New Roman" pitchFamily="18" charset="0"/>
              </a:rPr>
              <a:t>之间存在一条至少长为</a:t>
            </a:r>
            <a:r>
              <a:rPr lang="en-US" altLang="zh-CN" sz="2800" dirty="0">
                <a:latin typeface="Times New Roman" pitchFamily="18" charset="0"/>
                <a:ea typeface="仿宋_GB2312" pitchFamily="49" charset="-122"/>
                <a:cs typeface="Times New Roman" pitchFamily="18" charset="0"/>
              </a:rPr>
              <a:t>1</a:t>
            </a:r>
            <a:r>
              <a:rPr lang="zh-CN" altLang="en-US" sz="2800" dirty="0">
                <a:latin typeface="Times New Roman" pitchFamily="18" charset="0"/>
                <a:ea typeface="仿宋_GB2312" pitchFamily="49" charset="-122"/>
                <a:cs typeface="Times New Roman" pitchFamily="18" charset="0"/>
              </a:rPr>
              <a:t>的路径。</a:t>
            </a:r>
            <a:endParaRPr lang="en-US" altLang="zh-CN" sz="2800" dirty="0">
              <a:latin typeface="Times New Roman" pitchFamily="18" charset="0"/>
              <a:ea typeface="仿宋_GB2312" pitchFamily="49" charset="-122"/>
              <a:cs typeface="Times New Roman" pitchFamily="18" charset="0"/>
            </a:endParaRPr>
          </a:p>
          <a:p>
            <a:pPr marL="536575" lvl="1" indent="-268288" eaLnBrk="1" hangingPunct="1">
              <a:lnSpc>
                <a:spcPct val="150000"/>
              </a:lnSpc>
              <a:buClr>
                <a:schemeClr val="tx2"/>
              </a:buClr>
              <a:buSzPct val="70000"/>
              <a:buFont typeface="Wingdings" pitchFamily="2" charset="2"/>
              <a:buChar char="l"/>
              <a:defRPr/>
            </a:pPr>
            <a:r>
              <a:rPr lang="zh-CN" altLang="en-US" sz="2800" dirty="0">
                <a:latin typeface="Times New Roman" pitchFamily="18" charset="0"/>
                <a:ea typeface="仿宋_GB2312" pitchFamily="49" charset="-122"/>
                <a:cs typeface="Times New Roman" pitchFamily="18" charset="0"/>
              </a:rPr>
              <a:t>因为</a:t>
            </a:r>
            <a:r>
              <a:rPr lang="en-US" altLang="zh-CN" sz="2800" dirty="0" err="1">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R</a:t>
            </a:r>
            <a:r>
              <a:rPr lang="en-US" altLang="zh-CN" sz="2800" i="1" baseline="30000" dirty="0" err="1">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zh-CN" altLang="en-US" sz="2800" dirty="0">
                <a:latin typeface="Times New Roman" pitchFamily="18" charset="0"/>
                <a:ea typeface="仿宋_GB2312" pitchFamily="49" charset="-122"/>
                <a:cs typeface="Times New Roman" pitchFamily="18" charset="0"/>
              </a:rPr>
              <a:t>由 </a:t>
            </a:r>
            <a:r>
              <a:rPr lang="en-US" altLang="zh-CN" sz="2800" dirty="0">
                <a:latin typeface="Times New Roman" pitchFamily="18" charset="0"/>
                <a:ea typeface="仿宋_GB2312" pitchFamily="49" charset="-122"/>
                <a:cs typeface="Times New Roman" pitchFamily="18" charset="0"/>
              </a:rPr>
              <a:t>(</a:t>
            </a:r>
            <a:r>
              <a:rPr lang="en-US" altLang="zh-CN" sz="2800" i="1" dirty="0" err="1">
                <a:latin typeface="Times New Roman" pitchFamily="18" charset="0"/>
                <a:ea typeface="仿宋_GB2312" pitchFamily="49" charset="-122"/>
                <a:cs typeface="Times New Roman" pitchFamily="18" charset="0"/>
              </a:rPr>
              <a:t>a</a:t>
            </a:r>
            <a:r>
              <a:rPr lang="en-US" altLang="zh-CN" sz="2800" dirty="0" err="1">
                <a:latin typeface="Times New Roman" pitchFamily="18" charset="0"/>
                <a:ea typeface="仿宋_GB2312" pitchFamily="49" charset="-122"/>
                <a:cs typeface="Times New Roman" pitchFamily="18" charset="0"/>
              </a:rPr>
              <a:t>,</a:t>
            </a:r>
            <a:r>
              <a:rPr lang="en-US" altLang="zh-CN" sz="2800" i="1" dirty="0" err="1">
                <a:latin typeface="Times New Roman" pitchFamily="18" charset="0"/>
                <a:ea typeface="仿宋_GB2312" pitchFamily="49" charset="-122"/>
                <a:cs typeface="Times New Roman" pitchFamily="18" charset="0"/>
              </a:rPr>
              <a:t>b</a:t>
            </a:r>
            <a:r>
              <a:rPr lang="en-US" altLang="zh-CN" sz="28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仿宋_GB2312" pitchFamily="49" charset="-122"/>
                <a:cs typeface="Times New Roman" pitchFamily="18" charset="0"/>
              </a:rPr>
              <a:t>构成，使得从</a:t>
            </a:r>
            <a:r>
              <a:rPr lang="en-US" altLang="zh-CN" sz="2800" i="1" dirty="0">
                <a:latin typeface="Times New Roman" pitchFamily="18" charset="0"/>
                <a:ea typeface="仿宋_GB2312" pitchFamily="49" charset="-122"/>
                <a:cs typeface="Times New Roman" pitchFamily="18" charset="0"/>
              </a:rPr>
              <a:t>a</a:t>
            </a:r>
            <a:r>
              <a:rPr lang="zh-CN" altLang="en-US" sz="2800" dirty="0">
                <a:latin typeface="Times New Roman" pitchFamily="18" charset="0"/>
                <a:ea typeface="仿宋_GB2312" pitchFamily="49" charset="-122"/>
                <a:cs typeface="Times New Roman" pitchFamily="18" charset="0"/>
              </a:rPr>
              <a:t>到</a:t>
            </a:r>
            <a:r>
              <a:rPr lang="en-US" altLang="zh-CN" sz="2800" i="1" dirty="0">
                <a:latin typeface="Times New Roman" pitchFamily="18" charset="0"/>
                <a:ea typeface="仿宋_GB2312" pitchFamily="49" charset="-122"/>
                <a:cs typeface="Times New Roman" pitchFamily="18" charset="0"/>
              </a:rPr>
              <a:t>b</a:t>
            </a:r>
            <a:r>
              <a:rPr lang="zh-CN" altLang="en-US" sz="2800" dirty="0">
                <a:latin typeface="Times New Roman" pitchFamily="18" charset="0"/>
                <a:ea typeface="仿宋_GB2312" pitchFamily="49" charset="-122"/>
                <a:cs typeface="Times New Roman" pitchFamily="18" charset="0"/>
              </a:rPr>
              <a:t>之间存在一条长为</a:t>
            </a:r>
            <a:r>
              <a:rPr lang="en-US" altLang="zh-CN" sz="2800" i="1" dirty="0">
                <a:latin typeface="Times New Roman" pitchFamily="18" charset="0"/>
                <a:ea typeface="仿宋_GB2312" pitchFamily="49" charset="-122"/>
                <a:cs typeface="Times New Roman" pitchFamily="18" charset="0"/>
              </a:rPr>
              <a:t>n</a:t>
            </a:r>
            <a:r>
              <a:rPr lang="zh-CN" altLang="en-US" sz="2800" dirty="0">
                <a:latin typeface="Times New Roman" pitchFamily="18" charset="0"/>
                <a:ea typeface="仿宋_GB2312" pitchFamily="49" charset="-122"/>
                <a:cs typeface="Times New Roman" pitchFamily="18" charset="0"/>
              </a:rPr>
              <a:t>的路径。所以</a:t>
            </a:r>
            <a:r>
              <a:rPr lang="en-US" altLang="zh-CN" sz="2800" b="1" dirty="0">
                <a:solidFill>
                  <a:srgbClr val="C00000"/>
                </a:solidFill>
                <a:latin typeface="Times New Roman" pitchFamily="18" charset="0"/>
                <a:ea typeface="仿宋_GB2312" pitchFamily="49" charset="-122"/>
                <a:cs typeface="Times New Roman" pitchFamily="18" charset="0"/>
              </a:rPr>
              <a:t>R</a:t>
            </a:r>
            <a:r>
              <a:rPr lang="en-US" altLang="zh-CN" sz="2800" b="1" baseline="30000" dirty="0">
                <a:solidFill>
                  <a:srgbClr val="C00000"/>
                </a:solidFill>
                <a:latin typeface="Times New Roman" pitchFamily="18" charset="0"/>
                <a:ea typeface="仿宋_GB2312" pitchFamily="49" charset="-122"/>
                <a:cs typeface="Times New Roman" pitchFamily="18" charset="0"/>
              </a:rPr>
              <a:t>*</a:t>
            </a:r>
            <a:r>
              <a:rPr lang="zh-CN" altLang="en-US" sz="2800" dirty="0">
                <a:latin typeface="Times New Roman" pitchFamily="18" charset="0"/>
                <a:ea typeface="仿宋_GB2312" pitchFamily="49" charset="-122"/>
                <a:cs typeface="Times New Roman" pitchFamily="18" charset="0"/>
              </a:rPr>
              <a:t>是所有</a:t>
            </a:r>
            <a:r>
              <a:rPr lang="en-US" altLang="zh-CN" sz="2800" b="1" dirty="0" err="1">
                <a:solidFill>
                  <a:srgbClr val="C00000"/>
                </a:solidFill>
                <a:latin typeface="Times New Roman" pitchFamily="18" charset="0"/>
                <a:ea typeface="仿宋_GB2312" pitchFamily="49" charset="-122"/>
                <a:cs typeface="Times New Roman" pitchFamily="18" charset="0"/>
              </a:rPr>
              <a:t>R</a:t>
            </a:r>
            <a:r>
              <a:rPr lang="en-US" altLang="zh-CN" sz="2800" b="1" i="1" baseline="30000" dirty="0" err="1">
                <a:solidFill>
                  <a:srgbClr val="C00000"/>
                </a:solidFill>
                <a:latin typeface="Times New Roman" pitchFamily="18" charset="0"/>
                <a:ea typeface="仿宋_GB2312" pitchFamily="49" charset="-122"/>
                <a:cs typeface="Times New Roman" pitchFamily="18" charset="0"/>
              </a:rPr>
              <a:t>n</a:t>
            </a:r>
            <a:r>
              <a:rPr lang="zh-CN" altLang="en-US" sz="2800" b="1" dirty="0">
                <a:latin typeface="Times New Roman" pitchFamily="18" charset="0"/>
                <a:ea typeface="仿宋_GB2312" pitchFamily="49" charset="-122"/>
                <a:cs typeface="Times New Roman" pitchFamily="18" charset="0"/>
              </a:rPr>
              <a:t> </a:t>
            </a:r>
            <a:r>
              <a:rPr lang="zh-CN" altLang="en-US" sz="2800" dirty="0">
                <a:latin typeface="Times New Roman" pitchFamily="18" charset="0"/>
                <a:ea typeface="仿宋_GB2312" pitchFamily="49" charset="-122"/>
                <a:cs typeface="Times New Roman" pitchFamily="18" charset="0"/>
              </a:rPr>
              <a:t>的并。</a:t>
            </a:r>
            <a:endParaRPr lang="en-US" altLang="zh-CN" sz="2800" dirty="0">
              <a:latin typeface="Times New Roman" pitchFamily="18" charset="0"/>
              <a:ea typeface="仿宋_GB2312" pitchFamily="49" charset="-122"/>
              <a:cs typeface="Times New Roman" pitchFamily="18" charset="0"/>
            </a:endParaRPr>
          </a:p>
        </p:txBody>
      </p:sp>
      <p:graphicFrame>
        <p:nvGraphicFramePr>
          <p:cNvPr id="2050" name="Object 2">
            <a:extLst>
              <a:ext uri="{FF2B5EF4-FFF2-40B4-BE49-F238E27FC236}">
                <a16:creationId xmlns:a16="http://schemas.microsoft.com/office/drawing/2014/main" id="{5D81A656-3E3B-4E1D-BBFB-72B992A550B1}"/>
              </a:ext>
            </a:extLst>
          </p:cNvPr>
          <p:cNvGraphicFramePr>
            <a:graphicFrameLocks noChangeAspect="1"/>
          </p:cNvGraphicFramePr>
          <p:nvPr>
            <p:extLst>
              <p:ext uri="{D42A27DB-BD31-4B8C-83A1-F6EECF244321}">
                <p14:modId xmlns:p14="http://schemas.microsoft.com/office/powerpoint/2010/main" val="489048139"/>
              </p:ext>
            </p:extLst>
          </p:nvPr>
        </p:nvGraphicFramePr>
        <p:xfrm>
          <a:off x="4876800" y="4613912"/>
          <a:ext cx="1725613" cy="1066800"/>
        </p:xfrm>
        <a:graphic>
          <a:graphicData uri="http://schemas.openxmlformats.org/presentationml/2006/ole">
            <mc:AlternateContent xmlns:mc="http://schemas.openxmlformats.org/markup-compatibility/2006">
              <mc:Choice xmlns:v="urn:schemas-microsoft-com:vml" Requires="v">
                <p:oleObj spid="_x0000_s60428" name="Equation" r:id="rId4" imgW="698197" imgH="431613" progId="Equation.3">
                  <p:embed/>
                </p:oleObj>
              </mc:Choice>
              <mc:Fallback>
                <p:oleObj name="Equation" r:id="rId4" imgW="698197" imgH="431613"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4613912"/>
                        <a:ext cx="172561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a:extLst>
              <a:ext uri="{FF2B5EF4-FFF2-40B4-BE49-F238E27FC236}">
                <a16:creationId xmlns:a16="http://schemas.microsoft.com/office/drawing/2014/main" id="{EB76314F-6466-42A7-B917-EF9CE880231D}"/>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dissolv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6D371901-E0C7-42E5-A87A-4A7623C140F7}"/>
              </a:ext>
            </a:extLst>
          </p:cNvPr>
          <p:cNvSpPr txBox="1">
            <a:spLocks noChangeArrowheads="1"/>
          </p:cNvSpPr>
          <p:nvPr/>
        </p:nvSpPr>
        <p:spPr bwMode="auto">
          <a:xfrm>
            <a:off x="685800" y="1524000"/>
            <a:ext cx="10896600" cy="3929345"/>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effectLst>
                  <a:outerShdw blurRad="38100" dist="38100" dir="2700000" algn="tl">
                    <a:srgbClr val="C0C0C0"/>
                  </a:outerShdw>
                </a:effectLst>
                <a:latin typeface="华文细黑" pitchFamily="2" charset="-122"/>
                <a:ea typeface="华文细黑" pitchFamily="2" charset="-122"/>
              </a:rPr>
              <a:t>连通性关系</a:t>
            </a:r>
            <a:endPar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endParaRPr>
          </a:p>
          <a:p>
            <a:pPr marL="536575" lvl="1" indent="-268288" eaLnBrk="1" hangingPunct="1">
              <a:lnSpc>
                <a:spcPct val="120000"/>
              </a:lnSpc>
              <a:buClr>
                <a:schemeClr val="tx2"/>
              </a:buClr>
              <a:buSzPct val="70000"/>
              <a:buFont typeface="Wingdings" pitchFamily="2" charset="2"/>
              <a:buChar char="l"/>
              <a:defRPr/>
            </a:pPr>
            <a:r>
              <a:rPr lang="zh-CN" altLang="en-US" sz="2600" dirty="0">
                <a:latin typeface="Times New Roman" pitchFamily="18" charset="0"/>
                <a:ea typeface="楷体_GB2312" pitchFamily="49" charset="-122"/>
                <a:cs typeface="Times New Roman" pitchFamily="18" charset="0"/>
              </a:rPr>
              <a:t>例</a:t>
            </a:r>
            <a:r>
              <a:rPr lang="en-US" altLang="zh-CN" sz="2600" dirty="0">
                <a:latin typeface="Times New Roman" pitchFamily="18" charset="0"/>
                <a:ea typeface="楷体_GB2312" pitchFamily="49" charset="-122"/>
                <a:cs typeface="Times New Roman" pitchFamily="18" charset="0"/>
              </a:rPr>
              <a:t>4  </a:t>
            </a:r>
            <a:r>
              <a:rPr lang="zh-CN" altLang="en-US" sz="2600" dirty="0">
                <a:latin typeface="Times New Roman" pitchFamily="18" charset="0"/>
                <a:ea typeface="楷体_GB2312" pitchFamily="49" charset="-122"/>
                <a:cs typeface="Times New Roman" pitchFamily="18" charset="0"/>
              </a:rPr>
              <a:t>设</a:t>
            </a:r>
            <a:r>
              <a:rPr lang="en-US" altLang="zh-CN" sz="2600" dirty="0">
                <a:latin typeface="Times New Roman" pitchFamily="18" charset="0"/>
                <a:ea typeface="楷体_GB2312" pitchFamily="49" charset="-122"/>
                <a:cs typeface="Times New Roman" pitchFamily="18" charset="0"/>
              </a:rPr>
              <a:t>R</a:t>
            </a:r>
            <a:r>
              <a:rPr lang="zh-CN" altLang="en-US" sz="2600" dirty="0">
                <a:latin typeface="Times New Roman" pitchFamily="18" charset="0"/>
                <a:ea typeface="楷体_GB2312" pitchFamily="49" charset="-122"/>
                <a:cs typeface="Times New Roman" pitchFamily="18" charset="0"/>
              </a:rPr>
              <a:t>是世界上所有人的集合上的关系，如果</a:t>
            </a:r>
            <a:r>
              <a:rPr lang="en-US" altLang="zh-CN" sz="2600" i="1" dirty="0">
                <a:latin typeface="Times New Roman" pitchFamily="18" charset="0"/>
                <a:ea typeface="楷体_GB2312" pitchFamily="49" charset="-122"/>
                <a:cs typeface="Times New Roman" pitchFamily="18" charset="0"/>
              </a:rPr>
              <a:t>a</a:t>
            </a:r>
            <a:r>
              <a:rPr lang="zh-CN" altLang="en-US" sz="2600" dirty="0">
                <a:latin typeface="Times New Roman" pitchFamily="18" charset="0"/>
                <a:ea typeface="楷体_GB2312" pitchFamily="49" charset="-122"/>
                <a:cs typeface="Times New Roman" pitchFamily="18" charset="0"/>
              </a:rPr>
              <a:t>认识</a:t>
            </a:r>
            <a:r>
              <a:rPr lang="en-US" altLang="zh-CN" sz="2600" i="1" dirty="0">
                <a:latin typeface="Times New Roman" pitchFamily="18" charset="0"/>
                <a:ea typeface="楷体_GB2312" pitchFamily="49" charset="-122"/>
                <a:cs typeface="Times New Roman" pitchFamily="18" charset="0"/>
              </a:rPr>
              <a:t>b</a:t>
            </a:r>
            <a:r>
              <a:rPr lang="zh-CN" altLang="en-US" sz="2600" dirty="0">
                <a:latin typeface="Times New Roman" pitchFamily="18" charset="0"/>
                <a:ea typeface="楷体_GB2312" pitchFamily="49" charset="-122"/>
                <a:cs typeface="Times New Roman" pitchFamily="18" charset="0"/>
              </a:rPr>
              <a:t>，那么</a:t>
            </a:r>
            <a:r>
              <a:rPr lang="en-US" altLang="zh-CN" sz="2600" dirty="0">
                <a:latin typeface="Times New Roman" pitchFamily="18" charset="0"/>
                <a:ea typeface="楷体_GB2312" pitchFamily="49" charset="-122"/>
                <a:cs typeface="Times New Roman" pitchFamily="18" charset="0"/>
              </a:rPr>
              <a:t>R</a:t>
            </a:r>
            <a:r>
              <a:rPr lang="zh-CN" altLang="en-US" sz="2600" dirty="0">
                <a:latin typeface="Times New Roman" pitchFamily="18" charset="0"/>
                <a:ea typeface="楷体_GB2312" pitchFamily="49" charset="-122"/>
                <a:cs typeface="Times New Roman" pitchFamily="18" charset="0"/>
              </a:rPr>
              <a:t>包含</a:t>
            </a:r>
            <a:r>
              <a:rPr lang="en-US" altLang="zh-CN" sz="2600" dirty="0">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a</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b</a:t>
            </a:r>
            <a:r>
              <a:rPr lang="en-US" altLang="zh-CN" sz="2600" dirty="0">
                <a:latin typeface="Times New Roman" pitchFamily="18" charset="0"/>
                <a:ea typeface="楷体_GB2312" pitchFamily="49" charset="-122"/>
                <a:cs typeface="Times New Roman" pitchFamily="18" charset="0"/>
              </a:rPr>
              <a:t>)</a:t>
            </a:r>
            <a:r>
              <a:rPr lang="zh-CN" altLang="en-US" sz="2600" dirty="0">
                <a:latin typeface="Times New Roman" pitchFamily="18" charset="0"/>
                <a:ea typeface="楷体_GB2312" pitchFamily="49" charset="-122"/>
                <a:cs typeface="Times New Roman" pitchFamily="18" charset="0"/>
              </a:rPr>
              <a:t>。</a:t>
            </a:r>
            <a:r>
              <a:rPr lang="en-US" altLang="zh-CN" sz="2600" dirty="0" err="1">
                <a:latin typeface="Times New Roman" pitchFamily="18" charset="0"/>
                <a:ea typeface="楷体_GB2312" pitchFamily="49" charset="-122"/>
                <a:cs typeface="Times New Roman" pitchFamily="18" charset="0"/>
              </a:rPr>
              <a:t>R</a:t>
            </a:r>
            <a:r>
              <a:rPr lang="en-US" altLang="zh-CN" sz="2600" i="1" baseline="30000" dirty="0" err="1">
                <a:latin typeface="Times New Roman" pitchFamily="18" charset="0"/>
                <a:ea typeface="楷体_GB2312" pitchFamily="49" charset="-122"/>
                <a:cs typeface="Times New Roman" pitchFamily="18" charset="0"/>
              </a:rPr>
              <a:t>n</a:t>
            </a:r>
            <a:r>
              <a:rPr lang="zh-CN" altLang="en-US" sz="2600" dirty="0">
                <a:latin typeface="Times New Roman" pitchFamily="18" charset="0"/>
                <a:ea typeface="楷体_GB2312" pitchFamily="49" charset="-122"/>
                <a:cs typeface="Times New Roman" pitchFamily="18" charset="0"/>
              </a:rPr>
              <a:t>是什么？</a:t>
            </a:r>
            <a:r>
              <a:rPr lang="en-US" altLang="zh-CN" sz="2600" i="1" dirty="0">
                <a:latin typeface="Times New Roman" pitchFamily="18" charset="0"/>
                <a:ea typeface="楷体_GB2312" pitchFamily="49" charset="-122"/>
                <a:cs typeface="Times New Roman" pitchFamily="18" charset="0"/>
              </a:rPr>
              <a:t>n</a:t>
            </a:r>
            <a:r>
              <a:rPr lang="zh-CN" altLang="en-US" sz="2600" dirty="0">
                <a:latin typeface="Times New Roman" pitchFamily="18" charset="0"/>
                <a:ea typeface="楷体_GB2312" pitchFamily="49" charset="-122"/>
                <a:cs typeface="Times New Roman" pitchFamily="18" charset="0"/>
              </a:rPr>
              <a:t>是大于</a:t>
            </a:r>
            <a:r>
              <a:rPr lang="en-US" altLang="zh-CN" sz="2600" dirty="0">
                <a:latin typeface="Times New Roman" pitchFamily="18" charset="0"/>
                <a:ea typeface="楷体_GB2312" pitchFamily="49" charset="-122"/>
                <a:cs typeface="Times New Roman" pitchFamily="18" charset="0"/>
              </a:rPr>
              <a:t>1 </a:t>
            </a:r>
            <a:r>
              <a:rPr lang="zh-CN" altLang="en-US" sz="2600" dirty="0">
                <a:latin typeface="Times New Roman" pitchFamily="18" charset="0"/>
                <a:ea typeface="楷体_GB2312" pitchFamily="49" charset="-122"/>
                <a:cs typeface="Times New Roman" pitchFamily="18" charset="0"/>
              </a:rPr>
              <a:t>的整数，</a:t>
            </a:r>
            <a:r>
              <a:rPr lang="en-US" altLang="zh-CN" sz="2600" dirty="0">
                <a:latin typeface="Times New Roman" pitchFamily="18" charset="0"/>
                <a:ea typeface="楷体_GB2312" pitchFamily="49" charset="-122"/>
                <a:cs typeface="Times New Roman" pitchFamily="18" charset="0"/>
              </a:rPr>
              <a:t>R</a:t>
            </a:r>
            <a:r>
              <a:rPr lang="en-US" altLang="zh-CN" sz="2600" baseline="30000" dirty="0">
                <a:latin typeface="Times New Roman" pitchFamily="18" charset="0"/>
                <a:ea typeface="楷体_GB2312" pitchFamily="49" charset="-122"/>
                <a:cs typeface="Times New Roman" pitchFamily="18" charset="0"/>
              </a:rPr>
              <a:t>*</a:t>
            </a:r>
            <a:r>
              <a:rPr lang="zh-CN" altLang="en-US" sz="2600" dirty="0">
                <a:latin typeface="Times New Roman" pitchFamily="18" charset="0"/>
                <a:ea typeface="楷体_GB2312" pitchFamily="49" charset="-122"/>
                <a:cs typeface="Times New Roman" pitchFamily="18" charset="0"/>
              </a:rPr>
              <a:t>是什么</a:t>
            </a:r>
            <a:r>
              <a:rPr lang="en-US" altLang="zh-CN" sz="2600" dirty="0">
                <a:latin typeface="Times New Roman" pitchFamily="18" charset="0"/>
                <a:ea typeface="楷体_GB2312" pitchFamily="49" charset="-122"/>
                <a:cs typeface="Times New Roman" pitchFamily="18" charset="0"/>
              </a:rPr>
              <a:t>?</a:t>
            </a:r>
          </a:p>
          <a:p>
            <a:pPr marL="898525" lvl="2" indent="-268288" eaLnBrk="1" hangingPunct="1">
              <a:lnSpc>
                <a:spcPct val="120000"/>
              </a:lnSpc>
              <a:buClr>
                <a:schemeClr val="tx2"/>
              </a:buClr>
              <a:buSzPct val="70000"/>
              <a:buFont typeface="Wingdings" pitchFamily="2" charset="2"/>
              <a:buChar char="l"/>
              <a:defRPr/>
            </a:pP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R</a:t>
            </a:r>
            <a:r>
              <a:rPr lang="en-US" altLang="zh-CN" sz="2600" baseline="300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是</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构成，使得存在</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c</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 </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认识</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c</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 c</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认识</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b</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endPar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a:p>
            <a:pPr marL="898525" lvl="2" indent="-268288" eaLnBrk="1" hangingPunct="1">
              <a:lnSpc>
                <a:spcPct val="120000"/>
              </a:lnSpc>
              <a:buClr>
                <a:schemeClr val="tx2"/>
              </a:buClr>
              <a:buSzPct val="70000"/>
              <a:buFont typeface="Wingdings" pitchFamily="2" charset="2"/>
              <a:buChar char="l"/>
              <a:defRPr/>
            </a:pPr>
            <a:r>
              <a:rPr lang="en-US" altLang="zh-CN" sz="2600"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R</a:t>
            </a:r>
            <a:r>
              <a:rPr lang="en-US" altLang="zh-CN" sz="2600" i="1" baseline="30000"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是</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构成，使得存在</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x</a:t>
            </a:r>
            <a:r>
              <a:rPr lang="en-US" altLang="zh-CN" sz="2600" baseline="-250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x</a:t>
            </a:r>
            <a:r>
              <a:rPr lang="en-US" altLang="zh-CN" sz="2600" baseline="-250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2</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 … , </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x</a:t>
            </a:r>
            <a:r>
              <a:rPr lang="en-US" altLang="zh-CN" sz="2600" i="1" baseline="-250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en-US" altLang="zh-CN" sz="2600" baseline="-250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 </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认识</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x</a:t>
            </a:r>
            <a:r>
              <a:rPr lang="en-US" altLang="zh-CN" sz="2600" baseline="-250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 x</a:t>
            </a:r>
            <a:r>
              <a:rPr lang="en-US" altLang="zh-CN" sz="2600" baseline="-250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认识</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x</a:t>
            </a:r>
            <a:r>
              <a:rPr lang="en-US" altLang="zh-CN" sz="2600" baseline="-250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2</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 x</a:t>
            </a:r>
            <a:r>
              <a:rPr lang="en-US" altLang="zh-CN" sz="2600" i="1" baseline="-250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a:t>
            </a:r>
            <a:r>
              <a:rPr lang="en-US" altLang="zh-CN" sz="2600" baseline="-250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认识</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b</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endPar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a:p>
            <a:pPr marL="898525" lvl="2" indent="-268288" eaLnBrk="1" hangingPunct="1">
              <a:lnSpc>
                <a:spcPct val="120000"/>
              </a:lnSpc>
              <a:buClr>
                <a:schemeClr val="tx2"/>
              </a:buClr>
              <a:buSzPct val="70000"/>
              <a:buFont typeface="Wingdings" pitchFamily="2" charset="2"/>
              <a:buChar char="l"/>
              <a:defRPr/>
            </a:pP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R</a:t>
            </a:r>
            <a:r>
              <a:rPr lang="en-US" altLang="zh-CN" sz="2600" baseline="300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是</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构成，使得存在从</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开始至</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终止的序列，使得序列中每个人都认识序列中的下一个人。</a:t>
            </a:r>
            <a:endPar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p:txBody>
      </p:sp>
      <p:sp>
        <p:nvSpPr>
          <p:cNvPr id="6" name="Rectangle 2">
            <a:extLst>
              <a:ext uri="{FF2B5EF4-FFF2-40B4-BE49-F238E27FC236}">
                <a16:creationId xmlns:a16="http://schemas.microsoft.com/office/drawing/2014/main" id="{9A00B4CF-F868-4370-9AB1-3D80DA776E35}"/>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animEffect transition="in" filter="checkerboard(across)">
                                      <p:cBhvr>
                                        <p:cTn id="7" dur="500"/>
                                        <p:tgtEl>
                                          <p:spTgt spid="3789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7892">
                                            <p:txEl>
                                              <p:pRg st="3" end="3"/>
                                            </p:txEl>
                                          </p:spTgt>
                                        </p:tgtEl>
                                        <p:attrNameLst>
                                          <p:attrName>style.visibility</p:attrName>
                                        </p:attrNameLst>
                                      </p:cBhvr>
                                      <p:to>
                                        <p:strVal val="visible"/>
                                      </p:to>
                                    </p:set>
                                    <p:animEffect transition="in" filter="checkerboard(across)">
                                      <p:cBhvr>
                                        <p:cTn id="12" dur="500"/>
                                        <p:tgtEl>
                                          <p:spTgt spid="3789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7892">
                                            <p:txEl>
                                              <p:pRg st="4" end="4"/>
                                            </p:txEl>
                                          </p:spTgt>
                                        </p:tgtEl>
                                        <p:attrNameLst>
                                          <p:attrName>style.visibility</p:attrName>
                                        </p:attrNameLst>
                                      </p:cBhvr>
                                      <p:to>
                                        <p:strVal val="visible"/>
                                      </p:to>
                                    </p:set>
                                    <p:animEffect transition="in" filter="checkerboard(across)">
                                      <p:cBhvr>
                                        <p:cTn id="17" dur="500"/>
                                        <p:tgtEl>
                                          <p:spTgt spid="378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0227DDEC-871A-41CA-89E0-8A145758C02F}"/>
              </a:ext>
            </a:extLst>
          </p:cNvPr>
          <p:cNvSpPr txBox="1">
            <a:spLocks noChangeArrowheads="1"/>
          </p:cNvSpPr>
          <p:nvPr/>
        </p:nvSpPr>
        <p:spPr bwMode="auto">
          <a:xfrm>
            <a:off x="838200" y="1676401"/>
            <a:ext cx="10744200" cy="3603102"/>
          </a:xfrm>
          <a:prstGeom prst="rect">
            <a:avLst/>
          </a:prstGeom>
          <a:noFill/>
          <a:ln w="9525">
            <a:noFill/>
            <a:miter lim="800000"/>
            <a:headEnd/>
            <a:tailEnd/>
          </a:ln>
        </p:spPr>
        <p:txBody>
          <a:bodyPr wrap="square">
            <a:spAutoFit/>
          </a:bodyPr>
          <a:lstStyle/>
          <a:p>
            <a:pPr marL="261938" indent="-261938" eaLnBrk="1" hangingPunct="1">
              <a:lnSpc>
                <a:spcPct val="120000"/>
              </a:lnSpc>
              <a:buClr>
                <a:schemeClr val="tx2"/>
              </a:buClr>
              <a:buSzPct val="70000"/>
              <a:buFont typeface="Wingdings" pitchFamily="2" charset="2"/>
              <a:buChar char="l"/>
              <a:defRPr/>
            </a:pPr>
            <a:r>
              <a:rPr lang="zh-CN" altLang="en-US" sz="2600" b="1" spc="-100" dirty="0">
                <a:latin typeface="Times New Roman" pitchFamily="18" charset="0"/>
                <a:ea typeface="楷体_GB2312" pitchFamily="49" charset="-122"/>
                <a:cs typeface="Times New Roman" pitchFamily="18" charset="0"/>
              </a:rPr>
              <a:t>例</a:t>
            </a:r>
            <a:r>
              <a:rPr lang="en-US" altLang="zh-CN" sz="2600" b="1" spc="-100" dirty="0">
                <a:latin typeface="Times New Roman" pitchFamily="18" charset="0"/>
                <a:ea typeface="楷体_GB2312" pitchFamily="49" charset="-122"/>
                <a:cs typeface="Times New Roman" pitchFamily="18" charset="0"/>
              </a:rPr>
              <a:t>1  </a:t>
            </a:r>
            <a:r>
              <a:rPr lang="en-US" altLang="zh-CN" sz="2600" spc="-100" dirty="0">
                <a:latin typeface="Times New Roman" pitchFamily="18" charset="0"/>
                <a:ea typeface="楷体_GB2312" pitchFamily="49" charset="-122"/>
                <a:cs typeface="Times New Roman" pitchFamily="18" charset="0"/>
              </a:rPr>
              <a:t>R</a:t>
            </a:r>
            <a:r>
              <a:rPr lang="zh-CN" altLang="en-US" sz="2600" spc="-100" dirty="0">
                <a:latin typeface="Times New Roman" pitchFamily="18" charset="0"/>
                <a:ea typeface="楷体_GB2312" pitchFamily="49" charset="-122"/>
                <a:cs typeface="Times New Roman" pitchFamily="18" charset="0"/>
              </a:rPr>
              <a:t>是由三元组</a:t>
            </a:r>
            <a:r>
              <a:rPr lang="en-US" altLang="zh-CN" sz="2600" spc="-100" dirty="0">
                <a:latin typeface="Times New Roman" pitchFamily="18" charset="0"/>
                <a:ea typeface="楷体_GB2312" pitchFamily="49" charset="-122"/>
                <a:cs typeface="Times New Roman" pitchFamily="18" charset="0"/>
              </a:rPr>
              <a:t>(</a:t>
            </a:r>
            <a:r>
              <a:rPr lang="en-US" altLang="zh-CN" sz="2600" i="1" spc="-100" dirty="0" err="1">
                <a:latin typeface="Times New Roman" pitchFamily="18" charset="0"/>
                <a:ea typeface="楷体_GB2312" pitchFamily="49" charset="-122"/>
                <a:cs typeface="Times New Roman" pitchFamily="18" charset="0"/>
              </a:rPr>
              <a:t>a</a:t>
            </a:r>
            <a:r>
              <a:rPr lang="en-US" altLang="zh-CN" sz="2600" spc="-100" dirty="0" err="1">
                <a:latin typeface="Times New Roman" pitchFamily="18" charset="0"/>
                <a:ea typeface="楷体_GB2312" pitchFamily="49" charset="-122"/>
                <a:cs typeface="Times New Roman" pitchFamily="18" charset="0"/>
              </a:rPr>
              <a:t>,</a:t>
            </a:r>
            <a:r>
              <a:rPr lang="en-US" altLang="zh-CN" sz="2600" i="1" spc="-100" dirty="0" err="1">
                <a:latin typeface="Times New Roman" pitchFamily="18" charset="0"/>
                <a:ea typeface="楷体_GB2312" pitchFamily="49" charset="-122"/>
                <a:cs typeface="Times New Roman" pitchFamily="18" charset="0"/>
              </a:rPr>
              <a:t>b</a:t>
            </a:r>
            <a:r>
              <a:rPr lang="en-US" altLang="zh-CN" sz="2600" spc="-100" dirty="0" err="1">
                <a:latin typeface="Times New Roman" pitchFamily="18" charset="0"/>
                <a:ea typeface="楷体_GB2312" pitchFamily="49" charset="-122"/>
                <a:cs typeface="Times New Roman" pitchFamily="18" charset="0"/>
              </a:rPr>
              <a:t>,</a:t>
            </a:r>
            <a:r>
              <a:rPr lang="en-US" altLang="zh-CN" sz="2600" i="1" spc="-100" dirty="0" err="1">
                <a:latin typeface="Times New Roman" pitchFamily="18" charset="0"/>
                <a:ea typeface="楷体_GB2312" pitchFamily="49" charset="-122"/>
                <a:cs typeface="Times New Roman" pitchFamily="18" charset="0"/>
              </a:rPr>
              <a:t>c</a:t>
            </a:r>
            <a:r>
              <a:rPr lang="en-US" altLang="zh-CN" sz="2600" spc="-100" dirty="0">
                <a:latin typeface="Times New Roman" pitchFamily="18" charset="0"/>
                <a:ea typeface="楷体_GB2312" pitchFamily="49" charset="-122"/>
                <a:cs typeface="Times New Roman" pitchFamily="18" charset="0"/>
              </a:rPr>
              <a:t>)</a:t>
            </a:r>
            <a:r>
              <a:rPr lang="zh-CN" altLang="en-US" sz="2600" spc="-100" dirty="0">
                <a:latin typeface="Times New Roman" pitchFamily="18" charset="0"/>
                <a:ea typeface="楷体_GB2312" pitchFamily="49" charset="-122"/>
                <a:cs typeface="Times New Roman" pitchFamily="18" charset="0"/>
              </a:rPr>
              <a:t>构成的关系，其中</a:t>
            </a:r>
            <a:r>
              <a:rPr lang="en-US" altLang="zh-CN" sz="2600" i="1" spc="-100" dirty="0" err="1">
                <a:latin typeface="Times New Roman" pitchFamily="18" charset="0"/>
                <a:ea typeface="楷体_GB2312" pitchFamily="49" charset="-122"/>
                <a:cs typeface="Times New Roman" pitchFamily="18" charset="0"/>
              </a:rPr>
              <a:t>a</a:t>
            </a:r>
            <a:r>
              <a:rPr lang="en-US" altLang="zh-CN" sz="2600" spc="-100" dirty="0" err="1">
                <a:latin typeface="Times New Roman" pitchFamily="18" charset="0"/>
                <a:ea typeface="楷体_GB2312" pitchFamily="49" charset="-122"/>
                <a:cs typeface="Times New Roman" pitchFamily="18" charset="0"/>
              </a:rPr>
              <a:t>,</a:t>
            </a:r>
            <a:r>
              <a:rPr lang="en-US" altLang="zh-CN" sz="2600" i="1" spc="-100" dirty="0" err="1">
                <a:latin typeface="Times New Roman" pitchFamily="18" charset="0"/>
                <a:ea typeface="楷体_GB2312" pitchFamily="49" charset="-122"/>
                <a:cs typeface="Times New Roman" pitchFamily="18" charset="0"/>
              </a:rPr>
              <a:t>b</a:t>
            </a:r>
            <a:r>
              <a:rPr lang="en-US" altLang="zh-CN" sz="2600" spc="-100" dirty="0" err="1">
                <a:latin typeface="Times New Roman" pitchFamily="18" charset="0"/>
                <a:ea typeface="楷体_GB2312" pitchFamily="49" charset="-122"/>
                <a:cs typeface="Times New Roman" pitchFamily="18" charset="0"/>
              </a:rPr>
              <a:t>,</a:t>
            </a:r>
            <a:r>
              <a:rPr lang="en-US" altLang="zh-CN" sz="2600" i="1" spc="-100" dirty="0" err="1">
                <a:latin typeface="Times New Roman" pitchFamily="18" charset="0"/>
                <a:ea typeface="楷体_GB2312" pitchFamily="49" charset="-122"/>
                <a:cs typeface="Times New Roman" pitchFamily="18" charset="0"/>
              </a:rPr>
              <a:t>c</a:t>
            </a:r>
            <a:r>
              <a:rPr lang="zh-CN" altLang="en-US" sz="2600" spc="-100" dirty="0">
                <a:latin typeface="Times New Roman" pitchFamily="18" charset="0"/>
                <a:ea typeface="楷体_GB2312" pitchFamily="49" charset="-122"/>
                <a:cs typeface="Times New Roman" pitchFamily="18" charset="0"/>
              </a:rPr>
              <a:t>是满足  </a:t>
            </a:r>
            <a:r>
              <a:rPr lang="en-US" altLang="zh-CN" sz="2600" i="1" spc="-100" dirty="0">
                <a:latin typeface="Times New Roman" pitchFamily="18" charset="0"/>
                <a:ea typeface="楷体_GB2312" pitchFamily="49" charset="-122"/>
                <a:cs typeface="Times New Roman" pitchFamily="18" charset="0"/>
              </a:rPr>
              <a:t>a</a:t>
            </a:r>
            <a:r>
              <a:rPr lang="en-US" altLang="zh-CN" sz="2600" spc="-100" dirty="0">
                <a:latin typeface="Times New Roman" pitchFamily="18" charset="0"/>
                <a:ea typeface="楷体_GB2312" pitchFamily="49" charset="-122"/>
                <a:cs typeface="Times New Roman" pitchFamily="18" charset="0"/>
              </a:rPr>
              <a:t>&lt;</a:t>
            </a:r>
            <a:r>
              <a:rPr lang="en-US" altLang="zh-CN" sz="2600" i="1" spc="-100" dirty="0">
                <a:latin typeface="Times New Roman" pitchFamily="18" charset="0"/>
                <a:ea typeface="楷体_GB2312" pitchFamily="49" charset="-122"/>
                <a:cs typeface="Times New Roman" pitchFamily="18" charset="0"/>
              </a:rPr>
              <a:t>b</a:t>
            </a:r>
            <a:r>
              <a:rPr lang="en-US" altLang="zh-CN" sz="2600" spc="-100" dirty="0">
                <a:latin typeface="Times New Roman" pitchFamily="18" charset="0"/>
                <a:ea typeface="楷体_GB2312" pitchFamily="49" charset="-122"/>
                <a:cs typeface="Times New Roman" pitchFamily="18" charset="0"/>
              </a:rPr>
              <a:t>&lt;</a:t>
            </a:r>
            <a:r>
              <a:rPr lang="en-US" altLang="zh-CN" sz="2600" i="1" spc="-100" dirty="0">
                <a:latin typeface="Times New Roman" pitchFamily="18" charset="0"/>
                <a:ea typeface="楷体_GB2312" pitchFamily="49" charset="-122"/>
                <a:cs typeface="Times New Roman" pitchFamily="18" charset="0"/>
              </a:rPr>
              <a:t>c</a:t>
            </a:r>
            <a:r>
              <a:rPr lang="zh-CN" altLang="en-US" sz="2600" spc="-100" dirty="0">
                <a:latin typeface="Times New Roman" pitchFamily="18" charset="0"/>
                <a:ea typeface="楷体_GB2312" pitchFamily="49" charset="-122"/>
                <a:cs typeface="Times New Roman" pitchFamily="18" charset="0"/>
              </a:rPr>
              <a:t>的整数。</a:t>
            </a:r>
            <a:endParaRPr lang="en-US" altLang="zh-CN" sz="2600" spc="-100" dirty="0">
              <a:latin typeface="Times New Roman" pitchFamily="18" charset="0"/>
              <a:ea typeface="楷体_GB2312" pitchFamily="49" charset="-122"/>
              <a:cs typeface="Times New Roman" pitchFamily="18" charset="0"/>
            </a:endParaRPr>
          </a:p>
          <a:p>
            <a:pPr marL="261938" indent="-261938" eaLnBrk="1" hangingPunct="1">
              <a:lnSpc>
                <a:spcPct val="120000"/>
              </a:lnSpc>
              <a:buClr>
                <a:schemeClr val="tx2"/>
              </a:buClr>
              <a:buSzPct val="70000"/>
              <a:defRPr/>
            </a:pPr>
            <a:r>
              <a:rPr lang="en-US" altLang="zh-CN" sz="2600" spc="-100" dirty="0">
                <a:latin typeface="Times New Roman" pitchFamily="18" charset="0"/>
                <a:ea typeface="楷体_GB2312" pitchFamily="49" charset="-122"/>
                <a:cs typeface="Times New Roman" pitchFamily="18" charset="0"/>
              </a:rPr>
              <a:t>    </a:t>
            </a:r>
            <a:r>
              <a:rPr lang="zh-CN" altLang="en-US" sz="2600" spc="-100" dirty="0">
                <a:latin typeface="Times New Roman" pitchFamily="18" charset="0"/>
                <a:ea typeface="楷体_GB2312" pitchFamily="49" charset="-122"/>
                <a:cs typeface="Times New Roman" pitchFamily="18" charset="0"/>
              </a:rPr>
              <a:t> </a:t>
            </a:r>
            <a:r>
              <a:rPr lang="en-US" altLang="zh-CN" sz="2600" spc="-100" dirty="0">
                <a:latin typeface="Times New Roman" pitchFamily="18" charset="0"/>
                <a:ea typeface="楷体_GB2312" pitchFamily="49" charset="-122"/>
                <a:cs typeface="Times New Roman" pitchFamily="18" charset="0"/>
              </a:rPr>
              <a:t>(1,2,3)</a:t>
            </a:r>
            <a:r>
              <a:rPr lang="zh-CN" altLang="en-US" sz="2600" spc="-100" dirty="0">
                <a:latin typeface="Times New Roman" pitchFamily="18" charset="0"/>
                <a:ea typeface="楷体_GB2312" pitchFamily="49" charset="-122"/>
                <a:cs typeface="Times New Roman" pitchFamily="18" charset="0"/>
              </a:rPr>
              <a:t>∈</a:t>
            </a:r>
            <a:r>
              <a:rPr lang="en-US" altLang="zh-CN" sz="2600" spc="-100" dirty="0">
                <a:latin typeface="Times New Roman" pitchFamily="18" charset="0"/>
                <a:ea typeface="楷体_GB2312" pitchFamily="49" charset="-122"/>
                <a:cs typeface="Times New Roman" pitchFamily="18" charset="0"/>
              </a:rPr>
              <a:t>R</a:t>
            </a:r>
            <a:r>
              <a:rPr lang="zh-CN" altLang="en-US" sz="2600" spc="-100" dirty="0">
                <a:latin typeface="Times New Roman" pitchFamily="18" charset="0"/>
                <a:ea typeface="楷体_GB2312" pitchFamily="49" charset="-122"/>
                <a:cs typeface="Times New Roman" pitchFamily="18" charset="0"/>
              </a:rPr>
              <a:t>， </a:t>
            </a:r>
            <a:r>
              <a:rPr lang="en-US" altLang="zh-CN" sz="2600" spc="-100" dirty="0">
                <a:latin typeface="Times New Roman" pitchFamily="18" charset="0"/>
                <a:ea typeface="楷体_GB2312" pitchFamily="49" charset="-122"/>
                <a:cs typeface="Times New Roman" pitchFamily="18" charset="0"/>
              </a:rPr>
              <a:t>(2,4,3)</a:t>
            </a:r>
            <a:r>
              <a:rPr lang="zh-CN" altLang="en-US" sz="2600" spc="-100" dirty="0">
                <a:latin typeface="Times New Roman" pitchFamily="18" charset="0"/>
                <a:ea typeface="楷体_GB2312" pitchFamily="49" charset="-122"/>
                <a:cs typeface="Times New Roman" pitchFamily="18" charset="0"/>
                <a:sym typeface="Symbol"/>
              </a:rPr>
              <a:t></a:t>
            </a:r>
            <a:r>
              <a:rPr lang="en-US" altLang="zh-CN" sz="2600" spc="-100" dirty="0">
                <a:latin typeface="Times New Roman" pitchFamily="18" charset="0"/>
                <a:ea typeface="楷体_GB2312" pitchFamily="49" charset="-122"/>
                <a:cs typeface="Times New Roman" pitchFamily="18" charset="0"/>
              </a:rPr>
              <a:t>R</a:t>
            </a:r>
            <a:r>
              <a:rPr lang="zh-CN" altLang="en-US" sz="2600" spc="-100" dirty="0">
                <a:latin typeface="Times New Roman" pitchFamily="18" charset="0"/>
                <a:ea typeface="楷体_GB2312" pitchFamily="49" charset="-122"/>
                <a:cs typeface="Times New Roman" pitchFamily="18" charset="0"/>
              </a:rPr>
              <a:t>。</a:t>
            </a:r>
            <a:endParaRPr lang="en-US" altLang="zh-CN" sz="2600" spc="-100" dirty="0">
              <a:latin typeface="Times New Roman" pitchFamily="18" charset="0"/>
              <a:ea typeface="楷体_GB2312" pitchFamily="49" charset="-122"/>
              <a:cs typeface="Times New Roman" pitchFamily="18" charset="0"/>
            </a:endParaRPr>
          </a:p>
          <a:p>
            <a:pPr marL="261938" indent="-261938" eaLnBrk="1" hangingPunct="1">
              <a:lnSpc>
                <a:spcPct val="120000"/>
              </a:lnSpc>
              <a:buClr>
                <a:schemeClr val="tx2"/>
              </a:buClr>
              <a:buSzPct val="70000"/>
              <a:defRPr/>
            </a:pPr>
            <a:r>
              <a:rPr lang="zh-CN" altLang="en-US" sz="2600" spc="-100" dirty="0">
                <a:latin typeface="Times New Roman" pitchFamily="18" charset="0"/>
                <a:ea typeface="楷体_GB2312" pitchFamily="49" charset="-122"/>
                <a:cs typeface="Times New Roman" pitchFamily="18" charset="0"/>
              </a:rPr>
              <a:t>    关系</a:t>
            </a:r>
            <a:r>
              <a:rPr lang="en-US" altLang="zh-CN" sz="2600" spc="-100" dirty="0">
                <a:latin typeface="Times New Roman" pitchFamily="18" charset="0"/>
                <a:ea typeface="楷体_GB2312" pitchFamily="49" charset="-122"/>
                <a:cs typeface="Times New Roman" pitchFamily="18" charset="0"/>
              </a:rPr>
              <a:t>R</a:t>
            </a:r>
            <a:r>
              <a:rPr lang="zh-CN" altLang="en-US" sz="2600" spc="-100" dirty="0">
                <a:latin typeface="Times New Roman" pitchFamily="18" charset="0"/>
                <a:ea typeface="楷体_GB2312" pitchFamily="49" charset="-122"/>
                <a:cs typeface="Times New Roman" pitchFamily="18" charset="0"/>
              </a:rPr>
              <a:t>的阶是</a:t>
            </a:r>
            <a:r>
              <a:rPr lang="en-US" altLang="zh-CN" sz="2600" spc="-100" dirty="0">
                <a:latin typeface="Times New Roman" pitchFamily="18" charset="0"/>
                <a:ea typeface="楷体_GB2312" pitchFamily="49" charset="-122"/>
                <a:cs typeface="Times New Roman" pitchFamily="18" charset="0"/>
              </a:rPr>
              <a:t>3</a:t>
            </a:r>
            <a:r>
              <a:rPr lang="zh-CN" altLang="en-US" sz="2600" spc="-100" dirty="0">
                <a:latin typeface="Times New Roman" pitchFamily="18" charset="0"/>
                <a:ea typeface="楷体_GB2312" pitchFamily="49" charset="-122"/>
                <a:cs typeface="Times New Roman" pitchFamily="18" charset="0"/>
              </a:rPr>
              <a:t>，它的域都为整数集合。</a:t>
            </a:r>
            <a:endParaRPr lang="en-US" altLang="zh-CN" sz="2600" spc="-100" dirty="0">
              <a:latin typeface="Times New Roman" pitchFamily="18" charset="0"/>
              <a:ea typeface="楷体_GB2312" pitchFamily="49" charset="-122"/>
              <a:cs typeface="Times New Roman" pitchFamily="18" charset="0"/>
            </a:endParaRPr>
          </a:p>
          <a:p>
            <a:pPr marL="260350" indent="-268288" eaLnBrk="1" hangingPunct="1">
              <a:lnSpc>
                <a:spcPct val="120000"/>
              </a:lnSpc>
              <a:spcBef>
                <a:spcPts val="1200"/>
              </a:spcBef>
              <a:buClr>
                <a:schemeClr val="tx2"/>
              </a:buClr>
              <a:buSzPct val="70000"/>
              <a:buFont typeface="Wingdings" pitchFamily="2" charset="2"/>
              <a:buChar char="l"/>
              <a:defRPr/>
            </a:pPr>
            <a:r>
              <a:rPr lang="zh-CN" altLang="en-US" sz="2600" b="1" spc="-100" dirty="0">
                <a:latin typeface="Times New Roman" pitchFamily="18" charset="0"/>
                <a:ea typeface="楷体_GB2312" pitchFamily="49" charset="-122"/>
                <a:cs typeface="Times New Roman" pitchFamily="18" charset="0"/>
              </a:rPr>
              <a:t>例</a:t>
            </a:r>
            <a:r>
              <a:rPr lang="en-US" altLang="zh-CN" sz="2600" b="1" spc="-100" dirty="0">
                <a:latin typeface="Times New Roman" pitchFamily="18" charset="0"/>
                <a:ea typeface="楷体_GB2312" pitchFamily="49" charset="-122"/>
                <a:cs typeface="Times New Roman" pitchFamily="18" charset="0"/>
              </a:rPr>
              <a:t>2  </a:t>
            </a:r>
            <a:r>
              <a:rPr lang="zh-CN" altLang="en-US" sz="2600" spc="-100" dirty="0">
                <a:latin typeface="Times New Roman" pitchFamily="18" charset="0"/>
                <a:ea typeface="楷体_GB2312" pitchFamily="49" charset="-122"/>
                <a:cs typeface="Times New Roman" pitchFamily="18" charset="0"/>
              </a:rPr>
              <a:t>设</a:t>
            </a:r>
            <a:r>
              <a:rPr lang="en-US" altLang="zh-CN" sz="2600" spc="-100" dirty="0">
                <a:latin typeface="Times New Roman" pitchFamily="18" charset="0"/>
                <a:ea typeface="楷体_GB2312" pitchFamily="49" charset="-122"/>
                <a:cs typeface="Times New Roman" pitchFamily="18" charset="0"/>
              </a:rPr>
              <a:t>R </a:t>
            </a:r>
            <a:r>
              <a:rPr lang="zh-CN" altLang="en-US" sz="2600" spc="-100" dirty="0">
                <a:latin typeface="Times New Roman" pitchFamily="18" charset="0"/>
                <a:ea typeface="楷体_GB2312" pitchFamily="49" charset="-122"/>
                <a:cs typeface="Times New Roman" pitchFamily="18" charset="0"/>
              </a:rPr>
              <a:t>是由</a:t>
            </a:r>
            <a:r>
              <a:rPr lang="en-US" altLang="zh-CN" sz="2600" spc="-100" dirty="0">
                <a:latin typeface="Times New Roman" pitchFamily="18" charset="0"/>
                <a:ea typeface="楷体_GB2312" pitchFamily="49" charset="-122"/>
                <a:cs typeface="Times New Roman" pitchFamily="18" charset="0"/>
              </a:rPr>
              <a:t>5 </a:t>
            </a:r>
            <a:r>
              <a:rPr lang="zh-CN" altLang="en-US" sz="2600" spc="-100" dirty="0">
                <a:latin typeface="Times New Roman" pitchFamily="18" charset="0"/>
                <a:ea typeface="楷体_GB2312" pitchFamily="49" charset="-122"/>
                <a:cs typeface="Times New Roman" pitchFamily="18" charset="0"/>
              </a:rPr>
              <a:t>元组</a:t>
            </a:r>
            <a:r>
              <a:rPr lang="en-US" altLang="zh-CN" sz="2600" spc="-100" dirty="0">
                <a:latin typeface="Times New Roman" pitchFamily="18" charset="0"/>
                <a:ea typeface="楷体_GB2312" pitchFamily="49" charset="-122"/>
                <a:cs typeface="Times New Roman" pitchFamily="18" charset="0"/>
              </a:rPr>
              <a:t>( A,N,S,D,T) </a:t>
            </a:r>
            <a:r>
              <a:rPr lang="zh-CN" altLang="en-US" sz="2600" spc="-100" dirty="0">
                <a:latin typeface="Times New Roman" pitchFamily="18" charset="0"/>
                <a:ea typeface="楷体_GB2312" pitchFamily="49" charset="-122"/>
                <a:cs typeface="Times New Roman" pitchFamily="18" charset="0"/>
              </a:rPr>
              <a:t>构成的表示飞机航班的关系， 其中</a:t>
            </a:r>
            <a:r>
              <a:rPr lang="en-US" altLang="zh-CN" sz="2600" spc="-100" dirty="0">
                <a:latin typeface="Times New Roman" pitchFamily="18" charset="0"/>
                <a:ea typeface="楷体_GB2312" pitchFamily="49" charset="-122"/>
                <a:cs typeface="Times New Roman" pitchFamily="18" charset="0"/>
              </a:rPr>
              <a:t>A </a:t>
            </a:r>
            <a:r>
              <a:rPr lang="zh-CN" altLang="en-US" sz="2600" spc="-100" dirty="0">
                <a:latin typeface="Times New Roman" pitchFamily="18" charset="0"/>
                <a:ea typeface="楷体_GB2312" pitchFamily="49" charset="-122"/>
                <a:cs typeface="Times New Roman" pitchFamily="18" charset="0"/>
              </a:rPr>
              <a:t>是航空公司，</a:t>
            </a:r>
            <a:r>
              <a:rPr lang="en-US" altLang="zh-CN" sz="2600" spc="-100" dirty="0">
                <a:latin typeface="Times New Roman" pitchFamily="18" charset="0"/>
                <a:ea typeface="楷体_GB2312" pitchFamily="49" charset="-122"/>
                <a:cs typeface="Times New Roman" pitchFamily="18" charset="0"/>
              </a:rPr>
              <a:t>N </a:t>
            </a:r>
            <a:r>
              <a:rPr lang="zh-CN" altLang="en-US" sz="2600" spc="-100" dirty="0">
                <a:latin typeface="Times New Roman" pitchFamily="18" charset="0"/>
                <a:ea typeface="楷体_GB2312" pitchFamily="49" charset="-122"/>
                <a:cs typeface="Times New Roman" pitchFamily="18" charset="0"/>
              </a:rPr>
              <a:t>是航班号，</a:t>
            </a:r>
            <a:r>
              <a:rPr lang="en-US" altLang="zh-CN" sz="2600" spc="-100" dirty="0">
                <a:latin typeface="Times New Roman" pitchFamily="18" charset="0"/>
                <a:ea typeface="楷体_GB2312" pitchFamily="49" charset="-122"/>
                <a:cs typeface="Times New Roman" pitchFamily="18" charset="0"/>
              </a:rPr>
              <a:t>S </a:t>
            </a:r>
            <a:r>
              <a:rPr lang="zh-CN" altLang="en-US" sz="2600" spc="-100" dirty="0">
                <a:latin typeface="Times New Roman" pitchFamily="18" charset="0"/>
                <a:ea typeface="楷体_GB2312" pitchFamily="49" charset="-122"/>
                <a:cs typeface="Times New Roman" pitchFamily="18" charset="0"/>
              </a:rPr>
              <a:t>是出发地，</a:t>
            </a:r>
            <a:r>
              <a:rPr lang="en-US" altLang="zh-CN" sz="2600" spc="-100" dirty="0">
                <a:latin typeface="Times New Roman" pitchFamily="18" charset="0"/>
                <a:ea typeface="楷体_GB2312" pitchFamily="49" charset="-122"/>
                <a:cs typeface="Times New Roman" pitchFamily="18" charset="0"/>
              </a:rPr>
              <a:t>D</a:t>
            </a:r>
            <a:r>
              <a:rPr lang="zh-CN" altLang="en-US" sz="2600" spc="-100" dirty="0">
                <a:latin typeface="Times New Roman" pitchFamily="18" charset="0"/>
                <a:ea typeface="楷体_GB2312" pitchFamily="49" charset="-122"/>
                <a:cs typeface="Times New Roman" pitchFamily="18" charset="0"/>
              </a:rPr>
              <a:t>是目的地，</a:t>
            </a:r>
            <a:r>
              <a:rPr lang="en-US" altLang="zh-CN" sz="2600" spc="-100" dirty="0">
                <a:latin typeface="Times New Roman" pitchFamily="18" charset="0"/>
                <a:ea typeface="楷体_GB2312" pitchFamily="49" charset="-122"/>
                <a:cs typeface="Times New Roman" pitchFamily="18" charset="0"/>
              </a:rPr>
              <a:t>T</a:t>
            </a:r>
            <a:r>
              <a:rPr lang="zh-CN" altLang="en-US" sz="2600" spc="-100" dirty="0">
                <a:latin typeface="Times New Roman" pitchFamily="18" charset="0"/>
                <a:ea typeface="楷体_GB2312" pitchFamily="49" charset="-122"/>
                <a:cs typeface="Times New Roman" pitchFamily="18" charset="0"/>
              </a:rPr>
              <a:t>是起飞时间。</a:t>
            </a:r>
            <a:endParaRPr lang="en-US" altLang="zh-CN" sz="2600" spc="-100" dirty="0">
              <a:latin typeface="Times New Roman" pitchFamily="18" charset="0"/>
              <a:ea typeface="楷体_GB2312" pitchFamily="49" charset="-122"/>
              <a:cs typeface="Times New Roman" pitchFamily="18" charset="0"/>
            </a:endParaRPr>
          </a:p>
          <a:p>
            <a:pPr marL="260350" indent="-268288" eaLnBrk="1" hangingPunct="1">
              <a:lnSpc>
                <a:spcPct val="120000"/>
              </a:lnSpc>
              <a:spcBef>
                <a:spcPts val="0"/>
              </a:spcBef>
              <a:buClr>
                <a:schemeClr val="tx2"/>
              </a:buClr>
              <a:buSzPct val="70000"/>
              <a:defRPr/>
            </a:pPr>
            <a:r>
              <a:rPr lang="en-US" altLang="zh-CN" sz="2600" spc="-100" dirty="0">
                <a:latin typeface="Times New Roman" pitchFamily="18" charset="0"/>
                <a:ea typeface="楷体_GB2312" pitchFamily="49" charset="-122"/>
                <a:cs typeface="Times New Roman" pitchFamily="18" charset="0"/>
              </a:rPr>
              <a:t>    </a:t>
            </a:r>
            <a:r>
              <a:rPr lang="en-US" altLang="zh-CN" sz="2800" spc="-100" dirty="0">
                <a:latin typeface="Arial" charset="0"/>
              </a:rPr>
              <a:t> </a:t>
            </a:r>
            <a:r>
              <a:rPr lang="en-US" altLang="zh-CN" sz="2600" spc="-100" dirty="0">
                <a:latin typeface="Times New Roman" pitchFamily="18" charset="0"/>
                <a:ea typeface="楷体_GB2312" pitchFamily="49" charset="-122"/>
                <a:cs typeface="Times New Roman" pitchFamily="18" charset="0"/>
              </a:rPr>
              <a:t>( Nadir ,963, Newark , Bangor , 15:00 ) </a:t>
            </a:r>
            <a:r>
              <a:rPr lang="zh-CN" altLang="en-US" sz="2600" spc="-100" dirty="0">
                <a:latin typeface="Times New Roman" pitchFamily="18" charset="0"/>
                <a:ea typeface="楷体_GB2312" pitchFamily="49" charset="-122"/>
                <a:cs typeface="Times New Roman" pitchFamily="18" charset="0"/>
              </a:rPr>
              <a:t>属于</a:t>
            </a:r>
            <a:r>
              <a:rPr lang="en-US" altLang="zh-CN" sz="2600" spc="-100" dirty="0">
                <a:latin typeface="Times New Roman" pitchFamily="18" charset="0"/>
                <a:ea typeface="楷体_GB2312" pitchFamily="49" charset="-122"/>
                <a:cs typeface="Times New Roman" pitchFamily="18" charset="0"/>
              </a:rPr>
              <a:t>R</a:t>
            </a:r>
            <a:r>
              <a:rPr lang="zh-CN" altLang="en-US" sz="2600" spc="-100" dirty="0">
                <a:latin typeface="Times New Roman" pitchFamily="18" charset="0"/>
                <a:ea typeface="楷体_GB2312" pitchFamily="49" charset="-122"/>
                <a:cs typeface="Times New Roman" pitchFamily="18" charset="0"/>
              </a:rPr>
              <a:t>？</a:t>
            </a:r>
            <a:endParaRPr lang="en-US" altLang="zh-CN" sz="2600" spc="-100" dirty="0">
              <a:latin typeface="Times New Roman" pitchFamily="18" charset="0"/>
              <a:ea typeface="楷体_GB2312" pitchFamily="49" charset="-122"/>
              <a:cs typeface="Times New Roman" pitchFamily="18" charset="0"/>
            </a:endParaRPr>
          </a:p>
          <a:p>
            <a:pPr marL="260350" indent="-268288" eaLnBrk="1" hangingPunct="1">
              <a:lnSpc>
                <a:spcPct val="120000"/>
              </a:lnSpc>
              <a:buClr>
                <a:schemeClr val="tx2"/>
              </a:buClr>
              <a:buSzPct val="70000"/>
              <a:defRPr/>
            </a:pPr>
            <a:r>
              <a:rPr lang="en-US" altLang="zh-CN" sz="2600" spc="-100" dirty="0">
                <a:latin typeface="Times New Roman" pitchFamily="18" charset="0"/>
                <a:ea typeface="楷体_GB2312" pitchFamily="49" charset="-122"/>
                <a:cs typeface="Times New Roman" pitchFamily="18" charset="0"/>
              </a:rPr>
              <a:t>    </a:t>
            </a:r>
            <a:r>
              <a:rPr lang="zh-CN" altLang="en-US" sz="2600" spc="-100" dirty="0">
                <a:latin typeface="Times New Roman" pitchFamily="18" charset="0"/>
                <a:ea typeface="楷体_GB2312" pitchFamily="49" charset="-122"/>
                <a:cs typeface="Times New Roman" pitchFamily="18" charset="0"/>
              </a:rPr>
              <a:t>它的阶？它的域？</a:t>
            </a:r>
            <a:endParaRPr lang="en-US" altLang="zh-CN" sz="2600" spc="-100" dirty="0">
              <a:latin typeface="Times New Roman" pitchFamily="18" charset="0"/>
              <a:ea typeface="楷体_GB2312" pitchFamily="49" charset="-122"/>
              <a:cs typeface="Times New Roman" pitchFamily="18" charset="0"/>
            </a:endParaRPr>
          </a:p>
        </p:txBody>
      </p:sp>
      <p:sp>
        <p:nvSpPr>
          <p:cNvPr id="6" name="Rectangle 2">
            <a:extLst>
              <a:ext uri="{FF2B5EF4-FFF2-40B4-BE49-F238E27FC236}">
                <a16:creationId xmlns:a16="http://schemas.microsoft.com/office/drawing/2014/main" id="{6218B68D-8FF3-4EBB-BDFE-1B155440C9D1}"/>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3" end="3"/>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7892">
                                            <p:txEl>
                                              <p:pRg st="4" end="4"/>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78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EB4ED64F-65F9-44AB-9FCA-8F69C81695B2}"/>
              </a:ext>
            </a:extLst>
          </p:cNvPr>
          <p:cNvSpPr txBox="1">
            <a:spLocks noChangeArrowheads="1"/>
          </p:cNvSpPr>
          <p:nvPr/>
        </p:nvSpPr>
        <p:spPr bwMode="auto">
          <a:xfrm>
            <a:off x="685800" y="1524000"/>
            <a:ext cx="10896600" cy="3449214"/>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effectLst>
                  <a:outerShdw blurRad="38100" dist="38100" dir="2700000" algn="tl">
                    <a:srgbClr val="C0C0C0"/>
                  </a:outerShdw>
                </a:effectLst>
                <a:latin typeface="华文细黑" pitchFamily="2" charset="-122"/>
                <a:ea typeface="华文细黑" pitchFamily="2" charset="-122"/>
              </a:rPr>
              <a:t>连通性关系</a:t>
            </a:r>
            <a:endPar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endParaRPr>
          </a:p>
          <a:p>
            <a:pPr marL="536575" lvl="1" indent="-268288" eaLnBrk="1" hangingPunct="1">
              <a:lnSpc>
                <a:spcPct val="120000"/>
              </a:lnSpc>
              <a:buClr>
                <a:schemeClr val="tx2"/>
              </a:buClr>
              <a:buSzPct val="70000"/>
              <a:buFont typeface="Wingdings" pitchFamily="2" charset="2"/>
              <a:buChar char="l"/>
              <a:defRPr/>
            </a:pPr>
            <a:r>
              <a:rPr lang="zh-CN" altLang="en-US" sz="2600" dirty="0">
                <a:latin typeface="Times New Roman" pitchFamily="18" charset="0"/>
                <a:ea typeface="楷体_GB2312" pitchFamily="49" charset="-122"/>
                <a:cs typeface="Times New Roman" pitchFamily="18" charset="0"/>
              </a:rPr>
              <a:t>例</a:t>
            </a:r>
            <a:r>
              <a:rPr lang="en-US" altLang="zh-CN" sz="2600" dirty="0">
                <a:latin typeface="Times New Roman" pitchFamily="18" charset="0"/>
                <a:ea typeface="楷体_GB2312" pitchFamily="49" charset="-122"/>
                <a:cs typeface="Times New Roman" pitchFamily="18" charset="0"/>
              </a:rPr>
              <a:t>5  </a:t>
            </a:r>
            <a:r>
              <a:rPr lang="zh-CN" altLang="en-US" sz="2600" dirty="0">
                <a:latin typeface="Times New Roman" pitchFamily="18" charset="0"/>
                <a:ea typeface="楷体_GB2312" pitchFamily="49" charset="-122"/>
                <a:cs typeface="Times New Roman" pitchFamily="18" charset="0"/>
              </a:rPr>
              <a:t>设</a:t>
            </a:r>
            <a:r>
              <a:rPr lang="en-US" altLang="zh-CN" sz="2600" dirty="0">
                <a:latin typeface="Times New Roman" pitchFamily="18" charset="0"/>
                <a:ea typeface="楷体_GB2312" pitchFamily="49" charset="-122"/>
                <a:cs typeface="Times New Roman" pitchFamily="18" charset="0"/>
              </a:rPr>
              <a:t>R</a:t>
            </a:r>
            <a:r>
              <a:rPr lang="zh-CN" altLang="en-US" sz="2600" dirty="0">
                <a:latin typeface="Times New Roman" pitchFamily="18" charset="0"/>
                <a:ea typeface="楷体_GB2312" pitchFamily="49" charset="-122"/>
                <a:cs typeface="Times New Roman" pitchFamily="18" charset="0"/>
              </a:rPr>
              <a:t>是纽约市所有地铁站集合上的关系，如果可以从</a:t>
            </a:r>
            <a:r>
              <a:rPr lang="en-US" altLang="zh-CN" sz="2600" i="1" dirty="0">
                <a:latin typeface="Times New Roman" pitchFamily="18" charset="0"/>
                <a:ea typeface="楷体_GB2312" pitchFamily="49" charset="-122"/>
                <a:cs typeface="Times New Roman" pitchFamily="18" charset="0"/>
              </a:rPr>
              <a:t>a</a:t>
            </a:r>
            <a:r>
              <a:rPr lang="zh-CN" altLang="en-US" sz="2600" dirty="0">
                <a:latin typeface="Times New Roman" pitchFamily="18" charset="0"/>
                <a:ea typeface="楷体_GB2312" pitchFamily="49" charset="-122"/>
                <a:cs typeface="Times New Roman" pitchFamily="18" charset="0"/>
              </a:rPr>
              <a:t>站不换车就旅行到</a:t>
            </a:r>
            <a:r>
              <a:rPr lang="en-US" altLang="zh-CN" sz="2600" i="1" dirty="0">
                <a:latin typeface="Times New Roman" pitchFamily="18" charset="0"/>
                <a:ea typeface="楷体_GB2312" pitchFamily="49" charset="-122"/>
                <a:cs typeface="Times New Roman" pitchFamily="18" charset="0"/>
              </a:rPr>
              <a:t>b</a:t>
            </a:r>
            <a:r>
              <a:rPr lang="zh-CN" altLang="en-US" sz="2600" dirty="0">
                <a:latin typeface="Times New Roman" pitchFamily="18" charset="0"/>
                <a:ea typeface="楷体_GB2312" pitchFamily="49" charset="-122"/>
                <a:cs typeface="Times New Roman" pitchFamily="18" charset="0"/>
              </a:rPr>
              <a:t>站，那么</a:t>
            </a:r>
            <a:r>
              <a:rPr lang="en-US" altLang="zh-CN" sz="2600" dirty="0">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a</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b</a:t>
            </a:r>
            <a:r>
              <a:rPr lang="en-US" altLang="zh-CN" sz="2600" dirty="0">
                <a:latin typeface="Times New Roman" pitchFamily="18" charset="0"/>
                <a:ea typeface="楷体_GB2312" pitchFamily="49" charset="-122"/>
                <a:cs typeface="Times New Roman" pitchFamily="18" charset="0"/>
              </a:rPr>
              <a:t>)</a:t>
            </a:r>
            <a:r>
              <a:rPr lang="zh-CN" altLang="en-US" sz="2600" dirty="0">
                <a:latin typeface="Times New Roman" pitchFamily="18" charset="0"/>
                <a:ea typeface="楷体_GB2312" pitchFamily="49" charset="-122"/>
                <a:cs typeface="Times New Roman" pitchFamily="18" charset="0"/>
              </a:rPr>
              <a:t>∈</a:t>
            </a:r>
            <a:r>
              <a:rPr lang="en-US" altLang="zh-CN" sz="2600" dirty="0">
                <a:latin typeface="Times New Roman" pitchFamily="18" charset="0"/>
                <a:ea typeface="楷体_GB2312" pitchFamily="49" charset="-122"/>
                <a:cs typeface="Times New Roman" pitchFamily="18" charset="0"/>
              </a:rPr>
              <a:t>R</a:t>
            </a:r>
            <a:r>
              <a:rPr lang="zh-CN" altLang="en-US" sz="2600" dirty="0">
                <a:latin typeface="Times New Roman" pitchFamily="18" charset="0"/>
                <a:ea typeface="楷体_GB2312" pitchFamily="49" charset="-122"/>
                <a:cs typeface="Times New Roman" pitchFamily="18" charset="0"/>
              </a:rPr>
              <a:t>。</a:t>
            </a:r>
            <a:r>
              <a:rPr lang="en-US" altLang="zh-CN" sz="2600" dirty="0" err="1">
                <a:latin typeface="Times New Roman" pitchFamily="18" charset="0"/>
                <a:ea typeface="楷体_GB2312" pitchFamily="49" charset="-122"/>
                <a:cs typeface="Times New Roman" pitchFamily="18" charset="0"/>
              </a:rPr>
              <a:t>R</a:t>
            </a:r>
            <a:r>
              <a:rPr lang="en-US" altLang="zh-CN" sz="2600" i="1" baseline="30000" dirty="0" err="1">
                <a:latin typeface="Times New Roman" pitchFamily="18" charset="0"/>
                <a:ea typeface="楷体_GB2312" pitchFamily="49" charset="-122"/>
                <a:cs typeface="Times New Roman" pitchFamily="18" charset="0"/>
              </a:rPr>
              <a:t>n</a:t>
            </a:r>
            <a:r>
              <a:rPr lang="zh-CN" altLang="en-US" sz="2600" dirty="0">
                <a:latin typeface="Times New Roman" pitchFamily="18" charset="0"/>
                <a:ea typeface="楷体_GB2312" pitchFamily="49" charset="-122"/>
                <a:cs typeface="Times New Roman" pitchFamily="18" charset="0"/>
              </a:rPr>
              <a:t>是什么？</a:t>
            </a:r>
            <a:r>
              <a:rPr lang="en-US" altLang="zh-CN" sz="2600" i="1" dirty="0">
                <a:latin typeface="Times New Roman" pitchFamily="18" charset="0"/>
                <a:ea typeface="楷体_GB2312" pitchFamily="49" charset="-122"/>
                <a:cs typeface="Times New Roman" pitchFamily="18" charset="0"/>
              </a:rPr>
              <a:t>n</a:t>
            </a:r>
            <a:r>
              <a:rPr lang="zh-CN" altLang="en-US" sz="2600" dirty="0">
                <a:latin typeface="Times New Roman" pitchFamily="18" charset="0"/>
                <a:ea typeface="楷体_GB2312" pitchFamily="49" charset="-122"/>
                <a:cs typeface="Times New Roman" pitchFamily="18" charset="0"/>
              </a:rPr>
              <a:t>是正整数，</a:t>
            </a:r>
            <a:r>
              <a:rPr lang="en-US" altLang="zh-CN" sz="2600" dirty="0">
                <a:latin typeface="Times New Roman" pitchFamily="18" charset="0"/>
                <a:ea typeface="楷体_GB2312" pitchFamily="49" charset="-122"/>
                <a:cs typeface="Times New Roman" pitchFamily="18" charset="0"/>
              </a:rPr>
              <a:t>R</a:t>
            </a:r>
            <a:r>
              <a:rPr lang="en-US" altLang="zh-CN" sz="2600" baseline="30000" dirty="0">
                <a:latin typeface="Times New Roman" pitchFamily="18" charset="0"/>
                <a:ea typeface="楷体_GB2312" pitchFamily="49" charset="-122"/>
                <a:cs typeface="Times New Roman" pitchFamily="18" charset="0"/>
              </a:rPr>
              <a:t>*</a:t>
            </a:r>
            <a:r>
              <a:rPr lang="zh-CN" altLang="en-US" sz="2600" dirty="0">
                <a:latin typeface="Times New Roman" pitchFamily="18" charset="0"/>
                <a:ea typeface="楷体_GB2312" pitchFamily="49" charset="-122"/>
                <a:cs typeface="Times New Roman" pitchFamily="18" charset="0"/>
              </a:rPr>
              <a:t>是什么</a:t>
            </a:r>
            <a:r>
              <a:rPr lang="en-US" altLang="zh-CN" sz="2600" dirty="0">
                <a:latin typeface="Times New Roman" pitchFamily="18" charset="0"/>
                <a:ea typeface="楷体_GB2312" pitchFamily="49" charset="-122"/>
                <a:cs typeface="Times New Roman" pitchFamily="18" charset="0"/>
              </a:rPr>
              <a:t>?</a:t>
            </a:r>
          </a:p>
          <a:p>
            <a:pPr marL="898525" lvl="2" indent="-268288" eaLnBrk="1" hangingPunct="1">
              <a:lnSpc>
                <a:spcPct val="120000"/>
              </a:lnSpc>
              <a:buClr>
                <a:schemeClr val="tx2"/>
              </a:buClr>
              <a:buSzPct val="70000"/>
              <a:buFont typeface="Wingdings" pitchFamily="2" charset="2"/>
              <a:buChar char="l"/>
              <a:defRPr/>
            </a:pP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R</a:t>
            </a:r>
            <a:r>
              <a:rPr lang="en-US" altLang="zh-CN" sz="2600" baseline="300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2</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是</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构成，使得存在站</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c</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可直达</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c</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c</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可直达</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zh-CN" altLang="en-US" sz="26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转一次车就可从</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zh-CN" altLang="en-US" sz="26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站到</a:t>
            </a:r>
            <a:r>
              <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zh-CN" altLang="en-US" sz="2600"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站</a:t>
            </a:r>
            <a:endParaRPr lang="en-US" altLang="zh-CN" sz="2600" i="1" dirty="0">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a:p>
            <a:pPr marL="898525" lvl="2" indent="-268288" eaLnBrk="1" hangingPunct="1">
              <a:lnSpc>
                <a:spcPct val="120000"/>
              </a:lnSpc>
              <a:buClr>
                <a:schemeClr val="tx2"/>
              </a:buClr>
              <a:buSzPct val="70000"/>
              <a:buFont typeface="Wingdings" pitchFamily="2" charset="2"/>
              <a:buChar char="l"/>
              <a:defRPr/>
            </a:pPr>
            <a:r>
              <a:rPr lang="en-US" altLang="zh-CN" sz="2600"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R</a:t>
            </a:r>
            <a:r>
              <a:rPr lang="en-US" altLang="zh-CN" sz="2600" i="1" baseline="30000"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是</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构成，使得存在</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个站点，或转</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-1</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次车可从</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站到</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站。</a:t>
            </a:r>
            <a:endPar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a:p>
            <a:pPr marL="898525" lvl="2" indent="-268288" eaLnBrk="1" hangingPunct="1">
              <a:lnSpc>
                <a:spcPct val="120000"/>
              </a:lnSpc>
              <a:buClr>
                <a:schemeClr val="tx2"/>
              </a:buClr>
              <a:buSzPct val="70000"/>
              <a:buFont typeface="Wingdings" pitchFamily="2" charset="2"/>
              <a:buChar char="l"/>
              <a:defRPr/>
            </a:pP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R</a:t>
            </a:r>
            <a:r>
              <a:rPr lang="en-US" altLang="zh-CN" sz="2600" baseline="300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是</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en-US" altLang="zh-CN" sz="2600"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en-US" altLang="zh-CN" sz="2600" i="1" dirty="0" err="1">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构成，可转任意多次车从</a:t>
            </a:r>
            <a:r>
              <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 </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站到达</a:t>
            </a:r>
            <a:r>
              <a:rPr lang="en-US" altLang="zh-CN" sz="2600" i="1"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b</a:t>
            </a:r>
            <a:r>
              <a:rPr lang="zh-CN" altLang="en-US"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站。</a:t>
            </a:r>
            <a:endParaRPr lang="en-US" altLang="zh-CN" sz="2600" dirty="0">
              <a:solidFill>
                <a:srgbClr val="0070C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p:txBody>
      </p:sp>
      <p:sp>
        <p:nvSpPr>
          <p:cNvPr id="6" name="Rectangle 2">
            <a:extLst>
              <a:ext uri="{FF2B5EF4-FFF2-40B4-BE49-F238E27FC236}">
                <a16:creationId xmlns:a16="http://schemas.microsoft.com/office/drawing/2014/main" id="{6F9F410A-D9B8-48CA-A736-76FE9CCCADF7}"/>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animEffect transition="in" filter="checkerboard(across)">
                                      <p:cBhvr>
                                        <p:cTn id="7" dur="500"/>
                                        <p:tgtEl>
                                          <p:spTgt spid="3789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7892">
                                            <p:txEl>
                                              <p:pRg st="3" end="3"/>
                                            </p:txEl>
                                          </p:spTgt>
                                        </p:tgtEl>
                                        <p:attrNameLst>
                                          <p:attrName>style.visibility</p:attrName>
                                        </p:attrNameLst>
                                      </p:cBhvr>
                                      <p:to>
                                        <p:strVal val="visible"/>
                                      </p:to>
                                    </p:set>
                                    <p:animEffect transition="in" filter="checkerboard(across)">
                                      <p:cBhvr>
                                        <p:cTn id="12" dur="500"/>
                                        <p:tgtEl>
                                          <p:spTgt spid="3789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7892">
                                            <p:txEl>
                                              <p:pRg st="4" end="4"/>
                                            </p:txEl>
                                          </p:spTgt>
                                        </p:tgtEl>
                                        <p:attrNameLst>
                                          <p:attrName>style.visibility</p:attrName>
                                        </p:attrNameLst>
                                      </p:cBhvr>
                                      <p:to>
                                        <p:strVal val="visible"/>
                                      </p:to>
                                    </p:set>
                                    <p:animEffect transition="in" filter="checkerboard(across)">
                                      <p:cBhvr>
                                        <p:cTn id="17" dur="500"/>
                                        <p:tgtEl>
                                          <p:spTgt spid="378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7DD9A053-250E-4693-B590-A9E46AF40FA6}"/>
              </a:ext>
            </a:extLst>
          </p:cNvPr>
          <p:cNvSpPr txBox="1">
            <a:spLocks noChangeArrowheads="1"/>
          </p:cNvSpPr>
          <p:nvPr/>
        </p:nvSpPr>
        <p:spPr bwMode="auto">
          <a:xfrm>
            <a:off x="762000" y="1553560"/>
            <a:ext cx="10744200" cy="4229100"/>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a:t>
            </a:r>
            <a:r>
              <a:rPr lang="zh-CN" altLang="en-US" sz="2800" dirty="0">
                <a:effectLst>
                  <a:outerShdw blurRad="38100" dist="38100" dir="2700000" algn="tl">
                    <a:srgbClr val="C0C0C0"/>
                  </a:outerShdw>
                </a:effectLst>
                <a:latin typeface="华文细黑" pitchFamily="2" charset="-122"/>
                <a:ea typeface="华文细黑" pitchFamily="2" charset="-122"/>
              </a:rPr>
              <a:t>与</a:t>
            </a: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连通性关系</a:t>
            </a:r>
            <a:endPar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endParaRPr>
          </a:p>
          <a:p>
            <a:pPr marL="536575" lvl="1" indent="-268288" eaLnBrk="1" hangingPunct="1">
              <a:lnSpc>
                <a:spcPct val="120000"/>
              </a:lnSpc>
              <a:buClr>
                <a:schemeClr val="tx2"/>
              </a:buClr>
              <a:buSzPct val="70000"/>
              <a:buFont typeface="Wingdings" pitchFamily="2" charset="2"/>
              <a:buChar char="l"/>
              <a:defRPr/>
            </a:pPr>
            <a:r>
              <a:rPr lang="zh-CN" altLang="en-US" sz="28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定理</a:t>
            </a:r>
            <a:r>
              <a:rPr lang="en-US" altLang="zh-CN" sz="28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4 </a:t>
            </a:r>
            <a:r>
              <a:rPr lang="zh-CN" altLang="en-US" sz="2800" dirty="0">
                <a:latin typeface="Times New Roman" pitchFamily="18" charset="0"/>
                <a:ea typeface="仿宋_GB2312" pitchFamily="49" charset="-122"/>
                <a:cs typeface="Times New Roman" pitchFamily="18" charset="0"/>
              </a:rPr>
              <a:t>关系</a:t>
            </a:r>
            <a:r>
              <a:rPr lang="en-US" altLang="zh-CN" sz="2800" dirty="0">
                <a:latin typeface="Times New Roman" pitchFamily="18" charset="0"/>
                <a:ea typeface="仿宋_GB2312" pitchFamily="49" charset="-122"/>
                <a:cs typeface="Times New Roman" pitchFamily="18" charset="0"/>
              </a:rPr>
              <a:t>R</a:t>
            </a:r>
            <a:r>
              <a:rPr lang="zh-CN" altLang="en-US" sz="2800" dirty="0">
                <a:latin typeface="Times New Roman" pitchFamily="18" charset="0"/>
                <a:ea typeface="仿宋_GB2312" pitchFamily="49" charset="-122"/>
                <a:cs typeface="Times New Roman" pitchFamily="18" charset="0"/>
              </a:rPr>
              <a:t>的传递闭包</a:t>
            </a:r>
            <a:r>
              <a:rPr lang="en-US" altLang="zh-CN" sz="2800" i="1" dirty="0">
                <a:latin typeface="Times New Roman" pitchFamily="18" charset="0"/>
                <a:ea typeface="仿宋_GB2312" pitchFamily="49" charset="-122"/>
                <a:cs typeface="Times New Roman" pitchFamily="18" charset="0"/>
              </a:rPr>
              <a:t>t</a:t>
            </a:r>
            <a:r>
              <a:rPr lang="en-US" altLang="zh-CN" sz="2800" dirty="0">
                <a:latin typeface="Times New Roman" pitchFamily="18" charset="0"/>
                <a:ea typeface="仿宋_GB2312" pitchFamily="49" charset="-122"/>
                <a:cs typeface="Times New Roman" pitchFamily="18" charset="0"/>
              </a:rPr>
              <a:t>(R)</a:t>
            </a:r>
            <a:r>
              <a:rPr lang="zh-CN" altLang="en-US" sz="2800" dirty="0">
                <a:latin typeface="Times New Roman" pitchFamily="18" charset="0"/>
                <a:ea typeface="仿宋_GB2312" pitchFamily="49" charset="-122"/>
                <a:cs typeface="Times New Roman" pitchFamily="18" charset="0"/>
              </a:rPr>
              <a:t>等于连通性关系</a:t>
            </a:r>
            <a:r>
              <a:rPr lang="en-US" altLang="zh-CN" sz="2800" dirty="0">
                <a:latin typeface="Times New Roman" pitchFamily="18" charset="0"/>
                <a:ea typeface="仿宋_GB2312" pitchFamily="49" charset="-122"/>
                <a:cs typeface="Times New Roman" pitchFamily="18" charset="0"/>
              </a:rPr>
              <a:t>R</a:t>
            </a:r>
            <a:r>
              <a:rPr lang="en-US" altLang="zh-CN" sz="2800" baseline="300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a:t>
            </a:r>
            <a:endParaRPr lang="en-US" altLang="zh-CN" sz="2800" dirty="0">
              <a:latin typeface="Times New Roman" pitchFamily="18" charset="0"/>
              <a:ea typeface="楷体_GB2312" pitchFamily="49" charset="-122"/>
              <a:cs typeface="Times New Roman" pitchFamily="18" charset="0"/>
            </a:endParaRPr>
          </a:p>
          <a:p>
            <a:pPr marL="725488" lvl="1" indent="-268288" eaLnBrk="1" hangingPunct="1">
              <a:lnSpc>
                <a:spcPct val="120000"/>
              </a:lnSpc>
              <a:buClr>
                <a:schemeClr val="tx2"/>
              </a:buClr>
              <a:buSzPct val="70000"/>
              <a:buFont typeface="Wingdings" pitchFamily="2" charset="2"/>
              <a:buChar char="l"/>
              <a:defRPr/>
            </a:pPr>
            <a:endParaRPr lang="en-US" altLang="zh-CN" sz="2800" dirty="0">
              <a:latin typeface="Times New Roman" pitchFamily="18" charset="0"/>
              <a:ea typeface="楷体_GB2312" pitchFamily="49" charset="-122"/>
              <a:cs typeface="Times New Roman" pitchFamily="18" charset="0"/>
            </a:endParaRPr>
          </a:p>
          <a:p>
            <a:pPr marL="725488" lvl="1" indent="-268288" eaLnBrk="1" hangingPunct="1">
              <a:lnSpc>
                <a:spcPct val="120000"/>
              </a:lnSpc>
              <a:spcBef>
                <a:spcPts val="0"/>
              </a:spcBef>
              <a:buClr>
                <a:schemeClr val="tx2"/>
              </a:buClr>
              <a:buSzPct val="70000"/>
              <a:buFont typeface="Wingdings" pitchFamily="2" charset="2"/>
              <a:buChar char="l"/>
              <a:defRPr/>
            </a:pPr>
            <a:endParaRPr lang="en-US" altLang="zh-CN" sz="2800" dirty="0">
              <a:latin typeface="Times New Roman" pitchFamily="18" charset="0"/>
              <a:ea typeface="楷体_GB2312" pitchFamily="49" charset="-122"/>
              <a:cs typeface="Times New Roman" pitchFamily="18" charset="0"/>
            </a:endParaRPr>
          </a:p>
          <a:p>
            <a:pPr marL="725488" lvl="1" indent="-268288" eaLnBrk="1" hangingPunct="1">
              <a:lnSpc>
                <a:spcPct val="120000"/>
              </a:lnSpc>
              <a:spcBef>
                <a:spcPts val="0"/>
              </a:spcBef>
              <a:buClr>
                <a:schemeClr val="tx2"/>
              </a:buClr>
              <a:buSzPct val="70000"/>
              <a:buFont typeface="Wingdings" pitchFamily="2" charset="2"/>
              <a:buChar char="l"/>
              <a:defRPr/>
            </a:pPr>
            <a:r>
              <a:rPr lang="zh-CN" altLang="en-US" sz="2800" dirty="0">
                <a:latin typeface="Times New Roman" pitchFamily="18" charset="0"/>
                <a:ea typeface="楷体_GB2312" pitchFamily="49" charset="-122"/>
                <a:cs typeface="Times New Roman" pitchFamily="18" charset="0"/>
              </a:rPr>
              <a:t>证明：</a:t>
            </a:r>
            <a:r>
              <a:rPr lang="en-US" altLang="zh-CN" sz="2800" dirty="0">
                <a:latin typeface="Times New Roman" pitchFamily="18" charset="0"/>
                <a:ea typeface="楷体_GB2312" pitchFamily="49" charset="-122"/>
                <a:cs typeface="Times New Roman" pitchFamily="18" charset="0"/>
              </a:rPr>
              <a:t>R</a:t>
            </a:r>
            <a:r>
              <a:rPr lang="en-US" altLang="zh-CN" sz="2800" dirty="0">
                <a:latin typeface="Times New Roman" pitchFamily="18" charset="0"/>
                <a:ea typeface="楷体_GB2312" pitchFamily="49" charset="-122"/>
                <a:cs typeface="Times New Roman" pitchFamily="18" charset="0"/>
                <a:sym typeface="Symbol"/>
              </a:rPr>
              <a:t></a:t>
            </a:r>
            <a:r>
              <a:rPr lang="en-US" altLang="zh-CN" sz="2800" dirty="0">
                <a:latin typeface="Times New Roman" pitchFamily="18" charset="0"/>
                <a:ea typeface="仿宋_GB2312" pitchFamily="49" charset="-122"/>
                <a:cs typeface="Times New Roman" pitchFamily="18" charset="0"/>
              </a:rPr>
              <a:t> R</a:t>
            </a:r>
            <a:r>
              <a:rPr lang="en-US" altLang="zh-CN" sz="2800" baseline="300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 ，</a:t>
            </a:r>
            <a:r>
              <a:rPr lang="en-US" altLang="zh-CN" sz="2800" dirty="0">
                <a:latin typeface="Times New Roman" pitchFamily="18" charset="0"/>
                <a:ea typeface="仿宋_GB2312" pitchFamily="49" charset="-122"/>
                <a:cs typeface="Times New Roman" pitchFamily="18" charset="0"/>
              </a:rPr>
              <a:t> R</a:t>
            </a:r>
            <a:r>
              <a:rPr lang="en-US" altLang="zh-CN" sz="2800" baseline="300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是传递的，且</a:t>
            </a:r>
            <a:r>
              <a:rPr lang="en-US" altLang="zh-CN" sz="2800" dirty="0">
                <a:latin typeface="Times New Roman" pitchFamily="18" charset="0"/>
                <a:ea typeface="仿宋_GB2312" pitchFamily="49" charset="-122"/>
                <a:cs typeface="Times New Roman" pitchFamily="18" charset="0"/>
              </a:rPr>
              <a:t>R</a:t>
            </a:r>
            <a:r>
              <a:rPr lang="en-US" altLang="zh-CN" sz="2800" baseline="300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是最小的（任意的包含</a:t>
            </a:r>
            <a:r>
              <a:rPr lang="en-US" altLang="zh-CN" sz="2800" dirty="0">
                <a:latin typeface="Times New Roman" pitchFamily="18" charset="0"/>
                <a:ea typeface="楷体_GB2312" pitchFamily="49" charset="-122"/>
                <a:cs typeface="Times New Roman" pitchFamily="18" charset="0"/>
              </a:rPr>
              <a:t>R</a:t>
            </a:r>
            <a:r>
              <a:rPr lang="zh-CN" altLang="en-US" sz="2800" dirty="0">
                <a:latin typeface="Times New Roman" pitchFamily="18" charset="0"/>
                <a:ea typeface="楷体_GB2312" pitchFamily="49" charset="-122"/>
                <a:cs typeface="Times New Roman" pitchFamily="18" charset="0"/>
              </a:rPr>
              <a:t>的传递关系都包含</a:t>
            </a:r>
            <a:r>
              <a:rPr lang="en-US" altLang="zh-CN" sz="2800" dirty="0">
                <a:latin typeface="Times New Roman" pitchFamily="18" charset="0"/>
                <a:ea typeface="仿宋_GB2312" pitchFamily="49" charset="-122"/>
                <a:cs typeface="Times New Roman" pitchFamily="18" charset="0"/>
              </a:rPr>
              <a:t>R</a:t>
            </a:r>
            <a:r>
              <a:rPr lang="en-US" altLang="zh-CN" sz="2800" baseline="30000" dirty="0">
                <a:latin typeface="Times New Roman" pitchFamily="18" charset="0"/>
                <a:ea typeface="仿宋_GB2312" pitchFamily="49" charset="-122"/>
                <a:cs typeface="Times New Roman" pitchFamily="18" charset="0"/>
              </a:rPr>
              <a:t>* </a:t>
            </a:r>
            <a:r>
              <a:rPr lang="zh-CN" altLang="en-US" sz="2800" dirty="0">
                <a:latin typeface="Times New Roman" pitchFamily="18" charset="0"/>
                <a:ea typeface="楷体_GB2312" pitchFamily="49" charset="-122"/>
                <a:cs typeface="Times New Roman" pitchFamily="18" charset="0"/>
              </a:rPr>
              <a:t>）</a:t>
            </a:r>
            <a:endParaRPr lang="en-US" altLang="zh-CN" sz="2800" dirty="0">
              <a:latin typeface="Times New Roman" pitchFamily="18" charset="0"/>
              <a:ea typeface="楷体_GB2312" pitchFamily="49" charset="-122"/>
              <a:cs typeface="Times New Roman" pitchFamily="18" charset="0"/>
            </a:endParaRPr>
          </a:p>
          <a:p>
            <a:pPr marL="725488" lvl="1" indent="-268288" eaLnBrk="1" hangingPunct="1">
              <a:lnSpc>
                <a:spcPct val="120000"/>
              </a:lnSpc>
              <a:buClr>
                <a:schemeClr val="tx2"/>
              </a:buClr>
              <a:buSzPct val="70000"/>
              <a:buFont typeface="Wingdings" pitchFamily="2" charset="2"/>
              <a:buChar char="l"/>
              <a:defRPr/>
            </a:pPr>
            <a:endParaRPr lang="en-US" altLang="zh-CN" sz="2800" dirty="0">
              <a:latin typeface="Times New Roman" pitchFamily="18" charset="0"/>
              <a:ea typeface="楷体_GB2312" pitchFamily="49" charset="-122"/>
              <a:cs typeface="Times New Roman" pitchFamily="18" charset="0"/>
            </a:endParaRPr>
          </a:p>
          <a:p>
            <a:pPr marL="725488" lvl="1" indent="-268288" eaLnBrk="1" hangingPunct="1">
              <a:lnSpc>
                <a:spcPct val="120000"/>
              </a:lnSpc>
              <a:buClr>
                <a:schemeClr val="tx2"/>
              </a:buClr>
              <a:buSzPct val="70000"/>
              <a:defRPr/>
            </a:pPr>
            <a:endParaRPr lang="en-US" altLang="zh-CN" sz="2800" dirty="0">
              <a:latin typeface="Times New Roman" pitchFamily="18" charset="0"/>
              <a:ea typeface="楷体_GB2312" pitchFamily="49" charset="-122"/>
              <a:cs typeface="Times New Roman" pitchFamily="18" charset="0"/>
            </a:endParaRPr>
          </a:p>
        </p:txBody>
      </p:sp>
      <p:graphicFrame>
        <p:nvGraphicFramePr>
          <p:cNvPr id="66564" name="Object 2">
            <a:extLst>
              <a:ext uri="{FF2B5EF4-FFF2-40B4-BE49-F238E27FC236}">
                <a16:creationId xmlns:a16="http://schemas.microsoft.com/office/drawing/2014/main" id="{D5CFC1C3-D56C-4DA0-9EE1-DF35A09CC6E8}"/>
              </a:ext>
            </a:extLst>
          </p:cNvPr>
          <p:cNvGraphicFramePr>
            <a:graphicFrameLocks noChangeAspect="1"/>
          </p:cNvGraphicFramePr>
          <p:nvPr/>
        </p:nvGraphicFramePr>
        <p:xfrm>
          <a:off x="4953000" y="2668588"/>
          <a:ext cx="2503488" cy="989012"/>
        </p:xfrm>
        <a:graphic>
          <a:graphicData uri="http://schemas.openxmlformats.org/presentationml/2006/ole">
            <mc:AlternateContent xmlns:mc="http://schemas.openxmlformats.org/markup-compatibility/2006">
              <mc:Choice xmlns:v="urn:schemas-microsoft-com:vml" Requires="v">
                <p:oleObj spid="_x0000_s66572" name="Equation" r:id="rId4" imgW="1091726" imgH="431613" progId="Equation.3">
                  <p:embed/>
                </p:oleObj>
              </mc:Choice>
              <mc:Fallback>
                <p:oleObj name="Equation" r:id="rId4" imgW="1091726" imgH="431613"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668588"/>
                        <a:ext cx="2503488"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a:extLst>
              <a:ext uri="{FF2B5EF4-FFF2-40B4-BE49-F238E27FC236}">
                <a16:creationId xmlns:a16="http://schemas.microsoft.com/office/drawing/2014/main" id="{1F7334FB-C27B-4403-96C8-5B9A90DEDECA}"/>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1039EEAB-8F39-4974-9934-8CD6044FD469}"/>
              </a:ext>
            </a:extLst>
          </p:cNvPr>
          <p:cNvSpPr txBox="1">
            <a:spLocks noChangeArrowheads="1"/>
          </p:cNvSpPr>
          <p:nvPr/>
        </p:nvSpPr>
        <p:spPr bwMode="auto">
          <a:xfrm>
            <a:off x="772510" y="1576445"/>
            <a:ext cx="10972800" cy="2008820"/>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a:t>
            </a:r>
            <a:r>
              <a:rPr lang="zh-CN" altLang="en-US" sz="2800" dirty="0">
                <a:effectLst>
                  <a:outerShdw blurRad="38100" dist="38100" dir="2700000" algn="tl">
                    <a:srgbClr val="C0C0C0"/>
                  </a:outerShdw>
                </a:effectLst>
                <a:latin typeface="华文细黑" pitchFamily="2" charset="-122"/>
                <a:ea typeface="华文细黑" pitchFamily="2" charset="-122"/>
              </a:rPr>
              <a:t>与</a:t>
            </a: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连通性关系</a:t>
            </a:r>
            <a:endPar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endParaRPr>
          </a:p>
          <a:p>
            <a:pPr marL="536575" lvl="1" indent="-268288" eaLnBrk="1" hangingPunct="1">
              <a:lnSpc>
                <a:spcPct val="120000"/>
              </a:lnSpc>
              <a:buClr>
                <a:schemeClr val="tx2"/>
              </a:buClr>
              <a:buSzPct val="70000"/>
              <a:buFont typeface="Wingdings" pitchFamily="2" charset="2"/>
              <a:buChar char="l"/>
              <a:defRPr/>
            </a:pPr>
            <a:r>
              <a:rPr lang="zh-CN" altLang="en-US" sz="26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引理</a:t>
            </a:r>
            <a:r>
              <a:rPr lang="en-US" altLang="zh-CN" sz="26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1   </a:t>
            </a:r>
            <a:r>
              <a:rPr lang="zh-CN" altLang="en-US" sz="2600" dirty="0">
                <a:latin typeface="Times New Roman" pitchFamily="18" charset="0"/>
                <a:ea typeface="楷体_GB2312" pitchFamily="49" charset="-122"/>
                <a:cs typeface="Times New Roman" pitchFamily="18" charset="0"/>
              </a:rPr>
              <a:t>设</a:t>
            </a:r>
            <a:r>
              <a:rPr lang="en-US" altLang="zh-CN" sz="2600" dirty="0">
                <a:latin typeface="Times New Roman" pitchFamily="18" charset="0"/>
                <a:ea typeface="楷体_GB2312" pitchFamily="49" charset="-122"/>
                <a:cs typeface="Times New Roman" pitchFamily="18" charset="0"/>
              </a:rPr>
              <a:t>R</a:t>
            </a:r>
            <a:r>
              <a:rPr lang="zh-CN" altLang="en-US" sz="2600" dirty="0">
                <a:latin typeface="Times New Roman" pitchFamily="18" charset="0"/>
                <a:ea typeface="楷体_GB2312" pitchFamily="49" charset="-122"/>
                <a:cs typeface="Times New Roman" pitchFamily="18" charset="0"/>
              </a:rPr>
              <a:t>是</a:t>
            </a:r>
            <a:r>
              <a:rPr lang="en-US" altLang="zh-CN" sz="2600" i="1" dirty="0">
                <a:latin typeface="Times New Roman" pitchFamily="18" charset="0"/>
                <a:ea typeface="楷体_GB2312" pitchFamily="49" charset="-122"/>
                <a:cs typeface="Times New Roman" pitchFamily="18" charset="0"/>
              </a:rPr>
              <a:t>n</a:t>
            </a:r>
            <a:r>
              <a:rPr lang="zh-CN" altLang="en-US" sz="2600" dirty="0">
                <a:latin typeface="Times New Roman" pitchFamily="18" charset="0"/>
                <a:ea typeface="楷体_GB2312" pitchFamily="49" charset="-122"/>
                <a:cs typeface="Times New Roman" pitchFamily="18" charset="0"/>
              </a:rPr>
              <a:t>元素集合</a:t>
            </a:r>
            <a:r>
              <a:rPr lang="en-US" altLang="zh-CN" sz="2600" dirty="0">
                <a:latin typeface="Times New Roman" pitchFamily="18" charset="0"/>
                <a:ea typeface="楷体_GB2312" pitchFamily="49" charset="-122"/>
                <a:cs typeface="Times New Roman" pitchFamily="18" charset="0"/>
              </a:rPr>
              <a:t>A</a:t>
            </a:r>
            <a:r>
              <a:rPr lang="zh-CN" altLang="en-US" sz="2600" dirty="0">
                <a:latin typeface="Times New Roman" pitchFamily="18" charset="0"/>
                <a:ea typeface="楷体_GB2312" pitchFamily="49" charset="-122"/>
                <a:cs typeface="Times New Roman" pitchFamily="18" charset="0"/>
              </a:rPr>
              <a:t>上的关系。如</a:t>
            </a:r>
            <a:r>
              <a:rPr lang="en-US" altLang="zh-CN" sz="2600" dirty="0">
                <a:latin typeface="Times New Roman" pitchFamily="18" charset="0"/>
                <a:ea typeface="楷体_GB2312" pitchFamily="49" charset="-122"/>
                <a:cs typeface="Times New Roman" pitchFamily="18" charset="0"/>
              </a:rPr>
              <a:t>R</a:t>
            </a:r>
            <a:r>
              <a:rPr lang="zh-CN" altLang="en-US" sz="2600" dirty="0">
                <a:latin typeface="Times New Roman" pitchFamily="18" charset="0"/>
                <a:ea typeface="楷体_GB2312" pitchFamily="49" charset="-122"/>
                <a:cs typeface="Times New Roman" pitchFamily="18" charset="0"/>
              </a:rPr>
              <a:t>中存在一从</a:t>
            </a:r>
            <a:r>
              <a:rPr lang="en-US" altLang="zh-CN" sz="2600" i="1" dirty="0">
                <a:latin typeface="Times New Roman" pitchFamily="18" charset="0"/>
                <a:ea typeface="楷体_GB2312" pitchFamily="49" charset="-122"/>
                <a:cs typeface="Times New Roman" pitchFamily="18" charset="0"/>
              </a:rPr>
              <a:t>a</a:t>
            </a:r>
            <a:r>
              <a:rPr lang="zh-CN" altLang="en-US" sz="2600" dirty="0">
                <a:latin typeface="Times New Roman" pitchFamily="18" charset="0"/>
                <a:ea typeface="楷体_GB2312" pitchFamily="49" charset="-122"/>
                <a:cs typeface="Times New Roman" pitchFamily="18" charset="0"/>
              </a:rPr>
              <a:t>到</a:t>
            </a:r>
            <a:r>
              <a:rPr lang="en-US" altLang="zh-CN" sz="2600" i="1" dirty="0">
                <a:latin typeface="Times New Roman" pitchFamily="18" charset="0"/>
                <a:ea typeface="楷体_GB2312" pitchFamily="49" charset="-122"/>
                <a:cs typeface="Times New Roman" pitchFamily="18" charset="0"/>
              </a:rPr>
              <a:t>b</a:t>
            </a:r>
            <a:r>
              <a:rPr lang="zh-CN" altLang="en-US" sz="2600" dirty="0">
                <a:latin typeface="Times New Roman" pitchFamily="18" charset="0"/>
                <a:ea typeface="楷体_GB2312" pitchFamily="49" charset="-122"/>
                <a:cs typeface="Times New Roman" pitchFamily="18" charset="0"/>
              </a:rPr>
              <a:t>的长至少为</a:t>
            </a:r>
            <a:r>
              <a:rPr lang="en-US" altLang="zh-CN" sz="2600" dirty="0">
                <a:latin typeface="Times New Roman" pitchFamily="18" charset="0"/>
                <a:ea typeface="楷体_GB2312" pitchFamily="49" charset="-122"/>
                <a:cs typeface="Times New Roman" pitchFamily="18" charset="0"/>
              </a:rPr>
              <a:t>1</a:t>
            </a:r>
            <a:r>
              <a:rPr lang="zh-CN" altLang="en-US" sz="2600" dirty="0">
                <a:latin typeface="Times New Roman" pitchFamily="18" charset="0"/>
                <a:ea typeface="楷体_GB2312" pitchFamily="49" charset="-122"/>
                <a:cs typeface="Times New Roman" pitchFamily="18" charset="0"/>
              </a:rPr>
              <a:t>的路径，那么存在一条长度不超过</a:t>
            </a:r>
            <a:r>
              <a:rPr lang="en-US" altLang="zh-CN" sz="2600" i="1" dirty="0">
                <a:latin typeface="Times New Roman" pitchFamily="18" charset="0"/>
                <a:ea typeface="楷体_GB2312" pitchFamily="49" charset="-122"/>
                <a:cs typeface="Times New Roman" pitchFamily="18" charset="0"/>
              </a:rPr>
              <a:t>n</a:t>
            </a:r>
            <a:r>
              <a:rPr lang="zh-CN" altLang="en-US" sz="2600" dirty="0">
                <a:latin typeface="Times New Roman" pitchFamily="18" charset="0"/>
                <a:ea typeface="楷体_GB2312" pitchFamily="49" charset="-122"/>
                <a:cs typeface="Times New Roman" pitchFamily="18" charset="0"/>
              </a:rPr>
              <a:t>的这种路径。此外当</a:t>
            </a:r>
            <a:r>
              <a:rPr lang="en-US" altLang="zh-CN" sz="2600" i="1" dirty="0">
                <a:latin typeface="Times New Roman" pitchFamily="18" charset="0"/>
                <a:ea typeface="楷体_GB2312" pitchFamily="49" charset="-122"/>
                <a:cs typeface="Times New Roman" pitchFamily="18" charset="0"/>
              </a:rPr>
              <a:t>a</a:t>
            </a:r>
            <a:r>
              <a:rPr lang="zh-CN" altLang="en-US" sz="2600" dirty="0">
                <a:latin typeface="Times New Roman" pitchFamily="18" charset="0"/>
                <a:ea typeface="楷体_GB2312" pitchFamily="49" charset="-122"/>
                <a:cs typeface="Times New Roman" pitchFamily="18" charset="0"/>
              </a:rPr>
              <a:t>≠</a:t>
            </a:r>
            <a:r>
              <a:rPr lang="en-US" altLang="zh-CN" sz="2600" i="1" dirty="0">
                <a:latin typeface="Times New Roman" pitchFamily="18" charset="0"/>
                <a:ea typeface="楷体_GB2312" pitchFamily="49" charset="-122"/>
                <a:cs typeface="Times New Roman" pitchFamily="18" charset="0"/>
              </a:rPr>
              <a:t>b</a:t>
            </a:r>
            <a:r>
              <a:rPr lang="zh-CN" altLang="en-US" sz="2600" dirty="0">
                <a:latin typeface="Times New Roman" pitchFamily="18" charset="0"/>
                <a:ea typeface="楷体_GB2312" pitchFamily="49" charset="-122"/>
                <a:cs typeface="Times New Roman" pitchFamily="18" charset="0"/>
              </a:rPr>
              <a:t>时，如在</a:t>
            </a:r>
            <a:r>
              <a:rPr lang="en-US" altLang="zh-CN" sz="2600" dirty="0">
                <a:latin typeface="Times New Roman" pitchFamily="18" charset="0"/>
                <a:ea typeface="楷体_GB2312" pitchFamily="49" charset="-122"/>
                <a:cs typeface="Times New Roman" pitchFamily="18" charset="0"/>
              </a:rPr>
              <a:t>R</a:t>
            </a:r>
            <a:r>
              <a:rPr lang="zh-CN" altLang="en-US" sz="2600" dirty="0">
                <a:latin typeface="Times New Roman" pitchFamily="18" charset="0"/>
                <a:ea typeface="楷体_GB2312" pitchFamily="49" charset="-122"/>
                <a:cs typeface="Times New Roman" pitchFamily="18" charset="0"/>
              </a:rPr>
              <a:t>中存在一条从</a:t>
            </a:r>
            <a:r>
              <a:rPr lang="en-US" altLang="zh-CN" sz="2600" i="1" dirty="0">
                <a:latin typeface="Times New Roman" pitchFamily="18" charset="0"/>
                <a:ea typeface="仿宋_GB2312" pitchFamily="49" charset="-122"/>
                <a:cs typeface="Times New Roman" pitchFamily="18" charset="0"/>
              </a:rPr>
              <a:t>a</a:t>
            </a:r>
            <a:r>
              <a:rPr lang="zh-CN" altLang="en-US" sz="2600" dirty="0">
                <a:latin typeface="Times New Roman" pitchFamily="18" charset="0"/>
                <a:ea typeface="楷体_GB2312" pitchFamily="49" charset="-122"/>
                <a:cs typeface="Times New Roman" pitchFamily="18" charset="0"/>
              </a:rPr>
              <a:t>到</a:t>
            </a:r>
            <a:r>
              <a:rPr lang="en-US" altLang="zh-CN" sz="2600" i="1" dirty="0">
                <a:latin typeface="Times New Roman" pitchFamily="18" charset="0"/>
                <a:ea typeface="仿宋_GB2312" pitchFamily="49" charset="-122"/>
                <a:cs typeface="Times New Roman" pitchFamily="18" charset="0"/>
              </a:rPr>
              <a:t>b</a:t>
            </a:r>
            <a:r>
              <a:rPr lang="zh-CN" altLang="en-US" sz="2600" dirty="0">
                <a:latin typeface="Times New Roman" pitchFamily="18" charset="0"/>
                <a:ea typeface="楷体_GB2312" pitchFamily="49" charset="-122"/>
                <a:cs typeface="Times New Roman" pitchFamily="18" charset="0"/>
              </a:rPr>
              <a:t>的路径，那么存在一长度不超过</a:t>
            </a:r>
            <a:r>
              <a:rPr lang="en-US" altLang="zh-CN" sz="2600" i="1" dirty="0">
                <a:latin typeface="Times New Roman" pitchFamily="18" charset="0"/>
                <a:ea typeface="楷体_GB2312" pitchFamily="49" charset="-122"/>
                <a:cs typeface="Times New Roman" pitchFamily="18" charset="0"/>
              </a:rPr>
              <a:t>n</a:t>
            </a:r>
            <a:r>
              <a:rPr lang="en-US" altLang="zh-CN" sz="2600" dirty="0">
                <a:latin typeface="Times New Roman" pitchFamily="18" charset="0"/>
                <a:ea typeface="楷体_GB2312" pitchFamily="49" charset="-122"/>
                <a:cs typeface="Times New Roman" pitchFamily="18" charset="0"/>
              </a:rPr>
              <a:t>-1 </a:t>
            </a:r>
            <a:r>
              <a:rPr lang="zh-CN" altLang="en-US" sz="2600" dirty="0">
                <a:latin typeface="Times New Roman" pitchFamily="18" charset="0"/>
                <a:ea typeface="楷体_GB2312" pitchFamily="49" charset="-122"/>
                <a:cs typeface="Times New Roman" pitchFamily="18" charset="0"/>
              </a:rPr>
              <a:t>的这种路径。</a:t>
            </a:r>
            <a:endParaRPr lang="en-US" altLang="zh-CN" sz="2600" dirty="0">
              <a:latin typeface="Times New Roman" pitchFamily="18" charset="0"/>
              <a:ea typeface="楷体_GB2312" pitchFamily="49" charset="-122"/>
              <a:cs typeface="Times New Roman" pitchFamily="18" charset="0"/>
            </a:endParaRPr>
          </a:p>
        </p:txBody>
      </p:sp>
      <p:pic>
        <p:nvPicPr>
          <p:cNvPr id="45060" name="Picture 5">
            <a:extLst>
              <a:ext uri="{FF2B5EF4-FFF2-40B4-BE49-F238E27FC236}">
                <a16:creationId xmlns:a16="http://schemas.microsoft.com/office/drawing/2014/main" id="{709F6AAC-697D-4570-8ED6-C74CB33F2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886200"/>
            <a:ext cx="69342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5B83AF36-C1DD-4446-82E5-D73C2B10C4E4}"/>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wipe(down)">
                                      <p:cBhvr>
                                        <p:cTn id="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A93FB6EE-D722-45C6-8F3B-D7F2D8B65ABB}"/>
              </a:ext>
            </a:extLst>
          </p:cNvPr>
          <p:cNvSpPr txBox="1">
            <a:spLocks noChangeArrowheads="1"/>
          </p:cNvSpPr>
          <p:nvPr/>
        </p:nvSpPr>
        <p:spPr bwMode="auto">
          <a:xfrm>
            <a:off x="757238" y="1524000"/>
            <a:ext cx="10825161" cy="3795911"/>
          </a:xfrm>
          <a:prstGeom prst="rect">
            <a:avLst/>
          </a:prstGeom>
          <a:noFill/>
          <a:ln w="9525">
            <a:noFill/>
            <a:miter lim="800000"/>
            <a:headEnd/>
            <a:tailEnd/>
          </a:ln>
        </p:spPr>
        <p:txBody>
          <a:bodyPr wrap="square">
            <a:spAutoFit/>
          </a:bodyPr>
          <a:lstStyle/>
          <a:p>
            <a:pPr eaLnBrk="1" hangingPunct="1">
              <a:lnSpc>
                <a:spcPct val="15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a:t>
            </a:r>
            <a:endPar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endParaRPr>
          </a:p>
          <a:p>
            <a:pPr marL="725488" lvl="1" indent="-268288" eaLnBrk="1" hangingPunct="1">
              <a:lnSpc>
                <a:spcPct val="120000"/>
              </a:lnSpc>
              <a:buClr>
                <a:schemeClr val="tx2"/>
              </a:buClr>
              <a:buSzPct val="70000"/>
              <a:buFont typeface="Wingdings" pitchFamily="2" charset="2"/>
              <a:buChar char="l"/>
              <a:defRPr/>
            </a:pPr>
            <a:r>
              <a:rPr lang="zh-CN" altLang="en-US" sz="2800" dirty="0">
                <a:latin typeface="Times New Roman" pitchFamily="18" charset="0"/>
                <a:ea typeface="仿宋_GB2312" pitchFamily="49" charset="-122"/>
                <a:cs typeface="Times New Roman" pitchFamily="18" charset="0"/>
              </a:rPr>
              <a:t>由引理</a:t>
            </a:r>
            <a:r>
              <a:rPr lang="en-US" altLang="zh-CN" sz="2800" dirty="0">
                <a:latin typeface="Times New Roman" pitchFamily="18" charset="0"/>
                <a:ea typeface="仿宋_GB2312" pitchFamily="49" charset="-122"/>
                <a:cs typeface="Times New Roman" pitchFamily="18" charset="0"/>
              </a:rPr>
              <a:t>1</a:t>
            </a:r>
            <a:r>
              <a:rPr lang="zh-CN" altLang="en-US" sz="2800" dirty="0">
                <a:latin typeface="Times New Roman" pitchFamily="18" charset="0"/>
                <a:ea typeface="仿宋_GB2312" pitchFamily="49" charset="-122"/>
                <a:cs typeface="Times New Roman" pitchFamily="18" charset="0"/>
              </a:rPr>
              <a:t>得</a:t>
            </a:r>
            <a:r>
              <a:rPr lang="en-US" altLang="zh-CN" sz="2800" i="1" dirty="0">
                <a:solidFill>
                  <a:srgbClr val="C00000"/>
                </a:solidFill>
                <a:latin typeface="Times New Roman" pitchFamily="18" charset="0"/>
                <a:ea typeface="仿宋_GB2312" pitchFamily="49" charset="-122"/>
                <a:cs typeface="Times New Roman" pitchFamily="18" charset="0"/>
              </a:rPr>
              <a:t>t</a:t>
            </a:r>
            <a:r>
              <a:rPr lang="en-US" altLang="zh-CN" sz="2800" dirty="0">
                <a:solidFill>
                  <a:srgbClr val="C00000"/>
                </a:solidFill>
                <a:latin typeface="Times New Roman" pitchFamily="18" charset="0"/>
                <a:ea typeface="仿宋_GB2312" pitchFamily="49" charset="-122"/>
                <a:cs typeface="Times New Roman" pitchFamily="18" charset="0"/>
              </a:rPr>
              <a:t>(R)</a:t>
            </a:r>
            <a:r>
              <a:rPr lang="zh-CN" altLang="en-US" sz="2800" dirty="0">
                <a:solidFill>
                  <a:srgbClr val="C00000"/>
                </a:solidFill>
                <a:latin typeface="Times New Roman" pitchFamily="18" charset="0"/>
                <a:ea typeface="仿宋_GB2312" pitchFamily="49" charset="-122"/>
                <a:cs typeface="Times New Roman" pitchFamily="18" charset="0"/>
              </a:rPr>
              <a:t> 是</a:t>
            </a:r>
            <a:r>
              <a:rPr lang="en-US" altLang="zh-CN" sz="2800" dirty="0">
                <a:solidFill>
                  <a:srgbClr val="C00000"/>
                </a:solidFill>
                <a:latin typeface="Times New Roman" pitchFamily="18" charset="0"/>
                <a:ea typeface="仿宋_GB2312" pitchFamily="49" charset="-122"/>
                <a:cs typeface="Times New Roman" pitchFamily="18" charset="0"/>
              </a:rPr>
              <a:t>R, R</a:t>
            </a:r>
            <a:r>
              <a:rPr lang="en-US" altLang="zh-CN" sz="2800" baseline="30000" dirty="0">
                <a:solidFill>
                  <a:srgbClr val="C00000"/>
                </a:solidFill>
                <a:latin typeface="Times New Roman" pitchFamily="18" charset="0"/>
                <a:ea typeface="仿宋_GB2312" pitchFamily="49" charset="-122"/>
                <a:cs typeface="Times New Roman" pitchFamily="18" charset="0"/>
              </a:rPr>
              <a:t>2</a:t>
            </a:r>
            <a:r>
              <a:rPr lang="en-US" altLang="zh-CN" sz="2800" dirty="0">
                <a:solidFill>
                  <a:srgbClr val="C00000"/>
                </a:solidFill>
                <a:latin typeface="Times New Roman" pitchFamily="18" charset="0"/>
                <a:ea typeface="仿宋_GB2312" pitchFamily="49" charset="-122"/>
                <a:cs typeface="Times New Roman" pitchFamily="18" charset="0"/>
              </a:rPr>
              <a:t>, R</a:t>
            </a:r>
            <a:r>
              <a:rPr lang="en-US" altLang="zh-CN" sz="2800" baseline="30000" dirty="0">
                <a:solidFill>
                  <a:srgbClr val="C00000"/>
                </a:solidFill>
                <a:latin typeface="Times New Roman" pitchFamily="18" charset="0"/>
                <a:ea typeface="仿宋_GB2312" pitchFamily="49" charset="-122"/>
                <a:cs typeface="Times New Roman" pitchFamily="18" charset="0"/>
              </a:rPr>
              <a:t>3</a:t>
            </a:r>
            <a:r>
              <a:rPr lang="en-US" altLang="zh-CN" sz="2800" dirty="0">
                <a:solidFill>
                  <a:srgbClr val="C00000"/>
                </a:solidFill>
                <a:latin typeface="Times New Roman" pitchFamily="18" charset="0"/>
                <a:ea typeface="仿宋_GB2312" pitchFamily="49" charset="-122"/>
                <a:cs typeface="Times New Roman" pitchFamily="18" charset="0"/>
              </a:rPr>
              <a:t>,…, </a:t>
            </a:r>
            <a:r>
              <a:rPr lang="en-US" altLang="zh-CN" sz="2800" dirty="0" err="1">
                <a:solidFill>
                  <a:srgbClr val="C00000"/>
                </a:solidFill>
                <a:latin typeface="Times New Roman" pitchFamily="18" charset="0"/>
                <a:ea typeface="仿宋_GB2312" pitchFamily="49" charset="-122"/>
                <a:cs typeface="Times New Roman" pitchFamily="18" charset="0"/>
              </a:rPr>
              <a:t>R</a:t>
            </a:r>
            <a:r>
              <a:rPr lang="en-US" altLang="zh-CN" sz="2800" i="1" baseline="30000" dirty="0" err="1">
                <a:solidFill>
                  <a:srgbClr val="C00000"/>
                </a:solidFill>
                <a:latin typeface="Times New Roman" pitchFamily="18" charset="0"/>
                <a:ea typeface="仿宋_GB2312" pitchFamily="49" charset="-122"/>
                <a:cs typeface="Times New Roman" pitchFamily="18" charset="0"/>
              </a:rPr>
              <a:t>n</a:t>
            </a:r>
            <a:r>
              <a:rPr lang="zh-CN" altLang="en-US" sz="2800" dirty="0">
                <a:solidFill>
                  <a:srgbClr val="C00000"/>
                </a:solidFill>
                <a:latin typeface="Times New Roman" pitchFamily="18" charset="0"/>
                <a:ea typeface="仿宋_GB2312" pitchFamily="49" charset="-122"/>
                <a:cs typeface="Times New Roman" pitchFamily="18" charset="0"/>
              </a:rPr>
              <a:t>的并</a:t>
            </a:r>
            <a:endParaRPr lang="en-US" altLang="zh-CN" sz="2800" dirty="0">
              <a:solidFill>
                <a:srgbClr val="C00000"/>
              </a:solidFill>
              <a:latin typeface="Times New Roman" pitchFamily="18" charset="0"/>
              <a:ea typeface="仿宋_GB2312" pitchFamily="49" charset="-122"/>
              <a:cs typeface="Times New Roman" pitchFamily="18" charset="0"/>
            </a:endParaRPr>
          </a:p>
          <a:p>
            <a:pPr marL="725488" lvl="1" indent="-268288" eaLnBrk="1" hangingPunct="1">
              <a:lnSpc>
                <a:spcPct val="120000"/>
              </a:lnSpc>
              <a:buClr>
                <a:schemeClr val="tx2"/>
              </a:buClr>
              <a:buSzPct val="70000"/>
              <a:buFont typeface="Wingdings" pitchFamily="2" charset="2"/>
              <a:buChar char="l"/>
              <a:defRPr/>
            </a:pPr>
            <a:r>
              <a:rPr lang="zh-CN" altLang="en-US" sz="28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定理</a:t>
            </a:r>
            <a:r>
              <a:rPr lang="en-US" altLang="zh-CN" sz="28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5 </a:t>
            </a:r>
            <a:r>
              <a:rPr lang="en-US" altLang="zh-CN" sz="2800" dirty="0">
                <a:latin typeface="Times New Roman" pitchFamily="18" charset="0"/>
                <a:ea typeface="仿宋_GB2312" pitchFamily="49" charset="-122"/>
                <a:cs typeface="Times New Roman" pitchFamily="18" charset="0"/>
              </a:rPr>
              <a:t>  </a:t>
            </a:r>
            <a:r>
              <a:rPr lang="zh-CN" altLang="en-US" sz="2800" dirty="0">
                <a:latin typeface="Times New Roman" pitchFamily="18" charset="0"/>
                <a:ea typeface="仿宋_GB2312" pitchFamily="49" charset="-122"/>
                <a:cs typeface="Times New Roman" pitchFamily="18" charset="0"/>
              </a:rPr>
              <a:t>设</a:t>
            </a:r>
            <a:r>
              <a:rPr lang="en-US" altLang="zh-CN" sz="2800" b="1" dirty="0">
                <a:latin typeface="Times New Roman" pitchFamily="18" charset="0"/>
                <a:ea typeface="仿宋_GB2312" pitchFamily="49" charset="-122"/>
                <a:cs typeface="Times New Roman" pitchFamily="18" charset="0"/>
              </a:rPr>
              <a:t>M</a:t>
            </a:r>
            <a:r>
              <a:rPr lang="en-US" altLang="zh-CN" sz="2800" baseline="-25000" dirty="0">
                <a:latin typeface="Times New Roman" pitchFamily="18" charset="0"/>
                <a:ea typeface="仿宋_GB2312" pitchFamily="49" charset="-122"/>
                <a:cs typeface="Times New Roman" pitchFamily="18" charset="0"/>
              </a:rPr>
              <a:t>R</a:t>
            </a:r>
            <a:r>
              <a:rPr lang="zh-CN" altLang="en-US" sz="2800" dirty="0">
                <a:latin typeface="Times New Roman" pitchFamily="18" charset="0"/>
                <a:ea typeface="仿宋_GB2312" pitchFamily="49" charset="-122"/>
                <a:cs typeface="Times New Roman" pitchFamily="18" charset="0"/>
              </a:rPr>
              <a:t>是</a:t>
            </a:r>
            <a:r>
              <a:rPr lang="en-US" altLang="zh-CN" sz="2800" i="1" dirty="0">
                <a:latin typeface="Times New Roman" pitchFamily="18" charset="0"/>
                <a:ea typeface="仿宋_GB2312" pitchFamily="49" charset="-122"/>
                <a:cs typeface="Times New Roman" pitchFamily="18" charset="0"/>
              </a:rPr>
              <a:t>n</a:t>
            </a:r>
            <a:r>
              <a:rPr lang="zh-CN" altLang="en-US" sz="2800" dirty="0">
                <a:latin typeface="Times New Roman" pitchFamily="18" charset="0"/>
                <a:ea typeface="仿宋_GB2312" pitchFamily="49" charset="-122"/>
                <a:cs typeface="Times New Roman" pitchFamily="18" charset="0"/>
              </a:rPr>
              <a:t>元素集合上的关系</a:t>
            </a:r>
            <a:r>
              <a:rPr lang="en-US" altLang="zh-CN" sz="2800" dirty="0">
                <a:latin typeface="Times New Roman" pitchFamily="18" charset="0"/>
                <a:ea typeface="仿宋_GB2312" pitchFamily="49" charset="-122"/>
                <a:cs typeface="Times New Roman" pitchFamily="18" charset="0"/>
              </a:rPr>
              <a:t>R</a:t>
            </a:r>
            <a:r>
              <a:rPr lang="zh-CN" altLang="en-US" sz="2800" dirty="0">
                <a:latin typeface="Times New Roman" pitchFamily="18" charset="0"/>
                <a:ea typeface="仿宋_GB2312" pitchFamily="49" charset="-122"/>
                <a:cs typeface="Times New Roman" pitchFamily="18" charset="0"/>
              </a:rPr>
              <a:t>的</a:t>
            </a:r>
            <a:r>
              <a:rPr lang="en-US" altLang="zh-CN" sz="2800" dirty="0">
                <a:latin typeface="Times New Roman" pitchFamily="18" charset="0"/>
                <a:ea typeface="仿宋_GB2312" pitchFamily="49" charset="-122"/>
                <a:cs typeface="Times New Roman" pitchFamily="18" charset="0"/>
              </a:rPr>
              <a:t>0-1</a:t>
            </a:r>
            <a:r>
              <a:rPr lang="zh-CN" altLang="en-US" sz="2800" dirty="0">
                <a:latin typeface="Times New Roman" pitchFamily="18" charset="0"/>
                <a:ea typeface="仿宋_GB2312" pitchFamily="49" charset="-122"/>
                <a:cs typeface="Times New Roman" pitchFamily="18" charset="0"/>
              </a:rPr>
              <a:t>矩阵，那么传递闭包</a:t>
            </a:r>
            <a:r>
              <a:rPr lang="en-US" altLang="zh-CN" sz="2800" dirty="0">
                <a:latin typeface="Times New Roman" pitchFamily="18" charset="0"/>
                <a:ea typeface="仿宋_GB2312" pitchFamily="49" charset="-122"/>
                <a:cs typeface="Times New Roman" pitchFamily="18" charset="0"/>
              </a:rPr>
              <a:t>R</a:t>
            </a:r>
            <a:r>
              <a:rPr lang="en-US" altLang="zh-CN" sz="2800" baseline="300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仿宋_GB2312" pitchFamily="49" charset="-122"/>
                <a:cs typeface="Times New Roman" pitchFamily="18" charset="0"/>
              </a:rPr>
              <a:t>的</a:t>
            </a:r>
            <a:r>
              <a:rPr lang="en-US" altLang="zh-CN" sz="2800" dirty="0">
                <a:latin typeface="Times New Roman" pitchFamily="18" charset="0"/>
                <a:ea typeface="仿宋_GB2312" pitchFamily="49" charset="-122"/>
                <a:cs typeface="Times New Roman" pitchFamily="18" charset="0"/>
              </a:rPr>
              <a:t>0-1</a:t>
            </a:r>
            <a:r>
              <a:rPr lang="zh-CN" altLang="en-US" sz="2800" dirty="0">
                <a:latin typeface="Times New Roman" pitchFamily="18" charset="0"/>
                <a:ea typeface="仿宋_GB2312" pitchFamily="49" charset="-122"/>
                <a:cs typeface="Times New Roman" pitchFamily="18" charset="0"/>
              </a:rPr>
              <a:t>矩阵是</a:t>
            </a:r>
            <a:endParaRPr lang="en-US" altLang="zh-CN" sz="2800" dirty="0">
              <a:latin typeface="Times New Roman" pitchFamily="18" charset="0"/>
              <a:ea typeface="仿宋_GB2312" pitchFamily="49" charset="-122"/>
              <a:cs typeface="Times New Roman" pitchFamily="18" charset="0"/>
            </a:endParaRPr>
          </a:p>
          <a:p>
            <a:pPr marL="725488" lvl="1" indent="-268288" eaLnBrk="1" hangingPunct="1">
              <a:lnSpc>
                <a:spcPct val="120000"/>
              </a:lnSpc>
              <a:buClr>
                <a:schemeClr val="tx2"/>
              </a:buClr>
              <a:buSzPct val="70000"/>
              <a:buFont typeface="Wingdings" pitchFamily="2" charset="2"/>
              <a:buChar char="l"/>
              <a:defRPr/>
            </a:pPr>
            <a:endParaRPr lang="en-US" altLang="zh-CN" sz="2800" dirty="0">
              <a:latin typeface="Times New Roman" pitchFamily="18" charset="0"/>
              <a:ea typeface="仿宋_GB2312" pitchFamily="49" charset="-122"/>
              <a:cs typeface="Times New Roman" pitchFamily="18" charset="0"/>
            </a:endParaRPr>
          </a:p>
          <a:p>
            <a:pPr marL="725488" lvl="1" indent="-268288" eaLnBrk="1" hangingPunct="1">
              <a:lnSpc>
                <a:spcPct val="120000"/>
              </a:lnSpc>
              <a:buClr>
                <a:schemeClr val="tx2"/>
              </a:buClr>
              <a:buSzPct val="70000"/>
              <a:buFont typeface="Wingdings" pitchFamily="2" charset="2"/>
              <a:buChar char="l"/>
              <a:defRPr/>
            </a:pPr>
            <a:r>
              <a:rPr lang="zh-CN" altLang="en-US" sz="2800" dirty="0">
                <a:latin typeface="Times New Roman" pitchFamily="18" charset="0"/>
                <a:ea typeface="仿宋_GB2312" pitchFamily="49" charset="-122"/>
                <a:cs typeface="Times New Roman" pitchFamily="18" charset="0"/>
              </a:rPr>
              <a:t>例</a:t>
            </a:r>
            <a:r>
              <a:rPr lang="en-US" altLang="zh-CN" sz="2800" dirty="0">
                <a:latin typeface="Times New Roman" pitchFamily="18" charset="0"/>
                <a:ea typeface="仿宋_GB2312" pitchFamily="49" charset="-122"/>
                <a:cs typeface="Times New Roman" pitchFamily="18" charset="0"/>
              </a:rPr>
              <a:t>7</a:t>
            </a:r>
            <a:r>
              <a:rPr lang="zh-CN" altLang="en-US" sz="2800" dirty="0">
                <a:latin typeface="Times New Roman" pitchFamily="18" charset="0"/>
                <a:ea typeface="仿宋_GB2312" pitchFamily="49" charset="-122"/>
                <a:cs typeface="Times New Roman" pitchFamily="18" charset="0"/>
              </a:rPr>
              <a:t>  求关系</a:t>
            </a:r>
            <a:r>
              <a:rPr lang="en-US" altLang="zh-CN" sz="2800" dirty="0">
                <a:latin typeface="Times New Roman" pitchFamily="18" charset="0"/>
                <a:ea typeface="仿宋_GB2312" pitchFamily="49" charset="-122"/>
                <a:cs typeface="Times New Roman" pitchFamily="18" charset="0"/>
              </a:rPr>
              <a:t>R</a:t>
            </a:r>
            <a:r>
              <a:rPr lang="zh-CN" altLang="en-US" sz="2800" dirty="0">
                <a:latin typeface="Times New Roman" pitchFamily="18" charset="0"/>
                <a:ea typeface="仿宋_GB2312" pitchFamily="49" charset="-122"/>
                <a:cs typeface="Times New Roman" pitchFamily="18" charset="0"/>
              </a:rPr>
              <a:t>的传递闭包的</a:t>
            </a:r>
            <a:r>
              <a:rPr lang="en-US" altLang="zh-CN" sz="2800" dirty="0">
                <a:latin typeface="Times New Roman" pitchFamily="18" charset="0"/>
                <a:ea typeface="仿宋_GB2312" pitchFamily="49" charset="-122"/>
                <a:cs typeface="Times New Roman" pitchFamily="18" charset="0"/>
              </a:rPr>
              <a:t>0-1</a:t>
            </a:r>
            <a:r>
              <a:rPr lang="zh-CN" altLang="en-US" sz="2800" dirty="0">
                <a:latin typeface="Times New Roman" pitchFamily="18" charset="0"/>
                <a:ea typeface="仿宋_GB2312" pitchFamily="49" charset="-122"/>
                <a:cs typeface="Times New Roman" pitchFamily="18" charset="0"/>
              </a:rPr>
              <a:t>矩阵，其中</a:t>
            </a:r>
            <a:endParaRPr lang="en-US" altLang="zh-CN" sz="2800" dirty="0">
              <a:latin typeface="Times New Roman" pitchFamily="18" charset="0"/>
              <a:ea typeface="楷体_GB2312" pitchFamily="49" charset="-122"/>
              <a:cs typeface="Times New Roman" pitchFamily="18" charset="0"/>
            </a:endParaRPr>
          </a:p>
          <a:p>
            <a:pPr marL="725488" lvl="1" indent="-268288" eaLnBrk="1" hangingPunct="1">
              <a:lnSpc>
                <a:spcPct val="120000"/>
              </a:lnSpc>
              <a:buClr>
                <a:schemeClr val="tx2"/>
              </a:buClr>
              <a:buSzPct val="70000"/>
              <a:buFont typeface="Wingdings" pitchFamily="2" charset="2"/>
              <a:buChar char="l"/>
              <a:defRPr/>
            </a:pPr>
            <a:endParaRPr lang="en-US" altLang="zh-CN" sz="2800" dirty="0">
              <a:latin typeface="Times New Roman" pitchFamily="18" charset="0"/>
              <a:ea typeface="楷体_GB2312" pitchFamily="49" charset="-122"/>
              <a:cs typeface="Times New Roman" pitchFamily="18" charset="0"/>
            </a:endParaRPr>
          </a:p>
        </p:txBody>
      </p:sp>
      <p:graphicFrame>
        <p:nvGraphicFramePr>
          <p:cNvPr id="4099" name="Object 2">
            <a:extLst>
              <a:ext uri="{FF2B5EF4-FFF2-40B4-BE49-F238E27FC236}">
                <a16:creationId xmlns:a16="http://schemas.microsoft.com/office/drawing/2014/main" id="{7078276D-EDFB-4A6C-91CA-D0730715116B}"/>
              </a:ext>
            </a:extLst>
          </p:cNvPr>
          <p:cNvGraphicFramePr>
            <a:graphicFrameLocks noChangeAspect="1"/>
          </p:cNvGraphicFramePr>
          <p:nvPr>
            <p:extLst>
              <p:ext uri="{D42A27DB-BD31-4B8C-83A1-F6EECF244321}">
                <p14:modId xmlns:p14="http://schemas.microsoft.com/office/powerpoint/2010/main" val="2356445471"/>
              </p:ext>
            </p:extLst>
          </p:nvPr>
        </p:nvGraphicFramePr>
        <p:xfrm>
          <a:off x="4495800" y="4953114"/>
          <a:ext cx="2444750" cy="1628775"/>
        </p:xfrm>
        <a:graphic>
          <a:graphicData uri="http://schemas.openxmlformats.org/presentationml/2006/ole">
            <mc:AlternateContent xmlns:mc="http://schemas.openxmlformats.org/markup-compatibility/2006">
              <mc:Choice xmlns:v="urn:schemas-microsoft-com:vml" Requires="v">
                <p:oleObj spid="_x0000_s70676" name="Equation" r:id="rId4" imgW="1066800" imgH="711200" progId="Equation.3">
                  <p:embed/>
                </p:oleObj>
              </mc:Choice>
              <mc:Fallback>
                <p:oleObj name="Equation" r:id="rId4" imgW="1066800" imgH="711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953114"/>
                        <a:ext cx="2444750" cy="162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1" name="Object 3">
            <a:extLst>
              <a:ext uri="{FF2B5EF4-FFF2-40B4-BE49-F238E27FC236}">
                <a16:creationId xmlns:a16="http://schemas.microsoft.com/office/drawing/2014/main" id="{E840C539-7119-45CA-B6FE-1ECE3C82E7DC}"/>
              </a:ext>
            </a:extLst>
          </p:cNvPr>
          <p:cNvGraphicFramePr>
            <a:graphicFrameLocks noChangeAspect="1"/>
          </p:cNvGraphicFramePr>
          <p:nvPr>
            <p:extLst>
              <p:ext uri="{D42A27DB-BD31-4B8C-83A1-F6EECF244321}">
                <p14:modId xmlns:p14="http://schemas.microsoft.com/office/powerpoint/2010/main" val="285638993"/>
              </p:ext>
            </p:extLst>
          </p:nvPr>
        </p:nvGraphicFramePr>
        <p:xfrm>
          <a:off x="3962400" y="3581400"/>
          <a:ext cx="5529263" cy="609600"/>
        </p:xfrm>
        <a:graphic>
          <a:graphicData uri="http://schemas.openxmlformats.org/presentationml/2006/ole">
            <mc:AlternateContent xmlns:mc="http://schemas.openxmlformats.org/markup-compatibility/2006">
              <mc:Choice xmlns:v="urn:schemas-microsoft-com:vml" Requires="v">
                <p:oleObj spid="_x0000_s70677" name="Equation" r:id="rId6" imgW="2413000" imgH="266700" progId="Equation.3">
                  <p:embed/>
                </p:oleObj>
              </mc:Choice>
              <mc:Fallback>
                <p:oleObj name="Equation" r:id="rId6" imgW="2413000" imgH="2667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3581400"/>
                        <a:ext cx="552926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
            <a:extLst>
              <a:ext uri="{FF2B5EF4-FFF2-40B4-BE49-F238E27FC236}">
                <a16:creationId xmlns:a16="http://schemas.microsoft.com/office/drawing/2014/main" id="{F9A12209-C138-4DA7-BCE4-EE473E348A40}"/>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80AB980E-4A7F-4E17-A4F7-82421A66AE81}"/>
              </a:ext>
            </a:extLst>
          </p:cNvPr>
          <p:cNvSpPr txBox="1">
            <a:spLocks noChangeArrowheads="1"/>
          </p:cNvSpPr>
          <p:nvPr/>
        </p:nvSpPr>
        <p:spPr bwMode="auto">
          <a:xfrm>
            <a:off x="762000" y="1587495"/>
            <a:ext cx="8458200" cy="564065"/>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a:t>
            </a:r>
            <a:endParaRPr lang="en-US" altLang="zh-CN" sz="2800" dirty="0">
              <a:latin typeface="Times New Roman" pitchFamily="18" charset="0"/>
              <a:ea typeface="楷体_GB2312" pitchFamily="49" charset="-122"/>
              <a:cs typeface="Times New Roman" pitchFamily="18" charset="0"/>
            </a:endParaRPr>
          </a:p>
        </p:txBody>
      </p:sp>
      <p:graphicFrame>
        <p:nvGraphicFramePr>
          <p:cNvPr id="72708" name="Object 2">
            <a:extLst>
              <a:ext uri="{FF2B5EF4-FFF2-40B4-BE49-F238E27FC236}">
                <a16:creationId xmlns:a16="http://schemas.microsoft.com/office/drawing/2014/main" id="{0510ED34-5A0A-4003-A416-92336EE27ADD}"/>
              </a:ext>
            </a:extLst>
          </p:cNvPr>
          <p:cNvGraphicFramePr>
            <a:graphicFrameLocks noChangeAspect="1"/>
          </p:cNvGraphicFramePr>
          <p:nvPr>
            <p:extLst>
              <p:ext uri="{D42A27DB-BD31-4B8C-83A1-F6EECF244321}">
                <p14:modId xmlns:p14="http://schemas.microsoft.com/office/powerpoint/2010/main" val="1745388948"/>
              </p:ext>
            </p:extLst>
          </p:nvPr>
        </p:nvGraphicFramePr>
        <p:xfrm>
          <a:off x="2362201" y="3124200"/>
          <a:ext cx="1927225" cy="1225550"/>
        </p:xfrm>
        <a:graphic>
          <a:graphicData uri="http://schemas.openxmlformats.org/presentationml/2006/ole">
            <mc:AlternateContent xmlns:mc="http://schemas.openxmlformats.org/markup-compatibility/2006">
              <mc:Choice xmlns:v="urn:schemas-microsoft-com:vml" Requires="v">
                <p:oleObj spid="_x0000_s72748" name="Equation" r:id="rId4" imgW="1117600" imgH="711200" progId="Equation.3">
                  <p:embed/>
                </p:oleObj>
              </mc:Choice>
              <mc:Fallback>
                <p:oleObj name="Equation" r:id="rId4" imgW="1117600" imgH="711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1" y="3124200"/>
                        <a:ext cx="1927225"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3">
            <a:extLst>
              <a:ext uri="{FF2B5EF4-FFF2-40B4-BE49-F238E27FC236}">
                <a16:creationId xmlns:a16="http://schemas.microsoft.com/office/drawing/2014/main" id="{B712AC72-8934-41B9-90D3-BBBD0CB843AC}"/>
              </a:ext>
            </a:extLst>
          </p:cNvPr>
          <p:cNvGraphicFramePr>
            <a:graphicFrameLocks noChangeAspect="1"/>
          </p:cNvGraphicFramePr>
          <p:nvPr>
            <p:extLst>
              <p:ext uri="{D42A27DB-BD31-4B8C-83A1-F6EECF244321}">
                <p14:modId xmlns:p14="http://schemas.microsoft.com/office/powerpoint/2010/main" val="3596827101"/>
              </p:ext>
            </p:extLst>
          </p:nvPr>
        </p:nvGraphicFramePr>
        <p:xfrm>
          <a:off x="5067300" y="3116264"/>
          <a:ext cx="2095500" cy="1303337"/>
        </p:xfrm>
        <a:graphic>
          <a:graphicData uri="http://schemas.openxmlformats.org/presentationml/2006/ole">
            <mc:AlternateContent xmlns:mc="http://schemas.openxmlformats.org/markup-compatibility/2006">
              <mc:Choice xmlns:v="urn:schemas-microsoft-com:vml" Requires="v">
                <p:oleObj spid="_x0000_s72749" name="Equation" r:id="rId6" imgW="1143000" imgH="711200" progId="Equation.3">
                  <p:embed/>
                </p:oleObj>
              </mc:Choice>
              <mc:Fallback>
                <p:oleObj name="Equation" r:id="rId6" imgW="1143000" imgH="711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7300" y="3116264"/>
                        <a:ext cx="20955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4">
            <a:extLst>
              <a:ext uri="{FF2B5EF4-FFF2-40B4-BE49-F238E27FC236}">
                <a16:creationId xmlns:a16="http://schemas.microsoft.com/office/drawing/2014/main" id="{D1F8DD72-980A-477E-BF37-F50602BF795E}"/>
              </a:ext>
            </a:extLst>
          </p:cNvPr>
          <p:cNvGraphicFramePr>
            <a:graphicFrameLocks noChangeAspect="1"/>
          </p:cNvGraphicFramePr>
          <p:nvPr>
            <p:extLst>
              <p:ext uri="{D42A27DB-BD31-4B8C-83A1-F6EECF244321}">
                <p14:modId xmlns:p14="http://schemas.microsoft.com/office/powerpoint/2010/main" val="3028917621"/>
              </p:ext>
            </p:extLst>
          </p:nvPr>
        </p:nvGraphicFramePr>
        <p:xfrm>
          <a:off x="7877176" y="3116264"/>
          <a:ext cx="2073275" cy="1303337"/>
        </p:xfrm>
        <a:graphic>
          <a:graphicData uri="http://schemas.openxmlformats.org/presentationml/2006/ole">
            <mc:AlternateContent xmlns:mc="http://schemas.openxmlformats.org/markup-compatibility/2006">
              <mc:Choice xmlns:v="urn:schemas-microsoft-com:vml" Requires="v">
                <p:oleObj spid="_x0000_s72750" name="Equation" r:id="rId8" imgW="1129810" imgH="710891" progId="Equation.3">
                  <p:embed/>
                </p:oleObj>
              </mc:Choice>
              <mc:Fallback>
                <p:oleObj name="Equation" r:id="rId8" imgW="1129810" imgH="710891"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7176" y="3116264"/>
                        <a:ext cx="2073275"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5">
            <a:extLst>
              <a:ext uri="{FF2B5EF4-FFF2-40B4-BE49-F238E27FC236}">
                <a16:creationId xmlns:a16="http://schemas.microsoft.com/office/drawing/2014/main" id="{34E77DF0-CD6E-4664-8395-5C6D65B480D3}"/>
              </a:ext>
            </a:extLst>
          </p:cNvPr>
          <p:cNvGraphicFramePr>
            <a:graphicFrameLocks noChangeAspect="1"/>
          </p:cNvGraphicFramePr>
          <p:nvPr>
            <p:extLst>
              <p:ext uri="{D42A27DB-BD31-4B8C-83A1-F6EECF244321}">
                <p14:modId xmlns:p14="http://schemas.microsoft.com/office/powerpoint/2010/main" val="3618178666"/>
              </p:ext>
            </p:extLst>
          </p:nvPr>
        </p:nvGraphicFramePr>
        <p:xfrm>
          <a:off x="2359025" y="4800600"/>
          <a:ext cx="6286500" cy="1303338"/>
        </p:xfrm>
        <a:graphic>
          <a:graphicData uri="http://schemas.openxmlformats.org/presentationml/2006/ole">
            <mc:AlternateContent xmlns:mc="http://schemas.openxmlformats.org/markup-compatibility/2006">
              <mc:Choice xmlns:v="urn:schemas-microsoft-com:vml" Requires="v">
                <p:oleObj spid="_x0000_s72751" name="Equation" r:id="rId10" imgW="3429000" imgH="711200" progId="Equation.3">
                  <p:embed/>
                </p:oleObj>
              </mc:Choice>
              <mc:Fallback>
                <p:oleObj name="Equation" r:id="rId10" imgW="3429000" imgH="7112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9025" y="4800600"/>
                        <a:ext cx="6286500" cy="1303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2" name="Object 6">
            <a:extLst>
              <a:ext uri="{FF2B5EF4-FFF2-40B4-BE49-F238E27FC236}">
                <a16:creationId xmlns:a16="http://schemas.microsoft.com/office/drawing/2014/main" id="{3A8BA286-5C72-4C9A-8662-F806498812EA}"/>
              </a:ext>
            </a:extLst>
          </p:cNvPr>
          <p:cNvGraphicFramePr>
            <a:graphicFrameLocks noChangeAspect="1"/>
          </p:cNvGraphicFramePr>
          <p:nvPr>
            <p:extLst>
              <p:ext uri="{D42A27DB-BD31-4B8C-83A1-F6EECF244321}">
                <p14:modId xmlns:p14="http://schemas.microsoft.com/office/powerpoint/2010/main" val="3568830634"/>
              </p:ext>
            </p:extLst>
          </p:nvPr>
        </p:nvGraphicFramePr>
        <p:xfrm>
          <a:off x="3657601" y="2209800"/>
          <a:ext cx="5529263" cy="609600"/>
        </p:xfrm>
        <a:graphic>
          <a:graphicData uri="http://schemas.openxmlformats.org/presentationml/2006/ole">
            <mc:AlternateContent xmlns:mc="http://schemas.openxmlformats.org/markup-compatibility/2006">
              <mc:Choice xmlns:v="urn:schemas-microsoft-com:vml" Requires="v">
                <p:oleObj spid="_x0000_s72752" name="Equation" r:id="rId12" imgW="2413000" imgH="266700" progId="Equation.3">
                  <p:embed/>
                </p:oleObj>
              </mc:Choice>
              <mc:Fallback>
                <p:oleObj name="Equation" r:id="rId12" imgW="2413000" imgH="26670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7601" y="2209800"/>
                        <a:ext cx="552926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2">
            <a:extLst>
              <a:ext uri="{FF2B5EF4-FFF2-40B4-BE49-F238E27FC236}">
                <a16:creationId xmlns:a16="http://schemas.microsoft.com/office/drawing/2014/main" id="{FC198853-9A9A-4BE5-A688-7C6588937F5C}"/>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7">
            <a:extLst>
              <a:ext uri="{FF2B5EF4-FFF2-40B4-BE49-F238E27FC236}">
                <a16:creationId xmlns:a16="http://schemas.microsoft.com/office/drawing/2014/main" id="{EBED9F56-0C82-4038-A2FE-434E60E69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8" y="2286000"/>
            <a:ext cx="8720951"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Box 6">
            <a:extLst>
              <a:ext uri="{FF2B5EF4-FFF2-40B4-BE49-F238E27FC236}">
                <a16:creationId xmlns:a16="http://schemas.microsoft.com/office/drawing/2014/main" id="{966D4FB6-2C82-4E76-90E0-DDFB36D80008}"/>
              </a:ext>
            </a:extLst>
          </p:cNvPr>
          <p:cNvSpPr txBox="1">
            <a:spLocks noChangeArrowheads="1"/>
          </p:cNvSpPr>
          <p:nvPr/>
        </p:nvSpPr>
        <p:spPr bwMode="auto">
          <a:xfrm>
            <a:off x="685800" y="1569535"/>
            <a:ext cx="8458200" cy="564065"/>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关系的传递闭包算法</a:t>
            </a:r>
            <a:endParaRPr lang="en-US" altLang="zh-CN" sz="2800" dirty="0">
              <a:latin typeface="Times New Roman" pitchFamily="18" charset="0"/>
              <a:ea typeface="楷体_GB2312" pitchFamily="49" charset="-122"/>
              <a:cs typeface="Times New Roman" pitchFamily="18" charset="0"/>
            </a:endParaRPr>
          </a:p>
        </p:txBody>
      </p:sp>
      <p:sp>
        <p:nvSpPr>
          <p:cNvPr id="12" name="矩形 11">
            <a:extLst>
              <a:ext uri="{FF2B5EF4-FFF2-40B4-BE49-F238E27FC236}">
                <a16:creationId xmlns:a16="http://schemas.microsoft.com/office/drawing/2014/main" id="{DDCFA361-F286-4CF4-8D94-3CF412D93FD2}"/>
              </a:ext>
            </a:extLst>
          </p:cNvPr>
          <p:cNvSpPr/>
          <p:nvPr/>
        </p:nvSpPr>
        <p:spPr>
          <a:xfrm>
            <a:off x="7239000" y="2949019"/>
            <a:ext cx="3810000" cy="3200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marL="173038" indent="-173038" eaLnBrk="1" hangingPunct="1">
              <a:spcBef>
                <a:spcPts val="1200"/>
              </a:spcBef>
              <a:buFont typeface="Arial" pitchFamily="34" charset="0"/>
              <a:buChar char="•"/>
              <a:tabLst>
                <a:tab pos="173038" algn="l"/>
              </a:tabLst>
              <a:defRPr/>
            </a:pP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次</a:t>
            </a:r>
            <a:r>
              <a:rPr lang="en-US" altLang="zh-CN" sz="2400" i="1" dirty="0" err="1">
                <a:latin typeface="Times New Roman" pitchFamily="18" charset="0"/>
                <a:cs typeface="Times New Roman" pitchFamily="18" charset="0"/>
              </a:rPr>
              <a:t>n</a:t>
            </a:r>
            <a:r>
              <a:rPr lang="en-US" altLang="zh-CN" sz="2400" dirty="0" err="1">
                <a:latin typeface="Times New Roman" pitchFamily="18" charset="0"/>
                <a:cs typeface="Times New Roman" pitchFamily="18" charset="0"/>
              </a:rPr>
              <a:t>×</a:t>
            </a:r>
            <a:r>
              <a:rPr lang="en-US" altLang="zh-CN" sz="2400" i="1" dirty="0" err="1">
                <a:latin typeface="Times New Roman" pitchFamily="18" charset="0"/>
                <a:cs typeface="Times New Roman" pitchFamily="18" charset="0"/>
              </a:rPr>
              <a:t>n</a:t>
            </a:r>
            <a:r>
              <a:rPr lang="zh-CN" altLang="en-US" sz="2400" dirty="0">
                <a:latin typeface="Times New Roman" pitchFamily="18" charset="0"/>
                <a:cs typeface="Times New Roman" pitchFamily="18" charset="0"/>
              </a:rPr>
              <a:t>的</a:t>
            </a:r>
            <a:r>
              <a:rPr lang="en-US" altLang="zh-CN" sz="2400" dirty="0">
                <a:latin typeface="Times New Roman" pitchFamily="18" charset="0"/>
                <a:cs typeface="Times New Roman" pitchFamily="18" charset="0"/>
              </a:rPr>
              <a:t>0-1</a:t>
            </a:r>
            <a:r>
              <a:rPr lang="zh-CN" altLang="en-US" sz="2400" dirty="0">
                <a:latin typeface="Times New Roman" pitchFamily="18" charset="0"/>
                <a:cs typeface="Times New Roman" pitchFamily="18" charset="0"/>
              </a:rPr>
              <a:t>矩阵的布尔积运算，每次布尔积运算需要</a:t>
            </a:r>
            <a:r>
              <a:rPr lang="en-US" altLang="zh-CN" sz="2400" i="1" dirty="0">
                <a:latin typeface="Times New Roman" pitchFamily="18" charset="0"/>
                <a:cs typeface="Times New Roman" pitchFamily="18" charset="0"/>
              </a:rPr>
              <a:t>n</a:t>
            </a:r>
            <a:r>
              <a:rPr lang="en-US" altLang="zh-CN" sz="2400" baseline="30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(2</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次位运算；</a:t>
            </a:r>
            <a:endParaRPr lang="en-US" altLang="zh-CN" sz="2400" dirty="0">
              <a:latin typeface="Times New Roman" pitchFamily="18" charset="0"/>
              <a:cs typeface="Times New Roman" pitchFamily="18" charset="0"/>
            </a:endParaRPr>
          </a:p>
          <a:p>
            <a:pPr marL="173038" indent="-173038" eaLnBrk="1" hangingPunct="1">
              <a:spcBef>
                <a:spcPts val="1200"/>
              </a:spcBef>
              <a:buFont typeface="Arial" pitchFamily="34" charset="0"/>
              <a:buChar char="•"/>
              <a:tabLst>
                <a:tab pos="173038" algn="l"/>
              </a:tabLst>
              <a:defRPr/>
            </a:pP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次</a:t>
            </a:r>
            <a:r>
              <a:rPr lang="en-US" altLang="zh-CN" sz="2400" dirty="0">
                <a:latin typeface="Times New Roman" pitchFamily="18" charset="0"/>
                <a:cs typeface="Times New Roman" pitchFamily="18" charset="0"/>
              </a:rPr>
              <a:t>0-1</a:t>
            </a:r>
            <a:r>
              <a:rPr lang="zh-CN" altLang="en-US" sz="2400" dirty="0">
                <a:latin typeface="Times New Roman" pitchFamily="18" charset="0"/>
                <a:cs typeface="Times New Roman" pitchFamily="18" charset="0"/>
              </a:rPr>
              <a:t>矩阵的布尔和，每次需要</a:t>
            </a:r>
            <a:r>
              <a:rPr lang="en-US" altLang="zh-CN" sz="2400" i="1" dirty="0">
                <a:latin typeface="Times New Roman" pitchFamily="18" charset="0"/>
                <a:cs typeface="Times New Roman" pitchFamily="18" charset="0"/>
              </a:rPr>
              <a:t>n</a:t>
            </a:r>
            <a:r>
              <a:rPr lang="en-US" altLang="zh-CN" sz="2400" baseline="30000" dirty="0">
                <a:latin typeface="Times New Roman" pitchFamily="18" charset="0"/>
                <a:cs typeface="Times New Roman" pitchFamily="18" charset="0"/>
              </a:rPr>
              <a:t>2</a:t>
            </a:r>
            <a:r>
              <a:rPr lang="zh-CN" altLang="en-US" sz="2400" dirty="0">
                <a:latin typeface="Times New Roman" pitchFamily="18" charset="0"/>
                <a:cs typeface="Times New Roman" pitchFamily="18" charset="0"/>
              </a:rPr>
              <a:t>次位运算；</a:t>
            </a:r>
            <a:endParaRPr lang="en-US" altLang="zh-CN" sz="2400" dirty="0">
              <a:latin typeface="Times New Roman" pitchFamily="18" charset="0"/>
              <a:cs typeface="Times New Roman" pitchFamily="18" charset="0"/>
            </a:endParaRPr>
          </a:p>
          <a:p>
            <a:pPr marL="173038" indent="-173038" eaLnBrk="1" hangingPunct="1">
              <a:spcBef>
                <a:spcPts val="1200"/>
              </a:spcBef>
              <a:buFont typeface="Arial" pitchFamily="34" charset="0"/>
              <a:buChar char="•"/>
              <a:tabLst>
                <a:tab pos="173038" algn="l"/>
              </a:tabLst>
              <a:defRPr/>
            </a:pPr>
            <a:r>
              <a:rPr lang="zh-CN" altLang="en-US" sz="2400" dirty="0">
                <a:latin typeface="Times New Roman" pitchFamily="18" charset="0"/>
                <a:cs typeface="Times New Roman" pitchFamily="18" charset="0"/>
              </a:rPr>
              <a:t>共</a:t>
            </a:r>
            <a:r>
              <a:rPr lang="en-US" altLang="zh-CN" sz="2400" i="1" dirty="0">
                <a:latin typeface="Times New Roman" pitchFamily="18" charset="0"/>
                <a:cs typeface="Times New Roman" pitchFamily="18" charset="0"/>
              </a:rPr>
              <a:t>n</a:t>
            </a:r>
            <a:r>
              <a:rPr lang="en-US" altLang="zh-CN" sz="2400" baseline="30000" dirty="0">
                <a:latin typeface="Times New Roman" pitchFamily="18" charset="0"/>
                <a:cs typeface="Times New Roman" pitchFamily="18" charset="0"/>
              </a:rPr>
              <a:t>2 </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-1)(2</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-1)+</a:t>
            </a:r>
            <a:r>
              <a:rPr lang="en-US" altLang="zh-CN" sz="2400" i="1" dirty="0">
                <a:latin typeface="Times New Roman" pitchFamily="18" charset="0"/>
                <a:cs typeface="Times New Roman" pitchFamily="18" charset="0"/>
              </a:rPr>
              <a:t>n</a:t>
            </a:r>
            <a:r>
              <a:rPr lang="en-US" altLang="zh-CN" sz="2400" baseline="30000" dirty="0">
                <a:latin typeface="Times New Roman" pitchFamily="18" charset="0"/>
                <a:cs typeface="Times New Roman" pitchFamily="18" charset="0"/>
              </a:rPr>
              <a:t>2 </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-1)= 2</a:t>
            </a:r>
            <a:r>
              <a:rPr lang="en-US" altLang="zh-CN" sz="2400" i="1" dirty="0">
                <a:latin typeface="Times New Roman" pitchFamily="18" charset="0"/>
                <a:cs typeface="Times New Roman" pitchFamily="18" charset="0"/>
              </a:rPr>
              <a:t>n</a:t>
            </a:r>
            <a:r>
              <a:rPr lang="en-US" altLang="zh-CN" sz="2400" baseline="30000" dirty="0">
                <a:latin typeface="Times New Roman" pitchFamily="18" charset="0"/>
                <a:cs typeface="Times New Roman" pitchFamily="18" charset="0"/>
              </a:rPr>
              <a:t>3</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n</a:t>
            </a:r>
            <a:r>
              <a:rPr lang="en-US" altLang="zh-CN" sz="2400" dirty="0">
                <a:latin typeface="Times New Roman" pitchFamily="18" charset="0"/>
                <a:cs typeface="Times New Roman" pitchFamily="18" charset="0"/>
              </a:rPr>
              <a:t>-1)=</a:t>
            </a:r>
            <a:r>
              <a:rPr lang="en-US" altLang="zh-CN"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O(</a:t>
            </a:r>
            <a:r>
              <a:rPr lang="en-US" altLang="zh-CN" sz="2400" i="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400" baseline="30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4</a:t>
            </a:r>
            <a:r>
              <a:rPr lang="en-US" altLang="zh-CN"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endParaRPr lang="zh-CN" alt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圆角矩形标注 10">
            <a:extLst>
              <a:ext uri="{FF2B5EF4-FFF2-40B4-BE49-F238E27FC236}">
                <a16:creationId xmlns:a16="http://schemas.microsoft.com/office/drawing/2014/main" id="{AFE6B3B4-4C3F-4D61-919C-510DFBF3FDBA}"/>
              </a:ext>
            </a:extLst>
          </p:cNvPr>
          <p:cNvSpPr/>
          <p:nvPr/>
        </p:nvSpPr>
        <p:spPr>
          <a:xfrm>
            <a:off x="7696200" y="1699182"/>
            <a:ext cx="3352800" cy="609600"/>
          </a:xfrm>
          <a:prstGeom prst="wedgeRoundRectCallout">
            <a:avLst>
              <a:gd name="adj1" fmla="val -68136"/>
              <a:gd name="adj2" fmla="val 50835"/>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算法的位运算次数？</a:t>
            </a:r>
          </a:p>
        </p:txBody>
      </p:sp>
      <p:sp>
        <p:nvSpPr>
          <p:cNvPr id="9" name="Rectangle 2">
            <a:extLst>
              <a:ext uri="{FF2B5EF4-FFF2-40B4-BE49-F238E27FC236}">
                <a16:creationId xmlns:a16="http://schemas.microsoft.com/office/drawing/2014/main" id="{2FA59F29-0673-4E2C-AAA4-0E34EC1DF47C}"/>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C8CDC713-822D-41CF-81FC-BCCD0AE5298E}"/>
              </a:ext>
            </a:extLst>
          </p:cNvPr>
          <p:cNvSpPr txBox="1">
            <a:spLocks noChangeArrowheads="1"/>
          </p:cNvSpPr>
          <p:nvPr/>
        </p:nvSpPr>
        <p:spPr bwMode="auto">
          <a:xfrm>
            <a:off x="685800" y="1524000"/>
            <a:ext cx="11201400" cy="4488665"/>
          </a:xfrm>
          <a:prstGeom prst="rect">
            <a:avLst/>
          </a:prstGeom>
          <a:noFill/>
          <a:ln w="9525">
            <a:noFill/>
            <a:miter lim="800000"/>
            <a:headEnd/>
            <a:tailEnd/>
          </a:ln>
        </p:spPr>
        <p:txBody>
          <a:bodyPr wrap="square">
            <a:spAutoFit/>
          </a:bodyPr>
          <a:lstStyle/>
          <a:p>
            <a:pPr eaLnBrk="1" hangingPunct="1">
              <a:lnSpc>
                <a:spcPct val="15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关系的传递闭包算法</a:t>
            </a:r>
            <a:r>
              <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rPr>
              <a:t>——</a:t>
            </a: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沃舍尔算法</a:t>
            </a:r>
            <a:endPar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endParaRPr>
          </a:p>
          <a:p>
            <a:pPr marL="630238" lvl="1" indent="-173038" eaLnBrk="1" hangingPunct="1">
              <a:lnSpc>
                <a:spcPct val="150000"/>
              </a:lnSpc>
              <a:buClr>
                <a:schemeClr val="tx2"/>
              </a:buClr>
              <a:buSzPct val="70000"/>
              <a:buFont typeface="Wingdings" pitchFamily="2" charset="2"/>
              <a:buChar char="l"/>
              <a:tabLst>
                <a:tab pos="630238" algn="l"/>
              </a:tabLst>
              <a:defRPr/>
            </a:pPr>
            <a:r>
              <a:rPr lang="en-US" altLang="zh-CN" sz="2800" dirty="0">
                <a:latin typeface="Times New Roman" pitchFamily="18" charset="0"/>
                <a:ea typeface="仿宋_GB2312" pitchFamily="49" charset="-122"/>
                <a:cs typeface="Times New Roman" pitchFamily="18" charset="0"/>
              </a:rPr>
              <a:t>1960</a:t>
            </a:r>
            <a:r>
              <a:rPr lang="zh-CN" altLang="en-US" sz="2800" dirty="0">
                <a:latin typeface="Times New Roman" pitchFamily="18" charset="0"/>
                <a:ea typeface="仿宋_GB2312" pitchFamily="49" charset="-122"/>
                <a:cs typeface="Times New Roman" pitchFamily="18" charset="0"/>
              </a:rPr>
              <a:t>年 沃舍尔提出的有效计算关系传递闭包算法</a:t>
            </a:r>
            <a:endParaRPr lang="en-US" altLang="zh-CN" sz="2800" dirty="0">
              <a:latin typeface="Times New Roman" pitchFamily="18" charset="0"/>
              <a:ea typeface="仿宋_GB2312" pitchFamily="49" charset="-122"/>
              <a:cs typeface="Times New Roman" pitchFamily="18" charset="0"/>
            </a:endParaRPr>
          </a:p>
          <a:p>
            <a:pPr marL="630238" lvl="1" indent="-173038" eaLnBrk="1" hangingPunct="1">
              <a:lnSpc>
                <a:spcPct val="150000"/>
              </a:lnSpc>
              <a:buClr>
                <a:schemeClr val="tx2"/>
              </a:buClr>
              <a:buSzPct val="70000"/>
              <a:buFont typeface="Wingdings" pitchFamily="2" charset="2"/>
              <a:buChar char="l"/>
              <a:tabLst>
                <a:tab pos="630238" algn="l"/>
              </a:tabLst>
              <a:defRPr/>
            </a:pPr>
            <a:r>
              <a:rPr lang="zh-CN" altLang="en-US" sz="2800" dirty="0">
                <a:latin typeface="Times New Roman" pitchFamily="18" charset="0"/>
                <a:ea typeface="仿宋_GB2312" pitchFamily="49" charset="-122"/>
                <a:cs typeface="Times New Roman" pitchFamily="18" charset="0"/>
              </a:rPr>
              <a:t>内点：如果</a:t>
            </a:r>
            <a:r>
              <a:rPr lang="en-US" altLang="zh-CN" sz="2800" i="1" dirty="0">
                <a:latin typeface="Times New Roman" pitchFamily="18" charset="0"/>
                <a:ea typeface="仿宋_GB2312" pitchFamily="49" charset="-122"/>
                <a:cs typeface="Times New Roman" pitchFamily="18" charset="0"/>
              </a:rPr>
              <a:t>a</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x</a:t>
            </a:r>
            <a:r>
              <a:rPr lang="en-US" altLang="zh-CN" sz="2800" baseline="-25000" dirty="0">
                <a:latin typeface="Times New Roman" pitchFamily="18" charset="0"/>
                <a:ea typeface="仿宋_GB2312" pitchFamily="49" charset="-122"/>
                <a:cs typeface="Times New Roman" pitchFamily="18" charset="0"/>
              </a:rPr>
              <a:t>1</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x</a:t>
            </a:r>
            <a:r>
              <a:rPr lang="en-US" altLang="zh-CN" sz="2800" baseline="-25000" dirty="0">
                <a:latin typeface="Times New Roman" pitchFamily="18" charset="0"/>
                <a:ea typeface="仿宋_GB2312" pitchFamily="49" charset="-122"/>
                <a:cs typeface="Times New Roman" pitchFamily="18" charset="0"/>
              </a:rPr>
              <a:t>2</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 x</a:t>
            </a:r>
            <a:r>
              <a:rPr lang="en-US" altLang="zh-CN" sz="2800" i="1" baseline="-25000" dirty="0">
                <a:latin typeface="Times New Roman" pitchFamily="18" charset="0"/>
                <a:ea typeface="仿宋_GB2312" pitchFamily="49" charset="-122"/>
                <a:cs typeface="Times New Roman" pitchFamily="18" charset="0"/>
              </a:rPr>
              <a:t>m</a:t>
            </a:r>
            <a:r>
              <a:rPr lang="en-US" altLang="zh-CN" sz="2800" baseline="-25000" dirty="0">
                <a:latin typeface="Times New Roman" pitchFamily="18" charset="0"/>
                <a:ea typeface="仿宋_GB2312" pitchFamily="49" charset="-122"/>
                <a:cs typeface="Times New Roman" pitchFamily="18" charset="0"/>
              </a:rPr>
              <a:t>-1</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 b</a:t>
            </a:r>
            <a:r>
              <a:rPr lang="zh-CN" altLang="en-US" sz="2800" dirty="0">
                <a:latin typeface="Times New Roman" pitchFamily="18" charset="0"/>
                <a:ea typeface="仿宋_GB2312" pitchFamily="49" charset="-122"/>
                <a:cs typeface="Times New Roman" pitchFamily="18" charset="0"/>
              </a:rPr>
              <a:t>是一条路径，则它的内点是</a:t>
            </a:r>
            <a:r>
              <a:rPr lang="en-US" altLang="zh-CN" sz="2800" i="1" dirty="0">
                <a:latin typeface="Times New Roman" pitchFamily="18" charset="0"/>
                <a:ea typeface="仿宋_GB2312" pitchFamily="49" charset="-122"/>
                <a:cs typeface="Times New Roman" pitchFamily="18" charset="0"/>
              </a:rPr>
              <a:t>x</a:t>
            </a:r>
            <a:r>
              <a:rPr lang="en-US" altLang="zh-CN" sz="2800" baseline="-25000" dirty="0">
                <a:latin typeface="Times New Roman" pitchFamily="18" charset="0"/>
                <a:ea typeface="仿宋_GB2312" pitchFamily="49" charset="-122"/>
                <a:cs typeface="Times New Roman" pitchFamily="18" charset="0"/>
              </a:rPr>
              <a:t>1</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x</a:t>
            </a:r>
            <a:r>
              <a:rPr lang="en-US" altLang="zh-CN" sz="2800" baseline="-25000" dirty="0">
                <a:latin typeface="Times New Roman" pitchFamily="18" charset="0"/>
                <a:ea typeface="仿宋_GB2312" pitchFamily="49" charset="-122"/>
                <a:cs typeface="Times New Roman" pitchFamily="18" charset="0"/>
              </a:rPr>
              <a:t>2</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 x</a:t>
            </a:r>
            <a:r>
              <a:rPr lang="en-US" altLang="zh-CN" sz="2800" i="1" baseline="-25000" dirty="0">
                <a:latin typeface="Times New Roman" pitchFamily="18" charset="0"/>
                <a:ea typeface="仿宋_GB2312" pitchFamily="49" charset="-122"/>
                <a:cs typeface="Times New Roman" pitchFamily="18" charset="0"/>
              </a:rPr>
              <a:t>m</a:t>
            </a:r>
            <a:r>
              <a:rPr lang="en-US" altLang="zh-CN" sz="2800" baseline="-25000" dirty="0">
                <a:latin typeface="Times New Roman" pitchFamily="18" charset="0"/>
                <a:ea typeface="仿宋_GB2312" pitchFamily="49" charset="-122"/>
                <a:cs typeface="Times New Roman" pitchFamily="18" charset="0"/>
              </a:rPr>
              <a:t>-1</a:t>
            </a:r>
            <a:r>
              <a:rPr lang="zh-CN" altLang="en-US" sz="2800" dirty="0">
                <a:latin typeface="Times New Roman" pitchFamily="18" charset="0"/>
                <a:ea typeface="仿宋_GB2312" pitchFamily="49" charset="-122"/>
                <a:cs typeface="Times New Roman" pitchFamily="18" charset="0"/>
              </a:rPr>
              <a:t>。</a:t>
            </a:r>
            <a:endParaRPr lang="en-US" altLang="zh-CN" sz="2800" dirty="0">
              <a:latin typeface="Times New Roman" pitchFamily="18" charset="0"/>
              <a:ea typeface="仿宋_GB2312" pitchFamily="49" charset="-122"/>
              <a:cs typeface="Times New Roman" pitchFamily="18" charset="0"/>
            </a:endParaRPr>
          </a:p>
          <a:p>
            <a:pPr marL="1087438" lvl="2" indent="-173038" eaLnBrk="1" hangingPunct="1">
              <a:lnSpc>
                <a:spcPct val="150000"/>
              </a:lnSpc>
              <a:buClr>
                <a:schemeClr val="tx2"/>
              </a:buClr>
              <a:buSzPct val="70000"/>
              <a:buFont typeface="Wingdings" pitchFamily="2" charset="2"/>
              <a:buChar char="l"/>
              <a:tabLst>
                <a:tab pos="630238" algn="l"/>
              </a:tabLst>
              <a:defRPr/>
            </a:pPr>
            <a:r>
              <a:rPr lang="zh-CN" altLang="en-US" sz="2600" dirty="0">
                <a:latin typeface="Times New Roman" pitchFamily="18" charset="0"/>
                <a:ea typeface="楷体_GB2312" pitchFamily="49" charset="-122"/>
                <a:cs typeface="Times New Roman" pitchFamily="18" charset="0"/>
              </a:rPr>
              <a:t>如</a:t>
            </a:r>
            <a:r>
              <a:rPr lang="en-US" altLang="zh-CN" sz="2600" i="1" dirty="0" err="1">
                <a:latin typeface="Times New Roman" pitchFamily="18" charset="0"/>
                <a:ea typeface="楷体_GB2312" pitchFamily="49" charset="-122"/>
                <a:cs typeface="Times New Roman" pitchFamily="18" charset="0"/>
              </a:rPr>
              <a:t>a</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c</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d</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f</a:t>
            </a:r>
            <a:r>
              <a:rPr lang="en-US" altLang="zh-CN" sz="2600" dirty="0" err="1">
                <a:latin typeface="Times New Roman" pitchFamily="18" charset="0"/>
                <a:ea typeface="楷体_GB2312" pitchFamily="49" charset="-122"/>
                <a:cs typeface="Times New Roman" pitchFamily="18" charset="0"/>
              </a:rPr>
              <a:t>,</a:t>
            </a:r>
            <a:r>
              <a:rPr lang="en-US" altLang="zh-CN" sz="2600" i="1" dirty="0" err="1">
                <a:solidFill>
                  <a:srgbClr val="7030A0"/>
                </a:solidFill>
                <a:latin typeface="Times New Roman" pitchFamily="18" charset="0"/>
                <a:ea typeface="楷体_GB2312" pitchFamily="49" charset="-122"/>
                <a:cs typeface="Times New Roman" pitchFamily="18" charset="0"/>
              </a:rPr>
              <a:t>a</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g</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h</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b</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j</a:t>
            </a:r>
            <a:r>
              <a:rPr lang="zh-CN" altLang="en-US" sz="2600" dirty="0">
                <a:latin typeface="Times New Roman" pitchFamily="18" charset="0"/>
                <a:ea typeface="楷体_GB2312" pitchFamily="49" charset="-122"/>
                <a:cs typeface="Times New Roman" pitchFamily="18" charset="0"/>
              </a:rPr>
              <a:t>的内点是</a:t>
            </a:r>
            <a:r>
              <a:rPr lang="en-US" altLang="zh-CN" sz="2600" i="1" dirty="0" err="1">
                <a:latin typeface="Times New Roman" pitchFamily="18" charset="0"/>
                <a:ea typeface="楷体_GB2312" pitchFamily="49" charset="-122"/>
                <a:cs typeface="Times New Roman" pitchFamily="18" charset="0"/>
              </a:rPr>
              <a:t>c</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d</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f</a:t>
            </a:r>
            <a:r>
              <a:rPr lang="en-US" altLang="zh-CN" sz="2600" dirty="0" err="1">
                <a:latin typeface="Times New Roman" pitchFamily="18" charset="0"/>
                <a:ea typeface="楷体_GB2312" pitchFamily="49" charset="-122"/>
                <a:cs typeface="Times New Roman" pitchFamily="18" charset="0"/>
              </a:rPr>
              <a:t>,</a:t>
            </a:r>
            <a:r>
              <a:rPr lang="en-US" altLang="zh-CN" sz="2600" i="1" dirty="0" err="1">
                <a:solidFill>
                  <a:srgbClr val="7030A0"/>
                </a:solidFill>
                <a:latin typeface="Times New Roman" pitchFamily="18" charset="0"/>
                <a:ea typeface="楷体_GB2312" pitchFamily="49" charset="-122"/>
                <a:cs typeface="Times New Roman" pitchFamily="18" charset="0"/>
              </a:rPr>
              <a:t>a</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g</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h</a:t>
            </a:r>
            <a:r>
              <a:rPr lang="en-US" altLang="zh-CN" sz="2600" dirty="0" err="1">
                <a:latin typeface="Times New Roman" pitchFamily="18" charset="0"/>
                <a:ea typeface="楷体_GB2312" pitchFamily="49" charset="-122"/>
                <a:cs typeface="Times New Roman" pitchFamily="18" charset="0"/>
              </a:rPr>
              <a:t>,</a:t>
            </a:r>
            <a:r>
              <a:rPr lang="en-US" altLang="zh-CN" sz="2600" i="1" dirty="0" err="1">
                <a:latin typeface="Times New Roman" pitchFamily="18" charset="0"/>
                <a:ea typeface="楷体_GB2312" pitchFamily="49" charset="-122"/>
                <a:cs typeface="Times New Roman" pitchFamily="18" charset="0"/>
              </a:rPr>
              <a:t>b</a:t>
            </a:r>
            <a:endParaRPr lang="en-US" altLang="zh-CN" sz="2600" i="1" dirty="0">
              <a:latin typeface="Times New Roman" pitchFamily="18" charset="0"/>
              <a:ea typeface="楷体_GB2312" pitchFamily="49" charset="-122"/>
              <a:cs typeface="Times New Roman" pitchFamily="18" charset="0"/>
            </a:endParaRPr>
          </a:p>
          <a:p>
            <a:pPr marL="630238" lvl="1" indent="-173038" eaLnBrk="1" hangingPunct="1">
              <a:lnSpc>
                <a:spcPct val="150000"/>
              </a:lnSpc>
              <a:buClr>
                <a:schemeClr val="tx2"/>
              </a:buClr>
              <a:buSzPct val="70000"/>
              <a:buFont typeface="Wingdings" pitchFamily="2" charset="2"/>
              <a:buChar char="l"/>
              <a:tabLst>
                <a:tab pos="630238" algn="l"/>
              </a:tabLst>
              <a:defRPr/>
            </a:pPr>
            <a:r>
              <a:rPr lang="zh-CN" altLang="en-US" sz="2800" dirty="0">
                <a:latin typeface="Times New Roman" pitchFamily="18" charset="0"/>
                <a:ea typeface="仿宋_GB2312" pitchFamily="49" charset="-122"/>
                <a:cs typeface="Times New Roman" pitchFamily="18" charset="0"/>
              </a:rPr>
              <a:t>思想：构造一系列的</a:t>
            </a:r>
            <a:r>
              <a:rPr lang="en-US" altLang="zh-CN" sz="2800" dirty="0">
                <a:latin typeface="Times New Roman" pitchFamily="18" charset="0"/>
                <a:ea typeface="仿宋_GB2312" pitchFamily="49" charset="-122"/>
                <a:cs typeface="Times New Roman" pitchFamily="18" charset="0"/>
              </a:rPr>
              <a:t>0-1</a:t>
            </a:r>
            <a:r>
              <a:rPr lang="zh-CN" altLang="en-US" sz="2800" dirty="0">
                <a:latin typeface="Times New Roman" pitchFamily="18" charset="0"/>
                <a:ea typeface="仿宋_GB2312" pitchFamily="49" charset="-122"/>
                <a:cs typeface="Times New Roman" pitchFamily="18" charset="0"/>
              </a:rPr>
              <a:t>矩阵</a:t>
            </a:r>
            <a:r>
              <a:rPr lang="en-US" altLang="zh-CN" sz="2800" b="1" dirty="0">
                <a:latin typeface="Times New Roman" pitchFamily="18" charset="0"/>
                <a:ea typeface="仿宋_GB2312" pitchFamily="49" charset="-122"/>
                <a:cs typeface="Times New Roman" pitchFamily="18" charset="0"/>
              </a:rPr>
              <a:t>W</a:t>
            </a:r>
            <a:r>
              <a:rPr lang="en-US" altLang="zh-CN" sz="2800" baseline="-25000" dirty="0">
                <a:latin typeface="Times New Roman" pitchFamily="18" charset="0"/>
                <a:ea typeface="仿宋_GB2312" pitchFamily="49" charset="-122"/>
                <a:cs typeface="Times New Roman" pitchFamily="18" charset="0"/>
              </a:rPr>
              <a:t>0</a:t>
            </a:r>
            <a:r>
              <a:rPr lang="en-US" altLang="zh-CN" sz="2800" dirty="0">
                <a:latin typeface="Times New Roman" pitchFamily="18" charset="0"/>
                <a:ea typeface="仿宋_GB2312" pitchFamily="49" charset="-122"/>
                <a:cs typeface="Times New Roman" pitchFamily="18" charset="0"/>
              </a:rPr>
              <a:t>, </a:t>
            </a:r>
            <a:r>
              <a:rPr lang="en-US" altLang="zh-CN" sz="2800" b="1" dirty="0">
                <a:latin typeface="Times New Roman" pitchFamily="18" charset="0"/>
                <a:ea typeface="仿宋_GB2312" pitchFamily="49" charset="-122"/>
                <a:cs typeface="Times New Roman" pitchFamily="18" charset="0"/>
              </a:rPr>
              <a:t>W</a:t>
            </a:r>
            <a:r>
              <a:rPr lang="en-US" altLang="zh-CN" sz="2800" baseline="-25000" dirty="0">
                <a:latin typeface="Times New Roman" pitchFamily="18" charset="0"/>
                <a:ea typeface="仿宋_GB2312" pitchFamily="49" charset="-122"/>
                <a:cs typeface="Times New Roman" pitchFamily="18" charset="0"/>
              </a:rPr>
              <a:t>1</a:t>
            </a:r>
            <a:r>
              <a:rPr lang="en-US" altLang="zh-CN" sz="2800" dirty="0">
                <a:latin typeface="Times New Roman" pitchFamily="18" charset="0"/>
                <a:ea typeface="仿宋_GB2312" pitchFamily="49" charset="-122"/>
                <a:cs typeface="Times New Roman" pitchFamily="18" charset="0"/>
              </a:rPr>
              <a:t>,…,</a:t>
            </a:r>
            <a:r>
              <a:rPr lang="en-US" altLang="zh-CN" sz="2800" b="1" dirty="0" err="1">
                <a:latin typeface="Times New Roman" pitchFamily="18" charset="0"/>
                <a:ea typeface="仿宋_GB2312" pitchFamily="49" charset="-122"/>
                <a:cs typeface="Times New Roman" pitchFamily="18" charset="0"/>
              </a:rPr>
              <a:t>W</a:t>
            </a:r>
            <a:r>
              <a:rPr lang="en-US" altLang="zh-CN" sz="2800" i="1" baseline="-25000" dirty="0" err="1">
                <a:latin typeface="Times New Roman" pitchFamily="18" charset="0"/>
                <a:ea typeface="仿宋_GB2312" pitchFamily="49" charset="-122"/>
                <a:cs typeface="Times New Roman" pitchFamily="18" charset="0"/>
              </a:rPr>
              <a:t>n</a:t>
            </a:r>
            <a:r>
              <a:rPr lang="en-US" altLang="zh-CN" sz="28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仿宋_GB2312" pitchFamily="49" charset="-122"/>
                <a:cs typeface="Times New Roman" pitchFamily="18" charset="0"/>
              </a:rPr>
              <a:t>其中</a:t>
            </a:r>
            <a:r>
              <a:rPr lang="en-US" altLang="zh-CN" sz="2800" b="1" dirty="0">
                <a:latin typeface="Times New Roman" pitchFamily="18" charset="0"/>
                <a:ea typeface="仿宋_GB2312" pitchFamily="49" charset="-122"/>
                <a:cs typeface="Times New Roman" pitchFamily="18" charset="0"/>
              </a:rPr>
              <a:t>W</a:t>
            </a:r>
            <a:r>
              <a:rPr lang="en-US" altLang="zh-CN" sz="2800" baseline="-25000" dirty="0">
                <a:latin typeface="Times New Roman" pitchFamily="18" charset="0"/>
                <a:ea typeface="仿宋_GB2312" pitchFamily="49" charset="-122"/>
                <a:cs typeface="Times New Roman" pitchFamily="18" charset="0"/>
              </a:rPr>
              <a:t>0</a:t>
            </a:r>
            <a:r>
              <a:rPr lang="en-US" altLang="zh-CN" sz="2800" dirty="0">
                <a:latin typeface="Times New Roman" pitchFamily="18" charset="0"/>
                <a:ea typeface="仿宋_GB2312" pitchFamily="49" charset="-122"/>
                <a:cs typeface="Times New Roman" pitchFamily="18" charset="0"/>
              </a:rPr>
              <a:t>=M</a:t>
            </a:r>
            <a:r>
              <a:rPr lang="en-US" altLang="zh-CN" sz="2800" baseline="-25000" dirty="0">
                <a:latin typeface="Times New Roman" pitchFamily="18" charset="0"/>
                <a:ea typeface="仿宋_GB2312" pitchFamily="49" charset="-122"/>
                <a:cs typeface="Times New Roman" pitchFamily="18" charset="0"/>
              </a:rPr>
              <a:t>R</a:t>
            </a:r>
            <a:r>
              <a:rPr lang="zh-CN" altLang="en-US" sz="2800" dirty="0">
                <a:latin typeface="Times New Roman" pitchFamily="18" charset="0"/>
                <a:ea typeface="仿宋_GB2312" pitchFamily="49" charset="-122"/>
                <a:cs typeface="Times New Roman" pitchFamily="18" charset="0"/>
              </a:rPr>
              <a:t>，且</a:t>
            </a:r>
            <a:endParaRPr lang="en-US" altLang="zh-CN" sz="2800" dirty="0">
              <a:latin typeface="Times New Roman" pitchFamily="18" charset="0"/>
              <a:ea typeface="仿宋_GB2312" pitchFamily="49" charset="-122"/>
              <a:cs typeface="Times New Roman" pitchFamily="18" charset="0"/>
            </a:endParaRPr>
          </a:p>
          <a:p>
            <a:pPr marL="630238" lvl="1" indent="-173038" eaLnBrk="1" hangingPunct="1">
              <a:lnSpc>
                <a:spcPct val="150000"/>
              </a:lnSpc>
              <a:buClr>
                <a:schemeClr val="tx2"/>
              </a:buClr>
              <a:buSzPct val="70000"/>
              <a:buFont typeface="Wingdings" pitchFamily="2" charset="2"/>
              <a:buChar char="l"/>
              <a:tabLst>
                <a:tab pos="630238" algn="l"/>
              </a:tabLst>
              <a:defRPr/>
            </a:pPr>
            <a:r>
              <a:rPr lang="zh-CN" altLang="en-US" sz="2800" dirty="0">
                <a:latin typeface="Times New Roman" pitchFamily="18" charset="0"/>
                <a:ea typeface="仿宋_GB2312" pitchFamily="49" charset="-122"/>
                <a:cs typeface="Times New Roman" pitchFamily="18" charset="0"/>
              </a:rPr>
              <a:t>如果存在一条从</a:t>
            </a:r>
            <a:r>
              <a:rPr lang="en-US" altLang="zh-CN" sz="2800" i="1" dirty="0">
                <a:latin typeface="Times New Roman" pitchFamily="18" charset="0"/>
                <a:ea typeface="仿宋_GB2312" pitchFamily="49" charset="-122"/>
                <a:cs typeface="Times New Roman" pitchFamily="18" charset="0"/>
              </a:rPr>
              <a:t>v</a:t>
            </a:r>
            <a:r>
              <a:rPr lang="en-US" altLang="zh-CN" sz="2800" i="1" baseline="-25000" dirty="0">
                <a:latin typeface="Times New Roman" pitchFamily="18" charset="0"/>
                <a:ea typeface="仿宋_GB2312" pitchFamily="49" charset="-122"/>
                <a:cs typeface="Times New Roman" pitchFamily="18" charset="0"/>
              </a:rPr>
              <a:t>i</a:t>
            </a:r>
            <a:r>
              <a:rPr lang="zh-CN" altLang="en-US" sz="2800" dirty="0">
                <a:latin typeface="Times New Roman" pitchFamily="18" charset="0"/>
                <a:ea typeface="仿宋_GB2312" pitchFamily="49" charset="-122"/>
                <a:cs typeface="Times New Roman" pitchFamily="18" charset="0"/>
              </a:rPr>
              <a:t>到</a:t>
            </a:r>
            <a:r>
              <a:rPr lang="en-US" altLang="zh-CN" sz="2800" i="1" dirty="0" err="1">
                <a:latin typeface="Times New Roman" pitchFamily="18" charset="0"/>
                <a:ea typeface="仿宋_GB2312" pitchFamily="49" charset="-122"/>
                <a:cs typeface="Times New Roman" pitchFamily="18" charset="0"/>
              </a:rPr>
              <a:t>v</a:t>
            </a:r>
            <a:r>
              <a:rPr lang="en-US" altLang="zh-CN" sz="2800" i="1" baseline="-25000" dirty="0" err="1">
                <a:latin typeface="Times New Roman" pitchFamily="18" charset="0"/>
                <a:ea typeface="仿宋_GB2312" pitchFamily="49" charset="-122"/>
                <a:cs typeface="Times New Roman" pitchFamily="18" charset="0"/>
              </a:rPr>
              <a:t>j</a:t>
            </a:r>
            <a:r>
              <a:rPr lang="zh-CN" altLang="en-US" sz="2800" dirty="0">
                <a:latin typeface="Times New Roman" pitchFamily="18" charset="0"/>
                <a:ea typeface="仿宋_GB2312" pitchFamily="49" charset="-122"/>
                <a:cs typeface="Times New Roman" pitchFamily="18" charset="0"/>
              </a:rPr>
              <a:t>的路径使得这条路径的所有内点都在</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v</a:t>
            </a:r>
            <a:r>
              <a:rPr lang="en-US" altLang="zh-CN" sz="2800" baseline="-25000" dirty="0">
                <a:latin typeface="Times New Roman" pitchFamily="18" charset="0"/>
                <a:ea typeface="仿宋_GB2312" pitchFamily="49" charset="-122"/>
                <a:cs typeface="Times New Roman" pitchFamily="18" charset="0"/>
              </a:rPr>
              <a:t>1</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v</a:t>
            </a:r>
            <a:r>
              <a:rPr lang="en-US" altLang="zh-CN" sz="2800" baseline="-25000" dirty="0">
                <a:latin typeface="Times New Roman" pitchFamily="18" charset="0"/>
                <a:ea typeface="仿宋_GB2312" pitchFamily="49" charset="-122"/>
                <a:cs typeface="Times New Roman" pitchFamily="18" charset="0"/>
              </a:rPr>
              <a:t>2</a:t>
            </a:r>
            <a:r>
              <a:rPr lang="en-US" altLang="zh-CN" sz="2800" dirty="0">
                <a:latin typeface="Times New Roman" pitchFamily="18" charset="0"/>
                <a:ea typeface="仿宋_GB2312" pitchFamily="49" charset="-122"/>
                <a:cs typeface="Times New Roman" pitchFamily="18" charset="0"/>
              </a:rPr>
              <a:t>, …,</a:t>
            </a:r>
            <a:r>
              <a:rPr lang="en-US" altLang="zh-CN" sz="2800" i="1" dirty="0">
                <a:latin typeface="Times New Roman" pitchFamily="18" charset="0"/>
                <a:ea typeface="仿宋_GB2312" pitchFamily="49" charset="-122"/>
                <a:cs typeface="Times New Roman" pitchFamily="18" charset="0"/>
              </a:rPr>
              <a:t> </a:t>
            </a:r>
            <a:r>
              <a:rPr lang="en-US" altLang="zh-CN" sz="2800" i="1" dirty="0" err="1">
                <a:latin typeface="Times New Roman" pitchFamily="18" charset="0"/>
                <a:ea typeface="仿宋_GB2312" pitchFamily="49" charset="-122"/>
                <a:cs typeface="Times New Roman" pitchFamily="18" charset="0"/>
              </a:rPr>
              <a:t>v</a:t>
            </a:r>
            <a:r>
              <a:rPr lang="en-US" altLang="zh-CN" sz="2800" i="1" baseline="-25000" dirty="0" err="1">
                <a:latin typeface="Times New Roman" pitchFamily="18" charset="0"/>
                <a:ea typeface="仿宋_GB2312" pitchFamily="49" charset="-122"/>
                <a:cs typeface="Times New Roman" pitchFamily="18" charset="0"/>
              </a:rPr>
              <a:t>k</a:t>
            </a:r>
            <a:r>
              <a:rPr lang="en-US" altLang="zh-CN" sz="28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仿宋_GB2312" pitchFamily="49" charset="-122"/>
                <a:cs typeface="Times New Roman" pitchFamily="18" charset="0"/>
              </a:rPr>
              <a:t>前</a:t>
            </a:r>
            <a:r>
              <a:rPr lang="en-US" altLang="zh-CN" sz="2800" i="1" dirty="0">
                <a:latin typeface="Times New Roman" pitchFamily="18" charset="0"/>
                <a:ea typeface="仿宋_GB2312" pitchFamily="49" charset="-122"/>
                <a:cs typeface="Times New Roman" pitchFamily="18" charset="0"/>
              </a:rPr>
              <a:t>k</a:t>
            </a:r>
            <a:r>
              <a:rPr lang="zh-CN" altLang="en-US" sz="2800" dirty="0">
                <a:latin typeface="Times New Roman" pitchFamily="18" charset="0"/>
                <a:ea typeface="仿宋_GB2312" pitchFamily="49" charset="-122"/>
                <a:cs typeface="Times New Roman" pitchFamily="18" charset="0"/>
              </a:rPr>
              <a:t>个顶点</a:t>
            </a:r>
            <a:r>
              <a:rPr lang="en-US" altLang="zh-CN" sz="28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仿宋_GB2312" pitchFamily="49" charset="-122"/>
                <a:cs typeface="Times New Roman" pitchFamily="18" charset="0"/>
              </a:rPr>
              <a:t>集合之中，那么           ，否则为</a:t>
            </a:r>
            <a:r>
              <a:rPr lang="en-US" altLang="zh-CN" sz="2800" dirty="0">
                <a:latin typeface="Times New Roman" pitchFamily="18" charset="0"/>
                <a:ea typeface="仿宋_GB2312" pitchFamily="49" charset="-122"/>
                <a:cs typeface="Times New Roman" pitchFamily="18" charset="0"/>
              </a:rPr>
              <a:t>0</a:t>
            </a:r>
            <a:r>
              <a:rPr lang="zh-CN" altLang="en-US" sz="2800" dirty="0">
                <a:latin typeface="Times New Roman" pitchFamily="18" charset="0"/>
                <a:ea typeface="仿宋_GB2312" pitchFamily="49" charset="-122"/>
                <a:cs typeface="Times New Roman" pitchFamily="18" charset="0"/>
              </a:rPr>
              <a:t>。                。</a:t>
            </a:r>
            <a:endParaRPr lang="en-US" altLang="zh-CN" sz="2800" dirty="0">
              <a:latin typeface="Times New Roman" pitchFamily="18" charset="0"/>
              <a:ea typeface="仿宋_GB2312" pitchFamily="49" charset="-122"/>
              <a:cs typeface="Times New Roman" pitchFamily="18" charset="0"/>
            </a:endParaRPr>
          </a:p>
        </p:txBody>
      </p:sp>
      <p:graphicFrame>
        <p:nvGraphicFramePr>
          <p:cNvPr id="5" name="Object 5">
            <a:extLst>
              <a:ext uri="{FF2B5EF4-FFF2-40B4-BE49-F238E27FC236}">
                <a16:creationId xmlns:a16="http://schemas.microsoft.com/office/drawing/2014/main" id="{E13D8F53-3CD3-4BD6-A5AF-692C1D8AC72B}"/>
              </a:ext>
            </a:extLst>
          </p:cNvPr>
          <p:cNvGraphicFramePr>
            <a:graphicFrameLocks noChangeAspect="1"/>
          </p:cNvGraphicFramePr>
          <p:nvPr>
            <p:extLst>
              <p:ext uri="{D42A27DB-BD31-4B8C-83A1-F6EECF244321}">
                <p14:modId xmlns:p14="http://schemas.microsoft.com/office/powerpoint/2010/main" val="2571509046"/>
              </p:ext>
            </p:extLst>
          </p:nvPr>
        </p:nvGraphicFramePr>
        <p:xfrm>
          <a:off x="10570780" y="4191000"/>
          <a:ext cx="1466850" cy="533400"/>
        </p:xfrm>
        <a:graphic>
          <a:graphicData uri="http://schemas.openxmlformats.org/presentationml/2006/ole">
            <mc:AlternateContent xmlns:mc="http://schemas.openxmlformats.org/markup-compatibility/2006">
              <mc:Choice xmlns:v="urn:schemas-microsoft-com:vml" Requires="v">
                <p:oleObj spid="_x0000_s76828" name="Equation" r:id="rId4" imgW="698197" imgH="253890" progId="Equation.3">
                  <p:embed/>
                </p:oleObj>
              </mc:Choice>
              <mc:Fallback>
                <p:oleObj name="Equation" r:id="rId4" imgW="698197" imgH="25389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70780" y="4191000"/>
                        <a:ext cx="14668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6">
            <a:extLst>
              <a:ext uri="{FF2B5EF4-FFF2-40B4-BE49-F238E27FC236}">
                <a16:creationId xmlns:a16="http://schemas.microsoft.com/office/drawing/2014/main" id="{8CBAA2A9-1074-4553-B382-DF9C9368335E}"/>
              </a:ext>
            </a:extLst>
          </p:cNvPr>
          <p:cNvGraphicFramePr>
            <a:graphicFrameLocks noChangeAspect="1"/>
          </p:cNvGraphicFramePr>
          <p:nvPr>
            <p:extLst>
              <p:ext uri="{D42A27DB-BD31-4B8C-83A1-F6EECF244321}">
                <p14:modId xmlns:p14="http://schemas.microsoft.com/office/powerpoint/2010/main" val="461540094"/>
              </p:ext>
            </p:extLst>
          </p:nvPr>
        </p:nvGraphicFramePr>
        <p:xfrm>
          <a:off x="6067097" y="5486400"/>
          <a:ext cx="987425" cy="533400"/>
        </p:xfrm>
        <a:graphic>
          <a:graphicData uri="http://schemas.openxmlformats.org/presentationml/2006/ole">
            <mc:AlternateContent xmlns:mc="http://schemas.openxmlformats.org/markup-compatibility/2006">
              <mc:Choice xmlns:v="urn:schemas-microsoft-com:vml" Requires="v">
                <p:oleObj spid="_x0000_s76829" name="Equation" r:id="rId6" imgW="469696" imgH="253890" progId="Equation.3">
                  <p:embed/>
                </p:oleObj>
              </mc:Choice>
              <mc:Fallback>
                <p:oleObj name="Equation" r:id="rId6" imgW="469696" imgH="25389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7097" y="5486400"/>
                        <a:ext cx="9874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1" name="Object 7">
            <a:extLst>
              <a:ext uri="{FF2B5EF4-FFF2-40B4-BE49-F238E27FC236}">
                <a16:creationId xmlns:a16="http://schemas.microsoft.com/office/drawing/2014/main" id="{CFA382CA-FEB0-435B-9FC6-8F8E0B6A1108}"/>
              </a:ext>
            </a:extLst>
          </p:cNvPr>
          <p:cNvGraphicFramePr>
            <a:graphicFrameLocks noChangeAspect="1"/>
          </p:cNvGraphicFramePr>
          <p:nvPr>
            <p:extLst>
              <p:ext uri="{D42A27DB-BD31-4B8C-83A1-F6EECF244321}">
                <p14:modId xmlns:p14="http://schemas.microsoft.com/office/powerpoint/2010/main" val="4221497627"/>
              </p:ext>
            </p:extLst>
          </p:nvPr>
        </p:nvGraphicFramePr>
        <p:xfrm>
          <a:off x="9067800" y="5490335"/>
          <a:ext cx="1387475" cy="506413"/>
        </p:xfrm>
        <a:graphic>
          <a:graphicData uri="http://schemas.openxmlformats.org/presentationml/2006/ole">
            <mc:AlternateContent xmlns:mc="http://schemas.openxmlformats.org/markup-compatibility/2006">
              <mc:Choice xmlns:v="urn:schemas-microsoft-com:vml" Requires="v">
                <p:oleObj spid="_x0000_s76830" name="Equation" r:id="rId8" imgW="660113" imgH="241195" progId="Equation.3">
                  <p:embed/>
                </p:oleObj>
              </mc:Choice>
              <mc:Fallback>
                <p:oleObj name="Equation" r:id="rId8" imgW="660113" imgH="241195"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67800" y="5490335"/>
                        <a:ext cx="138747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
            <a:extLst>
              <a:ext uri="{FF2B5EF4-FFF2-40B4-BE49-F238E27FC236}">
                <a16:creationId xmlns:a16="http://schemas.microsoft.com/office/drawing/2014/main" id="{C984AD84-DC94-4E1F-8427-73DB4EBBFCF8}"/>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92">
                                            <p:txEl>
                                              <p:pRg st="4" end="4"/>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7892">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783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7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2B77FA67-2455-40AF-B8AC-DC8998769A9A}"/>
              </a:ext>
            </a:extLst>
          </p:cNvPr>
          <p:cNvSpPr txBox="1">
            <a:spLocks noChangeArrowheads="1"/>
          </p:cNvSpPr>
          <p:nvPr/>
        </p:nvSpPr>
        <p:spPr bwMode="auto">
          <a:xfrm>
            <a:off x="685800" y="1600200"/>
            <a:ext cx="8458200" cy="563563"/>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关系的传递闭包算法</a:t>
            </a:r>
            <a:r>
              <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rPr>
              <a:t>——</a:t>
            </a: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沃舍尔算法</a:t>
            </a:r>
            <a:endPar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endParaRPr>
          </a:p>
        </p:txBody>
      </p:sp>
      <p:graphicFrame>
        <p:nvGraphicFramePr>
          <p:cNvPr id="5" name="Object 5">
            <a:extLst>
              <a:ext uri="{FF2B5EF4-FFF2-40B4-BE49-F238E27FC236}">
                <a16:creationId xmlns:a16="http://schemas.microsoft.com/office/drawing/2014/main" id="{8EEEB0D5-7266-424D-9F98-25CDE1DC2FD6}"/>
              </a:ext>
            </a:extLst>
          </p:cNvPr>
          <p:cNvGraphicFramePr>
            <a:graphicFrameLocks noChangeAspect="1"/>
          </p:cNvGraphicFramePr>
          <p:nvPr/>
        </p:nvGraphicFramePr>
        <p:xfrm>
          <a:off x="2743201" y="4038600"/>
          <a:ext cx="2513013" cy="1828800"/>
        </p:xfrm>
        <a:graphic>
          <a:graphicData uri="http://schemas.openxmlformats.org/presentationml/2006/ole">
            <mc:AlternateContent xmlns:mc="http://schemas.openxmlformats.org/markup-compatibility/2006">
              <mc:Choice xmlns:v="urn:schemas-microsoft-com:vml" Requires="v">
                <p:oleObj spid="_x0000_s78863" name="Equation" r:id="rId4" imgW="1257300" imgH="914400" progId="Equation.3">
                  <p:embed/>
                </p:oleObj>
              </mc:Choice>
              <mc:Fallback>
                <p:oleObj name="Equation" r:id="rId4" imgW="1257300" imgH="914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1" y="4038600"/>
                        <a:ext cx="2513013"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3" name="TextBox 7">
            <a:extLst>
              <a:ext uri="{FF2B5EF4-FFF2-40B4-BE49-F238E27FC236}">
                <a16:creationId xmlns:a16="http://schemas.microsoft.com/office/drawing/2014/main" id="{E952DCEB-43FA-4084-A74F-F4A91928D3F6}"/>
              </a:ext>
            </a:extLst>
          </p:cNvPr>
          <p:cNvSpPr txBox="1">
            <a:spLocks noChangeArrowheads="1"/>
          </p:cNvSpPr>
          <p:nvPr/>
        </p:nvSpPr>
        <p:spPr bwMode="auto">
          <a:xfrm>
            <a:off x="990600" y="2209800"/>
            <a:ext cx="10515600" cy="876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b="1" dirty="0">
                <a:latin typeface="Times New Roman" panose="02020603050405020304" pitchFamily="18" charset="0"/>
                <a:ea typeface="楷体_GB2312" pitchFamily="49" charset="-122"/>
                <a:cs typeface="Times New Roman" panose="02020603050405020304" pitchFamily="18" charset="0"/>
              </a:rPr>
              <a:t>例</a:t>
            </a:r>
            <a:r>
              <a:rPr lang="en-US" altLang="zh-CN" sz="2400" b="1" dirty="0">
                <a:latin typeface="Times New Roman" panose="02020603050405020304" pitchFamily="18" charset="0"/>
                <a:ea typeface="楷体_GB2312" pitchFamily="49" charset="-122"/>
                <a:cs typeface="Times New Roman" panose="02020603050405020304" pitchFamily="18" charset="0"/>
              </a:rPr>
              <a:t>8  </a:t>
            </a:r>
            <a:r>
              <a:rPr lang="zh-CN" altLang="en-US" sz="2400" dirty="0">
                <a:latin typeface="Times New Roman" panose="02020603050405020304" pitchFamily="18" charset="0"/>
                <a:ea typeface="楷体_GB2312" pitchFamily="49" charset="-122"/>
                <a:cs typeface="Times New Roman" panose="02020603050405020304" pitchFamily="18" charset="0"/>
              </a:rPr>
              <a:t>设</a:t>
            </a:r>
            <a:r>
              <a:rPr lang="en-US" altLang="zh-CN" sz="2400" dirty="0">
                <a:latin typeface="Times New Roman" panose="02020603050405020304" pitchFamily="18" charset="0"/>
                <a:ea typeface="楷体_GB2312" pitchFamily="49" charset="-122"/>
                <a:cs typeface="Times New Roman" panose="02020603050405020304" pitchFamily="18" charset="0"/>
              </a:rPr>
              <a:t>R</a:t>
            </a:r>
            <a:r>
              <a:rPr lang="zh-CN" altLang="en-US" sz="2400" dirty="0">
                <a:latin typeface="Times New Roman" panose="02020603050405020304" pitchFamily="18" charset="0"/>
                <a:ea typeface="楷体_GB2312" pitchFamily="49" charset="-122"/>
                <a:cs typeface="Times New Roman" panose="02020603050405020304" pitchFamily="18" charset="0"/>
              </a:rPr>
              <a:t>是一个关系，它的有向图如图所示，设</a:t>
            </a:r>
            <a:r>
              <a:rPr lang="en-US" altLang="zh-CN" sz="2400" i="1" dirty="0">
                <a:latin typeface="Times New Roman" panose="02020603050405020304" pitchFamily="18" charset="0"/>
                <a:ea typeface="楷体_GB2312" pitchFamily="49" charset="-122"/>
                <a:cs typeface="Times New Roman" panose="02020603050405020304" pitchFamily="18" charset="0"/>
              </a:rPr>
              <a:t>a</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b</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c</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d</a:t>
            </a:r>
            <a:r>
              <a:rPr lang="zh-CN" altLang="en-US" sz="2400" dirty="0">
                <a:latin typeface="Times New Roman" panose="02020603050405020304" pitchFamily="18" charset="0"/>
                <a:ea typeface="楷体_GB2312" pitchFamily="49" charset="-122"/>
                <a:cs typeface="Times New Roman" panose="02020603050405020304" pitchFamily="18" charset="0"/>
              </a:rPr>
              <a:t>是集合元素的排列，求矩阵</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楷体_GB2312" pitchFamily="49" charset="-122"/>
                <a:cs typeface="Times New Roman" panose="02020603050405020304" pitchFamily="18" charset="0"/>
              </a:rPr>
              <a:t>0</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楷体_GB2312" pitchFamily="49" charset="-122"/>
                <a:cs typeface="Times New Roman" panose="02020603050405020304" pitchFamily="18" charset="0"/>
              </a:rPr>
              <a:t>1</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b="1" dirty="0">
                <a:latin typeface="Times New Roman" panose="02020603050405020304" pitchFamily="18" charset="0"/>
                <a:ea typeface="楷体_GB2312" pitchFamily="49" charset="-122"/>
                <a:cs typeface="Times New Roman" panose="02020603050405020304" pitchFamily="18" charset="0"/>
              </a:rPr>
              <a:t> W</a:t>
            </a:r>
            <a:r>
              <a:rPr lang="en-US" altLang="zh-CN" sz="2400" baseline="-25000" dirty="0">
                <a:latin typeface="Times New Roman" panose="02020603050405020304" pitchFamily="18" charset="0"/>
                <a:ea typeface="楷体_GB2312" pitchFamily="49" charset="-122"/>
                <a:cs typeface="Times New Roman" panose="02020603050405020304" pitchFamily="18" charset="0"/>
              </a:rPr>
              <a:t>2</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b="1" dirty="0">
                <a:latin typeface="Times New Roman" panose="02020603050405020304" pitchFamily="18" charset="0"/>
                <a:ea typeface="楷体_GB2312" pitchFamily="49" charset="-122"/>
                <a:cs typeface="Times New Roman" panose="02020603050405020304" pitchFamily="18" charset="0"/>
              </a:rPr>
              <a:t> W</a:t>
            </a:r>
            <a:r>
              <a:rPr lang="en-US" altLang="zh-CN" sz="2400" baseline="-25000" dirty="0">
                <a:latin typeface="Times New Roman" panose="02020603050405020304" pitchFamily="18" charset="0"/>
                <a:ea typeface="楷体_GB2312" pitchFamily="49" charset="-122"/>
                <a:cs typeface="Times New Roman" panose="02020603050405020304" pitchFamily="18" charset="0"/>
              </a:rPr>
              <a:t>3</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楷体_GB2312" pitchFamily="49" charset="-122"/>
                <a:cs typeface="Times New Roman" panose="02020603050405020304" pitchFamily="18" charset="0"/>
              </a:rPr>
              <a:t>4</a:t>
            </a:r>
            <a:r>
              <a:rPr lang="zh-CN" altLang="en-US" sz="2400" dirty="0">
                <a:latin typeface="Times New Roman" panose="02020603050405020304" pitchFamily="18" charset="0"/>
                <a:ea typeface="楷体_GB2312" pitchFamily="49" charset="-122"/>
                <a:cs typeface="Times New Roman" panose="02020603050405020304" pitchFamily="18" charset="0"/>
              </a:rPr>
              <a:t>，矩阵</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楷体_GB2312" pitchFamily="49" charset="-122"/>
                <a:cs typeface="Times New Roman" panose="02020603050405020304" pitchFamily="18" charset="0"/>
              </a:rPr>
              <a:t>4</a:t>
            </a:r>
            <a:r>
              <a:rPr lang="zh-CN" altLang="en-US" sz="2400" dirty="0">
                <a:latin typeface="Times New Roman" panose="02020603050405020304" pitchFamily="18" charset="0"/>
                <a:ea typeface="楷体_GB2312" pitchFamily="49" charset="-122"/>
                <a:cs typeface="Times New Roman" panose="02020603050405020304" pitchFamily="18" charset="0"/>
              </a:rPr>
              <a:t>是</a:t>
            </a:r>
            <a:r>
              <a:rPr lang="en-US" altLang="zh-CN" sz="2400" dirty="0">
                <a:latin typeface="Times New Roman" panose="02020603050405020304" pitchFamily="18" charset="0"/>
                <a:ea typeface="楷体_GB2312" pitchFamily="49" charset="-122"/>
                <a:cs typeface="Times New Roman" panose="02020603050405020304" pitchFamily="18" charset="0"/>
              </a:rPr>
              <a:t>R</a:t>
            </a:r>
            <a:r>
              <a:rPr lang="zh-CN" altLang="en-US" sz="2400" dirty="0">
                <a:latin typeface="Times New Roman" panose="02020603050405020304" pitchFamily="18" charset="0"/>
                <a:ea typeface="楷体_GB2312" pitchFamily="49" charset="-122"/>
                <a:cs typeface="Times New Roman" panose="02020603050405020304" pitchFamily="18" charset="0"/>
              </a:rPr>
              <a:t>的传递闭包。</a:t>
            </a:r>
          </a:p>
        </p:txBody>
      </p:sp>
      <p:sp>
        <p:nvSpPr>
          <p:cNvPr id="7174" name="TextBox 8">
            <a:extLst>
              <a:ext uri="{FF2B5EF4-FFF2-40B4-BE49-F238E27FC236}">
                <a16:creationId xmlns:a16="http://schemas.microsoft.com/office/drawing/2014/main" id="{0C449A27-236F-4C47-A7C9-317A1B6614C6}"/>
              </a:ext>
            </a:extLst>
          </p:cNvPr>
          <p:cNvSpPr txBox="1">
            <a:spLocks noChangeArrowheads="1"/>
          </p:cNvSpPr>
          <p:nvPr/>
        </p:nvSpPr>
        <p:spPr bwMode="auto">
          <a:xfrm>
            <a:off x="1028700" y="3251133"/>
            <a:ext cx="8382000" cy="47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解：令</a:t>
            </a:r>
            <a:r>
              <a:rPr lang="en-US" altLang="zh-CN" sz="2400" i="1" dirty="0">
                <a:latin typeface="Times New Roman" panose="02020603050405020304" pitchFamily="18" charset="0"/>
                <a:ea typeface="楷体_GB2312" pitchFamily="49" charset="-122"/>
                <a:cs typeface="Times New Roman" panose="02020603050405020304" pitchFamily="18" charset="0"/>
              </a:rPr>
              <a:t>v</a:t>
            </a:r>
            <a:r>
              <a:rPr lang="en-US" altLang="zh-CN" sz="2400" baseline="-25000" dirty="0">
                <a:latin typeface="Times New Roman" panose="02020603050405020304" pitchFamily="18" charset="0"/>
                <a:ea typeface="楷体_GB2312" pitchFamily="49" charset="-122"/>
                <a:cs typeface="Times New Roman" panose="02020603050405020304" pitchFamily="18" charset="0"/>
              </a:rPr>
              <a:t>1</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a</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v</a:t>
            </a:r>
            <a:r>
              <a:rPr lang="en-US" altLang="zh-CN" sz="2400" baseline="-25000" dirty="0">
                <a:latin typeface="Times New Roman" panose="02020603050405020304" pitchFamily="18" charset="0"/>
                <a:ea typeface="楷体_GB2312" pitchFamily="49" charset="-122"/>
                <a:cs typeface="Times New Roman" panose="02020603050405020304" pitchFamily="18" charset="0"/>
              </a:rPr>
              <a:t>2</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b</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v</a:t>
            </a:r>
            <a:r>
              <a:rPr lang="en-US" altLang="zh-CN" sz="2400" baseline="-25000" dirty="0">
                <a:latin typeface="Times New Roman" panose="02020603050405020304" pitchFamily="18" charset="0"/>
                <a:ea typeface="楷体_GB2312" pitchFamily="49" charset="-122"/>
                <a:cs typeface="Times New Roman" panose="02020603050405020304" pitchFamily="18" charset="0"/>
              </a:rPr>
              <a:t>3</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c</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 v</a:t>
            </a:r>
            <a:r>
              <a:rPr lang="en-US" altLang="zh-CN" sz="2400" baseline="-25000" dirty="0">
                <a:latin typeface="Times New Roman" panose="02020603050405020304" pitchFamily="18" charset="0"/>
                <a:ea typeface="楷体_GB2312" pitchFamily="49" charset="-122"/>
                <a:cs typeface="Times New Roman" panose="02020603050405020304" pitchFamily="18" charset="0"/>
              </a:rPr>
              <a:t>4</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d</a:t>
            </a:r>
            <a:r>
              <a:rPr lang="zh-CN" altLang="en-US" sz="2400" dirty="0">
                <a:latin typeface="Times New Roman" panose="02020603050405020304" pitchFamily="18" charset="0"/>
                <a:ea typeface="楷体_GB2312" pitchFamily="49" charset="-122"/>
                <a:cs typeface="Times New Roman" panose="02020603050405020304" pitchFamily="18" charset="0"/>
              </a:rPr>
              <a:t>，则</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楷体_GB2312" pitchFamily="49" charset="-122"/>
                <a:cs typeface="Times New Roman" panose="02020603050405020304" pitchFamily="18" charset="0"/>
              </a:rPr>
              <a:t>0</a:t>
            </a:r>
            <a:r>
              <a:rPr lang="zh-CN" altLang="en-US" sz="2400" dirty="0">
                <a:latin typeface="Times New Roman" panose="02020603050405020304" pitchFamily="18" charset="0"/>
                <a:ea typeface="楷体_GB2312" pitchFamily="49" charset="-122"/>
                <a:cs typeface="Times New Roman" panose="02020603050405020304" pitchFamily="18" charset="0"/>
              </a:rPr>
              <a:t>是对应关系矩阵。</a:t>
            </a:r>
          </a:p>
        </p:txBody>
      </p:sp>
      <p:pic>
        <p:nvPicPr>
          <p:cNvPr id="78855" name="Picture 5">
            <a:extLst>
              <a:ext uri="{FF2B5EF4-FFF2-40B4-BE49-F238E27FC236}">
                <a16:creationId xmlns:a16="http://schemas.microsoft.com/office/drawing/2014/main" id="{692F53DD-15F1-4992-BCED-9853535C3F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5800" y="3951891"/>
            <a:ext cx="19319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6A695008-9F67-4D9B-BA0E-0AE89A471CD6}"/>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5">
            <a:extLst>
              <a:ext uri="{FF2B5EF4-FFF2-40B4-BE49-F238E27FC236}">
                <a16:creationId xmlns:a16="http://schemas.microsoft.com/office/drawing/2014/main" id="{25D50F7F-F7AA-428B-A32D-36F479311DE2}"/>
              </a:ext>
            </a:extLst>
          </p:cNvPr>
          <p:cNvGraphicFramePr>
            <a:graphicFrameLocks noChangeAspect="1"/>
          </p:cNvGraphicFramePr>
          <p:nvPr/>
        </p:nvGraphicFramePr>
        <p:xfrm>
          <a:off x="4953001" y="4191000"/>
          <a:ext cx="2487613" cy="1828800"/>
        </p:xfrm>
        <a:graphic>
          <a:graphicData uri="http://schemas.openxmlformats.org/presentationml/2006/ole">
            <mc:AlternateContent xmlns:mc="http://schemas.openxmlformats.org/markup-compatibility/2006">
              <mc:Choice xmlns:v="urn:schemas-microsoft-com:vml" Requires="v">
                <p:oleObj spid="_x0000_s80921" name="Equation" r:id="rId4" imgW="1244600" imgH="914400" progId="Equation.3">
                  <p:embed/>
                </p:oleObj>
              </mc:Choice>
              <mc:Fallback>
                <p:oleObj name="Equation" r:id="rId4" imgW="1244600" imgH="914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1" y="4191000"/>
                        <a:ext cx="2487613"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a:extLst>
              <a:ext uri="{FF2B5EF4-FFF2-40B4-BE49-F238E27FC236}">
                <a16:creationId xmlns:a16="http://schemas.microsoft.com/office/drawing/2014/main" id="{6C0324EF-81F9-4EF4-B070-BCFC3908FAA4}"/>
              </a:ext>
            </a:extLst>
          </p:cNvPr>
          <p:cNvSpPr txBox="1">
            <a:spLocks noChangeArrowheads="1"/>
          </p:cNvSpPr>
          <p:nvPr/>
        </p:nvSpPr>
        <p:spPr bwMode="auto">
          <a:xfrm>
            <a:off x="1073152" y="2286001"/>
            <a:ext cx="10350496" cy="113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判断是否存在一条</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i="1" baseline="-25000" dirty="0">
                <a:latin typeface="Times New Roman" panose="02020603050405020304" pitchFamily="18" charset="0"/>
                <a:ea typeface="仿宋_GB2312" panose="02010609030101010101" pitchFamily="49" charset="-122"/>
                <a:cs typeface="Times New Roman" panose="02020603050405020304" pitchFamily="18" charset="0"/>
              </a:rPr>
              <a:t>i</a:t>
            </a:r>
            <a:r>
              <a:rPr lang="zh-CN" altLang="en-US" sz="2400" dirty="0">
                <a:latin typeface="Times New Roman" panose="02020603050405020304" pitchFamily="18" charset="0"/>
                <a:ea typeface="楷体_GB2312" pitchFamily="49" charset="-122"/>
                <a:cs typeface="Times New Roman" panose="02020603050405020304" pitchFamily="18" charset="0"/>
              </a:rPr>
              <a:t>到</a:t>
            </a:r>
            <a:r>
              <a:rPr lang="en-US" altLang="zh-CN" sz="2400" i="1" dirty="0" err="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i="1" baseline="-25000" dirty="0" err="1">
                <a:latin typeface="Times New Roman" panose="02020603050405020304" pitchFamily="18" charset="0"/>
                <a:ea typeface="仿宋_GB2312" panose="02010609030101010101" pitchFamily="49" charset="-122"/>
                <a:cs typeface="Times New Roman" panose="02020603050405020304" pitchFamily="18" charset="0"/>
              </a:rPr>
              <a:t>j</a:t>
            </a:r>
            <a:r>
              <a:rPr lang="zh-CN" altLang="en-US" sz="2400" dirty="0">
                <a:latin typeface="Times New Roman" panose="02020603050405020304" pitchFamily="18" charset="0"/>
                <a:ea typeface="楷体_GB2312" pitchFamily="49" charset="-122"/>
                <a:cs typeface="Times New Roman" panose="02020603050405020304" pitchFamily="18" charset="0"/>
              </a:rPr>
              <a:t>的且只有</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1</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a</a:t>
            </a:r>
            <a:r>
              <a:rPr lang="zh-CN" altLang="en-US" sz="2400" dirty="0">
                <a:latin typeface="Times New Roman" panose="02020603050405020304" pitchFamily="18" charset="0"/>
                <a:ea typeface="楷体_GB2312" pitchFamily="49" charset="-122"/>
                <a:cs typeface="Times New Roman" panose="02020603050405020304" pitchFamily="18" charset="0"/>
              </a:rPr>
              <a:t>作为内点的路径，有，</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1</a:t>
            </a:r>
            <a:r>
              <a:rPr lang="zh-CN" altLang="en-US" sz="2400" dirty="0">
                <a:latin typeface="Times New Roman" panose="02020603050405020304" pitchFamily="18" charset="0"/>
                <a:ea typeface="楷体_GB2312" pitchFamily="49" charset="-122"/>
                <a:cs typeface="Times New Roman" panose="02020603050405020304" pitchFamily="18" charset="0"/>
              </a:rPr>
              <a:t>的</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i</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j</a:t>
            </a:r>
            <a:r>
              <a:rPr lang="en-US" altLang="zh-CN" sz="2400" dirty="0">
                <a:latin typeface="Times New Roman" panose="02020603050405020304" pitchFamily="18" charset="0"/>
                <a:ea typeface="楷体_GB2312" pitchFamily="49" charset="-122"/>
                <a:cs typeface="Times New Roman" panose="02020603050405020304" pitchFamily="18" charset="0"/>
              </a:rPr>
              <a:t>)=1</a:t>
            </a:r>
            <a:r>
              <a:rPr lang="zh-CN" altLang="en-US" sz="2400" dirty="0">
                <a:latin typeface="Times New Roman" panose="02020603050405020304" pitchFamily="18" charset="0"/>
                <a:ea typeface="楷体_GB2312" pitchFamily="49" charset="-122"/>
                <a:cs typeface="Times New Roman" panose="02020603050405020304" pitchFamily="18" charset="0"/>
              </a:rPr>
              <a:t>。</a:t>
            </a:r>
            <a:endParaRPr lang="en-US" altLang="zh-CN" sz="2400"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50000"/>
              </a:lnSpc>
              <a:spcBef>
                <a:spcPct val="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因为存在一条从</a:t>
            </a:r>
            <a:r>
              <a:rPr lang="en-US" altLang="zh-CN" sz="2400" i="1" dirty="0">
                <a:latin typeface="Times New Roman" panose="02020603050405020304" pitchFamily="18" charset="0"/>
                <a:ea typeface="楷体_GB2312" pitchFamily="49" charset="-122"/>
                <a:cs typeface="Times New Roman" panose="02020603050405020304" pitchFamily="18" charset="0"/>
              </a:rPr>
              <a:t>b</a:t>
            </a:r>
            <a:r>
              <a:rPr lang="zh-CN" altLang="en-US" sz="2400" dirty="0">
                <a:latin typeface="Times New Roman" panose="02020603050405020304" pitchFamily="18" charset="0"/>
                <a:ea typeface="楷体_GB2312" pitchFamily="49" charset="-122"/>
                <a:cs typeface="Times New Roman" panose="02020603050405020304" pitchFamily="18" charset="0"/>
              </a:rPr>
              <a:t>到</a:t>
            </a:r>
            <a:r>
              <a:rPr lang="en-US" altLang="zh-CN" sz="2400" i="1" dirty="0">
                <a:latin typeface="Times New Roman" panose="02020603050405020304" pitchFamily="18" charset="0"/>
                <a:ea typeface="楷体_GB2312" pitchFamily="49" charset="-122"/>
                <a:cs typeface="Times New Roman" panose="02020603050405020304" pitchFamily="18" charset="0"/>
              </a:rPr>
              <a:t>d</a:t>
            </a:r>
            <a:r>
              <a:rPr lang="zh-CN" altLang="en-US" sz="2400" dirty="0">
                <a:latin typeface="Times New Roman" panose="02020603050405020304" pitchFamily="18" charset="0"/>
                <a:ea typeface="楷体_GB2312" pitchFamily="49" charset="-122"/>
                <a:cs typeface="Times New Roman" panose="02020603050405020304" pitchFamily="18" charset="0"/>
              </a:rPr>
              <a:t>的路径，仅有</a:t>
            </a:r>
            <a:r>
              <a:rPr lang="en-US" altLang="zh-CN" sz="2400" i="1" dirty="0">
                <a:latin typeface="Times New Roman" panose="02020603050405020304" pitchFamily="18" charset="0"/>
                <a:ea typeface="楷体_GB2312" pitchFamily="49" charset="-122"/>
                <a:cs typeface="Times New Roman" panose="02020603050405020304" pitchFamily="18" charset="0"/>
              </a:rPr>
              <a:t>a</a:t>
            </a:r>
            <a:r>
              <a:rPr lang="zh-CN" altLang="en-US" sz="2400" dirty="0">
                <a:latin typeface="Times New Roman" panose="02020603050405020304" pitchFamily="18" charset="0"/>
                <a:ea typeface="楷体_GB2312" pitchFamily="49" charset="-122"/>
                <a:cs typeface="Times New Roman" panose="02020603050405020304" pitchFamily="18" charset="0"/>
              </a:rPr>
              <a:t>作为内点，</a:t>
            </a:r>
            <a:r>
              <a:rPr lang="en-US" altLang="zh-CN" sz="2400" i="1" dirty="0">
                <a:latin typeface="Times New Roman" panose="02020603050405020304" pitchFamily="18" charset="0"/>
                <a:ea typeface="楷体_GB2312" pitchFamily="49" charset="-122"/>
                <a:cs typeface="Times New Roman" panose="02020603050405020304" pitchFamily="18" charset="0"/>
              </a:rPr>
              <a:t>b</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a</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i="1" dirty="0">
                <a:latin typeface="Times New Roman" panose="02020603050405020304" pitchFamily="18" charset="0"/>
                <a:ea typeface="楷体_GB2312" pitchFamily="49" charset="-122"/>
                <a:cs typeface="Times New Roman" panose="02020603050405020304" pitchFamily="18" charset="0"/>
              </a:rPr>
              <a:t>d</a:t>
            </a:r>
            <a:r>
              <a:rPr lang="zh-CN" altLang="en-US" sz="2400" dirty="0">
                <a:latin typeface="Times New Roman" panose="02020603050405020304" pitchFamily="18" charset="0"/>
                <a:ea typeface="楷体_GB2312" pitchFamily="49" charset="-122"/>
                <a:cs typeface="Times New Roman" panose="02020603050405020304" pitchFamily="18" charset="0"/>
              </a:rPr>
              <a:t>，故</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1</a:t>
            </a:r>
            <a:r>
              <a:rPr lang="zh-CN" altLang="en-US" sz="2400" dirty="0">
                <a:latin typeface="Times New Roman" panose="02020603050405020304" pitchFamily="18" charset="0"/>
                <a:ea typeface="楷体_GB2312" pitchFamily="49" charset="-122"/>
                <a:cs typeface="Times New Roman" panose="02020603050405020304" pitchFamily="18" charset="0"/>
              </a:rPr>
              <a:t>的</a:t>
            </a:r>
            <a:r>
              <a:rPr lang="en-US" altLang="zh-CN" sz="2400" dirty="0">
                <a:latin typeface="Times New Roman" panose="02020603050405020304" pitchFamily="18" charset="0"/>
                <a:ea typeface="楷体_GB2312" pitchFamily="49" charset="-122"/>
                <a:cs typeface="Times New Roman" panose="02020603050405020304" pitchFamily="18" charset="0"/>
              </a:rPr>
              <a:t>(2,4)=1</a:t>
            </a:r>
            <a:endParaRPr lang="zh-CN" altLang="en-US" sz="2400" dirty="0">
              <a:latin typeface="Times New Roman" panose="02020603050405020304" pitchFamily="18" charset="0"/>
              <a:ea typeface="楷体_GB2312" pitchFamily="49" charset="-122"/>
              <a:cs typeface="Times New Roman" panose="02020603050405020304" pitchFamily="18" charset="0"/>
            </a:endParaRPr>
          </a:p>
        </p:txBody>
      </p:sp>
      <p:pic>
        <p:nvPicPr>
          <p:cNvPr id="80902" name="Picture 5">
            <a:extLst>
              <a:ext uri="{FF2B5EF4-FFF2-40B4-BE49-F238E27FC236}">
                <a16:creationId xmlns:a16="http://schemas.microsoft.com/office/drawing/2014/main" id="{42BDCEE5-8704-4A78-B3A6-C3C233E418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8200" y="3962400"/>
            <a:ext cx="19319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0903" name="Object 3">
            <a:extLst>
              <a:ext uri="{FF2B5EF4-FFF2-40B4-BE49-F238E27FC236}">
                <a16:creationId xmlns:a16="http://schemas.microsoft.com/office/drawing/2014/main" id="{0D151127-EFB7-4CA5-ACF4-13E9255D15D3}"/>
              </a:ext>
            </a:extLst>
          </p:cNvPr>
          <p:cNvGraphicFramePr>
            <a:graphicFrameLocks noChangeAspect="1"/>
          </p:cNvGraphicFramePr>
          <p:nvPr/>
        </p:nvGraphicFramePr>
        <p:xfrm>
          <a:off x="2133601" y="4191000"/>
          <a:ext cx="2513013" cy="1828800"/>
        </p:xfrm>
        <a:graphic>
          <a:graphicData uri="http://schemas.openxmlformats.org/presentationml/2006/ole">
            <mc:AlternateContent xmlns:mc="http://schemas.openxmlformats.org/markup-compatibility/2006">
              <mc:Choice xmlns:v="urn:schemas-microsoft-com:vml" Requires="v">
                <p:oleObj spid="_x0000_s80922" name="Equation" r:id="rId7" imgW="1257300" imgH="914400" progId="Equation.3">
                  <p:embed/>
                </p:oleObj>
              </mc:Choice>
              <mc:Fallback>
                <p:oleObj name="Equation" r:id="rId7" imgW="1257300" imgH="9144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1" y="4191000"/>
                        <a:ext cx="2513013"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椭圆 9">
            <a:extLst>
              <a:ext uri="{FF2B5EF4-FFF2-40B4-BE49-F238E27FC236}">
                <a16:creationId xmlns:a16="http://schemas.microsoft.com/office/drawing/2014/main" id="{B40024BB-9FF3-47BC-A36A-384808767AA9}"/>
              </a:ext>
            </a:extLst>
          </p:cNvPr>
          <p:cNvSpPr/>
          <p:nvPr/>
        </p:nvSpPr>
        <p:spPr>
          <a:xfrm>
            <a:off x="6934200" y="4648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2" name="直接连接符 11">
            <a:extLst>
              <a:ext uri="{FF2B5EF4-FFF2-40B4-BE49-F238E27FC236}">
                <a16:creationId xmlns:a16="http://schemas.microsoft.com/office/drawing/2014/main" id="{F4F073CF-C081-41EF-8E97-C4A7DC5A76F5}"/>
              </a:ext>
            </a:extLst>
          </p:cNvPr>
          <p:cNvCxnSpPr/>
          <p:nvPr/>
        </p:nvCxnSpPr>
        <p:spPr>
          <a:xfrm rot="10800000" flipV="1">
            <a:off x="8610600" y="4267200"/>
            <a:ext cx="1600200" cy="0"/>
          </a:xfrm>
          <a:prstGeom prst="line">
            <a:avLst/>
          </a:prstGeom>
          <a:ln w="28575">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23548AD-6BD1-43FB-B084-66431CEBFA1D}"/>
              </a:ext>
            </a:extLst>
          </p:cNvPr>
          <p:cNvCxnSpPr/>
          <p:nvPr/>
        </p:nvCxnSpPr>
        <p:spPr>
          <a:xfrm rot="5400000" flipH="1" flipV="1">
            <a:off x="7848601" y="5029201"/>
            <a:ext cx="1524000" cy="3175"/>
          </a:xfrm>
          <a:prstGeom prst="line">
            <a:avLst/>
          </a:prstGeom>
          <a:ln w="28575">
            <a:solidFill>
              <a:srgbClr val="CC0000"/>
            </a:solidFill>
          </a:ln>
        </p:spPr>
        <p:style>
          <a:lnRef idx="1">
            <a:schemeClr val="accent1"/>
          </a:lnRef>
          <a:fillRef idx="0">
            <a:schemeClr val="accent1"/>
          </a:fillRef>
          <a:effectRef idx="0">
            <a:schemeClr val="accent1"/>
          </a:effectRef>
          <a:fontRef idx="minor">
            <a:schemeClr val="tx1"/>
          </a:fontRef>
        </p:style>
      </p:cxnSp>
      <p:sp>
        <p:nvSpPr>
          <p:cNvPr id="14" name="TextBox 6">
            <a:extLst>
              <a:ext uri="{FF2B5EF4-FFF2-40B4-BE49-F238E27FC236}">
                <a16:creationId xmlns:a16="http://schemas.microsoft.com/office/drawing/2014/main" id="{78606D60-717D-41F7-90D0-F89711E8A401}"/>
              </a:ext>
            </a:extLst>
          </p:cNvPr>
          <p:cNvSpPr txBox="1">
            <a:spLocks noChangeArrowheads="1"/>
          </p:cNvSpPr>
          <p:nvPr/>
        </p:nvSpPr>
        <p:spPr bwMode="auto">
          <a:xfrm>
            <a:off x="685800" y="1600200"/>
            <a:ext cx="8458200" cy="563563"/>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关系的传递闭包算法</a:t>
            </a:r>
            <a:r>
              <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rPr>
              <a:t>——</a:t>
            </a: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沃舍尔算法</a:t>
            </a:r>
            <a:endPar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endParaRPr>
          </a:p>
        </p:txBody>
      </p:sp>
      <p:sp>
        <p:nvSpPr>
          <p:cNvPr id="15" name="Rectangle 2">
            <a:extLst>
              <a:ext uri="{FF2B5EF4-FFF2-40B4-BE49-F238E27FC236}">
                <a16:creationId xmlns:a16="http://schemas.microsoft.com/office/drawing/2014/main" id="{98A2982B-D506-4836-98C5-353CC621C644}"/>
              </a:ext>
            </a:extLst>
          </p:cNvPr>
          <p:cNvSpPr txBox="1">
            <a:spLocks noChangeArrowheads="1"/>
          </p:cNvSpPr>
          <p:nvPr/>
        </p:nvSpPr>
        <p:spPr>
          <a:xfrm>
            <a:off x="533400" y="0"/>
            <a:ext cx="93726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a:solidFill>
                  <a:schemeClr val="bg1"/>
                </a:solidFill>
                <a:latin typeface="Times New Roman" panose="02020603050405020304" pitchFamily="18" charset="0"/>
                <a:cs typeface="Times New Roman" panose="02020603050405020304" pitchFamily="18" charset="0"/>
              </a:rPr>
              <a:t>5.4 </a:t>
            </a:r>
            <a:r>
              <a:rPr lang="zh-CN" altLang="en-US" b="1">
                <a:solidFill>
                  <a:schemeClr val="bg1"/>
                </a:solidFill>
                <a:latin typeface="Times New Roman" panose="02020603050405020304" pitchFamily="18" charset="0"/>
                <a:cs typeface="Times New Roman" panose="02020603050405020304" pitchFamily="18" charset="0"/>
              </a:rPr>
              <a:t>关系的闭包 </a:t>
            </a:r>
            <a:r>
              <a:rPr lang="en-US" altLang="zh-CN" sz="3600" b="1">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par>
                          <p:cTn id="8" fill="hold" nodeType="afterGroup">
                            <p:stCondLst>
                              <p:cond delay="500"/>
                            </p:stCondLst>
                            <p:childTnLst>
                              <p:par>
                                <p:cTn id="9" presetID="18" presetClass="entr" presetSubtype="1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downLeft)">
                                      <p:cBhvr>
                                        <p:cTn id="11" dur="500"/>
                                        <p:tgtEl>
                                          <p:spTgt spid="12"/>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strips(downLeft)">
                                      <p:cBhvr>
                                        <p:cTn id="15" dur="5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nodeType="afterGroup">
                            <p:stCondLst>
                              <p:cond delay="0"/>
                            </p:stCondLst>
                            <p:childTnLst>
                              <p:par>
                                <p:cTn id="21" presetID="9"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8" name="Object 5">
            <a:extLst>
              <a:ext uri="{FF2B5EF4-FFF2-40B4-BE49-F238E27FC236}">
                <a16:creationId xmlns:a16="http://schemas.microsoft.com/office/drawing/2014/main" id="{DE37144F-DED1-40BF-8736-08D984FE45BC}"/>
              </a:ext>
            </a:extLst>
          </p:cNvPr>
          <p:cNvGraphicFramePr>
            <a:graphicFrameLocks noChangeAspect="1"/>
          </p:cNvGraphicFramePr>
          <p:nvPr/>
        </p:nvGraphicFramePr>
        <p:xfrm>
          <a:off x="2209801" y="4114800"/>
          <a:ext cx="2487613" cy="1828800"/>
        </p:xfrm>
        <a:graphic>
          <a:graphicData uri="http://schemas.openxmlformats.org/presentationml/2006/ole">
            <mc:AlternateContent xmlns:mc="http://schemas.openxmlformats.org/markup-compatibility/2006">
              <mc:Choice xmlns:v="urn:schemas-microsoft-com:vml" Requires="v">
                <p:oleObj spid="_x0000_s82959" name="Equation" r:id="rId4" imgW="1244600" imgH="914400" progId="Equation.3">
                  <p:embed/>
                </p:oleObj>
              </mc:Choice>
              <mc:Fallback>
                <p:oleObj name="Equation" r:id="rId4" imgW="1244600" imgH="914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1" y="4114800"/>
                        <a:ext cx="2487613"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a:extLst>
              <a:ext uri="{FF2B5EF4-FFF2-40B4-BE49-F238E27FC236}">
                <a16:creationId xmlns:a16="http://schemas.microsoft.com/office/drawing/2014/main" id="{BB450079-D9CF-4AEE-94CB-24B52E43D238}"/>
              </a:ext>
            </a:extLst>
          </p:cNvPr>
          <p:cNvSpPr txBox="1">
            <a:spLocks noChangeArrowheads="1"/>
          </p:cNvSpPr>
          <p:nvPr/>
        </p:nvSpPr>
        <p:spPr bwMode="auto">
          <a:xfrm>
            <a:off x="914400" y="2286001"/>
            <a:ext cx="10515600" cy="113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判断是否存在一条</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i="1" baseline="-25000" dirty="0">
                <a:latin typeface="Times New Roman" panose="02020603050405020304" pitchFamily="18" charset="0"/>
                <a:ea typeface="仿宋_GB2312" panose="02010609030101010101" pitchFamily="49" charset="-122"/>
                <a:cs typeface="Times New Roman" panose="02020603050405020304" pitchFamily="18" charset="0"/>
              </a:rPr>
              <a:t>i</a:t>
            </a:r>
            <a:r>
              <a:rPr lang="zh-CN" altLang="en-US" sz="2400" dirty="0">
                <a:latin typeface="Times New Roman" panose="02020603050405020304" pitchFamily="18" charset="0"/>
                <a:ea typeface="楷体_GB2312" pitchFamily="49" charset="-122"/>
                <a:cs typeface="Times New Roman" panose="02020603050405020304" pitchFamily="18" charset="0"/>
              </a:rPr>
              <a:t>到</a:t>
            </a:r>
            <a:r>
              <a:rPr lang="en-US" altLang="zh-CN" sz="2400" i="1" dirty="0" err="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i="1" baseline="-25000" dirty="0" err="1">
                <a:latin typeface="Times New Roman" panose="02020603050405020304" pitchFamily="18" charset="0"/>
                <a:ea typeface="仿宋_GB2312" panose="02010609030101010101" pitchFamily="49" charset="-122"/>
                <a:cs typeface="Times New Roman" panose="02020603050405020304" pitchFamily="18" charset="0"/>
              </a:rPr>
              <a:t>j</a:t>
            </a:r>
            <a:r>
              <a:rPr lang="zh-CN" altLang="en-US" sz="2400" dirty="0">
                <a:latin typeface="Times New Roman" panose="02020603050405020304" pitchFamily="18" charset="0"/>
                <a:ea typeface="楷体_GB2312" pitchFamily="49" charset="-122"/>
                <a:cs typeface="Times New Roman" panose="02020603050405020304" pitchFamily="18" charset="0"/>
              </a:rPr>
              <a:t>的且只有</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1</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a</a:t>
            </a:r>
            <a:r>
              <a:rPr lang="zh-CN" altLang="en-US" sz="2400" dirty="0">
                <a:latin typeface="Times New Roman" panose="02020603050405020304" pitchFamily="18" charset="0"/>
                <a:ea typeface="楷体_GB2312" pitchFamily="49" charset="-122"/>
                <a:cs typeface="Times New Roman" panose="02020603050405020304" pitchFamily="18" charset="0"/>
              </a:rPr>
              <a:t>和</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2</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b</a:t>
            </a:r>
            <a:r>
              <a:rPr lang="zh-CN" altLang="en-US" sz="2400" dirty="0">
                <a:latin typeface="Times New Roman" panose="02020603050405020304" pitchFamily="18" charset="0"/>
                <a:ea typeface="楷体_GB2312" pitchFamily="49" charset="-122"/>
                <a:cs typeface="Times New Roman" panose="02020603050405020304" pitchFamily="18" charset="0"/>
              </a:rPr>
              <a:t>作为内点的路径，有，</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2</a:t>
            </a:r>
            <a:r>
              <a:rPr lang="zh-CN" altLang="en-US" sz="2400" dirty="0">
                <a:latin typeface="Times New Roman" panose="02020603050405020304" pitchFamily="18" charset="0"/>
                <a:ea typeface="楷体_GB2312" pitchFamily="49" charset="-122"/>
                <a:cs typeface="Times New Roman" panose="02020603050405020304" pitchFamily="18" charset="0"/>
              </a:rPr>
              <a:t>的</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i</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j</a:t>
            </a:r>
            <a:r>
              <a:rPr lang="en-US" altLang="zh-CN" sz="2400" dirty="0">
                <a:latin typeface="Times New Roman" panose="02020603050405020304" pitchFamily="18" charset="0"/>
                <a:ea typeface="楷体_GB2312" pitchFamily="49" charset="-122"/>
                <a:cs typeface="Times New Roman" panose="02020603050405020304" pitchFamily="18" charset="0"/>
              </a:rPr>
              <a:t>)=1</a:t>
            </a:r>
            <a:r>
              <a:rPr lang="zh-CN" altLang="en-US" sz="2400" dirty="0">
                <a:latin typeface="Times New Roman" panose="02020603050405020304" pitchFamily="18" charset="0"/>
                <a:ea typeface="楷体_GB2312" pitchFamily="49" charset="-122"/>
                <a:cs typeface="Times New Roman" panose="02020603050405020304" pitchFamily="18" charset="0"/>
              </a:rPr>
              <a:t>。</a:t>
            </a:r>
            <a:endParaRPr lang="en-US" altLang="zh-CN" sz="2400"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50000"/>
              </a:lnSpc>
              <a:spcBef>
                <a:spcPct val="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因没有边以</a:t>
            </a:r>
            <a:r>
              <a:rPr lang="en-US" altLang="zh-CN" sz="2400" i="1" dirty="0">
                <a:latin typeface="Times New Roman" panose="02020603050405020304" pitchFamily="18" charset="0"/>
                <a:ea typeface="楷体_GB2312" pitchFamily="49" charset="-122"/>
                <a:cs typeface="Times New Roman" panose="02020603050405020304" pitchFamily="18" charset="0"/>
              </a:rPr>
              <a:t>b</a:t>
            </a:r>
            <a:r>
              <a:rPr lang="zh-CN" altLang="en-US" sz="2400" dirty="0">
                <a:latin typeface="Times New Roman" panose="02020603050405020304" pitchFamily="18" charset="0"/>
                <a:ea typeface="楷体_GB2312" pitchFamily="49" charset="-122"/>
                <a:cs typeface="Times New Roman" panose="02020603050405020304" pitchFamily="18" charset="0"/>
              </a:rPr>
              <a:t>为终点，故内点加入</a:t>
            </a:r>
            <a:r>
              <a:rPr lang="en-US" altLang="zh-CN" sz="2400" i="1" dirty="0">
                <a:latin typeface="Times New Roman" panose="02020603050405020304" pitchFamily="18" charset="0"/>
                <a:ea typeface="楷体_GB2312" pitchFamily="49" charset="-122"/>
                <a:cs typeface="Times New Roman" panose="02020603050405020304" pitchFamily="18" charset="0"/>
              </a:rPr>
              <a:t>b</a:t>
            </a:r>
            <a:r>
              <a:rPr lang="zh-CN" altLang="en-US" sz="2400" dirty="0">
                <a:latin typeface="Times New Roman" panose="02020603050405020304" pitchFamily="18" charset="0"/>
                <a:ea typeface="楷体_GB2312" pitchFamily="49" charset="-122"/>
                <a:cs typeface="Times New Roman" panose="02020603050405020304" pitchFamily="18" charset="0"/>
              </a:rPr>
              <a:t>也不会得到新路径。 </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2</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1</a:t>
            </a:r>
            <a:endParaRPr lang="zh-CN" altLang="en-US" sz="2400" dirty="0">
              <a:latin typeface="Times New Roman" panose="02020603050405020304" pitchFamily="18" charset="0"/>
              <a:ea typeface="楷体_GB2312" pitchFamily="49" charset="-122"/>
              <a:cs typeface="Times New Roman" panose="02020603050405020304" pitchFamily="18" charset="0"/>
            </a:endParaRPr>
          </a:p>
        </p:txBody>
      </p:sp>
      <p:pic>
        <p:nvPicPr>
          <p:cNvPr id="82950" name="Picture 5">
            <a:extLst>
              <a:ext uri="{FF2B5EF4-FFF2-40B4-BE49-F238E27FC236}">
                <a16:creationId xmlns:a16="http://schemas.microsoft.com/office/drawing/2014/main" id="{8083E7F8-A62F-4863-BC1B-6344EA3739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8200" y="3962400"/>
            <a:ext cx="19319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005FF7B-B29E-4297-95A9-CBFEDF6B3BC5}"/>
              </a:ext>
            </a:extLst>
          </p:cNvPr>
          <p:cNvSpPr txBox="1">
            <a:spLocks noChangeArrowheads="1"/>
          </p:cNvSpPr>
          <p:nvPr/>
        </p:nvSpPr>
        <p:spPr bwMode="auto">
          <a:xfrm>
            <a:off x="2057400" y="4748213"/>
            <a:ext cx="60960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r>
              <a:rPr lang="en-US" altLang="zh-CN" sz="2400" b="1">
                <a:solidFill>
                  <a:srgbClr val="C00000"/>
                </a:solidFill>
                <a:latin typeface="Times New Roman" panose="02020603050405020304" pitchFamily="18" charset="0"/>
                <a:cs typeface="Times New Roman" panose="02020603050405020304" pitchFamily="18" charset="0"/>
              </a:rPr>
              <a:t>W</a:t>
            </a:r>
            <a:r>
              <a:rPr lang="en-US" altLang="zh-CN" sz="2400" baseline="-25000">
                <a:solidFill>
                  <a:srgbClr val="C00000"/>
                </a:solidFill>
                <a:latin typeface="Times New Roman" panose="02020603050405020304" pitchFamily="18" charset="0"/>
                <a:cs typeface="Times New Roman" panose="02020603050405020304" pitchFamily="18" charset="0"/>
              </a:rPr>
              <a:t>2</a:t>
            </a:r>
            <a:endParaRPr lang="zh-CN" altLang="en-US" sz="2400" baseline="-25000">
              <a:solidFill>
                <a:srgbClr val="C00000"/>
              </a:solidFill>
              <a:latin typeface="Times New Roman" panose="02020603050405020304" pitchFamily="18" charset="0"/>
              <a:cs typeface="Times New Roman" panose="02020603050405020304" pitchFamily="18" charset="0"/>
            </a:endParaRPr>
          </a:p>
        </p:txBody>
      </p:sp>
      <p:sp>
        <p:nvSpPr>
          <p:cNvPr id="10" name="TextBox 6">
            <a:extLst>
              <a:ext uri="{FF2B5EF4-FFF2-40B4-BE49-F238E27FC236}">
                <a16:creationId xmlns:a16="http://schemas.microsoft.com/office/drawing/2014/main" id="{084186F0-E3FF-4C54-BB2E-DD9A08A2044A}"/>
              </a:ext>
            </a:extLst>
          </p:cNvPr>
          <p:cNvSpPr txBox="1">
            <a:spLocks noChangeArrowheads="1"/>
          </p:cNvSpPr>
          <p:nvPr/>
        </p:nvSpPr>
        <p:spPr bwMode="auto">
          <a:xfrm>
            <a:off x="685800" y="1600200"/>
            <a:ext cx="8458200" cy="563563"/>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关系的传递闭包算法</a:t>
            </a:r>
            <a:r>
              <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rPr>
              <a:t>——</a:t>
            </a: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沃舍尔算法</a:t>
            </a:r>
            <a:endPar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endParaRPr>
          </a:p>
        </p:txBody>
      </p:sp>
      <p:sp>
        <p:nvSpPr>
          <p:cNvPr id="11" name="Rectangle 2">
            <a:extLst>
              <a:ext uri="{FF2B5EF4-FFF2-40B4-BE49-F238E27FC236}">
                <a16:creationId xmlns:a16="http://schemas.microsoft.com/office/drawing/2014/main" id="{EF9C2629-6A72-4320-A347-561C3E177ADB}"/>
              </a:ext>
            </a:extLst>
          </p:cNvPr>
          <p:cNvSpPr txBox="1">
            <a:spLocks noChangeArrowheads="1"/>
          </p:cNvSpPr>
          <p:nvPr/>
        </p:nvSpPr>
        <p:spPr>
          <a:xfrm>
            <a:off x="533400" y="0"/>
            <a:ext cx="93726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a:solidFill>
                  <a:schemeClr val="bg1"/>
                </a:solidFill>
                <a:latin typeface="Times New Roman" panose="02020603050405020304" pitchFamily="18" charset="0"/>
                <a:cs typeface="Times New Roman" panose="02020603050405020304" pitchFamily="18" charset="0"/>
              </a:rPr>
              <a:t>5.4 </a:t>
            </a:r>
            <a:r>
              <a:rPr lang="zh-CN" altLang="en-US" b="1">
                <a:solidFill>
                  <a:schemeClr val="bg1"/>
                </a:solidFill>
                <a:latin typeface="Times New Roman" panose="02020603050405020304" pitchFamily="18" charset="0"/>
                <a:cs typeface="Times New Roman" panose="02020603050405020304" pitchFamily="18" charset="0"/>
              </a:rPr>
              <a:t>关系的闭包 </a:t>
            </a:r>
            <a:r>
              <a:rPr lang="en-US" altLang="zh-CN" sz="3600" b="1">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D9314311-7BA0-4DFB-AD77-888D92985888}"/>
              </a:ext>
            </a:extLst>
          </p:cNvPr>
          <p:cNvSpPr txBox="1">
            <a:spLocks noChangeArrowheads="1"/>
          </p:cNvSpPr>
          <p:nvPr/>
        </p:nvSpPr>
        <p:spPr bwMode="auto">
          <a:xfrm>
            <a:off x="914400" y="1441139"/>
            <a:ext cx="10439400" cy="3892861"/>
          </a:xfrm>
          <a:prstGeom prst="rect">
            <a:avLst/>
          </a:prstGeom>
          <a:noFill/>
          <a:ln w="9525">
            <a:noFill/>
            <a:miter lim="800000"/>
            <a:headEnd/>
            <a:tailEnd/>
          </a:ln>
        </p:spPr>
        <p:txBody>
          <a:bodyPr wrap="square">
            <a:spAutoFit/>
          </a:bodyPr>
          <a:lstStyle/>
          <a:p>
            <a:pPr eaLnBrk="1" hangingPunct="1">
              <a:lnSpc>
                <a:spcPct val="150000"/>
              </a:lnSpc>
              <a:buClr>
                <a:schemeClr val="tx2"/>
              </a:buClr>
              <a:buSzPct val="70000"/>
              <a:buFont typeface="Wingdings" pitchFamily="2" charset="2"/>
              <a:buChar char="l"/>
              <a:defRPr/>
            </a:pPr>
            <a:r>
              <a:rPr lang="zh-CN" altLang="en-US" sz="2800" b="1" dirty="0">
                <a:solidFill>
                  <a:srgbClr val="C00000"/>
                </a:solidFill>
                <a:effectLst>
                  <a:outerShdw blurRad="38100" dist="38100" dir="2700000" algn="tl">
                    <a:srgbClr val="C0C0C0"/>
                  </a:outerShdw>
                </a:effectLst>
                <a:latin typeface="华文细黑" pitchFamily="2" charset="-122"/>
                <a:ea typeface="华文细黑" pitchFamily="2" charset="-122"/>
              </a:rPr>
              <a:t> 数据库与关系</a:t>
            </a:r>
            <a:endParaRPr lang="en-US" altLang="zh-CN" sz="2800" b="1"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a:p>
            <a:pPr marL="717550" lvl="1" indent="-268288" eaLnBrk="1" hangingPunct="1">
              <a:lnSpc>
                <a:spcPct val="150000"/>
              </a:lnSpc>
              <a:buClr>
                <a:schemeClr val="tx2"/>
              </a:buClr>
              <a:buSzPct val="70000"/>
              <a:buFont typeface="Wingdings" pitchFamily="2" charset="2"/>
              <a:buChar char="l"/>
              <a:defRPr/>
            </a:pPr>
            <a:r>
              <a:rPr lang="zh-CN" altLang="en-US" sz="2800" dirty="0">
                <a:latin typeface="Times New Roman" pitchFamily="18" charset="0"/>
                <a:ea typeface="楷体_GB2312" pitchFamily="49" charset="-122"/>
                <a:cs typeface="Times New Roman" pitchFamily="18" charset="0"/>
              </a:rPr>
              <a:t>数据库是计算机应用中非常重要的一部分，它存放大量信息</a:t>
            </a:r>
            <a:endParaRPr lang="en-US" altLang="zh-CN" sz="2800" dirty="0">
              <a:latin typeface="Times New Roman" pitchFamily="18" charset="0"/>
              <a:ea typeface="楷体_GB2312" pitchFamily="49" charset="-122"/>
              <a:cs typeface="Times New Roman" pitchFamily="18" charset="0"/>
            </a:endParaRPr>
          </a:p>
          <a:p>
            <a:pPr marL="717550" lvl="1" indent="-268288" eaLnBrk="1" hangingPunct="1">
              <a:lnSpc>
                <a:spcPct val="150000"/>
              </a:lnSpc>
              <a:buClr>
                <a:schemeClr val="tx2"/>
              </a:buClr>
              <a:buSzPct val="70000"/>
              <a:buFont typeface="Wingdings" pitchFamily="2" charset="2"/>
              <a:buChar char="l"/>
              <a:defRPr/>
            </a:pPr>
            <a:r>
              <a:rPr lang="zh-CN" altLang="en-US" sz="2800" dirty="0">
                <a:latin typeface="Times New Roman" pitchFamily="18" charset="0"/>
                <a:ea typeface="楷体_GB2312" pitchFamily="49" charset="-122"/>
                <a:cs typeface="Times New Roman" pitchFamily="18" charset="0"/>
              </a:rPr>
              <a:t>信息经常被增删改、查询，数据库性能依赖于数据库模型</a:t>
            </a:r>
            <a:endParaRPr lang="en-US" altLang="zh-CN" sz="2800" dirty="0">
              <a:latin typeface="Times New Roman" pitchFamily="18" charset="0"/>
              <a:ea typeface="楷体_GB2312" pitchFamily="49" charset="-122"/>
              <a:cs typeface="Times New Roman" pitchFamily="18" charset="0"/>
            </a:endParaRPr>
          </a:p>
          <a:p>
            <a:pPr marL="717550" lvl="1" indent="-268288" eaLnBrk="1" hangingPunct="1">
              <a:lnSpc>
                <a:spcPct val="150000"/>
              </a:lnSpc>
              <a:buClr>
                <a:schemeClr val="tx2"/>
              </a:buClr>
              <a:buSzPct val="70000"/>
              <a:buFont typeface="Wingdings" pitchFamily="2" charset="2"/>
              <a:buChar char="l"/>
              <a:defRPr/>
            </a:pPr>
            <a:r>
              <a:rPr lang="zh-CN" altLang="en-US" sz="2800" dirty="0">
                <a:latin typeface="Times New Roman" pitchFamily="18" charset="0"/>
                <a:ea typeface="楷体_GB2312" pitchFamily="49" charset="-122"/>
                <a:cs typeface="Times New Roman" pitchFamily="18" charset="0"/>
              </a:rPr>
              <a:t>经历了多种数据库模型</a:t>
            </a:r>
            <a:endParaRPr lang="en-US" altLang="zh-CN" sz="2800" dirty="0">
              <a:latin typeface="Times New Roman" pitchFamily="18" charset="0"/>
              <a:ea typeface="楷体_GB2312" pitchFamily="49" charset="-122"/>
              <a:cs typeface="Times New Roman" pitchFamily="18" charset="0"/>
            </a:endParaRPr>
          </a:p>
          <a:p>
            <a:pPr marL="717550" lvl="1" indent="-268288" eaLnBrk="1" hangingPunct="1">
              <a:lnSpc>
                <a:spcPct val="150000"/>
              </a:lnSpc>
              <a:buClr>
                <a:schemeClr val="tx2"/>
              </a:buClr>
              <a:buSzPct val="70000"/>
              <a:buFont typeface="Wingdings" pitchFamily="2" charset="2"/>
              <a:buChar char="l"/>
              <a:defRPr/>
            </a:pPr>
            <a:r>
              <a:rPr lang="zh-CN" altLang="en-US" sz="2800" dirty="0">
                <a:latin typeface="Times New Roman" pitchFamily="18" charset="0"/>
                <a:ea typeface="楷体_GB2312" pitchFamily="49" charset="-122"/>
                <a:cs typeface="Times New Roman" pitchFamily="18" charset="0"/>
              </a:rPr>
              <a:t>关系数据库模型是目前常用的模型</a:t>
            </a:r>
            <a:endParaRPr lang="en-US" altLang="zh-CN" sz="2800" dirty="0">
              <a:latin typeface="Times New Roman" pitchFamily="18" charset="0"/>
              <a:ea typeface="楷体_GB2312" pitchFamily="49" charset="-122"/>
              <a:cs typeface="Times New Roman" pitchFamily="18" charset="0"/>
            </a:endParaRPr>
          </a:p>
          <a:p>
            <a:pPr marL="717550" lvl="1" indent="-268288" eaLnBrk="1" hangingPunct="1">
              <a:lnSpc>
                <a:spcPct val="150000"/>
              </a:lnSpc>
              <a:buClr>
                <a:schemeClr val="tx2"/>
              </a:buClr>
              <a:buSzPct val="70000"/>
              <a:defRPr/>
            </a:pPr>
            <a:endParaRPr lang="en-US" altLang="zh-CN" sz="2800" dirty="0">
              <a:latin typeface="Times New Roman" pitchFamily="18" charset="0"/>
              <a:ea typeface="楷体_GB2312" pitchFamily="49" charset="-122"/>
              <a:cs typeface="Times New Roman" pitchFamily="18" charset="0"/>
            </a:endParaRPr>
          </a:p>
        </p:txBody>
      </p:sp>
      <p:sp>
        <p:nvSpPr>
          <p:cNvPr id="6" name="Rectangle 2">
            <a:extLst>
              <a:ext uri="{FF2B5EF4-FFF2-40B4-BE49-F238E27FC236}">
                <a16:creationId xmlns:a16="http://schemas.microsoft.com/office/drawing/2014/main" id="{517F9D52-C9BA-4F02-8920-A187D72EBEEB}"/>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6" name="Object 5">
            <a:extLst>
              <a:ext uri="{FF2B5EF4-FFF2-40B4-BE49-F238E27FC236}">
                <a16:creationId xmlns:a16="http://schemas.microsoft.com/office/drawing/2014/main" id="{4AEE2FDD-32E5-4631-A1F8-787A2EFDDB24}"/>
              </a:ext>
            </a:extLst>
          </p:cNvPr>
          <p:cNvGraphicFramePr>
            <a:graphicFrameLocks noChangeAspect="1"/>
          </p:cNvGraphicFramePr>
          <p:nvPr/>
        </p:nvGraphicFramePr>
        <p:xfrm>
          <a:off x="2057401" y="4038600"/>
          <a:ext cx="2513013" cy="1828800"/>
        </p:xfrm>
        <a:graphic>
          <a:graphicData uri="http://schemas.openxmlformats.org/presentationml/2006/ole">
            <mc:AlternateContent xmlns:mc="http://schemas.openxmlformats.org/markup-compatibility/2006">
              <mc:Choice xmlns:v="urn:schemas-microsoft-com:vml" Requires="v">
                <p:oleObj spid="_x0000_s85016" name="Equation" r:id="rId4" imgW="1257300" imgH="914400" progId="Equation.3">
                  <p:embed/>
                </p:oleObj>
              </mc:Choice>
              <mc:Fallback>
                <p:oleObj name="Equation" r:id="rId4" imgW="1257300" imgH="914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1" y="4038600"/>
                        <a:ext cx="2513013"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a:extLst>
              <a:ext uri="{FF2B5EF4-FFF2-40B4-BE49-F238E27FC236}">
                <a16:creationId xmlns:a16="http://schemas.microsoft.com/office/drawing/2014/main" id="{A84294C7-55CD-4BD2-9644-BE8479C02DF2}"/>
              </a:ext>
            </a:extLst>
          </p:cNvPr>
          <p:cNvSpPr txBox="1">
            <a:spLocks noChangeArrowheads="1"/>
          </p:cNvSpPr>
          <p:nvPr/>
        </p:nvSpPr>
        <p:spPr bwMode="auto">
          <a:xfrm>
            <a:off x="990600" y="2286001"/>
            <a:ext cx="10668000"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若存在一条</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i="1" baseline="-25000" dirty="0">
                <a:latin typeface="Times New Roman" panose="02020603050405020304" pitchFamily="18" charset="0"/>
                <a:ea typeface="仿宋_GB2312" panose="02010609030101010101" pitchFamily="49" charset="-122"/>
                <a:cs typeface="Times New Roman" panose="02020603050405020304" pitchFamily="18" charset="0"/>
              </a:rPr>
              <a:t>i</a:t>
            </a:r>
            <a:r>
              <a:rPr lang="zh-CN" altLang="en-US" sz="2400" dirty="0">
                <a:latin typeface="Times New Roman" panose="02020603050405020304" pitchFamily="18" charset="0"/>
                <a:ea typeface="楷体_GB2312" pitchFamily="49" charset="-122"/>
                <a:cs typeface="Times New Roman" panose="02020603050405020304" pitchFamily="18" charset="0"/>
              </a:rPr>
              <a:t>到</a:t>
            </a:r>
            <a:r>
              <a:rPr lang="en-US" altLang="zh-CN" sz="2400" i="1" dirty="0" err="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i="1" baseline="-25000" dirty="0" err="1">
                <a:latin typeface="Times New Roman" panose="02020603050405020304" pitchFamily="18" charset="0"/>
                <a:ea typeface="仿宋_GB2312" panose="02010609030101010101" pitchFamily="49" charset="-122"/>
                <a:cs typeface="Times New Roman" panose="02020603050405020304" pitchFamily="18" charset="0"/>
              </a:rPr>
              <a:t>j</a:t>
            </a:r>
            <a:r>
              <a:rPr lang="zh-CN" altLang="en-US" sz="2400" dirty="0">
                <a:latin typeface="Times New Roman" panose="02020603050405020304" pitchFamily="18" charset="0"/>
                <a:ea typeface="楷体_GB2312" pitchFamily="49" charset="-122"/>
                <a:cs typeface="Times New Roman" panose="02020603050405020304" pitchFamily="18" charset="0"/>
              </a:rPr>
              <a:t>的且只用</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1</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a</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2</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b</a:t>
            </a:r>
            <a:r>
              <a:rPr lang="zh-CN" altLang="en-US" sz="2400" dirty="0">
                <a:latin typeface="Times New Roman" panose="02020603050405020304" pitchFamily="18" charset="0"/>
                <a:ea typeface="楷体_GB2312" pitchFamily="49" charset="-122"/>
                <a:cs typeface="Times New Roman" panose="02020603050405020304" pitchFamily="18" charset="0"/>
              </a:rPr>
              <a:t>和</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3</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c</a:t>
            </a:r>
            <a:r>
              <a:rPr lang="zh-CN" altLang="en-US" sz="2400" dirty="0">
                <a:latin typeface="Times New Roman" panose="02020603050405020304" pitchFamily="18" charset="0"/>
                <a:ea typeface="楷体_GB2312" pitchFamily="49" charset="-122"/>
                <a:cs typeface="Times New Roman" panose="02020603050405020304" pitchFamily="18" charset="0"/>
              </a:rPr>
              <a:t>作为内点的路径，则</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3</a:t>
            </a:r>
            <a:r>
              <a:rPr lang="zh-CN" altLang="en-US" sz="2400" dirty="0">
                <a:latin typeface="Times New Roman" panose="02020603050405020304" pitchFamily="18" charset="0"/>
                <a:ea typeface="楷体_GB2312" pitchFamily="49" charset="-122"/>
                <a:cs typeface="Times New Roman" panose="02020603050405020304" pitchFamily="18" charset="0"/>
              </a:rPr>
              <a:t>的</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i</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j</a:t>
            </a:r>
            <a:r>
              <a:rPr lang="en-US" altLang="zh-CN" sz="2400" dirty="0">
                <a:latin typeface="Times New Roman" panose="02020603050405020304" pitchFamily="18" charset="0"/>
                <a:ea typeface="楷体_GB2312" pitchFamily="49" charset="-122"/>
                <a:cs typeface="Times New Roman" panose="02020603050405020304" pitchFamily="18" charset="0"/>
              </a:rPr>
              <a:t>)=1</a:t>
            </a:r>
            <a:r>
              <a:rPr lang="zh-CN" altLang="en-US" sz="2400" dirty="0">
                <a:latin typeface="Times New Roman" panose="02020603050405020304" pitchFamily="18" charset="0"/>
                <a:ea typeface="楷体_GB2312" pitchFamily="49" charset="-122"/>
                <a:cs typeface="Times New Roman" panose="02020603050405020304" pitchFamily="18" charset="0"/>
              </a:rPr>
              <a:t>。</a:t>
            </a:r>
            <a:endParaRPr lang="en-US" altLang="zh-CN" sz="2400"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50000"/>
              </a:lnSpc>
              <a:spcBef>
                <a:spcPct val="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因有</a:t>
            </a:r>
            <a:r>
              <a:rPr lang="en-US" altLang="zh-CN" sz="2400" i="1" dirty="0" err="1">
                <a:latin typeface="Times New Roman" panose="02020603050405020304" pitchFamily="18" charset="0"/>
                <a:ea typeface="楷体_GB2312" pitchFamily="49" charset="-122"/>
                <a:cs typeface="Times New Roman" panose="02020603050405020304" pitchFamily="18" charset="0"/>
              </a:rPr>
              <a:t>d</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c</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a</a:t>
            </a:r>
            <a:r>
              <a:rPr lang="zh-CN" altLang="en-US" sz="2400" dirty="0">
                <a:latin typeface="Times New Roman" panose="02020603050405020304" pitchFamily="18" charset="0"/>
                <a:ea typeface="楷体_GB2312" pitchFamily="49" charset="-122"/>
                <a:cs typeface="Times New Roman" panose="02020603050405020304" pitchFamily="18" charset="0"/>
              </a:rPr>
              <a:t>和</a:t>
            </a:r>
            <a:r>
              <a:rPr lang="en-US" altLang="zh-CN" sz="2400" i="1" dirty="0" err="1">
                <a:latin typeface="Times New Roman" panose="02020603050405020304" pitchFamily="18" charset="0"/>
                <a:ea typeface="楷体_GB2312" pitchFamily="49" charset="-122"/>
                <a:cs typeface="Times New Roman" panose="02020603050405020304" pitchFamily="18" charset="0"/>
              </a:rPr>
              <a:t>d</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c</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d</a:t>
            </a:r>
            <a:r>
              <a:rPr lang="zh-CN" altLang="en-US" sz="2400" dirty="0">
                <a:latin typeface="Times New Roman" panose="02020603050405020304" pitchFamily="18" charset="0"/>
                <a:ea typeface="楷体_GB2312" pitchFamily="49" charset="-122"/>
                <a:cs typeface="Times New Roman" panose="02020603050405020304" pitchFamily="18" charset="0"/>
              </a:rPr>
              <a:t>路径。 故</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3</a:t>
            </a:r>
            <a:r>
              <a:rPr lang="zh-CN" altLang="en-US" sz="2400" dirty="0">
                <a:latin typeface="Times New Roman" panose="02020603050405020304" pitchFamily="18" charset="0"/>
                <a:ea typeface="仿宋_GB2312" panose="02010609030101010101" pitchFamily="49" charset="-122"/>
                <a:cs typeface="Times New Roman" panose="02020603050405020304" pitchFamily="18" charset="0"/>
              </a:rPr>
              <a:t>：</a:t>
            </a:r>
            <a:endParaRPr lang="zh-CN" altLang="en-US" sz="2400" dirty="0">
              <a:latin typeface="Times New Roman" panose="02020603050405020304" pitchFamily="18" charset="0"/>
              <a:ea typeface="楷体_GB2312" pitchFamily="49" charset="-122"/>
              <a:cs typeface="Times New Roman" panose="02020603050405020304" pitchFamily="18" charset="0"/>
            </a:endParaRPr>
          </a:p>
        </p:txBody>
      </p:sp>
      <p:pic>
        <p:nvPicPr>
          <p:cNvPr id="84998" name="Picture 5">
            <a:extLst>
              <a:ext uri="{FF2B5EF4-FFF2-40B4-BE49-F238E27FC236}">
                <a16:creationId xmlns:a16="http://schemas.microsoft.com/office/drawing/2014/main" id="{4D3D7D51-05C6-4E6D-BD36-C038E70C1B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8200" y="3962400"/>
            <a:ext cx="19319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9987" name="Object 3">
            <a:extLst>
              <a:ext uri="{FF2B5EF4-FFF2-40B4-BE49-F238E27FC236}">
                <a16:creationId xmlns:a16="http://schemas.microsoft.com/office/drawing/2014/main" id="{58B3563B-8DFD-4CDF-9749-DE2CC14D2E7E}"/>
              </a:ext>
            </a:extLst>
          </p:cNvPr>
          <p:cNvGraphicFramePr>
            <a:graphicFrameLocks noChangeAspect="1"/>
          </p:cNvGraphicFramePr>
          <p:nvPr/>
        </p:nvGraphicFramePr>
        <p:xfrm>
          <a:off x="4978401" y="4038600"/>
          <a:ext cx="2462213" cy="1828800"/>
        </p:xfrm>
        <a:graphic>
          <a:graphicData uri="http://schemas.openxmlformats.org/presentationml/2006/ole">
            <mc:AlternateContent xmlns:mc="http://schemas.openxmlformats.org/markup-compatibility/2006">
              <mc:Choice xmlns:v="urn:schemas-microsoft-com:vml" Requires="v">
                <p:oleObj spid="_x0000_s85017" name="Equation" r:id="rId7" imgW="1231900" imgH="914400" progId="Equation.3">
                  <p:embed/>
                </p:oleObj>
              </mc:Choice>
              <mc:Fallback>
                <p:oleObj name="Equation" r:id="rId7" imgW="1231900" imgH="9144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8401" y="4038600"/>
                        <a:ext cx="2462213"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椭圆 9">
            <a:extLst>
              <a:ext uri="{FF2B5EF4-FFF2-40B4-BE49-F238E27FC236}">
                <a16:creationId xmlns:a16="http://schemas.microsoft.com/office/drawing/2014/main" id="{DA8EF5AD-3EE6-4CFC-9F50-A1D9F79D962D}"/>
              </a:ext>
            </a:extLst>
          </p:cNvPr>
          <p:cNvSpPr/>
          <p:nvPr/>
        </p:nvSpPr>
        <p:spPr>
          <a:xfrm>
            <a:off x="5715000" y="5410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椭圆 10">
            <a:extLst>
              <a:ext uri="{FF2B5EF4-FFF2-40B4-BE49-F238E27FC236}">
                <a16:creationId xmlns:a16="http://schemas.microsoft.com/office/drawing/2014/main" id="{F9E43F60-FF59-4DAA-8D5A-C087E917CFEB}"/>
              </a:ext>
            </a:extLst>
          </p:cNvPr>
          <p:cNvSpPr/>
          <p:nvPr/>
        </p:nvSpPr>
        <p:spPr>
          <a:xfrm>
            <a:off x="6934200" y="5410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TextBox 6">
            <a:extLst>
              <a:ext uri="{FF2B5EF4-FFF2-40B4-BE49-F238E27FC236}">
                <a16:creationId xmlns:a16="http://schemas.microsoft.com/office/drawing/2014/main" id="{27871281-BC11-4C2E-A5A1-2C25F817585E}"/>
              </a:ext>
            </a:extLst>
          </p:cNvPr>
          <p:cNvSpPr txBox="1">
            <a:spLocks noChangeArrowheads="1"/>
          </p:cNvSpPr>
          <p:nvPr/>
        </p:nvSpPr>
        <p:spPr bwMode="auto">
          <a:xfrm>
            <a:off x="685800" y="1600200"/>
            <a:ext cx="8458200" cy="563563"/>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关系的传递闭包算法</a:t>
            </a:r>
            <a:r>
              <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rPr>
              <a:t>——</a:t>
            </a: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沃舍尔算法</a:t>
            </a:r>
            <a:endPar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endParaRPr>
          </a:p>
        </p:txBody>
      </p:sp>
      <p:sp>
        <p:nvSpPr>
          <p:cNvPr id="13" name="Rectangle 2">
            <a:extLst>
              <a:ext uri="{FF2B5EF4-FFF2-40B4-BE49-F238E27FC236}">
                <a16:creationId xmlns:a16="http://schemas.microsoft.com/office/drawing/2014/main" id="{CF661EC8-5947-4489-89E7-AD946EEB3CEC}"/>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69987"/>
                                        </p:tgtEl>
                                        <p:attrNameLst>
                                          <p:attrName>style.visibility</p:attrName>
                                        </p:attrNameLst>
                                      </p:cBhvr>
                                      <p:to>
                                        <p:strVal val="visible"/>
                                      </p:to>
                                    </p:set>
                                  </p:childTnLst>
                                </p:cTn>
                              </p:par>
                            </p:childTnLst>
                          </p:cTn>
                        </p:par>
                        <p:par>
                          <p:cTn id="12" fill="hold" nodeType="afterGroup">
                            <p:stCondLst>
                              <p:cond delay="0"/>
                            </p:stCondLst>
                            <p:childTnLst>
                              <p:par>
                                <p:cTn id="13" presetID="9"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0092D51-B1A7-42B2-84FF-89961B2A828D}"/>
              </a:ext>
            </a:extLst>
          </p:cNvPr>
          <p:cNvSpPr txBox="1">
            <a:spLocks noChangeArrowheads="1"/>
          </p:cNvSpPr>
          <p:nvPr/>
        </p:nvSpPr>
        <p:spPr bwMode="auto">
          <a:xfrm>
            <a:off x="914400" y="2286001"/>
            <a:ext cx="10820400"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若存在一条</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i="1" baseline="-25000" dirty="0">
                <a:latin typeface="Times New Roman" panose="02020603050405020304" pitchFamily="18" charset="0"/>
                <a:ea typeface="仿宋_GB2312" panose="02010609030101010101" pitchFamily="49" charset="-122"/>
                <a:cs typeface="Times New Roman" panose="02020603050405020304" pitchFamily="18" charset="0"/>
              </a:rPr>
              <a:t>i</a:t>
            </a:r>
            <a:r>
              <a:rPr lang="zh-CN" altLang="en-US" sz="2400" dirty="0">
                <a:latin typeface="Times New Roman" panose="02020603050405020304" pitchFamily="18" charset="0"/>
                <a:ea typeface="楷体_GB2312" pitchFamily="49" charset="-122"/>
                <a:cs typeface="Times New Roman" panose="02020603050405020304" pitchFamily="18" charset="0"/>
              </a:rPr>
              <a:t>到</a:t>
            </a:r>
            <a:r>
              <a:rPr lang="en-US" altLang="zh-CN" sz="2400" i="1" dirty="0" err="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i="1" baseline="-25000" dirty="0" err="1">
                <a:latin typeface="Times New Roman" panose="02020603050405020304" pitchFamily="18" charset="0"/>
                <a:ea typeface="仿宋_GB2312" panose="02010609030101010101" pitchFamily="49" charset="-122"/>
                <a:cs typeface="Times New Roman" panose="02020603050405020304" pitchFamily="18" charset="0"/>
              </a:rPr>
              <a:t>j</a:t>
            </a:r>
            <a:r>
              <a:rPr lang="zh-CN" altLang="en-US" sz="2400" dirty="0">
                <a:latin typeface="Times New Roman" panose="02020603050405020304" pitchFamily="18" charset="0"/>
                <a:ea typeface="楷体_GB2312" pitchFamily="49" charset="-122"/>
                <a:cs typeface="Times New Roman" panose="02020603050405020304" pitchFamily="18" charset="0"/>
              </a:rPr>
              <a:t>的且以</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1</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a</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2</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b</a:t>
            </a:r>
            <a:r>
              <a:rPr lang="en-US" altLang="zh-CN" sz="2400" dirty="0">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3</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c</a:t>
            </a:r>
            <a:r>
              <a:rPr lang="zh-CN" altLang="en-US" sz="2400" dirty="0">
                <a:latin typeface="Times New Roman" panose="02020603050405020304" pitchFamily="18" charset="0"/>
                <a:ea typeface="楷体_GB2312" pitchFamily="49" charset="-122"/>
                <a:cs typeface="Times New Roman" panose="02020603050405020304" pitchFamily="18" charset="0"/>
              </a:rPr>
              <a:t>和</a:t>
            </a:r>
            <a:r>
              <a:rPr lang="en-US" altLang="zh-CN" sz="24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4</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a:latin typeface="Times New Roman" panose="02020603050405020304" pitchFamily="18" charset="0"/>
                <a:ea typeface="楷体_GB2312" pitchFamily="49" charset="-122"/>
                <a:cs typeface="Times New Roman" panose="02020603050405020304" pitchFamily="18" charset="0"/>
              </a:rPr>
              <a:t>d</a:t>
            </a:r>
            <a:r>
              <a:rPr lang="zh-CN" altLang="en-US" sz="2400" dirty="0">
                <a:latin typeface="Times New Roman" panose="02020603050405020304" pitchFamily="18" charset="0"/>
                <a:ea typeface="楷体_GB2312" pitchFamily="49" charset="-122"/>
                <a:cs typeface="Times New Roman" panose="02020603050405020304" pitchFamily="18" charset="0"/>
              </a:rPr>
              <a:t>作为内点的路径，则</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4</a:t>
            </a:r>
            <a:r>
              <a:rPr lang="zh-CN" altLang="en-US" sz="2400" dirty="0">
                <a:latin typeface="Times New Roman" panose="02020603050405020304" pitchFamily="18" charset="0"/>
                <a:ea typeface="楷体_GB2312" pitchFamily="49" charset="-122"/>
                <a:cs typeface="Times New Roman" panose="02020603050405020304" pitchFamily="18" charset="0"/>
              </a:rPr>
              <a:t>的</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i</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j</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zh-CN" altLang="en-US" sz="2400" dirty="0">
                <a:latin typeface="Times New Roman" panose="02020603050405020304" pitchFamily="18" charset="0"/>
                <a:ea typeface="楷体_GB2312" pitchFamily="49" charset="-122"/>
                <a:cs typeface="Times New Roman" panose="02020603050405020304" pitchFamily="18" charset="0"/>
              </a:rPr>
              <a:t>项</a:t>
            </a:r>
            <a:r>
              <a:rPr lang="en-US" altLang="zh-CN" sz="2400" dirty="0">
                <a:latin typeface="Times New Roman" panose="02020603050405020304" pitchFamily="18" charset="0"/>
                <a:ea typeface="楷体_GB2312" pitchFamily="49" charset="-122"/>
                <a:cs typeface="Times New Roman" panose="02020603050405020304" pitchFamily="18" charset="0"/>
              </a:rPr>
              <a:t>=1</a:t>
            </a:r>
            <a:r>
              <a:rPr lang="zh-CN" altLang="en-US" sz="2400" dirty="0">
                <a:latin typeface="Times New Roman" panose="02020603050405020304" pitchFamily="18" charset="0"/>
                <a:ea typeface="楷体_GB2312" pitchFamily="49" charset="-122"/>
                <a:cs typeface="Times New Roman" panose="02020603050405020304" pitchFamily="18" charset="0"/>
              </a:rPr>
              <a:t>。</a:t>
            </a:r>
            <a:endParaRPr lang="en-US" altLang="zh-CN" sz="2400"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50000"/>
              </a:lnSpc>
              <a:spcBef>
                <a:spcPct val="0"/>
              </a:spcBef>
              <a:buClrTx/>
              <a:buSzTx/>
              <a:buFontTx/>
              <a:buNone/>
            </a:pPr>
            <a:r>
              <a:rPr lang="zh-CN" altLang="en-US" sz="2400" dirty="0">
                <a:latin typeface="Times New Roman" panose="02020603050405020304" pitchFamily="18" charset="0"/>
                <a:ea typeface="楷体_GB2312" pitchFamily="49" charset="-122"/>
                <a:cs typeface="Times New Roman" panose="02020603050405020304" pitchFamily="18" charset="0"/>
              </a:rPr>
              <a:t>因有</a:t>
            </a:r>
            <a:r>
              <a:rPr lang="en-US" altLang="zh-CN" sz="2400" i="1" dirty="0" err="1">
                <a:latin typeface="Times New Roman" panose="02020603050405020304" pitchFamily="18" charset="0"/>
                <a:ea typeface="楷体_GB2312" pitchFamily="49" charset="-122"/>
                <a:cs typeface="Times New Roman" panose="02020603050405020304" pitchFamily="18" charset="0"/>
              </a:rPr>
              <a:t>a</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d</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c</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a</a:t>
            </a:r>
            <a:r>
              <a:rPr lang="en-US" altLang="zh-CN" sz="2400" i="1" dirty="0">
                <a:latin typeface="Times New Roman" panose="02020603050405020304" pitchFamily="18" charset="0"/>
                <a:ea typeface="楷体_GB2312" pitchFamily="49" charset="-122"/>
                <a:cs typeface="Times New Roman" panose="02020603050405020304" pitchFamily="18" charset="0"/>
              </a:rPr>
              <a:t> </a:t>
            </a:r>
            <a:r>
              <a:rPr lang="zh-CN" altLang="en-US" sz="2400" i="1" dirty="0">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a</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d</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c</a:t>
            </a:r>
            <a:r>
              <a:rPr lang="zh-CN" altLang="en-US" sz="2400" dirty="0">
                <a:latin typeface="Times New Roman" panose="02020603050405020304" pitchFamily="18" charset="0"/>
                <a:ea typeface="楷体_GB2312" pitchFamily="49" charset="-122"/>
                <a:cs typeface="Times New Roman" panose="02020603050405020304" pitchFamily="18" charset="0"/>
              </a:rPr>
              <a:t>和</a:t>
            </a:r>
            <a:r>
              <a:rPr lang="en-US" altLang="zh-CN" sz="2400" i="1" dirty="0" err="1">
                <a:latin typeface="Times New Roman" panose="02020603050405020304" pitchFamily="18" charset="0"/>
                <a:ea typeface="楷体_GB2312" pitchFamily="49" charset="-122"/>
                <a:cs typeface="Times New Roman" panose="02020603050405020304" pitchFamily="18" charset="0"/>
              </a:rPr>
              <a:t>c</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d</a:t>
            </a:r>
            <a:r>
              <a:rPr lang="en-US" altLang="zh-CN" sz="2400" dirty="0" err="1">
                <a:latin typeface="Times New Roman" panose="02020603050405020304" pitchFamily="18" charset="0"/>
                <a:ea typeface="楷体_GB2312" pitchFamily="49" charset="-122"/>
                <a:cs typeface="Times New Roman" panose="02020603050405020304" pitchFamily="18" charset="0"/>
              </a:rPr>
              <a:t>,</a:t>
            </a:r>
            <a:r>
              <a:rPr lang="en-US" altLang="zh-CN" sz="2400" i="1" dirty="0" err="1">
                <a:latin typeface="Times New Roman" panose="02020603050405020304" pitchFamily="18" charset="0"/>
                <a:ea typeface="楷体_GB2312" pitchFamily="49" charset="-122"/>
                <a:cs typeface="Times New Roman" panose="02020603050405020304" pitchFamily="18" charset="0"/>
              </a:rPr>
              <a:t>c</a:t>
            </a:r>
            <a:r>
              <a:rPr lang="zh-CN" altLang="en-US" sz="2400" dirty="0">
                <a:latin typeface="Times New Roman" panose="02020603050405020304" pitchFamily="18" charset="0"/>
                <a:ea typeface="楷体_GB2312" pitchFamily="49" charset="-122"/>
                <a:cs typeface="Times New Roman" panose="02020603050405020304" pitchFamily="18" charset="0"/>
              </a:rPr>
              <a:t>路径。 故</a:t>
            </a:r>
            <a:r>
              <a:rPr lang="en-US" altLang="zh-CN" sz="2400" b="1" dirty="0">
                <a:latin typeface="Times New Roman" panose="02020603050405020304" pitchFamily="18" charset="0"/>
                <a:ea typeface="楷体_GB2312" pitchFamily="49" charset="-122"/>
                <a:cs typeface="Times New Roman" panose="02020603050405020304" pitchFamily="18" charset="0"/>
              </a:rPr>
              <a:t>W</a:t>
            </a:r>
            <a:r>
              <a:rPr lang="en-US" altLang="zh-CN" sz="2400" baseline="-25000" dirty="0">
                <a:latin typeface="Times New Roman" panose="02020603050405020304" pitchFamily="18" charset="0"/>
                <a:ea typeface="仿宋_GB2312" panose="02010609030101010101" pitchFamily="49" charset="-122"/>
                <a:cs typeface="Times New Roman" panose="02020603050405020304" pitchFamily="18" charset="0"/>
              </a:rPr>
              <a:t>4</a:t>
            </a:r>
            <a:r>
              <a:rPr lang="zh-CN" altLang="en-US" sz="2400" dirty="0">
                <a:latin typeface="Times New Roman" panose="02020603050405020304" pitchFamily="18" charset="0"/>
                <a:ea typeface="仿宋_GB2312" panose="02010609030101010101" pitchFamily="49" charset="-122"/>
                <a:cs typeface="Times New Roman" panose="02020603050405020304" pitchFamily="18" charset="0"/>
              </a:rPr>
              <a:t>：</a:t>
            </a:r>
            <a:endParaRPr lang="zh-CN" altLang="en-US" sz="2400" dirty="0">
              <a:latin typeface="Times New Roman" panose="02020603050405020304" pitchFamily="18" charset="0"/>
              <a:ea typeface="楷体_GB2312" pitchFamily="49" charset="-122"/>
              <a:cs typeface="Times New Roman" panose="02020603050405020304" pitchFamily="18" charset="0"/>
            </a:endParaRPr>
          </a:p>
        </p:txBody>
      </p:sp>
      <p:pic>
        <p:nvPicPr>
          <p:cNvPr id="87045" name="Picture 5">
            <a:extLst>
              <a:ext uri="{FF2B5EF4-FFF2-40B4-BE49-F238E27FC236}">
                <a16:creationId xmlns:a16="http://schemas.microsoft.com/office/drawing/2014/main" id="{40B493A7-6043-455E-A8FB-E88A2CB6D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3962400"/>
            <a:ext cx="19319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9987" name="Object 5">
            <a:extLst>
              <a:ext uri="{FF2B5EF4-FFF2-40B4-BE49-F238E27FC236}">
                <a16:creationId xmlns:a16="http://schemas.microsoft.com/office/drawing/2014/main" id="{BFA55EA2-C062-4E92-A813-04C33BD7EF23}"/>
              </a:ext>
            </a:extLst>
          </p:cNvPr>
          <p:cNvGraphicFramePr>
            <a:graphicFrameLocks noChangeAspect="1"/>
          </p:cNvGraphicFramePr>
          <p:nvPr/>
        </p:nvGraphicFramePr>
        <p:xfrm>
          <a:off x="5029201" y="4038600"/>
          <a:ext cx="2360613" cy="1828800"/>
        </p:xfrm>
        <a:graphic>
          <a:graphicData uri="http://schemas.openxmlformats.org/presentationml/2006/ole">
            <mc:AlternateContent xmlns:mc="http://schemas.openxmlformats.org/markup-compatibility/2006">
              <mc:Choice xmlns:v="urn:schemas-microsoft-com:vml" Requires="v">
                <p:oleObj spid="_x0000_s87066" name="Equation" r:id="rId5" imgW="1181100" imgH="914400" progId="Equation.3">
                  <p:embed/>
                </p:oleObj>
              </mc:Choice>
              <mc:Fallback>
                <p:oleObj name="Equation" r:id="rId5" imgW="1181100" imgH="914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1" y="4038600"/>
                        <a:ext cx="2360613"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椭圆 9">
            <a:extLst>
              <a:ext uri="{FF2B5EF4-FFF2-40B4-BE49-F238E27FC236}">
                <a16:creationId xmlns:a16="http://schemas.microsoft.com/office/drawing/2014/main" id="{B400DD3F-D014-4C47-8979-ABE9B6424BD4}"/>
              </a:ext>
            </a:extLst>
          </p:cNvPr>
          <p:cNvSpPr/>
          <p:nvPr/>
        </p:nvSpPr>
        <p:spPr>
          <a:xfrm>
            <a:off x="6553200" y="4953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aphicFrame>
        <p:nvGraphicFramePr>
          <p:cNvPr id="87048" name="Object 3">
            <a:extLst>
              <a:ext uri="{FF2B5EF4-FFF2-40B4-BE49-F238E27FC236}">
                <a16:creationId xmlns:a16="http://schemas.microsoft.com/office/drawing/2014/main" id="{5182326C-9A04-4372-B35C-594E1764E3A6}"/>
              </a:ext>
            </a:extLst>
          </p:cNvPr>
          <p:cNvGraphicFramePr>
            <a:graphicFrameLocks noChangeAspect="1"/>
          </p:cNvGraphicFramePr>
          <p:nvPr/>
        </p:nvGraphicFramePr>
        <p:xfrm>
          <a:off x="2286001" y="4038600"/>
          <a:ext cx="2462213" cy="1828800"/>
        </p:xfrm>
        <a:graphic>
          <a:graphicData uri="http://schemas.openxmlformats.org/presentationml/2006/ole">
            <mc:AlternateContent xmlns:mc="http://schemas.openxmlformats.org/markup-compatibility/2006">
              <mc:Choice xmlns:v="urn:schemas-microsoft-com:vml" Requires="v">
                <p:oleObj spid="_x0000_s87067" name="Equation" r:id="rId7" imgW="1231900" imgH="914400" progId="Equation.3">
                  <p:embed/>
                </p:oleObj>
              </mc:Choice>
              <mc:Fallback>
                <p:oleObj name="Equation" r:id="rId7" imgW="1231900" imgH="9144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1" y="4038600"/>
                        <a:ext cx="2462213"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椭圆 11">
            <a:extLst>
              <a:ext uri="{FF2B5EF4-FFF2-40B4-BE49-F238E27FC236}">
                <a16:creationId xmlns:a16="http://schemas.microsoft.com/office/drawing/2014/main" id="{06D5BCA7-890A-40E6-B10B-8C91AA0F5C7D}"/>
              </a:ext>
            </a:extLst>
          </p:cNvPr>
          <p:cNvSpPr/>
          <p:nvPr/>
        </p:nvSpPr>
        <p:spPr>
          <a:xfrm>
            <a:off x="5715000" y="4022725"/>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椭圆 12">
            <a:extLst>
              <a:ext uri="{FF2B5EF4-FFF2-40B4-BE49-F238E27FC236}">
                <a16:creationId xmlns:a16="http://schemas.microsoft.com/office/drawing/2014/main" id="{9EC0EDB1-C394-4137-87FA-05C40F8EC0EC}"/>
              </a:ext>
            </a:extLst>
          </p:cNvPr>
          <p:cNvSpPr/>
          <p:nvPr/>
        </p:nvSpPr>
        <p:spPr>
          <a:xfrm>
            <a:off x="6553200" y="40386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圆角矩形标注 13">
            <a:extLst>
              <a:ext uri="{FF2B5EF4-FFF2-40B4-BE49-F238E27FC236}">
                <a16:creationId xmlns:a16="http://schemas.microsoft.com/office/drawing/2014/main" id="{536CAEFF-2FBD-4BB3-A616-A814256A36FD}"/>
              </a:ext>
            </a:extLst>
          </p:cNvPr>
          <p:cNvSpPr/>
          <p:nvPr/>
        </p:nvSpPr>
        <p:spPr>
          <a:xfrm>
            <a:off x="3709987" y="5867400"/>
            <a:ext cx="2462213" cy="762000"/>
          </a:xfrm>
          <a:prstGeom prst="wedgeRoundRectCallout">
            <a:avLst>
              <a:gd name="adj1" fmla="val 72720"/>
              <a:gd name="adj2" fmla="val -69914"/>
              <a:gd name="adj3" fmla="val 16667"/>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zh-CN" altLang="en-US" sz="2400" dirty="0">
                <a:effectLst>
                  <a:outerShdw blurRad="38100" dist="38100" dir="2700000" algn="tl">
                    <a:srgbClr val="000000">
                      <a:alpha val="43137"/>
                    </a:srgbClr>
                  </a:outerShdw>
                </a:effectLst>
              </a:rPr>
              <a:t>传递闭包的矩阵</a:t>
            </a:r>
          </a:p>
        </p:txBody>
      </p:sp>
      <p:sp>
        <p:nvSpPr>
          <p:cNvPr id="15" name="TextBox 6">
            <a:extLst>
              <a:ext uri="{FF2B5EF4-FFF2-40B4-BE49-F238E27FC236}">
                <a16:creationId xmlns:a16="http://schemas.microsoft.com/office/drawing/2014/main" id="{DB3F5FCB-AE5D-4040-B938-9CF1311A7193}"/>
              </a:ext>
            </a:extLst>
          </p:cNvPr>
          <p:cNvSpPr txBox="1">
            <a:spLocks noChangeArrowheads="1"/>
          </p:cNvSpPr>
          <p:nvPr/>
        </p:nvSpPr>
        <p:spPr bwMode="auto">
          <a:xfrm>
            <a:off x="685800" y="1600200"/>
            <a:ext cx="8458200" cy="563563"/>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关系的传递闭包算法</a:t>
            </a:r>
            <a:r>
              <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rPr>
              <a:t>——</a:t>
            </a: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沃舍尔算法</a:t>
            </a:r>
            <a:endPar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endParaRPr>
          </a:p>
        </p:txBody>
      </p:sp>
      <p:sp>
        <p:nvSpPr>
          <p:cNvPr id="16" name="Rectangle 2">
            <a:extLst>
              <a:ext uri="{FF2B5EF4-FFF2-40B4-BE49-F238E27FC236}">
                <a16:creationId xmlns:a16="http://schemas.microsoft.com/office/drawing/2014/main" id="{3C804015-9760-496D-AC25-C6FEF71858B8}"/>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69987"/>
                                        </p:tgtEl>
                                        <p:attrNameLst>
                                          <p:attrName>style.visibility</p:attrName>
                                        </p:attrNameLst>
                                      </p:cBhvr>
                                      <p:to>
                                        <p:strVal val="visible"/>
                                      </p:to>
                                    </p:set>
                                  </p:childTnLst>
                                </p:cTn>
                              </p:par>
                            </p:childTnLst>
                          </p:cTn>
                        </p:par>
                        <p:par>
                          <p:cTn id="12" fill="hold" nodeType="afterGroup">
                            <p:stCondLst>
                              <p:cond delay="0"/>
                            </p:stCondLst>
                            <p:childTnLst>
                              <p:par>
                                <p:cTn id="13" presetID="9"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trips(down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13">
            <a:extLst>
              <a:ext uri="{FF2B5EF4-FFF2-40B4-BE49-F238E27FC236}">
                <a16:creationId xmlns:a16="http://schemas.microsoft.com/office/drawing/2014/main" id="{C0B672C4-6263-43A9-89BA-043A3AE2F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1" y="4108450"/>
            <a:ext cx="3605213"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1" name="Picture 12">
            <a:extLst>
              <a:ext uri="{FF2B5EF4-FFF2-40B4-BE49-F238E27FC236}">
                <a16:creationId xmlns:a16="http://schemas.microsoft.com/office/drawing/2014/main" id="{881CE62E-5068-4BCB-AF5F-649289CD02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114800"/>
            <a:ext cx="4076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Box 8">
            <a:extLst>
              <a:ext uri="{FF2B5EF4-FFF2-40B4-BE49-F238E27FC236}">
                <a16:creationId xmlns:a16="http://schemas.microsoft.com/office/drawing/2014/main" id="{0523A0D2-A579-4EC9-9ECA-1B3B99920C6A}"/>
              </a:ext>
            </a:extLst>
          </p:cNvPr>
          <p:cNvSpPr txBox="1">
            <a:spLocks noChangeArrowheads="1"/>
          </p:cNvSpPr>
          <p:nvPr/>
        </p:nvSpPr>
        <p:spPr bwMode="auto">
          <a:xfrm>
            <a:off x="990600" y="2209801"/>
            <a:ext cx="10668000" cy="1966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可直接从</a:t>
            </a:r>
            <a:r>
              <a:rPr lang="en-US" altLang="zh-CN" sz="2600" b="1" dirty="0">
                <a:latin typeface="Times New Roman" panose="02020603050405020304" pitchFamily="18" charset="0"/>
                <a:ea typeface="仿宋_GB2312" panose="02010609030101010101" pitchFamily="49" charset="-122"/>
                <a:cs typeface="Times New Roman" panose="02020603050405020304" pitchFamily="18" charset="0"/>
              </a:rPr>
              <a:t>W</a:t>
            </a:r>
            <a:r>
              <a:rPr lang="en-US" altLang="zh-CN" sz="2600" i="1" baseline="-25000" dirty="0">
                <a:latin typeface="Times New Roman" panose="02020603050405020304" pitchFamily="18" charset="0"/>
                <a:ea typeface="仿宋_GB2312" panose="02010609030101010101" pitchFamily="49" charset="-122"/>
                <a:cs typeface="Times New Roman" panose="02020603050405020304" pitchFamily="18" charset="0"/>
              </a:rPr>
              <a:t>k</a:t>
            </a:r>
            <a:r>
              <a:rPr lang="en-US" altLang="zh-CN" sz="2600" baseline="-25000" dirty="0">
                <a:latin typeface="Times New Roman" panose="02020603050405020304" pitchFamily="18" charset="0"/>
                <a:ea typeface="仿宋_GB2312" panose="02010609030101010101" pitchFamily="49" charset="-122"/>
                <a:cs typeface="Times New Roman" panose="02020603050405020304" pitchFamily="18" charset="0"/>
              </a:rPr>
              <a:t>-1 </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计算</a:t>
            </a:r>
            <a:r>
              <a:rPr lang="en-US" altLang="zh-CN" sz="2600" b="1" dirty="0" err="1">
                <a:latin typeface="Times New Roman" panose="02020603050405020304" pitchFamily="18" charset="0"/>
                <a:ea typeface="仿宋_GB2312" panose="02010609030101010101" pitchFamily="49" charset="-122"/>
                <a:cs typeface="Times New Roman" panose="02020603050405020304" pitchFamily="18" charset="0"/>
              </a:rPr>
              <a:t>W</a:t>
            </a:r>
            <a:r>
              <a:rPr lang="en-US" altLang="zh-CN" sz="2600" i="1" baseline="-25000" dirty="0" err="1">
                <a:latin typeface="Times New Roman" panose="02020603050405020304" pitchFamily="18" charset="0"/>
                <a:ea typeface="仿宋_GB2312" panose="02010609030101010101" pitchFamily="49" charset="-122"/>
                <a:cs typeface="Times New Roman" panose="02020603050405020304" pitchFamily="18" charset="0"/>
              </a:rPr>
              <a:t>k</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：存在一条从</a:t>
            </a:r>
            <a:r>
              <a:rPr lang="en-US" altLang="zh-CN" sz="26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600" i="1" baseline="-25000" dirty="0">
                <a:latin typeface="Times New Roman" panose="02020603050405020304" pitchFamily="18" charset="0"/>
                <a:ea typeface="仿宋_GB2312" panose="02010609030101010101" pitchFamily="49" charset="-122"/>
                <a:cs typeface="Times New Roman" panose="02020603050405020304" pitchFamily="18" charset="0"/>
              </a:rPr>
              <a:t>i</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到</a:t>
            </a:r>
            <a:r>
              <a:rPr lang="en-US" altLang="zh-CN" sz="2600" i="1" dirty="0" err="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600" i="1" baseline="-25000" dirty="0" err="1">
                <a:latin typeface="Times New Roman" panose="02020603050405020304" pitchFamily="18" charset="0"/>
                <a:ea typeface="仿宋_GB2312" panose="02010609030101010101" pitchFamily="49" charset="-122"/>
                <a:cs typeface="Times New Roman" panose="02020603050405020304" pitchFamily="18" charset="0"/>
              </a:rPr>
              <a:t>j</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的只以</a:t>
            </a:r>
            <a:r>
              <a:rPr lang="en-US" altLang="zh-CN" sz="26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600" baseline="-25000" dirty="0">
                <a:latin typeface="Times New Roman" panose="02020603050405020304" pitchFamily="18" charset="0"/>
                <a:ea typeface="仿宋_GB2312" panose="02010609030101010101" pitchFamily="49" charset="-122"/>
                <a:cs typeface="Times New Roman" panose="02020603050405020304" pitchFamily="18" charset="0"/>
              </a:rPr>
              <a:t>1</a:t>
            </a:r>
            <a:r>
              <a:rPr lang="en-US" altLang="zh-CN" sz="2600" dirty="0">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6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600" baseline="-25000" dirty="0">
                <a:latin typeface="Times New Roman" panose="02020603050405020304" pitchFamily="18" charset="0"/>
                <a:ea typeface="仿宋_GB2312" panose="02010609030101010101" pitchFamily="49" charset="-122"/>
                <a:cs typeface="Times New Roman" panose="02020603050405020304" pitchFamily="18" charset="0"/>
              </a:rPr>
              <a:t>2</a:t>
            </a:r>
            <a:r>
              <a:rPr lang="en-US" altLang="zh-CN" sz="2600" dirty="0">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600" i="1" dirty="0" err="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600" i="1" baseline="-25000" dirty="0" err="1">
                <a:latin typeface="Times New Roman" panose="02020603050405020304" pitchFamily="18" charset="0"/>
                <a:ea typeface="仿宋_GB2312" panose="02010609030101010101" pitchFamily="49" charset="-122"/>
                <a:cs typeface="Times New Roman" panose="02020603050405020304" pitchFamily="18" charset="0"/>
              </a:rPr>
              <a:t>k</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中的顶点作为内点的路径，当且仅当要么存在一条从</a:t>
            </a:r>
            <a:r>
              <a:rPr lang="en-US" altLang="zh-CN" sz="26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600" i="1" baseline="-25000" dirty="0">
                <a:latin typeface="Times New Roman" panose="02020603050405020304" pitchFamily="18" charset="0"/>
                <a:ea typeface="仿宋_GB2312" panose="02010609030101010101" pitchFamily="49" charset="-122"/>
                <a:cs typeface="Times New Roman" panose="02020603050405020304" pitchFamily="18" charset="0"/>
              </a:rPr>
              <a:t>i</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到</a:t>
            </a:r>
            <a:r>
              <a:rPr lang="en-US" altLang="zh-CN" sz="2600" i="1" dirty="0" err="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600" i="1" baseline="-25000" dirty="0" err="1">
                <a:latin typeface="Times New Roman" panose="02020603050405020304" pitchFamily="18" charset="0"/>
                <a:ea typeface="仿宋_GB2312" panose="02010609030101010101" pitchFamily="49" charset="-122"/>
                <a:cs typeface="Times New Roman" panose="02020603050405020304" pitchFamily="18" charset="0"/>
              </a:rPr>
              <a:t>j</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的且内点是表中前</a:t>
            </a:r>
            <a:r>
              <a:rPr lang="en-US" altLang="zh-CN" sz="2600" i="1" dirty="0">
                <a:latin typeface="Times New Roman" panose="02020603050405020304" pitchFamily="18" charset="0"/>
                <a:ea typeface="仿宋_GB2312" panose="02010609030101010101" pitchFamily="49" charset="-122"/>
                <a:cs typeface="Times New Roman" panose="02020603050405020304" pitchFamily="18" charset="0"/>
              </a:rPr>
              <a:t>k</a:t>
            </a:r>
            <a:r>
              <a:rPr lang="en-US" altLang="zh-CN" sz="2600" dirty="0">
                <a:latin typeface="Times New Roman" panose="02020603050405020304" pitchFamily="18" charset="0"/>
                <a:ea typeface="仿宋_GB2312" panose="02010609030101010101" pitchFamily="49" charset="-122"/>
                <a:cs typeface="Times New Roman" panose="02020603050405020304" pitchFamily="18" charset="0"/>
              </a:rPr>
              <a:t>-1</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个顶点的路径， 要么存在从</a:t>
            </a:r>
            <a:r>
              <a:rPr lang="en-US" altLang="zh-CN" sz="2600" i="1" dirty="0">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600" i="1" baseline="-25000" dirty="0">
                <a:latin typeface="Times New Roman" panose="02020603050405020304" pitchFamily="18" charset="0"/>
                <a:ea typeface="仿宋_GB2312" panose="02010609030101010101" pitchFamily="49" charset="-122"/>
                <a:cs typeface="Times New Roman" panose="02020603050405020304" pitchFamily="18" charset="0"/>
              </a:rPr>
              <a:t>i</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到</a:t>
            </a:r>
            <a:r>
              <a:rPr lang="en-US" altLang="zh-CN" sz="2600" i="1" dirty="0" err="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600" i="1" baseline="-25000" dirty="0" err="1">
                <a:latin typeface="Times New Roman" panose="02020603050405020304" pitchFamily="18" charset="0"/>
                <a:ea typeface="仿宋_GB2312" panose="02010609030101010101" pitchFamily="49" charset="-122"/>
                <a:cs typeface="Times New Roman" panose="02020603050405020304" pitchFamily="18" charset="0"/>
              </a:rPr>
              <a:t>k</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的路径和从</a:t>
            </a:r>
            <a:r>
              <a:rPr lang="en-US" altLang="zh-CN" sz="2600" i="1" dirty="0" err="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600" i="1" baseline="-25000" dirty="0" err="1">
                <a:latin typeface="Times New Roman" panose="02020603050405020304" pitchFamily="18" charset="0"/>
                <a:ea typeface="仿宋_GB2312" panose="02010609030101010101" pitchFamily="49" charset="-122"/>
                <a:cs typeface="Times New Roman" panose="02020603050405020304" pitchFamily="18" charset="0"/>
              </a:rPr>
              <a:t>k</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到</a:t>
            </a:r>
            <a:r>
              <a:rPr lang="en-US" altLang="zh-CN" sz="2600" i="1" dirty="0" err="1">
                <a:latin typeface="Times New Roman" panose="02020603050405020304" pitchFamily="18" charset="0"/>
                <a:ea typeface="仿宋_GB2312" panose="02010609030101010101" pitchFamily="49" charset="-122"/>
                <a:cs typeface="Times New Roman" panose="02020603050405020304" pitchFamily="18" charset="0"/>
              </a:rPr>
              <a:t>v</a:t>
            </a:r>
            <a:r>
              <a:rPr lang="en-US" altLang="zh-CN" sz="2600" i="1" baseline="-25000" dirty="0" err="1">
                <a:latin typeface="Times New Roman" panose="02020603050405020304" pitchFamily="18" charset="0"/>
                <a:ea typeface="仿宋_GB2312" panose="02010609030101010101" pitchFamily="49" charset="-122"/>
                <a:cs typeface="Times New Roman" panose="02020603050405020304" pitchFamily="18" charset="0"/>
              </a:rPr>
              <a:t>j</a:t>
            </a:r>
            <a:r>
              <a:rPr lang="en-US" altLang="zh-CN" sz="2600" i="1" baseline="-25000" dirty="0">
                <a:latin typeface="Times New Roman" panose="02020603050405020304" pitchFamily="18" charset="0"/>
                <a:ea typeface="仿宋_GB2312" panose="02010609030101010101" pitchFamily="49" charset="-122"/>
                <a:cs typeface="Times New Roman" panose="02020603050405020304" pitchFamily="18" charset="0"/>
              </a:rPr>
              <a:t> </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路径，而这些路径的内点仅在表中的前</a:t>
            </a:r>
            <a:r>
              <a:rPr lang="en-US" altLang="zh-CN" sz="2600" i="1" dirty="0">
                <a:latin typeface="Times New Roman" panose="02020603050405020304" pitchFamily="18" charset="0"/>
                <a:ea typeface="仿宋_GB2312" panose="02010609030101010101" pitchFamily="49" charset="-122"/>
                <a:cs typeface="Times New Roman" panose="02020603050405020304" pitchFamily="18" charset="0"/>
              </a:rPr>
              <a:t>k</a:t>
            </a:r>
            <a:r>
              <a:rPr lang="en-US" altLang="zh-CN" sz="2600" dirty="0">
                <a:latin typeface="Times New Roman" panose="02020603050405020304" pitchFamily="18" charset="0"/>
                <a:ea typeface="仿宋_GB2312" panose="02010609030101010101" pitchFamily="49" charset="-122"/>
                <a:cs typeface="Times New Roman" panose="02020603050405020304" pitchFamily="18" charset="0"/>
              </a:rPr>
              <a:t>-1</a:t>
            </a:r>
            <a:r>
              <a:rPr lang="zh-CN" altLang="en-US" sz="2600" dirty="0">
                <a:latin typeface="Times New Roman" panose="02020603050405020304" pitchFamily="18" charset="0"/>
                <a:ea typeface="仿宋_GB2312" panose="02010609030101010101" pitchFamily="49" charset="-122"/>
                <a:cs typeface="Times New Roman" panose="02020603050405020304" pitchFamily="18" charset="0"/>
              </a:rPr>
              <a:t>个顶点中。</a:t>
            </a:r>
          </a:p>
        </p:txBody>
      </p:sp>
      <p:sp>
        <p:nvSpPr>
          <p:cNvPr id="15" name="圆角矩形标注 14">
            <a:extLst>
              <a:ext uri="{FF2B5EF4-FFF2-40B4-BE49-F238E27FC236}">
                <a16:creationId xmlns:a16="http://schemas.microsoft.com/office/drawing/2014/main" id="{BC0CC960-D913-413D-84AB-3936F5F732BB}"/>
              </a:ext>
            </a:extLst>
          </p:cNvPr>
          <p:cNvSpPr/>
          <p:nvPr/>
        </p:nvSpPr>
        <p:spPr>
          <a:xfrm>
            <a:off x="1981200" y="5715000"/>
            <a:ext cx="1752600" cy="1143000"/>
          </a:xfrm>
          <a:prstGeom prst="wedgeRoundRectCallout">
            <a:avLst>
              <a:gd name="adj1" fmla="val 72720"/>
              <a:gd name="adj2" fmla="val -69914"/>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zh-CN" altLang="en-US" sz="2400" dirty="0">
                <a:effectLst>
                  <a:outerShdw blurRad="38100" dist="38100" dir="2700000" algn="tl">
                    <a:srgbClr val="000000">
                      <a:alpha val="43137"/>
                    </a:srgbClr>
                  </a:outerShdw>
                </a:effectLst>
              </a:rPr>
              <a:t>当且仅当</a:t>
            </a:r>
            <a:endParaRPr lang="en-US" altLang="zh-CN" sz="2400" dirty="0">
              <a:effectLst>
                <a:outerShdw blurRad="38100" dist="38100" dir="2700000" algn="tl">
                  <a:srgbClr val="000000">
                    <a:alpha val="43137"/>
                  </a:srgbClr>
                </a:outerShdw>
              </a:effectLst>
            </a:endParaRPr>
          </a:p>
          <a:p>
            <a:pPr algn="ctr" eaLnBrk="1" hangingPunct="1">
              <a:defRPr/>
            </a:pPr>
            <a:endParaRPr lang="zh-CN" altLang="en-US" sz="2400" dirty="0">
              <a:effectLst>
                <a:outerShdw blurRad="38100" dist="38100" dir="2700000" algn="tl">
                  <a:srgbClr val="000000">
                    <a:alpha val="43137"/>
                  </a:srgbClr>
                </a:outerShdw>
              </a:effectLst>
            </a:endParaRPr>
          </a:p>
        </p:txBody>
      </p:sp>
      <p:graphicFrame>
        <p:nvGraphicFramePr>
          <p:cNvPr id="172038" name="Object 6">
            <a:extLst>
              <a:ext uri="{FF2B5EF4-FFF2-40B4-BE49-F238E27FC236}">
                <a16:creationId xmlns:a16="http://schemas.microsoft.com/office/drawing/2014/main" id="{1CC08ABD-A652-42B1-844B-A260399D1939}"/>
              </a:ext>
            </a:extLst>
          </p:cNvPr>
          <p:cNvGraphicFramePr>
            <a:graphicFrameLocks noChangeAspect="1"/>
          </p:cNvGraphicFramePr>
          <p:nvPr/>
        </p:nvGraphicFramePr>
        <p:xfrm>
          <a:off x="2209800" y="6308725"/>
          <a:ext cx="1174750" cy="533400"/>
        </p:xfrm>
        <a:graphic>
          <a:graphicData uri="http://schemas.openxmlformats.org/presentationml/2006/ole">
            <mc:AlternateContent xmlns:mc="http://schemas.openxmlformats.org/markup-compatibility/2006">
              <mc:Choice xmlns:v="urn:schemas-microsoft-com:vml" Requires="v">
                <p:oleObj spid="_x0000_s89113" name="Equation" r:id="rId6" imgW="558558" imgH="253890" progId="Equation.3">
                  <p:embed/>
                </p:oleObj>
              </mc:Choice>
              <mc:Fallback>
                <p:oleObj name="Equation" r:id="rId6" imgW="558558" imgH="25389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6308725"/>
                        <a:ext cx="11747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圆角矩形标注 15">
            <a:extLst>
              <a:ext uri="{FF2B5EF4-FFF2-40B4-BE49-F238E27FC236}">
                <a16:creationId xmlns:a16="http://schemas.microsoft.com/office/drawing/2014/main" id="{06D7E39F-4BBD-4158-94C4-006F3B7FBA42}"/>
              </a:ext>
            </a:extLst>
          </p:cNvPr>
          <p:cNvSpPr/>
          <p:nvPr/>
        </p:nvSpPr>
        <p:spPr>
          <a:xfrm>
            <a:off x="5181600" y="5715000"/>
            <a:ext cx="2895600" cy="1143000"/>
          </a:xfrm>
          <a:prstGeom prst="wedgeRoundRectCallout">
            <a:avLst>
              <a:gd name="adj1" fmla="val 32430"/>
              <a:gd name="adj2" fmla="val -76811"/>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zh-CN" altLang="en-US" sz="2400" dirty="0">
                <a:effectLst>
                  <a:outerShdw blurRad="38100" dist="38100" dir="2700000" algn="tl">
                    <a:srgbClr val="000000">
                      <a:alpha val="43137"/>
                    </a:srgbClr>
                  </a:outerShdw>
                </a:effectLst>
              </a:rPr>
              <a:t>当且仅当</a:t>
            </a:r>
            <a:endParaRPr lang="en-US" altLang="zh-CN" sz="2400" dirty="0">
              <a:effectLst>
                <a:outerShdw blurRad="38100" dist="38100" dir="2700000" algn="tl">
                  <a:srgbClr val="000000">
                    <a:alpha val="43137"/>
                  </a:srgbClr>
                </a:outerShdw>
              </a:effectLst>
            </a:endParaRPr>
          </a:p>
          <a:p>
            <a:pPr algn="ctr" eaLnBrk="1" hangingPunct="1">
              <a:defRPr/>
            </a:pPr>
            <a:endParaRPr lang="zh-CN" altLang="en-US" sz="2400" dirty="0">
              <a:effectLst>
                <a:outerShdw blurRad="38100" dist="38100" dir="2700000" algn="tl">
                  <a:srgbClr val="000000">
                    <a:alpha val="43137"/>
                  </a:srgbClr>
                </a:outerShdw>
              </a:effectLst>
            </a:endParaRPr>
          </a:p>
        </p:txBody>
      </p:sp>
      <p:graphicFrame>
        <p:nvGraphicFramePr>
          <p:cNvPr id="17" name="Object 3">
            <a:extLst>
              <a:ext uri="{FF2B5EF4-FFF2-40B4-BE49-F238E27FC236}">
                <a16:creationId xmlns:a16="http://schemas.microsoft.com/office/drawing/2014/main" id="{3DFEDC52-DCD0-40E7-B3BD-E43CE7328AA6}"/>
              </a:ext>
            </a:extLst>
          </p:cNvPr>
          <p:cNvGraphicFramePr>
            <a:graphicFrameLocks noChangeAspect="1"/>
          </p:cNvGraphicFramePr>
          <p:nvPr/>
        </p:nvGraphicFramePr>
        <p:xfrm>
          <a:off x="5257801" y="6308725"/>
          <a:ext cx="2563813" cy="533400"/>
        </p:xfrm>
        <a:graphic>
          <a:graphicData uri="http://schemas.openxmlformats.org/presentationml/2006/ole">
            <mc:AlternateContent xmlns:mc="http://schemas.openxmlformats.org/markup-compatibility/2006">
              <mc:Choice xmlns:v="urn:schemas-microsoft-com:vml" Requires="v">
                <p:oleObj spid="_x0000_s89114" name="Equation" r:id="rId8" imgW="1218671" imgH="253890" progId="Equation.3">
                  <p:embed/>
                </p:oleObj>
              </mc:Choice>
              <mc:Fallback>
                <p:oleObj name="Equation" r:id="rId8" imgW="1218671" imgH="25389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1" y="6308725"/>
                        <a:ext cx="25638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Box 6">
            <a:extLst>
              <a:ext uri="{FF2B5EF4-FFF2-40B4-BE49-F238E27FC236}">
                <a16:creationId xmlns:a16="http://schemas.microsoft.com/office/drawing/2014/main" id="{28C38408-E071-4D65-83B1-CE7CD49CBD9F}"/>
              </a:ext>
            </a:extLst>
          </p:cNvPr>
          <p:cNvSpPr txBox="1">
            <a:spLocks noChangeArrowheads="1"/>
          </p:cNvSpPr>
          <p:nvPr/>
        </p:nvSpPr>
        <p:spPr bwMode="auto">
          <a:xfrm>
            <a:off x="685800" y="1600200"/>
            <a:ext cx="8458200" cy="563563"/>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关系的传递闭包算法</a:t>
            </a:r>
            <a:r>
              <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rPr>
              <a:t>——</a:t>
            </a: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沃舍尔算法</a:t>
            </a:r>
            <a:endPar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endParaRPr>
          </a:p>
        </p:txBody>
      </p:sp>
      <p:sp>
        <p:nvSpPr>
          <p:cNvPr id="14" name="Rectangle 2">
            <a:extLst>
              <a:ext uri="{FF2B5EF4-FFF2-40B4-BE49-F238E27FC236}">
                <a16:creationId xmlns:a16="http://schemas.microsoft.com/office/drawing/2014/main" id="{11D51473-4C28-496D-B23F-60AB1D7E7188}"/>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500"/>
                                        <p:tgtEl>
                                          <p:spTgt spid="15"/>
                                        </p:tgtEl>
                                      </p:cBhvr>
                                    </p:animEffect>
                                  </p:childTnLst>
                                </p:cTn>
                              </p:par>
                              <p:par>
                                <p:cTn id="8" presetID="1" presetClass="entr" presetSubtype="0" fill="hold" nodeType="withEffect">
                                  <p:stCondLst>
                                    <p:cond delay="0"/>
                                  </p:stCondLst>
                                  <p:childTnLst>
                                    <p:set>
                                      <p:cBhvr>
                                        <p:cTn id="9" dur="1" fill="hold">
                                          <p:stCondLst>
                                            <p:cond delay="0"/>
                                          </p:stCondLst>
                                        </p:cTn>
                                        <p:tgtEl>
                                          <p:spTgt spid="17203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strips(downLeft)">
                                      <p:cBhvr>
                                        <p:cTn id="14" dur="500"/>
                                        <p:tgtEl>
                                          <p:spTgt spid="16"/>
                                        </p:tgtEl>
                                      </p:cBhvr>
                                    </p:animEffec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CA5D784-926C-4B90-B94F-BBADD658F401}"/>
              </a:ext>
            </a:extLst>
          </p:cNvPr>
          <p:cNvSpPr txBox="1"/>
          <p:nvPr/>
        </p:nvSpPr>
        <p:spPr>
          <a:xfrm>
            <a:off x="914400" y="2209800"/>
            <a:ext cx="10820400" cy="2628155"/>
          </a:xfrm>
          <a:prstGeom prst="rect">
            <a:avLst/>
          </a:prstGeom>
          <a:noFill/>
        </p:spPr>
        <p:txBody>
          <a:bodyPr wrap="square">
            <a:spAutoFit/>
          </a:bodyPr>
          <a:lstStyle/>
          <a:p>
            <a:pPr eaLnBrk="1" hangingPunct="1">
              <a:lnSpc>
                <a:spcPct val="120000"/>
              </a:lnSpc>
              <a:defRPr/>
            </a:pPr>
            <a:r>
              <a:rPr lang="zh-CN" altLang="en-US" sz="28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引理</a:t>
            </a:r>
            <a:r>
              <a:rPr lang="en-US" altLang="zh-CN" sz="2800" b="1" dirty="0">
                <a:solidFill>
                  <a:schemeClr val="accent1">
                    <a:lumMod val="75000"/>
                  </a:schemeClr>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2  </a:t>
            </a:r>
            <a:r>
              <a:rPr lang="zh-CN" altLang="en-US" sz="2800" dirty="0">
                <a:latin typeface="Times New Roman" pitchFamily="18" charset="0"/>
                <a:ea typeface="仿宋_GB2312" pitchFamily="49" charset="-122"/>
                <a:cs typeface="Times New Roman" pitchFamily="18" charset="0"/>
              </a:rPr>
              <a:t>设                 是</a:t>
            </a:r>
            <a:r>
              <a:rPr lang="en-US" altLang="zh-CN" sz="2800" dirty="0">
                <a:latin typeface="Times New Roman" pitchFamily="18" charset="0"/>
                <a:ea typeface="仿宋_GB2312" pitchFamily="49" charset="-122"/>
                <a:cs typeface="Times New Roman" pitchFamily="18" charset="0"/>
              </a:rPr>
              <a:t>0-1</a:t>
            </a:r>
            <a:r>
              <a:rPr lang="zh-CN" altLang="en-US" sz="2800" dirty="0">
                <a:latin typeface="Times New Roman" pitchFamily="18" charset="0"/>
                <a:ea typeface="仿宋_GB2312" pitchFamily="49" charset="-122"/>
                <a:cs typeface="Times New Roman" pitchFamily="18" charset="0"/>
              </a:rPr>
              <a:t>矩阵，它在</a:t>
            </a:r>
            <a:r>
              <a:rPr lang="en-US" altLang="zh-CN" sz="2800" dirty="0">
                <a:latin typeface="Times New Roman" pitchFamily="18" charset="0"/>
                <a:ea typeface="仿宋_GB2312" pitchFamily="49" charset="-122"/>
                <a:cs typeface="Times New Roman" pitchFamily="18" charset="0"/>
              </a:rPr>
              <a:t>(</a:t>
            </a:r>
            <a:r>
              <a:rPr lang="en-US" altLang="zh-CN" sz="2800" i="1" dirty="0" err="1">
                <a:latin typeface="Times New Roman" pitchFamily="18" charset="0"/>
                <a:ea typeface="仿宋_GB2312" pitchFamily="49" charset="-122"/>
                <a:cs typeface="Times New Roman" pitchFamily="18" charset="0"/>
              </a:rPr>
              <a:t>i</a:t>
            </a:r>
            <a:r>
              <a:rPr lang="en-US" altLang="zh-CN" sz="2800" dirty="0">
                <a:latin typeface="Times New Roman" pitchFamily="18" charset="0"/>
                <a:ea typeface="仿宋_GB2312" pitchFamily="49" charset="-122"/>
                <a:cs typeface="Times New Roman" pitchFamily="18" charset="0"/>
              </a:rPr>
              <a:t>, </a:t>
            </a:r>
            <a:r>
              <a:rPr lang="en-US" altLang="zh-CN" sz="2800" i="1" dirty="0">
                <a:latin typeface="Times New Roman" pitchFamily="18" charset="0"/>
                <a:ea typeface="仿宋_GB2312" pitchFamily="49" charset="-122"/>
                <a:cs typeface="Times New Roman" pitchFamily="18" charset="0"/>
              </a:rPr>
              <a:t>j</a:t>
            </a:r>
            <a:r>
              <a:rPr lang="en-US" altLang="zh-CN" sz="28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仿宋_GB2312" pitchFamily="49" charset="-122"/>
                <a:cs typeface="Times New Roman" pitchFamily="18" charset="0"/>
              </a:rPr>
              <a:t>位置有</a:t>
            </a:r>
            <a:r>
              <a:rPr lang="en-US" altLang="zh-CN" sz="2800" dirty="0">
                <a:latin typeface="Times New Roman" pitchFamily="18" charset="0"/>
                <a:ea typeface="仿宋_GB2312" pitchFamily="49" charset="-122"/>
                <a:cs typeface="Times New Roman" pitchFamily="18" charset="0"/>
              </a:rPr>
              <a:t>1</a:t>
            </a:r>
            <a:r>
              <a:rPr lang="zh-CN" altLang="en-US" sz="2800" dirty="0">
                <a:latin typeface="Times New Roman" pitchFamily="18" charset="0"/>
                <a:ea typeface="仿宋_GB2312" pitchFamily="49" charset="-122"/>
                <a:cs typeface="Times New Roman" pitchFamily="18" charset="0"/>
              </a:rPr>
              <a:t>，当且仅当存在一条从</a:t>
            </a:r>
            <a:r>
              <a:rPr lang="en-US" altLang="zh-CN" sz="2800" i="1" dirty="0">
                <a:latin typeface="Times New Roman" pitchFamily="18" charset="0"/>
                <a:ea typeface="仿宋_GB2312" pitchFamily="49" charset="-122"/>
                <a:cs typeface="Times New Roman" pitchFamily="18" charset="0"/>
              </a:rPr>
              <a:t>v</a:t>
            </a:r>
            <a:r>
              <a:rPr lang="en-US" altLang="zh-CN" sz="2800" i="1" baseline="-25000" dirty="0">
                <a:latin typeface="Times New Roman" pitchFamily="18" charset="0"/>
                <a:ea typeface="仿宋_GB2312" pitchFamily="49" charset="-122"/>
                <a:cs typeface="Times New Roman" pitchFamily="18" charset="0"/>
              </a:rPr>
              <a:t>i</a:t>
            </a:r>
            <a:r>
              <a:rPr lang="zh-CN" altLang="en-US" sz="2800" dirty="0">
                <a:latin typeface="Times New Roman" pitchFamily="18" charset="0"/>
                <a:ea typeface="仿宋_GB2312" pitchFamily="49" charset="-122"/>
                <a:cs typeface="Times New Roman" pitchFamily="18" charset="0"/>
              </a:rPr>
              <a:t>到</a:t>
            </a:r>
            <a:r>
              <a:rPr lang="en-US" altLang="zh-CN" sz="2800" i="1" dirty="0" err="1">
                <a:latin typeface="Times New Roman" pitchFamily="18" charset="0"/>
                <a:ea typeface="仿宋_GB2312" pitchFamily="49" charset="-122"/>
                <a:cs typeface="Times New Roman" pitchFamily="18" charset="0"/>
              </a:rPr>
              <a:t>v</a:t>
            </a:r>
            <a:r>
              <a:rPr lang="en-US" altLang="zh-CN" sz="2800" i="1" baseline="-25000" dirty="0" err="1">
                <a:latin typeface="Times New Roman" pitchFamily="18" charset="0"/>
                <a:ea typeface="仿宋_GB2312" pitchFamily="49" charset="-122"/>
                <a:cs typeface="Times New Roman" pitchFamily="18" charset="0"/>
              </a:rPr>
              <a:t>j</a:t>
            </a:r>
            <a:r>
              <a:rPr lang="zh-CN" altLang="en-US" sz="2800" dirty="0">
                <a:latin typeface="Times New Roman" pitchFamily="18" charset="0"/>
                <a:ea typeface="仿宋_GB2312" pitchFamily="49" charset="-122"/>
                <a:cs typeface="Times New Roman" pitchFamily="18" charset="0"/>
              </a:rPr>
              <a:t>的路径，其内点取自集合</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v</a:t>
            </a:r>
            <a:r>
              <a:rPr lang="en-US" altLang="zh-CN" sz="2800" baseline="-25000" dirty="0">
                <a:latin typeface="Times New Roman" pitchFamily="18" charset="0"/>
                <a:ea typeface="仿宋_GB2312" pitchFamily="49" charset="-122"/>
                <a:cs typeface="Times New Roman" pitchFamily="18" charset="0"/>
              </a:rPr>
              <a:t>1</a:t>
            </a:r>
            <a:r>
              <a:rPr lang="en-US" altLang="zh-CN" sz="2800" dirty="0">
                <a:latin typeface="Times New Roman" pitchFamily="18" charset="0"/>
                <a:ea typeface="仿宋_GB2312" pitchFamily="49" charset="-122"/>
                <a:cs typeface="Times New Roman" pitchFamily="18" charset="0"/>
              </a:rPr>
              <a:t>,</a:t>
            </a:r>
            <a:r>
              <a:rPr lang="en-US" altLang="zh-CN" sz="2800" i="1" dirty="0">
                <a:latin typeface="Times New Roman" pitchFamily="18" charset="0"/>
                <a:ea typeface="仿宋_GB2312" pitchFamily="49" charset="-122"/>
                <a:cs typeface="Times New Roman" pitchFamily="18" charset="0"/>
              </a:rPr>
              <a:t>v</a:t>
            </a:r>
            <a:r>
              <a:rPr lang="en-US" altLang="zh-CN" sz="2800" baseline="-25000" dirty="0">
                <a:latin typeface="Times New Roman" pitchFamily="18" charset="0"/>
                <a:ea typeface="仿宋_GB2312" pitchFamily="49" charset="-122"/>
                <a:cs typeface="Times New Roman" pitchFamily="18" charset="0"/>
              </a:rPr>
              <a:t>2</a:t>
            </a:r>
            <a:r>
              <a:rPr lang="en-US" altLang="zh-CN" sz="2800" dirty="0">
                <a:latin typeface="Times New Roman" pitchFamily="18" charset="0"/>
                <a:ea typeface="仿宋_GB2312" pitchFamily="49" charset="-122"/>
                <a:cs typeface="Times New Roman" pitchFamily="18" charset="0"/>
              </a:rPr>
              <a:t>, …,</a:t>
            </a:r>
            <a:r>
              <a:rPr lang="en-US" altLang="zh-CN" sz="2800" i="1" dirty="0">
                <a:latin typeface="Times New Roman" pitchFamily="18" charset="0"/>
                <a:ea typeface="仿宋_GB2312" pitchFamily="49" charset="-122"/>
                <a:cs typeface="Times New Roman" pitchFamily="18" charset="0"/>
              </a:rPr>
              <a:t> </a:t>
            </a:r>
            <a:r>
              <a:rPr lang="en-US" altLang="zh-CN" sz="2800" i="1" dirty="0" err="1">
                <a:latin typeface="Times New Roman" pitchFamily="18" charset="0"/>
                <a:ea typeface="仿宋_GB2312" pitchFamily="49" charset="-122"/>
                <a:cs typeface="Times New Roman" pitchFamily="18" charset="0"/>
              </a:rPr>
              <a:t>v</a:t>
            </a:r>
            <a:r>
              <a:rPr lang="en-US" altLang="zh-CN" sz="2800" i="1" baseline="-25000" dirty="0" err="1">
                <a:latin typeface="Times New Roman" pitchFamily="18" charset="0"/>
                <a:ea typeface="仿宋_GB2312" pitchFamily="49" charset="-122"/>
                <a:cs typeface="Times New Roman" pitchFamily="18" charset="0"/>
              </a:rPr>
              <a:t>k</a:t>
            </a:r>
            <a:r>
              <a:rPr lang="en-US" altLang="zh-CN" sz="2800" dirty="0">
                <a:latin typeface="Times New Roman" pitchFamily="18" charset="0"/>
                <a:ea typeface="仿宋_GB2312" pitchFamily="49" charset="-122"/>
                <a:cs typeface="Times New Roman" pitchFamily="18" charset="0"/>
              </a:rPr>
              <a:t>}</a:t>
            </a:r>
            <a:r>
              <a:rPr lang="zh-CN" altLang="en-US" sz="2800" dirty="0">
                <a:latin typeface="Times New Roman" pitchFamily="18" charset="0"/>
                <a:ea typeface="仿宋_GB2312" pitchFamily="49" charset="-122"/>
                <a:cs typeface="Times New Roman" pitchFamily="18" charset="0"/>
              </a:rPr>
              <a:t>，那么</a:t>
            </a:r>
            <a:endParaRPr lang="en-US" altLang="zh-CN" sz="2800" dirty="0">
              <a:latin typeface="Times New Roman" pitchFamily="18" charset="0"/>
              <a:ea typeface="仿宋_GB2312" pitchFamily="49" charset="-122"/>
              <a:cs typeface="Times New Roman" pitchFamily="18" charset="0"/>
            </a:endParaRPr>
          </a:p>
          <a:p>
            <a:pPr eaLnBrk="1" hangingPunct="1">
              <a:lnSpc>
                <a:spcPct val="120000"/>
              </a:lnSpc>
              <a:defRPr/>
            </a:pPr>
            <a:endParaRPr lang="en-US" altLang="zh-CN" sz="2800" dirty="0">
              <a:latin typeface="Times New Roman" pitchFamily="18" charset="0"/>
              <a:ea typeface="仿宋_GB2312" pitchFamily="49" charset="-122"/>
              <a:cs typeface="Times New Roman" pitchFamily="18" charset="0"/>
            </a:endParaRPr>
          </a:p>
          <a:p>
            <a:pPr eaLnBrk="1" hangingPunct="1">
              <a:lnSpc>
                <a:spcPct val="120000"/>
              </a:lnSpc>
              <a:defRPr/>
            </a:pPr>
            <a:endParaRPr lang="en-US" altLang="zh-CN" sz="2800" dirty="0">
              <a:latin typeface="Times New Roman" pitchFamily="18" charset="0"/>
              <a:ea typeface="仿宋_GB2312" pitchFamily="49" charset="-122"/>
              <a:cs typeface="Times New Roman" pitchFamily="18" charset="0"/>
            </a:endParaRPr>
          </a:p>
          <a:p>
            <a:pPr eaLnBrk="1" hangingPunct="1">
              <a:lnSpc>
                <a:spcPct val="120000"/>
              </a:lnSpc>
              <a:defRPr/>
            </a:pPr>
            <a:r>
              <a:rPr lang="zh-CN" altLang="en-US" sz="2800" dirty="0">
                <a:latin typeface="Times New Roman" pitchFamily="18" charset="0"/>
                <a:ea typeface="仿宋_GB2312" pitchFamily="49" charset="-122"/>
                <a:cs typeface="Times New Roman" pitchFamily="18" charset="0"/>
              </a:rPr>
              <a:t>其中</a:t>
            </a:r>
            <a:r>
              <a:rPr lang="en-US" altLang="zh-CN" sz="2800" i="1" dirty="0" err="1">
                <a:latin typeface="Times New Roman" pitchFamily="18" charset="0"/>
                <a:ea typeface="仿宋_GB2312" pitchFamily="49" charset="-122"/>
                <a:cs typeface="Times New Roman" pitchFamily="18" charset="0"/>
              </a:rPr>
              <a:t>i</a:t>
            </a:r>
            <a:r>
              <a:rPr lang="en-US" altLang="zh-CN" sz="2800" dirty="0">
                <a:latin typeface="Times New Roman" pitchFamily="18" charset="0"/>
                <a:ea typeface="仿宋_GB2312" pitchFamily="49" charset="-122"/>
                <a:cs typeface="Times New Roman" pitchFamily="18" charset="0"/>
              </a:rPr>
              <a:t>, </a:t>
            </a:r>
            <a:r>
              <a:rPr lang="en-US" altLang="zh-CN" sz="2800" i="1" dirty="0">
                <a:latin typeface="Times New Roman" pitchFamily="18" charset="0"/>
                <a:ea typeface="仿宋_GB2312" pitchFamily="49" charset="-122"/>
                <a:cs typeface="Times New Roman" pitchFamily="18" charset="0"/>
              </a:rPr>
              <a:t>j</a:t>
            </a:r>
            <a:r>
              <a:rPr lang="en-US" altLang="zh-CN" sz="2800" dirty="0">
                <a:latin typeface="Times New Roman" pitchFamily="18" charset="0"/>
                <a:ea typeface="仿宋_GB2312" pitchFamily="49" charset="-122"/>
                <a:cs typeface="Times New Roman" pitchFamily="18" charset="0"/>
              </a:rPr>
              <a:t>, </a:t>
            </a:r>
            <a:r>
              <a:rPr lang="en-US" altLang="zh-CN" sz="2800" i="1" dirty="0">
                <a:latin typeface="Times New Roman" pitchFamily="18" charset="0"/>
                <a:ea typeface="仿宋_GB2312" pitchFamily="49" charset="-122"/>
                <a:cs typeface="Times New Roman" pitchFamily="18" charset="0"/>
              </a:rPr>
              <a:t>k</a:t>
            </a:r>
            <a:r>
              <a:rPr lang="zh-CN" altLang="en-US" sz="2800" dirty="0">
                <a:latin typeface="Times New Roman" pitchFamily="18" charset="0"/>
                <a:ea typeface="仿宋_GB2312" pitchFamily="49" charset="-122"/>
                <a:cs typeface="Times New Roman" pitchFamily="18" charset="0"/>
              </a:rPr>
              <a:t>是不超过</a:t>
            </a:r>
            <a:r>
              <a:rPr lang="en-US" altLang="zh-CN" sz="2800" i="1" dirty="0">
                <a:latin typeface="Times New Roman" pitchFamily="18" charset="0"/>
                <a:ea typeface="仿宋_GB2312" pitchFamily="49" charset="-122"/>
                <a:cs typeface="Times New Roman" pitchFamily="18" charset="0"/>
              </a:rPr>
              <a:t>n</a:t>
            </a:r>
            <a:r>
              <a:rPr lang="zh-CN" altLang="en-US" sz="2800" dirty="0">
                <a:latin typeface="Times New Roman" pitchFamily="18" charset="0"/>
                <a:ea typeface="仿宋_GB2312" pitchFamily="49" charset="-122"/>
                <a:cs typeface="Times New Roman" pitchFamily="18" charset="0"/>
              </a:rPr>
              <a:t>的正整数。</a:t>
            </a:r>
            <a:endParaRPr lang="en-US" altLang="zh-CN" sz="2800" dirty="0">
              <a:latin typeface="Times New Roman" pitchFamily="18" charset="0"/>
              <a:ea typeface="仿宋_GB2312" pitchFamily="49" charset="-122"/>
              <a:cs typeface="Times New Roman" pitchFamily="18" charset="0"/>
            </a:endParaRPr>
          </a:p>
        </p:txBody>
      </p:sp>
      <p:graphicFrame>
        <p:nvGraphicFramePr>
          <p:cNvPr id="173060" name="Object 4">
            <a:extLst>
              <a:ext uri="{FF2B5EF4-FFF2-40B4-BE49-F238E27FC236}">
                <a16:creationId xmlns:a16="http://schemas.microsoft.com/office/drawing/2014/main" id="{55098885-D595-4703-8EDD-8D79892677A9}"/>
              </a:ext>
            </a:extLst>
          </p:cNvPr>
          <p:cNvGraphicFramePr>
            <a:graphicFrameLocks noChangeAspect="1"/>
          </p:cNvGraphicFramePr>
          <p:nvPr>
            <p:extLst>
              <p:ext uri="{D42A27DB-BD31-4B8C-83A1-F6EECF244321}">
                <p14:modId xmlns:p14="http://schemas.microsoft.com/office/powerpoint/2010/main" val="972881459"/>
              </p:ext>
            </p:extLst>
          </p:nvPr>
        </p:nvGraphicFramePr>
        <p:xfrm>
          <a:off x="2514600" y="2286000"/>
          <a:ext cx="1466850" cy="533400"/>
        </p:xfrm>
        <a:graphic>
          <a:graphicData uri="http://schemas.openxmlformats.org/presentationml/2006/ole">
            <mc:AlternateContent xmlns:mc="http://schemas.openxmlformats.org/markup-compatibility/2006">
              <mc:Choice xmlns:v="urn:schemas-microsoft-com:vml" Requires="v">
                <p:oleObj spid="_x0000_s91157" name="Equation" r:id="rId4" imgW="698197" imgH="253890" progId="Equation.3">
                  <p:embed/>
                </p:oleObj>
              </mc:Choice>
              <mc:Fallback>
                <p:oleObj name="Equation" r:id="rId4" imgW="698197" imgH="25389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286000"/>
                        <a:ext cx="14668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3061" name="Object 5">
            <a:extLst>
              <a:ext uri="{FF2B5EF4-FFF2-40B4-BE49-F238E27FC236}">
                <a16:creationId xmlns:a16="http://schemas.microsoft.com/office/drawing/2014/main" id="{25B114EA-1023-4A86-86AC-7689CF3B520B}"/>
              </a:ext>
            </a:extLst>
          </p:cNvPr>
          <p:cNvGraphicFramePr>
            <a:graphicFrameLocks noChangeAspect="1"/>
          </p:cNvGraphicFramePr>
          <p:nvPr>
            <p:extLst>
              <p:ext uri="{D42A27DB-BD31-4B8C-83A1-F6EECF244321}">
                <p14:modId xmlns:p14="http://schemas.microsoft.com/office/powerpoint/2010/main" val="1364160306"/>
              </p:ext>
            </p:extLst>
          </p:nvPr>
        </p:nvGraphicFramePr>
        <p:xfrm>
          <a:off x="3886200" y="3529132"/>
          <a:ext cx="4114800" cy="609600"/>
        </p:xfrm>
        <a:graphic>
          <a:graphicData uri="http://schemas.openxmlformats.org/presentationml/2006/ole">
            <mc:AlternateContent xmlns:mc="http://schemas.openxmlformats.org/markup-compatibility/2006">
              <mc:Choice xmlns:v="urn:schemas-microsoft-com:vml" Requires="v">
                <p:oleObj spid="_x0000_s91158" name="Equation" r:id="rId6" imgW="1714500" imgH="254000" progId="Equation.3">
                  <p:embed/>
                </p:oleObj>
              </mc:Choice>
              <mc:Fallback>
                <p:oleObj name="Equation" r:id="rId6" imgW="1714500" imgH="254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3529132"/>
                        <a:ext cx="4114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6">
            <a:extLst>
              <a:ext uri="{FF2B5EF4-FFF2-40B4-BE49-F238E27FC236}">
                <a16:creationId xmlns:a16="http://schemas.microsoft.com/office/drawing/2014/main" id="{5F6211B1-0525-42A5-878B-311CDC3DBEF0}"/>
              </a:ext>
            </a:extLst>
          </p:cNvPr>
          <p:cNvSpPr txBox="1">
            <a:spLocks noChangeArrowheads="1"/>
          </p:cNvSpPr>
          <p:nvPr/>
        </p:nvSpPr>
        <p:spPr bwMode="auto">
          <a:xfrm>
            <a:off x="685800" y="1600200"/>
            <a:ext cx="8458200" cy="563563"/>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关系的传递闭包算法</a:t>
            </a:r>
            <a:r>
              <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rPr>
              <a:t>——</a:t>
            </a: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沃舍尔算法</a:t>
            </a:r>
            <a:endPar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endParaRPr>
          </a:p>
        </p:txBody>
      </p:sp>
      <p:sp>
        <p:nvSpPr>
          <p:cNvPr id="11" name="Rectangle 2">
            <a:extLst>
              <a:ext uri="{FF2B5EF4-FFF2-40B4-BE49-F238E27FC236}">
                <a16:creationId xmlns:a16="http://schemas.microsoft.com/office/drawing/2014/main" id="{2DE7FA26-5CF9-4DD0-8262-1612357BF1C9}"/>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7306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73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6">
            <a:extLst>
              <a:ext uri="{FF2B5EF4-FFF2-40B4-BE49-F238E27FC236}">
                <a16:creationId xmlns:a16="http://schemas.microsoft.com/office/drawing/2014/main" id="{9D265E53-3546-44BB-AC17-ADDCD65B9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2362200"/>
            <a:ext cx="60944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a:extLst>
              <a:ext uri="{FF2B5EF4-FFF2-40B4-BE49-F238E27FC236}">
                <a16:creationId xmlns:a16="http://schemas.microsoft.com/office/drawing/2014/main" id="{30C997A5-ABB4-4B2F-B3B7-D788CB36C3F3}"/>
              </a:ext>
            </a:extLst>
          </p:cNvPr>
          <p:cNvSpPr/>
          <p:nvPr/>
        </p:nvSpPr>
        <p:spPr>
          <a:xfrm>
            <a:off x="7010400" y="2895600"/>
            <a:ext cx="2362200" cy="1143000"/>
          </a:xfrm>
          <a:prstGeom prst="wedgeRoundRectCallout">
            <a:avLst>
              <a:gd name="adj1" fmla="val -86772"/>
              <a:gd name="adj2" fmla="val 56982"/>
              <a:gd name="adj3" fmla="val 16667"/>
            </a:avLst>
          </a:prstGeom>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zh-CN" altLang="en-US" sz="2600" dirty="0">
                <a:effectLst>
                  <a:outerShdw blurRad="38100" dist="38100" dir="2700000" algn="tl">
                    <a:srgbClr val="000000">
                      <a:alpha val="43137"/>
                    </a:srgbClr>
                  </a:outerShdw>
                </a:effectLst>
              </a:rPr>
              <a:t>位运算次数为</a:t>
            </a:r>
            <a:endParaRPr lang="en-US" altLang="zh-CN" sz="2600" dirty="0">
              <a:effectLst>
                <a:outerShdw blurRad="38100" dist="38100" dir="2700000" algn="tl">
                  <a:srgbClr val="000000">
                    <a:alpha val="43137"/>
                  </a:srgbClr>
                </a:outerShdw>
              </a:effectLst>
            </a:endParaRPr>
          </a:p>
          <a:p>
            <a:pPr algn="ctr" eaLnBrk="1" hangingPunct="1">
              <a:defRPr/>
            </a:pPr>
            <a:r>
              <a:rPr lang="en-US" altLang="zh-CN" sz="2600" dirty="0">
                <a:effectLst>
                  <a:outerShdw blurRad="38100" dist="38100" dir="2700000" algn="tl">
                    <a:srgbClr val="000000">
                      <a:alpha val="43137"/>
                    </a:srgbClr>
                  </a:outerShdw>
                </a:effectLst>
              </a:rPr>
              <a:t>2n</a:t>
            </a:r>
            <a:r>
              <a:rPr lang="en-US" altLang="zh-CN" sz="2600" baseline="30000" dirty="0">
                <a:effectLst>
                  <a:outerShdw blurRad="38100" dist="38100" dir="2700000" algn="tl">
                    <a:srgbClr val="000000">
                      <a:alpha val="43137"/>
                    </a:srgbClr>
                  </a:outerShdw>
                </a:effectLst>
              </a:rPr>
              <a:t>3</a:t>
            </a:r>
            <a:endParaRPr lang="zh-CN" altLang="en-US" sz="2600" baseline="30000" dirty="0">
              <a:effectLst>
                <a:outerShdw blurRad="38100" dist="38100" dir="2700000" algn="tl">
                  <a:srgbClr val="000000">
                    <a:alpha val="43137"/>
                  </a:srgbClr>
                </a:outerShdw>
              </a:effectLst>
            </a:endParaRPr>
          </a:p>
        </p:txBody>
      </p:sp>
      <p:sp>
        <p:nvSpPr>
          <p:cNvPr id="8" name="TextBox 6">
            <a:extLst>
              <a:ext uri="{FF2B5EF4-FFF2-40B4-BE49-F238E27FC236}">
                <a16:creationId xmlns:a16="http://schemas.microsoft.com/office/drawing/2014/main" id="{991031AC-8B05-4D32-8FF7-EE1C49C8397A}"/>
              </a:ext>
            </a:extLst>
          </p:cNvPr>
          <p:cNvSpPr txBox="1">
            <a:spLocks noChangeArrowheads="1"/>
          </p:cNvSpPr>
          <p:nvPr/>
        </p:nvSpPr>
        <p:spPr bwMode="auto">
          <a:xfrm>
            <a:off x="685800" y="1600200"/>
            <a:ext cx="8458200" cy="563563"/>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关系的传递闭包算法</a:t>
            </a:r>
            <a:r>
              <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rPr>
              <a:t>——</a:t>
            </a:r>
            <a:r>
              <a:rPr lang="zh-CN" altLang="en-US" sz="2800" dirty="0">
                <a:solidFill>
                  <a:srgbClr val="00B050"/>
                </a:solidFill>
                <a:effectLst>
                  <a:outerShdw blurRad="38100" dist="38100" dir="2700000" algn="tl">
                    <a:srgbClr val="C0C0C0"/>
                  </a:outerShdw>
                </a:effectLst>
                <a:latin typeface="华文细黑" pitchFamily="2" charset="-122"/>
                <a:ea typeface="华文细黑" pitchFamily="2" charset="-122"/>
              </a:rPr>
              <a:t>沃舍尔算法</a:t>
            </a:r>
            <a:endParaRPr lang="en-US" altLang="zh-CN" sz="2800" dirty="0">
              <a:solidFill>
                <a:srgbClr val="00B050"/>
              </a:solidFill>
              <a:effectLst>
                <a:outerShdw blurRad="38100" dist="38100" dir="2700000" algn="tl">
                  <a:srgbClr val="C0C0C0"/>
                </a:outerShdw>
              </a:effectLst>
              <a:latin typeface="华文细黑" pitchFamily="2" charset="-122"/>
              <a:ea typeface="华文细黑" pitchFamily="2" charset="-122"/>
            </a:endParaRPr>
          </a:p>
        </p:txBody>
      </p:sp>
      <p:sp>
        <p:nvSpPr>
          <p:cNvPr id="9" name="Rectangle 2">
            <a:extLst>
              <a:ext uri="{FF2B5EF4-FFF2-40B4-BE49-F238E27FC236}">
                <a16:creationId xmlns:a16="http://schemas.microsoft.com/office/drawing/2014/main" id="{A24CCF2B-D7AA-43D1-9373-1F30D42F471A}"/>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2F3D06E5-2A93-44FF-89E5-A1083866661E}"/>
              </a:ext>
            </a:extLst>
          </p:cNvPr>
          <p:cNvSpPr txBox="1">
            <a:spLocks noChangeArrowheads="1"/>
          </p:cNvSpPr>
          <p:nvPr/>
        </p:nvSpPr>
        <p:spPr bwMode="auto">
          <a:xfrm>
            <a:off x="804333" y="1600200"/>
            <a:ext cx="10964334" cy="1011624"/>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defRPr/>
            </a:pPr>
            <a:r>
              <a:rPr lang="zh-CN" altLang="en-US" sz="2600" spc="-100" dirty="0">
                <a:latin typeface="Times New Roman" pitchFamily="18" charset="0"/>
                <a:ea typeface="楷体_GB2312" pitchFamily="49" charset="-122"/>
                <a:cs typeface="Times New Roman" pitchFamily="18" charset="0"/>
              </a:rPr>
              <a:t>例</a:t>
            </a:r>
            <a:r>
              <a:rPr lang="en-US" altLang="zh-CN" sz="2600" spc="-100" dirty="0">
                <a:latin typeface="Times New Roman" pitchFamily="18" charset="0"/>
                <a:ea typeface="楷体_GB2312" pitchFamily="49" charset="-122"/>
                <a:cs typeface="Times New Roman" pitchFamily="18" charset="0"/>
              </a:rPr>
              <a:t>9</a:t>
            </a:r>
            <a:r>
              <a:rPr lang="zh-CN" altLang="en-US" sz="2600" spc="-100" dirty="0">
                <a:latin typeface="Times New Roman" pitchFamily="18" charset="0"/>
                <a:ea typeface="楷体_GB2312" pitchFamily="49" charset="-122"/>
                <a:cs typeface="Times New Roman" pitchFamily="18" charset="0"/>
              </a:rPr>
              <a:t>   求集合</a:t>
            </a:r>
            <a:r>
              <a:rPr lang="en-US" altLang="zh-CN" sz="2600" spc="-100" dirty="0">
                <a:latin typeface="Times New Roman" pitchFamily="18" charset="0"/>
                <a:ea typeface="楷体_GB2312" pitchFamily="49" charset="-122"/>
                <a:cs typeface="Times New Roman" pitchFamily="18" charset="0"/>
              </a:rPr>
              <a:t>A={1,2,3,4}</a:t>
            </a:r>
            <a:r>
              <a:rPr lang="zh-CN" altLang="en-US" sz="2600" spc="-100" dirty="0">
                <a:latin typeface="Times New Roman" pitchFamily="18" charset="0"/>
                <a:ea typeface="楷体_GB2312" pitchFamily="49" charset="-122"/>
                <a:cs typeface="Times New Roman" pitchFamily="18" charset="0"/>
              </a:rPr>
              <a:t>上的关系</a:t>
            </a:r>
            <a:r>
              <a:rPr lang="en-US" altLang="zh-CN" sz="2600" spc="-100" dirty="0">
                <a:latin typeface="Times New Roman" pitchFamily="18" charset="0"/>
                <a:ea typeface="楷体_GB2312" pitchFamily="49" charset="-122"/>
                <a:cs typeface="Times New Roman" pitchFamily="18" charset="0"/>
              </a:rPr>
              <a:t>R={(1,2),(2,1),(2,3),(3,4),(4,1)}</a:t>
            </a:r>
            <a:r>
              <a:rPr lang="zh-CN" altLang="en-US" sz="2600" spc="-100" dirty="0">
                <a:latin typeface="Times New Roman" pitchFamily="18" charset="0"/>
                <a:ea typeface="楷体_GB2312" pitchFamily="49" charset="-122"/>
                <a:cs typeface="Times New Roman" pitchFamily="18" charset="0"/>
              </a:rPr>
              <a:t>的自反闭包、对称闭包、传递闭包。</a:t>
            </a:r>
            <a:endParaRPr lang="en-US" altLang="zh-CN" sz="2600" spc="-100" dirty="0">
              <a:latin typeface="Times New Roman" pitchFamily="18" charset="0"/>
              <a:ea typeface="楷体_GB2312" pitchFamily="49" charset="-122"/>
              <a:cs typeface="Times New Roman" pitchFamily="18" charset="0"/>
            </a:endParaRPr>
          </a:p>
        </p:txBody>
      </p:sp>
      <p:sp>
        <p:nvSpPr>
          <p:cNvPr id="6" name="TextBox 5">
            <a:extLst>
              <a:ext uri="{FF2B5EF4-FFF2-40B4-BE49-F238E27FC236}">
                <a16:creationId xmlns:a16="http://schemas.microsoft.com/office/drawing/2014/main" id="{A178CE0A-0ECE-4E5F-863C-E3B96295A722}"/>
              </a:ext>
            </a:extLst>
          </p:cNvPr>
          <p:cNvSpPr txBox="1">
            <a:spLocks noChangeArrowheads="1"/>
          </p:cNvSpPr>
          <p:nvPr/>
        </p:nvSpPr>
        <p:spPr bwMode="auto">
          <a:xfrm>
            <a:off x="914400" y="2743201"/>
            <a:ext cx="106680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427288" indent="-2427288">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600" dirty="0">
                <a:latin typeface="Times New Roman" panose="02020603050405020304" pitchFamily="18" charset="0"/>
                <a:ea typeface="楷体_GB2312" pitchFamily="49" charset="-122"/>
                <a:cs typeface="Times New Roman" panose="02020603050405020304" pitchFamily="18" charset="0"/>
              </a:rPr>
              <a:t>解：</a:t>
            </a:r>
            <a:r>
              <a:rPr lang="en-US" altLang="zh-CN" sz="2600" i="1" dirty="0">
                <a:latin typeface="Times New Roman" panose="02020603050405020304" pitchFamily="18" charset="0"/>
                <a:ea typeface="楷体_GB2312" pitchFamily="49" charset="-122"/>
                <a:cs typeface="Times New Roman" panose="02020603050405020304" pitchFamily="18" charset="0"/>
              </a:rPr>
              <a:t>r</a:t>
            </a:r>
            <a:r>
              <a:rPr lang="en-US" altLang="zh-CN" sz="2600" dirty="0">
                <a:latin typeface="Times New Roman" panose="02020603050405020304" pitchFamily="18" charset="0"/>
                <a:ea typeface="楷体_GB2312" pitchFamily="49" charset="-122"/>
                <a:cs typeface="Times New Roman" panose="02020603050405020304" pitchFamily="18" charset="0"/>
              </a:rPr>
              <a:t>(R)=R</a:t>
            </a:r>
            <a:r>
              <a:rPr lang="zh-CN" altLang="en-US" sz="2600" dirty="0">
                <a:latin typeface="Times New Roman" panose="02020603050405020304" pitchFamily="18" charset="0"/>
                <a:ea typeface="楷体_GB2312" pitchFamily="49" charset="-122"/>
                <a:cs typeface="Times New Roman" panose="02020603050405020304" pitchFamily="18" charset="0"/>
              </a:rPr>
              <a:t>∪</a:t>
            </a:r>
            <a:r>
              <a:rPr lang="en-US" altLang="zh-CN" sz="2600" dirty="0">
                <a:latin typeface="Times New Roman" panose="02020603050405020304" pitchFamily="18" charset="0"/>
                <a:ea typeface="楷体_GB2312" pitchFamily="49" charset="-122"/>
                <a:cs typeface="Times New Roman" panose="02020603050405020304" pitchFamily="18" charset="0"/>
              </a:rPr>
              <a:t>I</a:t>
            </a:r>
            <a:r>
              <a:rPr lang="en-US" altLang="zh-CN" sz="2600" baseline="-25000" dirty="0">
                <a:latin typeface="Times New Roman" panose="02020603050405020304" pitchFamily="18" charset="0"/>
                <a:ea typeface="楷体_GB2312" pitchFamily="49" charset="-122"/>
                <a:cs typeface="Times New Roman" panose="02020603050405020304" pitchFamily="18" charset="0"/>
              </a:rPr>
              <a:t>A</a:t>
            </a:r>
            <a:r>
              <a:rPr lang="en-US" altLang="zh-CN" sz="2600" dirty="0">
                <a:latin typeface="Times New Roman" panose="02020603050405020304" pitchFamily="18" charset="0"/>
                <a:ea typeface="楷体_GB2312" pitchFamily="49" charset="-122"/>
                <a:cs typeface="Times New Roman" panose="02020603050405020304" pitchFamily="18" charset="0"/>
              </a:rPr>
              <a:t>={(1,2),(2,1),(2,3),(3,4),(4,1)}</a:t>
            </a:r>
            <a:r>
              <a:rPr lang="zh-CN" altLang="en-US" sz="2600" dirty="0">
                <a:latin typeface="Times New Roman" panose="02020603050405020304" pitchFamily="18" charset="0"/>
                <a:ea typeface="楷体_GB2312" pitchFamily="49" charset="-122"/>
                <a:cs typeface="Times New Roman" panose="02020603050405020304" pitchFamily="18" charset="0"/>
              </a:rPr>
              <a:t>∪</a:t>
            </a:r>
            <a:r>
              <a:rPr lang="en-US" altLang="zh-CN" sz="2600" dirty="0">
                <a:latin typeface="Times New Roman" panose="02020603050405020304" pitchFamily="18" charset="0"/>
                <a:ea typeface="楷体_GB2312" pitchFamily="49" charset="-122"/>
                <a:cs typeface="Times New Roman" panose="02020603050405020304" pitchFamily="18" charset="0"/>
              </a:rPr>
              <a:t>{(1,1),(2,2),(3,3),(4,4)}</a:t>
            </a:r>
          </a:p>
          <a:p>
            <a:pPr eaLnBrk="1" hangingPunct="1">
              <a:spcBef>
                <a:spcPct val="0"/>
              </a:spcBef>
              <a:buClrTx/>
              <a:buSzTx/>
              <a:buFontTx/>
              <a:buNone/>
            </a:pPr>
            <a:r>
              <a:rPr lang="en-US" altLang="zh-CN" sz="2600" dirty="0">
                <a:latin typeface="Times New Roman" panose="02020603050405020304" pitchFamily="18" charset="0"/>
                <a:ea typeface="楷体_GB2312" pitchFamily="49" charset="-122"/>
                <a:cs typeface="Times New Roman" panose="02020603050405020304" pitchFamily="18" charset="0"/>
              </a:rPr>
              <a:t>               ={(1,2),(2,1),(2,3),(3,4),(4,1),(1,1),(2,2),(3,3),(4,4)}</a:t>
            </a:r>
            <a:endParaRPr lang="zh-CN" altLang="en-US" sz="2600" dirty="0">
              <a:latin typeface="Times New Roman" panose="02020603050405020304" pitchFamily="18" charset="0"/>
              <a:ea typeface="楷体_GB2312" pitchFamily="49" charset="-122"/>
              <a:cs typeface="Times New Roman" panose="02020603050405020304" pitchFamily="18" charset="0"/>
            </a:endParaRPr>
          </a:p>
        </p:txBody>
      </p:sp>
      <p:sp>
        <p:nvSpPr>
          <p:cNvPr id="7" name="TextBox 6">
            <a:extLst>
              <a:ext uri="{FF2B5EF4-FFF2-40B4-BE49-F238E27FC236}">
                <a16:creationId xmlns:a16="http://schemas.microsoft.com/office/drawing/2014/main" id="{F111AA78-CDF4-4F0F-8716-042F9531DA15}"/>
              </a:ext>
            </a:extLst>
          </p:cNvPr>
          <p:cNvSpPr txBox="1"/>
          <p:nvPr/>
        </p:nvSpPr>
        <p:spPr>
          <a:xfrm>
            <a:off x="936978" y="3810000"/>
            <a:ext cx="10470444" cy="1292225"/>
          </a:xfrm>
          <a:prstGeom prst="rect">
            <a:avLst/>
          </a:prstGeom>
          <a:noFill/>
        </p:spPr>
        <p:txBody>
          <a:bodyPr wrap="square">
            <a:spAutoFit/>
          </a:bodyPr>
          <a:lstStyle/>
          <a:p>
            <a:pPr marL="2506663" indent="-2506663" eaLnBrk="1" hangingPunct="1">
              <a:defRPr/>
            </a:pPr>
            <a:r>
              <a:rPr lang="zh-CN" altLang="en-US" sz="2600" dirty="0">
                <a:latin typeface="Times New Roman" pitchFamily="18" charset="0"/>
                <a:cs typeface="Times New Roman" pitchFamily="18" charset="0"/>
              </a:rPr>
              <a:t>        </a:t>
            </a:r>
            <a:r>
              <a:rPr lang="en-US" altLang="zh-CN" sz="2600" i="1" dirty="0">
                <a:latin typeface="Times New Roman" pitchFamily="18" charset="0"/>
                <a:cs typeface="Times New Roman" pitchFamily="18" charset="0"/>
              </a:rPr>
              <a:t>s</a:t>
            </a:r>
            <a:r>
              <a:rPr lang="en-US" altLang="zh-CN" sz="2600" dirty="0">
                <a:latin typeface="Times New Roman" pitchFamily="18" charset="0"/>
                <a:cs typeface="Times New Roman" pitchFamily="18" charset="0"/>
              </a:rPr>
              <a:t>(R)=R</a:t>
            </a:r>
            <a:r>
              <a:rPr lang="zh-CN" altLang="en-US" sz="2600" dirty="0">
                <a:latin typeface="Times New Roman" pitchFamily="18" charset="0"/>
                <a:cs typeface="Times New Roman" pitchFamily="18" charset="0"/>
              </a:rPr>
              <a:t>∪</a:t>
            </a:r>
            <a:r>
              <a:rPr lang="en-US" altLang="zh-CN" sz="2600" dirty="0">
                <a:latin typeface="Times New Roman" pitchFamily="18" charset="0"/>
                <a:cs typeface="Times New Roman" pitchFamily="18" charset="0"/>
              </a:rPr>
              <a:t>R</a:t>
            </a:r>
            <a:r>
              <a:rPr lang="en-US" altLang="zh-CN" sz="2600" baseline="30000" dirty="0">
                <a:latin typeface="Times New Roman" pitchFamily="18" charset="0"/>
                <a:cs typeface="Times New Roman" pitchFamily="18" charset="0"/>
              </a:rPr>
              <a:t>-1</a:t>
            </a:r>
            <a:r>
              <a:rPr lang="en-US" altLang="zh-CN" sz="2600" dirty="0">
                <a:latin typeface="Times New Roman" pitchFamily="18" charset="0"/>
                <a:cs typeface="Times New Roman" pitchFamily="18" charset="0"/>
              </a:rPr>
              <a:t>=</a:t>
            </a:r>
            <a:r>
              <a:rPr lang="en-US" altLang="zh-CN" sz="2600" spc="-100" dirty="0">
                <a:latin typeface="Times New Roman" pitchFamily="18" charset="0"/>
                <a:ea typeface="楷体_GB2312" pitchFamily="49" charset="-122"/>
                <a:cs typeface="Times New Roman" pitchFamily="18" charset="0"/>
              </a:rPr>
              <a:t>{(1,2),(2,1),(2,3),(3,4),(4,1)}</a:t>
            </a: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{(2,1),(1,2),(3,2),(4,3),(1,4)}</a:t>
            </a:r>
          </a:p>
          <a:p>
            <a:pPr marL="2427288" indent="-2427288" eaLnBrk="1" hangingPunct="1">
              <a:defRPr/>
            </a:pPr>
            <a:r>
              <a:rPr lang="en-US" altLang="zh-CN" sz="2600" dirty="0">
                <a:latin typeface="Times New Roman" pitchFamily="18" charset="0"/>
                <a:cs typeface="Times New Roman" pitchFamily="18" charset="0"/>
              </a:rPr>
              <a:t>               =</a:t>
            </a:r>
            <a:r>
              <a:rPr lang="en-US" altLang="zh-CN" sz="2600" spc="-100" dirty="0">
                <a:latin typeface="Times New Roman" pitchFamily="18" charset="0"/>
                <a:ea typeface="楷体_GB2312" pitchFamily="49" charset="-122"/>
                <a:cs typeface="Times New Roman" pitchFamily="18" charset="0"/>
              </a:rPr>
              <a:t>{(1,2),(2,1),(2,3),(3,4),(4,1),</a:t>
            </a:r>
            <a:r>
              <a:rPr lang="en-US" altLang="zh-CN" sz="2600" dirty="0">
                <a:latin typeface="Times New Roman" pitchFamily="18" charset="0"/>
                <a:cs typeface="Times New Roman" pitchFamily="18" charset="0"/>
              </a:rPr>
              <a:t>(3,2),(4,3),(1,4)}</a:t>
            </a:r>
            <a:endParaRPr lang="zh-CN" altLang="en-US" sz="2600"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9F90242C-19C5-4ED7-81C8-B5A261114D83}"/>
              </a:ext>
            </a:extLst>
          </p:cNvPr>
          <p:cNvSpPr txBox="1">
            <a:spLocks noChangeArrowheads="1"/>
          </p:cNvSpPr>
          <p:nvPr/>
        </p:nvSpPr>
        <p:spPr bwMode="auto">
          <a:xfrm>
            <a:off x="936978" y="5334001"/>
            <a:ext cx="1047044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06663" indent="-2506663">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600">
                <a:latin typeface="Times New Roman" panose="02020603050405020304" pitchFamily="18" charset="0"/>
                <a:cs typeface="Times New Roman" panose="02020603050405020304" pitchFamily="18" charset="0"/>
              </a:rPr>
              <a:t>        </a:t>
            </a:r>
            <a:r>
              <a:rPr lang="en-US" altLang="zh-CN" sz="2600" i="1">
                <a:latin typeface="Times New Roman" panose="02020603050405020304" pitchFamily="18" charset="0"/>
                <a:cs typeface="Times New Roman" panose="02020603050405020304" pitchFamily="18" charset="0"/>
              </a:rPr>
              <a:t>t</a:t>
            </a:r>
            <a:r>
              <a:rPr lang="en-US" altLang="zh-CN" sz="2600">
                <a:latin typeface="Times New Roman" panose="02020603050405020304" pitchFamily="18" charset="0"/>
                <a:cs typeface="Times New Roman" panose="02020603050405020304" pitchFamily="18" charset="0"/>
              </a:rPr>
              <a:t>(R)=R</a:t>
            </a:r>
            <a:r>
              <a:rPr lang="zh-CN" altLang="en-US" sz="2600">
                <a:latin typeface="Times New Roman" panose="02020603050405020304" pitchFamily="18" charset="0"/>
                <a:cs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R</a:t>
            </a:r>
            <a:r>
              <a:rPr lang="en-US" altLang="zh-CN" sz="2600" baseline="30000">
                <a:latin typeface="Times New Roman" panose="02020603050405020304" pitchFamily="18" charset="0"/>
                <a:cs typeface="Times New Roman" panose="02020603050405020304" pitchFamily="18" charset="0"/>
              </a:rPr>
              <a:t>2</a:t>
            </a:r>
            <a:r>
              <a:rPr lang="zh-CN" altLang="en-US" sz="2600">
                <a:latin typeface="Times New Roman" panose="02020603050405020304" pitchFamily="18" charset="0"/>
                <a:cs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R</a:t>
            </a:r>
            <a:r>
              <a:rPr lang="en-US" altLang="zh-CN" sz="2600" baseline="30000">
                <a:latin typeface="Times New Roman" panose="02020603050405020304" pitchFamily="18" charset="0"/>
                <a:cs typeface="Times New Roman" panose="02020603050405020304" pitchFamily="18" charset="0"/>
              </a:rPr>
              <a:t>3</a:t>
            </a:r>
            <a:r>
              <a:rPr lang="zh-CN" altLang="en-US" sz="2600">
                <a:latin typeface="Times New Roman" panose="02020603050405020304" pitchFamily="18" charset="0"/>
                <a:cs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R</a:t>
            </a:r>
            <a:r>
              <a:rPr lang="en-US" altLang="zh-CN" sz="2600" baseline="30000">
                <a:latin typeface="Times New Roman" panose="02020603050405020304" pitchFamily="18" charset="0"/>
                <a:cs typeface="Times New Roman" panose="02020603050405020304" pitchFamily="18" charset="0"/>
              </a:rPr>
              <a:t>4</a:t>
            </a:r>
            <a:endParaRPr lang="zh-CN" altLang="en-US" sz="260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B63FBC21-0360-4EFB-A573-04E1175C24FD}"/>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DB3E33EF-BA5C-4261-A7CA-03CBB051709D}"/>
              </a:ext>
            </a:extLst>
          </p:cNvPr>
          <p:cNvSpPr txBox="1">
            <a:spLocks noChangeArrowheads="1"/>
          </p:cNvSpPr>
          <p:nvPr/>
        </p:nvSpPr>
        <p:spPr bwMode="auto">
          <a:xfrm>
            <a:off x="762000" y="1600200"/>
            <a:ext cx="11049000" cy="1011624"/>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defRPr/>
            </a:pPr>
            <a:r>
              <a:rPr lang="zh-CN" altLang="en-US" sz="2600" spc="-100" dirty="0">
                <a:latin typeface="Times New Roman" pitchFamily="18" charset="0"/>
                <a:ea typeface="楷体_GB2312" pitchFamily="49" charset="-122"/>
                <a:cs typeface="Times New Roman" pitchFamily="18" charset="0"/>
              </a:rPr>
              <a:t>例</a:t>
            </a:r>
            <a:r>
              <a:rPr lang="en-US" altLang="zh-CN" sz="2600" spc="-100" dirty="0">
                <a:latin typeface="Times New Roman" pitchFamily="18" charset="0"/>
                <a:ea typeface="楷体_GB2312" pitchFamily="49" charset="-122"/>
                <a:cs typeface="Times New Roman" pitchFamily="18" charset="0"/>
              </a:rPr>
              <a:t>9</a:t>
            </a:r>
            <a:r>
              <a:rPr lang="zh-CN" altLang="en-US" sz="2600" spc="-100" dirty="0">
                <a:latin typeface="Times New Roman" pitchFamily="18" charset="0"/>
                <a:ea typeface="楷体_GB2312" pitchFamily="49" charset="-122"/>
                <a:cs typeface="Times New Roman" pitchFamily="18" charset="0"/>
              </a:rPr>
              <a:t>   求集合</a:t>
            </a:r>
            <a:r>
              <a:rPr lang="en-US" altLang="zh-CN" sz="2600" spc="-100" dirty="0">
                <a:latin typeface="Times New Roman" pitchFamily="18" charset="0"/>
                <a:ea typeface="楷体_GB2312" pitchFamily="49" charset="-122"/>
                <a:cs typeface="Times New Roman" pitchFamily="18" charset="0"/>
              </a:rPr>
              <a:t>A={1,2,3,4}</a:t>
            </a:r>
            <a:r>
              <a:rPr lang="zh-CN" altLang="en-US" sz="2600" spc="-100" dirty="0">
                <a:latin typeface="Times New Roman" pitchFamily="18" charset="0"/>
                <a:ea typeface="楷体_GB2312" pitchFamily="49" charset="-122"/>
                <a:cs typeface="Times New Roman" pitchFamily="18" charset="0"/>
              </a:rPr>
              <a:t>上的关系</a:t>
            </a:r>
            <a:r>
              <a:rPr lang="en-US" altLang="zh-CN" sz="2600" spc="-100" dirty="0">
                <a:latin typeface="Times New Roman" pitchFamily="18" charset="0"/>
                <a:ea typeface="楷体_GB2312" pitchFamily="49" charset="-122"/>
                <a:cs typeface="Times New Roman" pitchFamily="18" charset="0"/>
              </a:rPr>
              <a:t>R={(1,2),(2,1),(2,3),(3,4),(4,1)}</a:t>
            </a:r>
            <a:r>
              <a:rPr lang="zh-CN" altLang="en-US" sz="2600" spc="-100" dirty="0">
                <a:latin typeface="Times New Roman" pitchFamily="18" charset="0"/>
                <a:ea typeface="楷体_GB2312" pitchFamily="49" charset="-122"/>
                <a:cs typeface="Times New Roman" pitchFamily="18" charset="0"/>
              </a:rPr>
              <a:t>的自反闭包、对称闭包、传递闭包。</a:t>
            </a:r>
            <a:endParaRPr lang="en-US" altLang="zh-CN" sz="2600" spc="-100" dirty="0">
              <a:latin typeface="Times New Roman" pitchFamily="18" charset="0"/>
              <a:ea typeface="楷体_GB2312" pitchFamily="49" charset="-122"/>
              <a:cs typeface="Times New Roman" pitchFamily="18" charset="0"/>
            </a:endParaRPr>
          </a:p>
        </p:txBody>
      </p:sp>
      <p:sp>
        <p:nvSpPr>
          <p:cNvPr id="97284" name="TextBox 7">
            <a:extLst>
              <a:ext uri="{FF2B5EF4-FFF2-40B4-BE49-F238E27FC236}">
                <a16:creationId xmlns:a16="http://schemas.microsoft.com/office/drawing/2014/main" id="{2A1D0A13-94F2-4D01-8D04-88D0CA4E2521}"/>
              </a:ext>
            </a:extLst>
          </p:cNvPr>
          <p:cNvSpPr txBox="1">
            <a:spLocks noChangeArrowheads="1"/>
          </p:cNvSpPr>
          <p:nvPr/>
        </p:nvSpPr>
        <p:spPr bwMode="auto">
          <a:xfrm>
            <a:off x="1219200" y="2619817"/>
            <a:ext cx="10058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06663" indent="-2506663">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600">
                <a:latin typeface="Times New Roman" panose="02020603050405020304" pitchFamily="18" charset="0"/>
                <a:cs typeface="Times New Roman" panose="02020603050405020304" pitchFamily="18" charset="0"/>
              </a:rPr>
              <a:t>        </a:t>
            </a:r>
            <a:r>
              <a:rPr lang="en-US" altLang="zh-CN" sz="2600" i="1">
                <a:latin typeface="Times New Roman" panose="02020603050405020304" pitchFamily="18" charset="0"/>
                <a:cs typeface="Times New Roman" panose="02020603050405020304" pitchFamily="18" charset="0"/>
              </a:rPr>
              <a:t>t</a:t>
            </a:r>
            <a:r>
              <a:rPr lang="en-US" altLang="zh-CN" sz="2600">
                <a:latin typeface="Times New Roman" panose="02020603050405020304" pitchFamily="18" charset="0"/>
                <a:cs typeface="Times New Roman" panose="02020603050405020304" pitchFamily="18" charset="0"/>
              </a:rPr>
              <a:t>(R)=R</a:t>
            </a:r>
            <a:r>
              <a:rPr lang="zh-CN" altLang="en-US" sz="2600">
                <a:latin typeface="Times New Roman" panose="02020603050405020304" pitchFamily="18" charset="0"/>
                <a:cs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R</a:t>
            </a:r>
            <a:r>
              <a:rPr lang="en-US" altLang="zh-CN" sz="2600" baseline="30000">
                <a:latin typeface="Times New Roman" panose="02020603050405020304" pitchFamily="18" charset="0"/>
                <a:cs typeface="Times New Roman" panose="02020603050405020304" pitchFamily="18" charset="0"/>
              </a:rPr>
              <a:t>2</a:t>
            </a:r>
            <a:r>
              <a:rPr lang="zh-CN" altLang="en-US" sz="2600">
                <a:latin typeface="Times New Roman" panose="02020603050405020304" pitchFamily="18" charset="0"/>
                <a:cs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R</a:t>
            </a:r>
            <a:r>
              <a:rPr lang="en-US" altLang="zh-CN" sz="2600" baseline="30000">
                <a:latin typeface="Times New Roman" panose="02020603050405020304" pitchFamily="18" charset="0"/>
                <a:cs typeface="Times New Roman" panose="02020603050405020304" pitchFamily="18" charset="0"/>
              </a:rPr>
              <a:t>3</a:t>
            </a:r>
            <a:r>
              <a:rPr lang="zh-CN" altLang="en-US" sz="2600">
                <a:latin typeface="Times New Roman" panose="02020603050405020304" pitchFamily="18" charset="0"/>
                <a:cs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R</a:t>
            </a:r>
            <a:r>
              <a:rPr lang="en-US" altLang="zh-CN" sz="2600" baseline="30000">
                <a:latin typeface="Times New Roman" panose="02020603050405020304" pitchFamily="18" charset="0"/>
                <a:cs typeface="Times New Roman" panose="02020603050405020304" pitchFamily="18" charset="0"/>
              </a:rPr>
              <a:t>4</a:t>
            </a:r>
            <a:endParaRPr lang="zh-CN" altLang="en-US" sz="26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0876F9-CA17-4C33-922E-2C0DC24AFAAD}"/>
              </a:ext>
            </a:extLst>
          </p:cNvPr>
          <p:cNvSpPr txBox="1"/>
          <p:nvPr/>
        </p:nvSpPr>
        <p:spPr>
          <a:xfrm>
            <a:off x="1219200" y="3177733"/>
            <a:ext cx="10058400" cy="492125"/>
          </a:xfrm>
          <a:prstGeom prst="rect">
            <a:avLst/>
          </a:prstGeom>
          <a:noFill/>
        </p:spPr>
        <p:txBody>
          <a:bodyPr wrap="square">
            <a:spAutoFit/>
          </a:bodyPr>
          <a:lstStyle/>
          <a:p>
            <a:pPr marL="2506663" indent="-2506663" eaLnBrk="1" hangingPunct="1">
              <a:defRPr/>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R</a:t>
            </a:r>
            <a:r>
              <a:rPr lang="en-US" altLang="zh-CN" sz="2600" baseline="30000" dirty="0">
                <a:latin typeface="Times New Roman" pitchFamily="18" charset="0"/>
                <a:cs typeface="Times New Roman" pitchFamily="18" charset="0"/>
              </a:rPr>
              <a:t>2</a:t>
            </a:r>
            <a:r>
              <a:rPr lang="en-US" altLang="zh-CN" sz="2600" dirty="0">
                <a:latin typeface="Times New Roman" pitchFamily="18" charset="0"/>
                <a:cs typeface="Times New Roman" pitchFamily="18" charset="0"/>
              </a:rPr>
              <a:t>=R</a:t>
            </a:r>
            <a:r>
              <a:rPr lang="en-US" altLang="zh-CN" sz="2600" dirty="0">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altLang="zh-CN" sz="2600" dirty="0">
                <a:latin typeface="Times New Roman" pitchFamily="18" charset="0"/>
                <a:cs typeface="Times New Roman" pitchFamily="18" charset="0"/>
              </a:rPr>
              <a:t>R={(1,1), (1,3),(2,2),(2,4),(3,1),(4,2)}</a:t>
            </a:r>
            <a:endParaRPr lang="zh-CN" altLang="en-US" sz="2600" dirty="0">
              <a:latin typeface="Times New Roman" pitchFamily="18" charset="0"/>
              <a:cs typeface="Times New Roman" pitchFamily="18" charset="0"/>
            </a:endParaRPr>
          </a:p>
        </p:txBody>
      </p:sp>
      <p:sp>
        <p:nvSpPr>
          <p:cNvPr id="10" name="TextBox 9">
            <a:extLst>
              <a:ext uri="{FF2B5EF4-FFF2-40B4-BE49-F238E27FC236}">
                <a16:creationId xmlns:a16="http://schemas.microsoft.com/office/drawing/2014/main" id="{D0023489-843C-420D-932E-CC19BFBBB335}"/>
              </a:ext>
            </a:extLst>
          </p:cNvPr>
          <p:cNvSpPr txBox="1"/>
          <p:nvPr/>
        </p:nvSpPr>
        <p:spPr>
          <a:xfrm>
            <a:off x="1219200" y="3634933"/>
            <a:ext cx="10058400" cy="492125"/>
          </a:xfrm>
          <a:prstGeom prst="rect">
            <a:avLst/>
          </a:prstGeom>
          <a:noFill/>
        </p:spPr>
        <p:txBody>
          <a:bodyPr wrap="square">
            <a:spAutoFit/>
          </a:bodyPr>
          <a:lstStyle/>
          <a:p>
            <a:pPr marL="2506663" indent="-2506663" eaLnBrk="1" hangingPunct="1">
              <a:defRPr/>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R</a:t>
            </a:r>
            <a:r>
              <a:rPr lang="en-US" altLang="zh-CN" sz="2600" baseline="30000" dirty="0">
                <a:latin typeface="Times New Roman" pitchFamily="18" charset="0"/>
                <a:cs typeface="Times New Roman" pitchFamily="18" charset="0"/>
              </a:rPr>
              <a:t>3</a:t>
            </a:r>
            <a:r>
              <a:rPr lang="en-US" altLang="zh-CN" sz="2600" dirty="0">
                <a:latin typeface="Times New Roman" pitchFamily="18" charset="0"/>
                <a:cs typeface="Times New Roman" pitchFamily="18" charset="0"/>
              </a:rPr>
              <a:t>=R</a:t>
            </a:r>
            <a:r>
              <a:rPr lang="en-US" altLang="zh-CN" sz="2600" dirty="0">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altLang="zh-CN" sz="2600" dirty="0">
                <a:latin typeface="Times New Roman" pitchFamily="18" charset="0"/>
                <a:cs typeface="Times New Roman" pitchFamily="18" charset="0"/>
              </a:rPr>
              <a:t>R</a:t>
            </a:r>
            <a:r>
              <a:rPr lang="en-US" altLang="zh-CN" sz="2600" baseline="30000" dirty="0">
                <a:latin typeface="Times New Roman" pitchFamily="18" charset="0"/>
                <a:cs typeface="Times New Roman" pitchFamily="18" charset="0"/>
              </a:rPr>
              <a:t>2</a:t>
            </a:r>
            <a:r>
              <a:rPr lang="en-US" altLang="zh-CN" sz="2600" dirty="0">
                <a:latin typeface="Times New Roman" pitchFamily="18" charset="0"/>
                <a:cs typeface="Times New Roman" pitchFamily="18" charset="0"/>
              </a:rPr>
              <a:t>={(1,2), (1,4),(2,1),(2,3),(3,2),(4,1),(4,3)}</a:t>
            </a:r>
            <a:endParaRPr lang="zh-CN" altLang="en-US" sz="2600"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945FD7C3-483F-4D5C-9F29-877CCF3490D6}"/>
              </a:ext>
            </a:extLst>
          </p:cNvPr>
          <p:cNvSpPr txBox="1"/>
          <p:nvPr/>
        </p:nvSpPr>
        <p:spPr>
          <a:xfrm>
            <a:off x="1219199" y="4169215"/>
            <a:ext cx="10627743" cy="492125"/>
          </a:xfrm>
          <a:prstGeom prst="rect">
            <a:avLst/>
          </a:prstGeom>
          <a:noFill/>
        </p:spPr>
        <p:txBody>
          <a:bodyPr wrap="square">
            <a:spAutoFit/>
          </a:bodyPr>
          <a:lstStyle/>
          <a:p>
            <a:pPr marL="2506663" indent="-2506663" eaLnBrk="1" hangingPunct="1">
              <a:defRPr/>
            </a:pPr>
            <a:r>
              <a:rPr lang="zh-CN" altLang="en-US" sz="2600" dirty="0">
                <a:latin typeface="Times New Roman" pitchFamily="18" charset="0"/>
                <a:cs typeface="Times New Roman" pitchFamily="18" charset="0"/>
              </a:rPr>
              <a:t>        </a:t>
            </a:r>
            <a:r>
              <a:rPr lang="en-US" altLang="zh-CN" sz="2600" dirty="0">
                <a:latin typeface="Times New Roman" pitchFamily="18" charset="0"/>
                <a:cs typeface="Times New Roman" pitchFamily="18" charset="0"/>
              </a:rPr>
              <a:t>R</a:t>
            </a:r>
            <a:r>
              <a:rPr lang="en-US" altLang="zh-CN" sz="2600" baseline="30000" dirty="0">
                <a:latin typeface="Times New Roman" pitchFamily="18" charset="0"/>
                <a:cs typeface="Times New Roman" pitchFamily="18" charset="0"/>
              </a:rPr>
              <a:t>4</a:t>
            </a:r>
            <a:r>
              <a:rPr lang="en-US" altLang="zh-CN" sz="2600" dirty="0">
                <a:latin typeface="Times New Roman" pitchFamily="18" charset="0"/>
                <a:cs typeface="Times New Roman" pitchFamily="18" charset="0"/>
              </a:rPr>
              <a:t>=R</a:t>
            </a:r>
            <a:r>
              <a:rPr lang="en-US" altLang="zh-CN" sz="2600" dirty="0">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a:t>
            </a:r>
            <a:r>
              <a:rPr lang="en-US" altLang="zh-CN" sz="2600" dirty="0">
                <a:latin typeface="Times New Roman" pitchFamily="18" charset="0"/>
                <a:cs typeface="Times New Roman" pitchFamily="18" charset="0"/>
              </a:rPr>
              <a:t>R</a:t>
            </a:r>
            <a:r>
              <a:rPr lang="en-US" altLang="zh-CN" sz="2600" baseline="30000" dirty="0">
                <a:latin typeface="Times New Roman" pitchFamily="18" charset="0"/>
                <a:cs typeface="Times New Roman" pitchFamily="18" charset="0"/>
              </a:rPr>
              <a:t>3</a:t>
            </a:r>
            <a:r>
              <a:rPr lang="en-US" altLang="zh-CN" sz="2600" dirty="0">
                <a:latin typeface="Times New Roman" pitchFamily="18" charset="0"/>
                <a:cs typeface="Times New Roman" pitchFamily="18" charset="0"/>
              </a:rPr>
              <a:t>={(1,1), (1,3),(2,2),(2,4),(3,1),(3,3),(4,2),(4,4)}</a:t>
            </a:r>
            <a:endParaRPr lang="zh-CN" altLang="en-US" sz="2600" dirty="0">
              <a:latin typeface="Times New Roman" pitchFamily="18" charset="0"/>
              <a:cs typeface="Times New Roman" pitchFamily="18" charset="0"/>
            </a:endParaRPr>
          </a:p>
        </p:txBody>
      </p:sp>
      <p:sp>
        <p:nvSpPr>
          <p:cNvPr id="12" name="TextBox 11">
            <a:extLst>
              <a:ext uri="{FF2B5EF4-FFF2-40B4-BE49-F238E27FC236}">
                <a16:creationId xmlns:a16="http://schemas.microsoft.com/office/drawing/2014/main" id="{1EDF517A-A022-42B6-95E3-4E66F30AB99E}"/>
              </a:ext>
            </a:extLst>
          </p:cNvPr>
          <p:cNvSpPr txBox="1">
            <a:spLocks noChangeArrowheads="1"/>
          </p:cNvSpPr>
          <p:nvPr/>
        </p:nvSpPr>
        <p:spPr bwMode="auto">
          <a:xfrm>
            <a:off x="1219200" y="4800600"/>
            <a:ext cx="100584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435100" indent="-14351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600">
                <a:latin typeface="Times New Roman" panose="02020603050405020304" pitchFamily="18" charset="0"/>
                <a:cs typeface="Times New Roman" panose="02020603050405020304" pitchFamily="18" charset="0"/>
              </a:rPr>
              <a:t>        </a:t>
            </a:r>
            <a:r>
              <a:rPr lang="en-US" altLang="zh-CN" sz="2600" i="1">
                <a:latin typeface="Times New Roman" panose="02020603050405020304" pitchFamily="18" charset="0"/>
                <a:cs typeface="Times New Roman" panose="02020603050405020304" pitchFamily="18" charset="0"/>
              </a:rPr>
              <a:t>t</a:t>
            </a:r>
            <a:r>
              <a:rPr lang="en-US" altLang="zh-CN" sz="2600">
                <a:latin typeface="Times New Roman" panose="02020603050405020304" pitchFamily="18" charset="0"/>
                <a:cs typeface="Times New Roman" panose="02020603050405020304" pitchFamily="18" charset="0"/>
              </a:rPr>
              <a:t>(R)=R</a:t>
            </a:r>
            <a:r>
              <a:rPr lang="zh-CN" altLang="en-US" sz="2600">
                <a:latin typeface="Times New Roman" panose="02020603050405020304" pitchFamily="18" charset="0"/>
                <a:cs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R</a:t>
            </a:r>
            <a:r>
              <a:rPr lang="en-US" altLang="zh-CN" sz="2600" baseline="30000">
                <a:latin typeface="Times New Roman" panose="02020603050405020304" pitchFamily="18" charset="0"/>
                <a:cs typeface="Times New Roman" panose="02020603050405020304" pitchFamily="18" charset="0"/>
              </a:rPr>
              <a:t>2</a:t>
            </a:r>
            <a:r>
              <a:rPr lang="zh-CN" altLang="en-US" sz="2600">
                <a:latin typeface="Times New Roman" panose="02020603050405020304" pitchFamily="18" charset="0"/>
                <a:cs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R</a:t>
            </a:r>
            <a:r>
              <a:rPr lang="en-US" altLang="zh-CN" sz="2600" baseline="30000">
                <a:latin typeface="Times New Roman" panose="02020603050405020304" pitchFamily="18" charset="0"/>
                <a:cs typeface="Times New Roman" panose="02020603050405020304" pitchFamily="18" charset="0"/>
              </a:rPr>
              <a:t>3</a:t>
            </a:r>
            <a:r>
              <a:rPr lang="zh-CN" altLang="en-US" sz="2600">
                <a:latin typeface="Times New Roman" panose="02020603050405020304" pitchFamily="18" charset="0"/>
                <a:cs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R</a:t>
            </a:r>
            <a:r>
              <a:rPr lang="en-US" altLang="zh-CN" sz="2600" baseline="30000">
                <a:latin typeface="Times New Roman" panose="02020603050405020304" pitchFamily="18" charset="0"/>
                <a:cs typeface="Times New Roman" panose="02020603050405020304" pitchFamily="18" charset="0"/>
              </a:rPr>
              <a:t>4</a:t>
            </a:r>
            <a:r>
              <a:rPr lang="en-US" altLang="zh-CN" sz="2600">
                <a:latin typeface="Times New Roman" panose="02020603050405020304" pitchFamily="18" charset="0"/>
                <a:cs typeface="Times New Roman" panose="02020603050405020304" pitchFamily="18" charset="0"/>
              </a:rPr>
              <a:t>={(1,1),(1,2),(1,3),(1,4),(2,1), (2,2),(2,3),(2,4),(3,1),(3,2),(3,3),(3,4),(4,1),(4,2),(4,3),(4,4)}</a:t>
            </a:r>
          </a:p>
          <a:p>
            <a:pPr eaLnBrk="1" hangingPunct="1">
              <a:spcBef>
                <a:spcPct val="0"/>
              </a:spcBef>
              <a:buClrTx/>
              <a:buSzTx/>
              <a:buFontTx/>
              <a:buNone/>
            </a:pPr>
            <a:r>
              <a:rPr lang="en-US" altLang="zh-CN" sz="2600">
                <a:latin typeface="Times New Roman" panose="02020603050405020304" pitchFamily="18" charset="0"/>
                <a:cs typeface="Times New Roman" panose="02020603050405020304" pitchFamily="18" charset="0"/>
              </a:rPr>
              <a:t>               =A×A</a:t>
            </a:r>
            <a:endParaRPr lang="zh-CN" altLang="en-US" sz="2600">
              <a:latin typeface="Times New Roman" panose="02020603050405020304" pitchFamily="18" charset="0"/>
              <a:cs typeface="Times New Roman" panose="02020603050405020304" pitchFamily="18" charset="0"/>
            </a:endParaRPr>
          </a:p>
        </p:txBody>
      </p:sp>
      <p:sp>
        <p:nvSpPr>
          <p:cNvPr id="13" name="Rectangle 2">
            <a:extLst>
              <a:ext uri="{FF2B5EF4-FFF2-40B4-BE49-F238E27FC236}">
                <a16:creationId xmlns:a16="http://schemas.microsoft.com/office/drawing/2014/main" id="{5B6E42D2-E613-4F23-BFF1-11E566BF5AE4}"/>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77318173-DFF5-496D-9F9D-21FB6C52304B}"/>
              </a:ext>
            </a:extLst>
          </p:cNvPr>
          <p:cNvSpPr txBox="1">
            <a:spLocks noChangeArrowheads="1"/>
          </p:cNvSpPr>
          <p:nvPr/>
        </p:nvSpPr>
        <p:spPr bwMode="auto">
          <a:xfrm>
            <a:off x="762000" y="1600200"/>
            <a:ext cx="6096000" cy="1011624"/>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defRPr/>
            </a:pPr>
            <a:r>
              <a:rPr lang="zh-CN" altLang="en-US" sz="2600" spc="-100" dirty="0">
                <a:latin typeface="Times New Roman" pitchFamily="18" charset="0"/>
                <a:ea typeface="楷体_GB2312" pitchFamily="49" charset="-122"/>
                <a:cs typeface="Times New Roman" pitchFamily="18" charset="0"/>
              </a:rPr>
              <a:t>例</a:t>
            </a:r>
            <a:r>
              <a:rPr lang="en-US" altLang="zh-CN" sz="2600" spc="-100" dirty="0">
                <a:latin typeface="Times New Roman" pitchFamily="18" charset="0"/>
                <a:ea typeface="楷体_GB2312" pitchFamily="49" charset="-122"/>
                <a:cs typeface="Times New Roman" pitchFamily="18" charset="0"/>
              </a:rPr>
              <a:t>10</a:t>
            </a:r>
            <a:r>
              <a:rPr lang="zh-CN" altLang="en-US" sz="2600" spc="-100" dirty="0">
                <a:latin typeface="Times New Roman" pitchFamily="18" charset="0"/>
                <a:ea typeface="楷体_GB2312" pitchFamily="49" charset="-122"/>
                <a:cs typeface="Times New Roman" pitchFamily="18" charset="0"/>
              </a:rPr>
              <a:t>   求关系</a:t>
            </a:r>
            <a:r>
              <a:rPr lang="en-US" altLang="zh-CN" sz="2600" spc="-100" dirty="0">
                <a:latin typeface="Times New Roman" pitchFamily="18" charset="0"/>
                <a:ea typeface="楷体_GB2312" pitchFamily="49" charset="-122"/>
                <a:cs typeface="Times New Roman" pitchFamily="18" charset="0"/>
              </a:rPr>
              <a:t>R</a:t>
            </a:r>
            <a:r>
              <a:rPr lang="zh-CN" altLang="en-US" sz="2600" spc="-100" dirty="0">
                <a:latin typeface="Times New Roman" pitchFamily="18" charset="0"/>
                <a:ea typeface="楷体_GB2312" pitchFamily="49" charset="-122"/>
                <a:cs typeface="Times New Roman" pitchFamily="18" charset="0"/>
              </a:rPr>
              <a:t>的自反、对称、传递闭包。其中</a:t>
            </a:r>
            <a:r>
              <a:rPr lang="en-US" altLang="zh-CN" sz="2600" spc="-100" dirty="0">
                <a:latin typeface="Times New Roman" pitchFamily="18" charset="0"/>
                <a:ea typeface="楷体_GB2312" pitchFamily="49" charset="-122"/>
                <a:cs typeface="Times New Roman" pitchFamily="18" charset="0"/>
              </a:rPr>
              <a:t>R</a:t>
            </a:r>
            <a:r>
              <a:rPr lang="zh-CN" altLang="en-US" sz="2600" spc="-100" dirty="0">
                <a:latin typeface="Times New Roman" pitchFamily="18" charset="0"/>
                <a:ea typeface="楷体_GB2312" pitchFamily="49" charset="-122"/>
                <a:cs typeface="Times New Roman" pitchFamily="18" charset="0"/>
              </a:rPr>
              <a:t>的关系矩阵</a:t>
            </a:r>
            <a:r>
              <a:rPr lang="en-US" altLang="zh-CN" sz="2600" spc="-100" dirty="0">
                <a:latin typeface="Times New Roman" pitchFamily="18" charset="0"/>
                <a:ea typeface="楷体_GB2312" pitchFamily="49" charset="-122"/>
                <a:cs typeface="Times New Roman" pitchFamily="18" charset="0"/>
              </a:rPr>
              <a:t>M</a:t>
            </a:r>
            <a:r>
              <a:rPr lang="en-US" altLang="zh-CN" sz="2600" spc="-100" baseline="-25000" dirty="0">
                <a:latin typeface="Times New Roman" pitchFamily="18" charset="0"/>
                <a:ea typeface="楷体_GB2312" pitchFamily="49" charset="-122"/>
                <a:cs typeface="Times New Roman" pitchFamily="18" charset="0"/>
              </a:rPr>
              <a:t>R</a:t>
            </a:r>
            <a:r>
              <a:rPr lang="zh-CN" altLang="en-US" sz="2600" spc="-100" dirty="0">
                <a:latin typeface="Times New Roman" pitchFamily="18" charset="0"/>
                <a:ea typeface="楷体_GB2312" pitchFamily="49" charset="-122"/>
                <a:cs typeface="Times New Roman" pitchFamily="18" charset="0"/>
              </a:rPr>
              <a:t>如右所示：</a:t>
            </a:r>
            <a:endParaRPr lang="en-US" altLang="zh-CN" sz="2600" spc="-100" dirty="0">
              <a:latin typeface="Times New Roman" pitchFamily="18" charset="0"/>
              <a:ea typeface="楷体_GB2312" pitchFamily="49" charset="-122"/>
              <a:cs typeface="Times New Roman" pitchFamily="18" charset="0"/>
            </a:endParaRPr>
          </a:p>
        </p:txBody>
      </p:sp>
      <p:graphicFrame>
        <p:nvGraphicFramePr>
          <p:cNvPr id="99332" name="Object 2">
            <a:extLst>
              <a:ext uri="{FF2B5EF4-FFF2-40B4-BE49-F238E27FC236}">
                <a16:creationId xmlns:a16="http://schemas.microsoft.com/office/drawing/2014/main" id="{32460A5B-C2FC-43B1-A96A-B1EBF388B465}"/>
              </a:ext>
            </a:extLst>
          </p:cNvPr>
          <p:cNvGraphicFramePr>
            <a:graphicFrameLocks noChangeAspect="1"/>
          </p:cNvGraphicFramePr>
          <p:nvPr>
            <p:extLst>
              <p:ext uri="{D42A27DB-BD31-4B8C-83A1-F6EECF244321}">
                <p14:modId xmlns:p14="http://schemas.microsoft.com/office/powerpoint/2010/main" val="305701853"/>
              </p:ext>
            </p:extLst>
          </p:nvPr>
        </p:nvGraphicFramePr>
        <p:xfrm>
          <a:off x="7773035" y="1314209"/>
          <a:ext cx="1981200" cy="1412875"/>
        </p:xfrm>
        <a:graphic>
          <a:graphicData uri="http://schemas.openxmlformats.org/presentationml/2006/ole">
            <mc:AlternateContent xmlns:mc="http://schemas.openxmlformats.org/markup-compatibility/2006">
              <mc:Choice xmlns:v="urn:schemas-microsoft-com:vml" Requires="v">
                <p:oleObj spid="_x0000_s99371" name="Equation" r:id="rId4" imgW="1282700" imgH="914400" progId="Equation.3">
                  <p:embed/>
                </p:oleObj>
              </mc:Choice>
              <mc:Fallback>
                <p:oleObj name="Equation" r:id="rId4" imgW="1282700" imgH="914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3035" y="1314209"/>
                        <a:ext cx="1981200"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5" name="Object 3">
            <a:extLst>
              <a:ext uri="{FF2B5EF4-FFF2-40B4-BE49-F238E27FC236}">
                <a16:creationId xmlns:a16="http://schemas.microsoft.com/office/drawing/2014/main" id="{42EB81A7-8B70-4636-8449-837496594AD7}"/>
              </a:ext>
            </a:extLst>
          </p:cNvPr>
          <p:cNvGraphicFramePr>
            <a:graphicFrameLocks noChangeAspect="1"/>
          </p:cNvGraphicFramePr>
          <p:nvPr>
            <p:extLst>
              <p:ext uri="{D42A27DB-BD31-4B8C-83A1-F6EECF244321}">
                <p14:modId xmlns:p14="http://schemas.microsoft.com/office/powerpoint/2010/main" val="142887663"/>
              </p:ext>
            </p:extLst>
          </p:nvPr>
        </p:nvGraphicFramePr>
        <p:xfrm>
          <a:off x="1341437" y="2864286"/>
          <a:ext cx="3432175" cy="1555314"/>
        </p:xfrm>
        <a:graphic>
          <a:graphicData uri="http://schemas.openxmlformats.org/presentationml/2006/ole">
            <mc:AlternateContent xmlns:mc="http://schemas.openxmlformats.org/markup-compatibility/2006">
              <mc:Choice xmlns:v="urn:schemas-microsoft-com:vml" Requires="v">
                <p:oleObj spid="_x0000_s99372" name="Equation" r:id="rId6" imgW="2019300" imgH="914400" progId="Equation.3">
                  <p:embed/>
                </p:oleObj>
              </mc:Choice>
              <mc:Fallback>
                <p:oleObj name="Equation" r:id="rId6" imgW="2019300" imgH="9144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1437" y="2864286"/>
                        <a:ext cx="3432175" cy="1555314"/>
                      </a:xfrm>
                      <a:prstGeom prst="rect">
                        <a:avLst/>
                      </a:prstGeom>
                      <a:noFill/>
                      <a:ln>
                        <a:noFill/>
                      </a:ln>
                      <a:effectLst/>
                    </p:spPr>
                  </p:pic>
                </p:oleObj>
              </mc:Fallback>
            </mc:AlternateContent>
          </a:graphicData>
        </a:graphic>
      </p:graphicFrame>
      <p:graphicFrame>
        <p:nvGraphicFramePr>
          <p:cNvPr id="105476" name="Object 4">
            <a:extLst>
              <a:ext uri="{FF2B5EF4-FFF2-40B4-BE49-F238E27FC236}">
                <a16:creationId xmlns:a16="http://schemas.microsoft.com/office/drawing/2014/main" id="{B359EAB2-047B-46BA-9F60-31CE662D30B8}"/>
              </a:ext>
            </a:extLst>
          </p:cNvPr>
          <p:cNvGraphicFramePr>
            <a:graphicFrameLocks noChangeAspect="1"/>
          </p:cNvGraphicFramePr>
          <p:nvPr>
            <p:extLst>
              <p:ext uri="{D42A27DB-BD31-4B8C-83A1-F6EECF244321}">
                <p14:modId xmlns:p14="http://schemas.microsoft.com/office/powerpoint/2010/main" val="1707459187"/>
              </p:ext>
            </p:extLst>
          </p:nvPr>
        </p:nvGraphicFramePr>
        <p:xfrm>
          <a:off x="5331460" y="2871721"/>
          <a:ext cx="3778190" cy="1555314"/>
        </p:xfrm>
        <a:graphic>
          <a:graphicData uri="http://schemas.openxmlformats.org/presentationml/2006/ole">
            <mc:AlternateContent xmlns:mc="http://schemas.openxmlformats.org/markup-compatibility/2006">
              <mc:Choice xmlns:v="urn:schemas-microsoft-com:vml" Requires="v">
                <p:oleObj spid="_x0000_s99373" name="Equation" r:id="rId8" imgW="2222500" imgH="914400" progId="Equation.3">
                  <p:embed/>
                </p:oleObj>
              </mc:Choice>
              <mc:Fallback>
                <p:oleObj name="Equation" r:id="rId8" imgW="2222500" imgH="9144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1460" y="2871721"/>
                        <a:ext cx="3778190" cy="1555314"/>
                      </a:xfrm>
                      <a:prstGeom prst="rect">
                        <a:avLst/>
                      </a:prstGeom>
                      <a:noFill/>
                      <a:ln>
                        <a:noFill/>
                      </a:ln>
                      <a:effectLst/>
                    </p:spPr>
                  </p:pic>
                </p:oleObj>
              </mc:Fallback>
            </mc:AlternateContent>
          </a:graphicData>
        </a:graphic>
      </p:graphicFrame>
      <p:grpSp>
        <p:nvGrpSpPr>
          <p:cNvPr id="3" name="组合 2">
            <a:extLst>
              <a:ext uri="{FF2B5EF4-FFF2-40B4-BE49-F238E27FC236}">
                <a16:creationId xmlns:a16="http://schemas.microsoft.com/office/drawing/2014/main" id="{86334D17-FAEE-4BBE-97CE-95EF292F6AB5}"/>
              </a:ext>
            </a:extLst>
          </p:cNvPr>
          <p:cNvGrpSpPr>
            <a:grpSpLocks/>
          </p:cNvGrpSpPr>
          <p:nvPr/>
        </p:nvGrpSpPr>
        <p:grpSpPr bwMode="auto">
          <a:xfrm>
            <a:off x="1341437" y="4419600"/>
            <a:ext cx="8031163" cy="2133600"/>
            <a:chOff x="609600" y="4619307"/>
            <a:chExt cx="7786688" cy="1873568"/>
          </a:xfrm>
        </p:grpSpPr>
        <p:graphicFrame>
          <p:nvGraphicFramePr>
            <p:cNvPr id="99336" name="Object 5">
              <a:extLst>
                <a:ext uri="{FF2B5EF4-FFF2-40B4-BE49-F238E27FC236}">
                  <a16:creationId xmlns:a16="http://schemas.microsoft.com/office/drawing/2014/main" id="{37871B7B-D69B-4603-820F-ED77214B69B4}"/>
                </a:ext>
              </a:extLst>
            </p:cNvPr>
            <p:cNvGraphicFramePr>
              <a:graphicFrameLocks noChangeAspect="1"/>
            </p:cNvGraphicFramePr>
            <p:nvPr/>
          </p:nvGraphicFramePr>
          <p:xfrm>
            <a:off x="609600" y="4648200"/>
            <a:ext cx="7786688" cy="1844675"/>
          </p:xfrm>
          <a:graphic>
            <a:graphicData uri="http://schemas.openxmlformats.org/presentationml/2006/ole">
              <mc:AlternateContent xmlns:mc="http://schemas.openxmlformats.org/markup-compatibility/2006">
                <mc:Choice xmlns:v="urn:schemas-microsoft-com:vml" Requires="v">
                  <p:oleObj spid="_x0000_s99374" name="公式" r:id="rId10" imgW="5041900" imgH="1193800" progId="Equation.3">
                    <p:embed/>
                  </p:oleObj>
                </mc:Choice>
                <mc:Fallback>
                  <p:oleObj name="公式" r:id="rId10" imgW="5041900" imgH="11938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4648200"/>
                          <a:ext cx="7786688" cy="184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7" name="文本框 1">
              <a:extLst>
                <a:ext uri="{FF2B5EF4-FFF2-40B4-BE49-F238E27FC236}">
                  <a16:creationId xmlns:a16="http://schemas.microsoft.com/office/drawing/2014/main" id="{1FAB5F65-1BBB-41DB-A3FB-87E1F496E71D}"/>
                </a:ext>
              </a:extLst>
            </p:cNvPr>
            <p:cNvSpPr txBox="1">
              <a:spLocks noChangeArrowheads="1"/>
            </p:cNvSpPr>
            <p:nvPr/>
          </p:nvSpPr>
          <p:spPr bwMode="auto">
            <a:xfrm>
              <a:off x="1752600" y="4619307"/>
              <a:ext cx="2286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ym typeface="Symbol" panose="05050102010706020507" pitchFamily="18" charset="2"/>
                </a:rPr>
                <a:t></a:t>
              </a:r>
              <a:endParaRPr lang="zh-CN" altLang="en-US"/>
            </a:p>
          </p:txBody>
        </p:sp>
        <p:sp>
          <p:nvSpPr>
            <p:cNvPr id="99338" name="文本框 8">
              <a:extLst>
                <a:ext uri="{FF2B5EF4-FFF2-40B4-BE49-F238E27FC236}">
                  <a16:creationId xmlns:a16="http://schemas.microsoft.com/office/drawing/2014/main" id="{FC03E4E9-9270-41BE-927E-22FC97F24F37}"/>
                </a:ext>
              </a:extLst>
            </p:cNvPr>
            <p:cNvSpPr txBox="1">
              <a:spLocks noChangeArrowheads="1"/>
            </p:cNvSpPr>
            <p:nvPr/>
          </p:nvSpPr>
          <p:spPr bwMode="auto">
            <a:xfrm>
              <a:off x="2499360" y="4629388"/>
              <a:ext cx="2286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ym typeface="Symbol" panose="05050102010706020507" pitchFamily="18" charset="2"/>
                </a:rPr>
                <a:t></a:t>
              </a:r>
              <a:endParaRPr lang="zh-CN" altLang="en-US"/>
            </a:p>
          </p:txBody>
        </p:sp>
        <p:sp>
          <p:nvSpPr>
            <p:cNvPr id="99339" name="文本框 9">
              <a:extLst>
                <a:ext uri="{FF2B5EF4-FFF2-40B4-BE49-F238E27FC236}">
                  <a16:creationId xmlns:a16="http://schemas.microsoft.com/office/drawing/2014/main" id="{D3F05218-F729-4FAE-B878-CBF8E9816B80}"/>
                </a:ext>
              </a:extLst>
            </p:cNvPr>
            <p:cNvSpPr txBox="1">
              <a:spLocks noChangeArrowheads="1"/>
            </p:cNvSpPr>
            <p:nvPr/>
          </p:nvSpPr>
          <p:spPr bwMode="auto">
            <a:xfrm>
              <a:off x="3256280" y="4638040"/>
              <a:ext cx="2286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ym typeface="Symbol" panose="05050102010706020507" pitchFamily="18" charset="2"/>
                </a:rPr>
                <a:t></a:t>
              </a:r>
              <a:endParaRPr lang="zh-CN" altLang="en-US"/>
            </a:p>
          </p:txBody>
        </p:sp>
        <p:sp>
          <p:nvSpPr>
            <p:cNvPr id="99340" name="文本框 10">
              <a:extLst>
                <a:ext uri="{FF2B5EF4-FFF2-40B4-BE49-F238E27FC236}">
                  <a16:creationId xmlns:a16="http://schemas.microsoft.com/office/drawing/2014/main" id="{A92E7E75-AA10-4921-992A-3618F2AB811A}"/>
                </a:ext>
              </a:extLst>
            </p:cNvPr>
            <p:cNvSpPr txBox="1">
              <a:spLocks noChangeArrowheads="1"/>
            </p:cNvSpPr>
            <p:nvPr/>
          </p:nvSpPr>
          <p:spPr bwMode="auto">
            <a:xfrm>
              <a:off x="2143760" y="5569188"/>
              <a:ext cx="2286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ym typeface="Symbol" panose="05050102010706020507" pitchFamily="18" charset="2"/>
                </a:rPr>
                <a:t></a:t>
              </a:r>
              <a:endParaRPr lang="zh-CN" altLang="en-US"/>
            </a:p>
          </p:txBody>
        </p:sp>
        <p:sp>
          <p:nvSpPr>
            <p:cNvPr id="99341" name="文本框 11">
              <a:extLst>
                <a:ext uri="{FF2B5EF4-FFF2-40B4-BE49-F238E27FC236}">
                  <a16:creationId xmlns:a16="http://schemas.microsoft.com/office/drawing/2014/main" id="{99A4F380-CC40-4FC7-B4DD-D1AF9D35D487}"/>
                </a:ext>
              </a:extLst>
            </p:cNvPr>
            <p:cNvSpPr txBox="1">
              <a:spLocks noChangeArrowheads="1"/>
            </p:cNvSpPr>
            <p:nvPr/>
          </p:nvSpPr>
          <p:spPr bwMode="auto">
            <a:xfrm>
              <a:off x="3693160" y="5569188"/>
              <a:ext cx="2286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ym typeface="Symbol" panose="05050102010706020507" pitchFamily="18" charset="2"/>
                </a:rPr>
                <a:t></a:t>
              </a:r>
              <a:endParaRPr lang="zh-CN" altLang="en-US"/>
            </a:p>
          </p:txBody>
        </p:sp>
        <p:sp>
          <p:nvSpPr>
            <p:cNvPr id="99342" name="文本框 12">
              <a:extLst>
                <a:ext uri="{FF2B5EF4-FFF2-40B4-BE49-F238E27FC236}">
                  <a16:creationId xmlns:a16="http://schemas.microsoft.com/office/drawing/2014/main" id="{EBF2C997-0340-4CEF-AA76-9F32C6735B0E}"/>
                </a:ext>
              </a:extLst>
            </p:cNvPr>
            <p:cNvSpPr txBox="1">
              <a:spLocks noChangeArrowheads="1"/>
            </p:cNvSpPr>
            <p:nvPr/>
          </p:nvSpPr>
          <p:spPr bwMode="auto">
            <a:xfrm>
              <a:off x="5227320" y="5569188"/>
              <a:ext cx="2286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ym typeface="Symbol" panose="05050102010706020507" pitchFamily="18" charset="2"/>
                </a:rPr>
                <a:t></a:t>
              </a:r>
              <a:endParaRPr lang="zh-CN" altLang="en-US"/>
            </a:p>
          </p:txBody>
        </p:sp>
      </p:grpSp>
      <p:sp>
        <p:nvSpPr>
          <p:cNvPr id="17" name="Rectangle 2">
            <a:extLst>
              <a:ext uri="{FF2B5EF4-FFF2-40B4-BE49-F238E27FC236}">
                <a16:creationId xmlns:a16="http://schemas.microsoft.com/office/drawing/2014/main" id="{1D146315-B825-428E-B0FA-3F35A512EE9C}"/>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54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1C9D838A-C212-4EC8-B2DF-EDDC1680FC2F}"/>
              </a:ext>
            </a:extLst>
          </p:cNvPr>
          <p:cNvSpPr txBox="1">
            <a:spLocks noChangeArrowheads="1"/>
          </p:cNvSpPr>
          <p:nvPr/>
        </p:nvSpPr>
        <p:spPr bwMode="auto">
          <a:xfrm>
            <a:off x="609600" y="1600200"/>
            <a:ext cx="7144252" cy="1011624"/>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defRPr/>
            </a:pPr>
            <a:r>
              <a:rPr lang="zh-CN" altLang="en-US" sz="2600" spc="-100" dirty="0">
                <a:latin typeface="Times New Roman" pitchFamily="18" charset="0"/>
                <a:ea typeface="楷体_GB2312" pitchFamily="49" charset="-122"/>
                <a:cs typeface="Times New Roman" pitchFamily="18" charset="0"/>
              </a:rPr>
              <a:t>例</a:t>
            </a:r>
            <a:r>
              <a:rPr lang="en-US" altLang="zh-CN" sz="2600" spc="-100" dirty="0">
                <a:latin typeface="Times New Roman" pitchFamily="18" charset="0"/>
                <a:ea typeface="楷体_GB2312" pitchFamily="49" charset="-122"/>
                <a:cs typeface="Times New Roman" pitchFamily="18" charset="0"/>
              </a:rPr>
              <a:t>11</a:t>
            </a:r>
            <a:r>
              <a:rPr lang="zh-CN" altLang="en-US" sz="2600" spc="-100" dirty="0">
                <a:latin typeface="Times New Roman" pitchFamily="18" charset="0"/>
                <a:ea typeface="楷体_GB2312" pitchFamily="49" charset="-122"/>
                <a:cs typeface="Times New Roman" pitchFamily="18" charset="0"/>
              </a:rPr>
              <a:t>  求关系</a:t>
            </a:r>
            <a:r>
              <a:rPr lang="en-US" altLang="zh-CN" sz="2600" spc="-100" dirty="0">
                <a:latin typeface="Times New Roman" pitchFamily="18" charset="0"/>
                <a:ea typeface="楷体_GB2312" pitchFamily="49" charset="-122"/>
                <a:cs typeface="Times New Roman" pitchFamily="18" charset="0"/>
              </a:rPr>
              <a:t>R</a:t>
            </a:r>
            <a:r>
              <a:rPr lang="zh-CN" altLang="en-US" sz="2600" spc="-100" dirty="0">
                <a:latin typeface="Times New Roman" pitchFamily="18" charset="0"/>
                <a:ea typeface="楷体_GB2312" pitchFamily="49" charset="-122"/>
                <a:cs typeface="Times New Roman" pitchFamily="18" charset="0"/>
              </a:rPr>
              <a:t>的自反、对称、传递闭包。其中</a:t>
            </a:r>
            <a:r>
              <a:rPr lang="en-US" altLang="zh-CN" sz="2600" spc="-100" dirty="0">
                <a:latin typeface="Times New Roman" pitchFamily="18" charset="0"/>
                <a:ea typeface="楷体_GB2312" pitchFamily="49" charset="-122"/>
                <a:cs typeface="Times New Roman" pitchFamily="18" charset="0"/>
              </a:rPr>
              <a:t>R</a:t>
            </a:r>
            <a:r>
              <a:rPr lang="zh-CN" altLang="en-US" sz="2600" spc="-100" dirty="0">
                <a:latin typeface="Times New Roman" pitchFamily="18" charset="0"/>
                <a:ea typeface="楷体_GB2312" pitchFamily="49" charset="-122"/>
                <a:cs typeface="Times New Roman" pitchFamily="18" charset="0"/>
              </a:rPr>
              <a:t>的有向图如右所示：</a:t>
            </a:r>
            <a:endParaRPr lang="en-US" altLang="zh-CN" sz="2600" spc="-100" dirty="0">
              <a:latin typeface="Times New Roman" pitchFamily="18" charset="0"/>
              <a:ea typeface="楷体_GB2312" pitchFamily="49" charset="-122"/>
              <a:cs typeface="Times New Roman" pitchFamily="18" charset="0"/>
            </a:endParaRPr>
          </a:p>
        </p:txBody>
      </p:sp>
      <p:grpSp>
        <p:nvGrpSpPr>
          <p:cNvPr id="101380" name="Group 7">
            <a:extLst>
              <a:ext uri="{FF2B5EF4-FFF2-40B4-BE49-F238E27FC236}">
                <a16:creationId xmlns:a16="http://schemas.microsoft.com/office/drawing/2014/main" id="{12F0723A-4806-45D4-9856-A41346F91492}"/>
              </a:ext>
            </a:extLst>
          </p:cNvPr>
          <p:cNvGrpSpPr>
            <a:grpSpLocks noChangeAspect="1"/>
          </p:cNvGrpSpPr>
          <p:nvPr/>
        </p:nvGrpSpPr>
        <p:grpSpPr bwMode="auto">
          <a:xfrm>
            <a:off x="8855074" y="1447800"/>
            <a:ext cx="2559050" cy="1981200"/>
            <a:chOff x="2204" y="11328"/>
            <a:chExt cx="2974" cy="2287"/>
          </a:xfrm>
        </p:grpSpPr>
        <p:sp>
          <p:nvSpPr>
            <p:cNvPr id="101382" name="AutoShape 8">
              <a:extLst>
                <a:ext uri="{FF2B5EF4-FFF2-40B4-BE49-F238E27FC236}">
                  <a16:creationId xmlns:a16="http://schemas.microsoft.com/office/drawing/2014/main" id="{32E40503-8455-4FB4-9EBC-CA7955536841}"/>
                </a:ext>
              </a:extLst>
            </p:cNvPr>
            <p:cNvSpPr>
              <a:spLocks noChangeAspect="1" noChangeArrowheads="1"/>
            </p:cNvSpPr>
            <p:nvPr/>
          </p:nvSpPr>
          <p:spPr bwMode="auto">
            <a:xfrm>
              <a:off x="2204" y="11328"/>
              <a:ext cx="2974" cy="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cs typeface="Times New Roman" panose="02020603050405020304" pitchFamily="18" charset="0"/>
              </a:endParaRPr>
            </a:p>
          </p:txBody>
        </p:sp>
        <p:sp>
          <p:nvSpPr>
            <p:cNvPr id="101383" name="Text Box 9">
              <a:extLst>
                <a:ext uri="{FF2B5EF4-FFF2-40B4-BE49-F238E27FC236}">
                  <a16:creationId xmlns:a16="http://schemas.microsoft.com/office/drawing/2014/main" id="{E2374E14-26A6-43CC-B1B4-7B7A4988EEC9}"/>
                </a:ext>
              </a:extLst>
            </p:cNvPr>
            <p:cNvSpPr txBox="1">
              <a:spLocks noChangeArrowheads="1"/>
            </p:cNvSpPr>
            <p:nvPr/>
          </p:nvSpPr>
          <p:spPr bwMode="auto">
            <a:xfrm>
              <a:off x="2403" y="11401"/>
              <a:ext cx="952"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7607" tIns="28804" rIns="57607" bIns="28804"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000000"/>
                  </a:solidFill>
                  <a:latin typeface="Times New Roman" panose="02020603050405020304" pitchFamily="18" charset="0"/>
                  <a:cs typeface="Times New Roman" panose="02020603050405020304" pitchFamily="18" charset="0"/>
                </a:rPr>
                <a:t>1</a:t>
              </a:r>
              <a:r>
                <a:rPr lang="zh-CN" altLang="zh-CN" sz="1800">
                  <a:solidFill>
                    <a:srgbClr val="FF0000"/>
                  </a:solidFill>
                  <a:latin typeface="Times New Roman" panose="02020603050405020304" pitchFamily="18" charset="0"/>
                  <a:cs typeface="Times New Roman" panose="02020603050405020304" pitchFamily="18" charset="0"/>
                </a:rPr>
                <a:t>。</a:t>
              </a:r>
              <a:endParaRPr lang="zh-CN" altLang="zh-CN" sz="2800">
                <a:latin typeface="Times New Roman" panose="02020603050405020304" pitchFamily="18" charset="0"/>
                <a:cs typeface="Times New Roman" panose="02020603050405020304" pitchFamily="18" charset="0"/>
              </a:endParaRPr>
            </a:p>
          </p:txBody>
        </p:sp>
        <p:sp>
          <p:nvSpPr>
            <p:cNvPr id="101384" name="Text Box 10">
              <a:extLst>
                <a:ext uri="{FF2B5EF4-FFF2-40B4-BE49-F238E27FC236}">
                  <a16:creationId xmlns:a16="http://schemas.microsoft.com/office/drawing/2014/main" id="{7FA1E940-CC03-4F0F-A787-9DD27925B3A7}"/>
                </a:ext>
              </a:extLst>
            </p:cNvPr>
            <p:cNvSpPr txBox="1">
              <a:spLocks noChangeArrowheads="1"/>
            </p:cNvSpPr>
            <p:nvPr/>
          </p:nvSpPr>
          <p:spPr bwMode="auto">
            <a:xfrm>
              <a:off x="2315" y="12780"/>
              <a:ext cx="952"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7607" tIns="28804" rIns="57607" bIns="28804"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000000"/>
                  </a:solidFill>
                  <a:latin typeface="Times New Roman" panose="02020603050405020304" pitchFamily="18" charset="0"/>
                  <a:cs typeface="Times New Roman" panose="02020603050405020304" pitchFamily="18" charset="0"/>
                </a:rPr>
                <a:t>2</a:t>
              </a:r>
              <a:r>
                <a:rPr lang="zh-CN" altLang="zh-CN" sz="1800">
                  <a:solidFill>
                    <a:srgbClr val="FF0000"/>
                  </a:solidFill>
                  <a:latin typeface="Times New Roman" panose="02020603050405020304" pitchFamily="18" charset="0"/>
                  <a:cs typeface="Times New Roman" panose="02020603050405020304" pitchFamily="18" charset="0"/>
                </a:rPr>
                <a:t>。</a:t>
              </a:r>
              <a:endParaRPr lang="zh-CN" altLang="zh-CN" sz="2800">
                <a:latin typeface="Times New Roman" panose="02020603050405020304" pitchFamily="18" charset="0"/>
                <a:cs typeface="Times New Roman" panose="02020603050405020304" pitchFamily="18" charset="0"/>
              </a:endParaRPr>
            </a:p>
          </p:txBody>
        </p:sp>
        <p:sp>
          <p:nvSpPr>
            <p:cNvPr id="101385" name="Text Box 11">
              <a:extLst>
                <a:ext uri="{FF2B5EF4-FFF2-40B4-BE49-F238E27FC236}">
                  <a16:creationId xmlns:a16="http://schemas.microsoft.com/office/drawing/2014/main" id="{F7F715D7-499F-4A6D-8F9B-E218D8C11829}"/>
                </a:ext>
              </a:extLst>
            </p:cNvPr>
            <p:cNvSpPr txBox="1">
              <a:spLocks noChangeArrowheads="1"/>
            </p:cNvSpPr>
            <p:nvPr/>
          </p:nvSpPr>
          <p:spPr bwMode="auto">
            <a:xfrm>
              <a:off x="4152" y="11328"/>
              <a:ext cx="696"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7607" tIns="28804" rIns="57607" bIns="28804"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latin typeface="Times New Roman" panose="02020603050405020304" pitchFamily="18" charset="0"/>
                  <a:cs typeface="Times New Roman" panose="02020603050405020304" pitchFamily="18" charset="0"/>
                </a:rPr>
                <a:t>。</a:t>
              </a:r>
              <a:endParaRPr lang="zh-CN" altLang="zh-CN" sz="2800">
                <a:latin typeface="Times New Roman" panose="02020603050405020304" pitchFamily="18" charset="0"/>
                <a:cs typeface="Times New Roman" panose="02020603050405020304" pitchFamily="18" charset="0"/>
              </a:endParaRPr>
            </a:p>
          </p:txBody>
        </p:sp>
        <p:sp>
          <p:nvSpPr>
            <p:cNvPr id="101386" name="Text Box 12">
              <a:extLst>
                <a:ext uri="{FF2B5EF4-FFF2-40B4-BE49-F238E27FC236}">
                  <a16:creationId xmlns:a16="http://schemas.microsoft.com/office/drawing/2014/main" id="{076AA002-3339-4FC6-92CA-0C33C812EF64}"/>
                </a:ext>
              </a:extLst>
            </p:cNvPr>
            <p:cNvSpPr txBox="1">
              <a:spLocks noChangeArrowheads="1"/>
            </p:cNvSpPr>
            <p:nvPr/>
          </p:nvSpPr>
          <p:spPr bwMode="auto">
            <a:xfrm>
              <a:off x="4100" y="12813"/>
              <a:ext cx="808"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7607" tIns="28804" rIns="57607" bIns="28804"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1800">
                  <a:solidFill>
                    <a:srgbClr val="FF0000"/>
                  </a:solidFill>
                  <a:latin typeface="Times New Roman" panose="02020603050405020304" pitchFamily="18" charset="0"/>
                  <a:cs typeface="Times New Roman" panose="02020603050405020304" pitchFamily="18" charset="0"/>
                </a:rPr>
                <a:t>。</a:t>
              </a:r>
              <a:endParaRPr lang="zh-CN" altLang="zh-CN" sz="2800">
                <a:latin typeface="Times New Roman" panose="02020603050405020304" pitchFamily="18" charset="0"/>
                <a:cs typeface="Times New Roman" panose="02020603050405020304" pitchFamily="18" charset="0"/>
              </a:endParaRPr>
            </a:p>
          </p:txBody>
        </p:sp>
        <p:sp>
          <p:nvSpPr>
            <p:cNvPr id="101387" name="Text Box 13">
              <a:extLst>
                <a:ext uri="{FF2B5EF4-FFF2-40B4-BE49-F238E27FC236}">
                  <a16:creationId xmlns:a16="http://schemas.microsoft.com/office/drawing/2014/main" id="{BCD8DDA0-3EBC-4227-9B54-23102C42FD0E}"/>
                </a:ext>
              </a:extLst>
            </p:cNvPr>
            <p:cNvSpPr txBox="1">
              <a:spLocks noChangeArrowheads="1"/>
            </p:cNvSpPr>
            <p:nvPr/>
          </p:nvSpPr>
          <p:spPr bwMode="auto">
            <a:xfrm>
              <a:off x="4604" y="11709"/>
              <a:ext cx="376"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7607" tIns="28804" rIns="57607" bIns="28804"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000000"/>
                  </a:solidFill>
                  <a:latin typeface="Times New Roman" panose="02020603050405020304" pitchFamily="18" charset="0"/>
                  <a:cs typeface="Times New Roman" panose="02020603050405020304" pitchFamily="18" charset="0"/>
                </a:rPr>
                <a:t>4</a:t>
              </a:r>
              <a:endParaRPr lang="zh-CN" altLang="zh-CN" sz="2800">
                <a:latin typeface="Times New Roman" panose="02020603050405020304" pitchFamily="18" charset="0"/>
                <a:cs typeface="Times New Roman" panose="02020603050405020304" pitchFamily="18" charset="0"/>
              </a:endParaRPr>
            </a:p>
          </p:txBody>
        </p:sp>
        <p:sp>
          <p:nvSpPr>
            <p:cNvPr id="101388" name="Text Box 14">
              <a:extLst>
                <a:ext uri="{FF2B5EF4-FFF2-40B4-BE49-F238E27FC236}">
                  <a16:creationId xmlns:a16="http://schemas.microsoft.com/office/drawing/2014/main" id="{C88A08CA-F81D-4210-B9A3-723BF9BFE5E2}"/>
                </a:ext>
              </a:extLst>
            </p:cNvPr>
            <p:cNvSpPr txBox="1">
              <a:spLocks noChangeArrowheads="1"/>
            </p:cNvSpPr>
            <p:nvPr/>
          </p:nvSpPr>
          <p:spPr bwMode="auto">
            <a:xfrm>
              <a:off x="4604" y="13043"/>
              <a:ext cx="376"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57607" tIns="28804" rIns="57607" bIns="28804"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000000"/>
                  </a:solidFill>
                  <a:latin typeface="Times New Roman" panose="02020603050405020304" pitchFamily="18" charset="0"/>
                  <a:cs typeface="Times New Roman" panose="02020603050405020304" pitchFamily="18" charset="0"/>
                </a:rPr>
                <a:t>3</a:t>
              </a:r>
              <a:endParaRPr lang="zh-CN" altLang="zh-CN" sz="2800">
                <a:latin typeface="Times New Roman" panose="02020603050405020304" pitchFamily="18" charset="0"/>
                <a:cs typeface="Times New Roman" panose="02020603050405020304" pitchFamily="18" charset="0"/>
              </a:endParaRPr>
            </a:p>
          </p:txBody>
        </p:sp>
        <p:sp>
          <p:nvSpPr>
            <p:cNvPr id="101389" name="Arc 15">
              <a:extLst>
                <a:ext uri="{FF2B5EF4-FFF2-40B4-BE49-F238E27FC236}">
                  <a16:creationId xmlns:a16="http://schemas.microsoft.com/office/drawing/2014/main" id="{B878BF5B-6C9C-4C69-99B7-9E349E9A5B76}"/>
                </a:ext>
              </a:extLst>
            </p:cNvPr>
            <p:cNvSpPr>
              <a:spLocks/>
            </p:cNvSpPr>
            <p:nvPr/>
          </p:nvSpPr>
          <p:spPr bwMode="auto">
            <a:xfrm rot="5294081">
              <a:off x="3213" y="11001"/>
              <a:ext cx="858" cy="1524"/>
            </a:xfrm>
            <a:custGeom>
              <a:avLst/>
              <a:gdLst>
                <a:gd name="T0" fmla="*/ 0 w 21600"/>
                <a:gd name="T1" fmla="*/ 0 h 28600"/>
                <a:gd name="T2" fmla="*/ 0 w 21600"/>
                <a:gd name="T3" fmla="*/ 0 h 28600"/>
                <a:gd name="T4" fmla="*/ 0 w 21600"/>
                <a:gd name="T5" fmla="*/ 0 h 28600"/>
                <a:gd name="T6" fmla="*/ 0 60000 65536"/>
                <a:gd name="T7" fmla="*/ 0 60000 65536"/>
                <a:gd name="T8" fmla="*/ 0 60000 65536"/>
                <a:gd name="T9" fmla="*/ 0 w 21600"/>
                <a:gd name="T10" fmla="*/ 0 h 28600"/>
                <a:gd name="T11" fmla="*/ 21600 w 21600"/>
                <a:gd name="T12" fmla="*/ 28600 h 28600"/>
              </a:gdLst>
              <a:ahLst/>
              <a:cxnLst>
                <a:cxn ang="T6">
                  <a:pos x="T0" y="T1"/>
                </a:cxn>
                <a:cxn ang="T7">
                  <a:pos x="T2" y="T3"/>
                </a:cxn>
                <a:cxn ang="T8">
                  <a:pos x="T4" y="T5"/>
                </a:cxn>
              </a:cxnLst>
              <a:rect l="T9" t="T10" r="T11" b="T12"/>
              <a:pathLst>
                <a:path w="21600" h="28600" fill="none" extrusionOk="0">
                  <a:moveTo>
                    <a:pt x="17498" y="0"/>
                  </a:moveTo>
                  <a:cubicBezTo>
                    <a:pt x="20164" y="3684"/>
                    <a:pt x="21600" y="8115"/>
                    <a:pt x="21600" y="12663"/>
                  </a:cubicBezTo>
                  <a:cubicBezTo>
                    <a:pt x="21600" y="18725"/>
                    <a:pt x="19052" y="24508"/>
                    <a:pt x="14579" y="28599"/>
                  </a:cubicBezTo>
                </a:path>
                <a:path w="21600" h="28600" stroke="0" extrusionOk="0">
                  <a:moveTo>
                    <a:pt x="17498" y="0"/>
                  </a:moveTo>
                  <a:cubicBezTo>
                    <a:pt x="20164" y="3684"/>
                    <a:pt x="21600" y="8115"/>
                    <a:pt x="21600" y="12663"/>
                  </a:cubicBezTo>
                  <a:cubicBezTo>
                    <a:pt x="21600" y="18725"/>
                    <a:pt x="19052" y="24508"/>
                    <a:pt x="14579" y="28599"/>
                  </a:cubicBezTo>
                  <a:lnTo>
                    <a:pt x="0" y="12663"/>
                  </a:lnTo>
                  <a:lnTo>
                    <a:pt x="17498"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1390" name="Arc 16">
              <a:extLst>
                <a:ext uri="{FF2B5EF4-FFF2-40B4-BE49-F238E27FC236}">
                  <a16:creationId xmlns:a16="http://schemas.microsoft.com/office/drawing/2014/main" id="{757FFE04-447D-4FEB-82D8-1C6D0A1ECA9A}"/>
                </a:ext>
              </a:extLst>
            </p:cNvPr>
            <p:cNvSpPr>
              <a:spLocks/>
            </p:cNvSpPr>
            <p:nvPr/>
          </p:nvSpPr>
          <p:spPr bwMode="auto">
            <a:xfrm rot="-5505919">
              <a:off x="3305" y="11376"/>
              <a:ext cx="858" cy="1524"/>
            </a:xfrm>
            <a:custGeom>
              <a:avLst/>
              <a:gdLst>
                <a:gd name="T0" fmla="*/ 0 w 21600"/>
                <a:gd name="T1" fmla="*/ 0 h 28600"/>
                <a:gd name="T2" fmla="*/ 0 w 21600"/>
                <a:gd name="T3" fmla="*/ 0 h 28600"/>
                <a:gd name="T4" fmla="*/ 0 w 21600"/>
                <a:gd name="T5" fmla="*/ 0 h 28600"/>
                <a:gd name="T6" fmla="*/ 0 60000 65536"/>
                <a:gd name="T7" fmla="*/ 0 60000 65536"/>
                <a:gd name="T8" fmla="*/ 0 60000 65536"/>
                <a:gd name="T9" fmla="*/ 0 w 21600"/>
                <a:gd name="T10" fmla="*/ 0 h 28600"/>
                <a:gd name="T11" fmla="*/ 21600 w 21600"/>
                <a:gd name="T12" fmla="*/ 28600 h 28600"/>
              </a:gdLst>
              <a:ahLst/>
              <a:cxnLst>
                <a:cxn ang="T6">
                  <a:pos x="T0" y="T1"/>
                </a:cxn>
                <a:cxn ang="T7">
                  <a:pos x="T2" y="T3"/>
                </a:cxn>
                <a:cxn ang="T8">
                  <a:pos x="T4" y="T5"/>
                </a:cxn>
              </a:cxnLst>
              <a:rect l="T9" t="T10" r="T11" b="T12"/>
              <a:pathLst>
                <a:path w="21600" h="28600" fill="none" extrusionOk="0">
                  <a:moveTo>
                    <a:pt x="17498" y="0"/>
                  </a:moveTo>
                  <a:cubicBezTo>
                    <a:pt x="20164" y="3684"/>
                    <a:pt x="21600" y="8115"/>
                    <a:pt x="21600" y="12663"/>
                  </a:cubicBezTo>
                  <a:cubicBezTo>
                    <a:pt x="21600" y="18725"/>
                    <a:pt x="19052" y="24508"/>
                    <a:pt x="14579" y="28599"/>
                  </a:cubicBezTo>
                </a:path>
                <a:path w="21600" h="28600" stroke="0" extrusionOk="0">
                  <a:moveTo>
                    <a:pt x="17498" y="0"/>
                  </a:moveTo>
                  <a:cubicBezTo>
                    <a:pt x="20164" y="3684"/>
                    <a:pt x="21600" y="8115"/>
                    <a:pt x="21600" y="12663"/>
                  </a:cubicBezTo>
                  <a:cubicBezTo>
                    <a:pt x="21600" y="18725"/>
                    <a:pt x="19052" y="24508"/>
                    <a:pt x="14579" y="28599"/>
                  </a:cubicBezTo>
                  <a:lnTo>
                    <a:pt x="0" y="12663"/>
                  </a:lnTo>
                  <a:lnTo>
                    <a:pt x="17498"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1391" name="Arc 17">
              <a:extLst>
                <a:ext uri="{FF2B5EF4-FFF2-40B4-BE49-F238E27FC236}">
                  <a16:creationId xmlns:a16="http://schemas.microsoft.com/office/drawing/2014/main" id="{D498F35C-769F-4444-A76A-CCB70C784CA8}"/>
                </a:ext>
              </a:extLst>
            </p:cNvPr>
            <p:cNvSpPr>
              <a:spLocks/>
            </p:cNvSpPr>
            <p:nvPr/>
          </p:nvSpPr>
          <p:spPr bwMode="auto">
            <a:xfrm rot="5294081">
              <a:off x="3209" y="12329"/>
              <a:ext cx="858" cy="1524"/>
            </a:xfrm>
            <a:custGeom>
              <a:avLst/>
              <a:gdLst>
                <a:gd name="T0" fmla="*/ 0 w 21600"/>
                <a:gd name="T1" fmla="*/ 0 h 28600"/>
                <a:gd name="T2" fmla="*/ 0 w 21600"/>
                <a:gd name="T3" fmla="*/ 0 h 28600"/>
                <a:gd name="T4" fmla="*/ 0 w 21600"/>
                <a:gd name="T5" fmla="*/ 0 h 28600"/>
                <a:gd name="T6" fmla="*/ 0 60000 65536"/>
                <a:gd name="T7" fmla="*/ 0 60000 65536"/>
                <a:gd name="T8" fmla="*/ 0 60000 65536"/>
                <a:gd name="T9" fmla="*/ 0 w 21600"/>
                <a:gd name="T10" fmla="*/ 0 h 28600"/>
                <a:gd name="T11" fmla="*/ 21600 w 21600"/>
                <a:gd name="T12" fmla="*/ 28600 h 28600"/>
              </a:gdLst>
              <a:ahLst/>
              <a:cxnLst>
                <a:cxn ang="T6">
                  <a:pos x="T0" y="T1"/>
                </a:cxn>
                <a:cxn ang="T7">
                  <a:pos x="T2" y="T3"/>
                </a:cxn>
                <a:cxn ang="T8">
                  <a:pos x="T4" y="T5"/>
                </a:cxn>
              </a:cxnLst>
              <a:rect l="T9" t="T10" r="T11" b="T12"/>
              <a:pathLst>
                <a:path w="21600" h="28600" fill="none" extrusionOk="0">
                  <a:moveTo>
                    <a:pt x="17498" y="0"/>
                  </a:moveTo>
                  <a:cubicBezTo>
                    <a:pt x="20164" y="3684"/>
                    <a:pt x="21600" y="8115"/>
                    <a:pt x="21600" y="12663"/>
                  </a:cubicBezTo>
                  <a:cubicBezTo>
                    <a:pt x="21600" y="18725"/>
                    <a:pt x="19052" y="24508"/>
                    <a:pt x="14579" y="28599"/>
                  </a:cubicBezTo>
                </a:path>
                <a:path w="21600" h="28600" stroke="0" extrusionOk="0">
                  <a:moveTo>
                    <a:pt x="17498" y="0"/>
                  </a:moveTo>
                  <a:cubicBezTo>
                    <a:pt x="20164" y="3684"/>
                    <a:pt x="21600" y="8115"/>
                    <a:pt x="21600" y="12663"/>
                  </a:cubicBezTo>
                  <a:cubicBezTo>
                    <a:pt x="21600" y="18725"/>
                    <a:pt x="19052" y="24508"/>
                    <a:pt x="14579" y="28599"/>
                  </a:cubicBezTo>
                  <a:lnTo>
                    <a:pt x="0" y="12663"/>
                  </a:lnTo>
                  <a:lnTo>
                    <a:pt x="17498"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1392" name="Arc 18">
              <a:extLst>
                <a:ext uri="{FF2B5EF4-FFF2-40B4-BE49-F238E27FC236}">
                  <a16:creationId xmlns:a16="http://schemas.microsoft.com/office/drawing/2014/main" id="{6491B15F-7C3A-4E1B-AE97-488201F81193}"/>
                </a:ext>
              </a:extLst>
            </p:cNvPr>
            <p:cNvSpPr>
              <a:spLocks/>
            </p:cNvSpPr>
            <p:nvPr/>
          </p:nvSpPr>
          <p:spPr bwMode="auto">
            <a:xfrm rot="10574099">
              <a:off x="2684" y="11804"/>
              <a:ext cx="864" cy="1513"/>
            </a:xfrm>
            <a:custGeom>
              <a:avLst/>
              <a:gdLst>
                <a:gd name="T0" fmla="*/ 0 w 21600"/>
                <a:gd name="T1" fmla="*/ 0 h 28600"/>
                <a:gd name="T2" fmla="*/ 0 w 21600"/>
                <a:gd name="T3" fmla="*/ 0 h 28600"/>
                <a:gd name="T4" fmla="*/ 0 w 21600"/>
                <a:gd name="T5" fmla="*/ 0 h 28600"/>
                <a:gd name="T6" fmla="*/ 0 60000 65536"/>
                <a:gd name="T7" fmla="*/ 0 60000 65536"/>
                <a:gd name="T8" fmla="*/ 0 60000 65536"/>
                <a:gd name="T9" fmla="*/ 0 w 21600"/>
                <a:gd name="T10" fmla="*/ 0 h 28600"/>
                <a:gd name="T11" fmla="*/ 21600 w 21600"/>
                <a:gd name="T12" fmla="*/ 28600 h 28600"/>
              </a:gdLst>
              <a:ahLst/>
              <a:cxnLst>
                <a:cxn ang="T6">
                  <a:pos x="T0" y="T1"/>
                </a:cxn>
                <a:cxn ang="T7">
                  <a:pos x="T2" y="T3"/>
                </a:cxn>
                <a:cxn ang="T8">
                  <a:pos x="T4" y="T5"/>
                </a:cxn>
              </a:cxnLst>
              <a:rect l="T9" t="T10" r="T11" b="T12"/>
              <a:pathLst>
                <a:path w="21600" h="28600" fill="none" extrusionOk="0">
                  <a:moveTo>
                    <a:pt x="17498" y="0"/>
                  </a:moveTo>
                  <a:cubicBezTo>
                    <a:pt x="20164" y="3684"/>
                    <a:pt x="21600" y="8115"/>
                    <a:pt x="21600" y="12663"/>
                  </a:cubicBezTo>
                  <a:cubicBezTo>
                    <a:pt x="21600" y="18725"/>
                    <a:pt x="19052" y="24508"/>
                    <a:pt x="14579" y="28599"/>
                  </a:cubicBezTo>
                </a:path>
                <a:path w="21600" h="28600" stroke="0" extrusionOk="0">
                  <a:moveTo>
                    <a:pt x="17498" y="0"/>
                  </a:moveTo>
                  <a:cubicBezTo>
                    <a:pt x="20164" y="3684"/>
                    <a:pt x="21600" y="8115"/>
                    <a:pt x="21600" y="12663"/>
                  </a:cubicBezTo>
                  <a:cubicBezTo>
                    <a:pt x="21600" y="18725"/>
                    <a:pt x="19052" y="24508"/>
                    <a:pt x="14579" y="28599"/>
                  </a:cubicBezTo>
                  <a:lnTo>
                    <a:pt x="0" y="12663"/>
                  </a:lnTo>
                  <a:lnTo>
                    <a:pt x="17498"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1393" name="Arc 19">
              <a:extLst>
                <a:ext uri="{FF2B5EF4-FFF2-40B4-BE49-F238E27FC236}">
                  <a16:creationId xmlns:a16="http://schemas.microsoft.com/office/drawing/2014/main" id="{0208D869-DF34-40EF-BB89-DCCF3A4518C2}"/>
                </a:ext>
              </a:extLst>
            </p:cNvPr>
            <p:cNvSpPr>
              <a:spLocks/>
            </p:cNvSpPr>
            <p:nvPr/>
          </p:nvSpPr>
          <p:spPr bwMode="auto">
            <a:xfrm rot="-149905">
              <a:off x="3834" y="11900"/>
              <a:ext cx="864" cy="1401"/>
            </a:xfrm>
            <a:custGeom>
              <a:avLst/>
              <a:gdLst>
                <a:gd name="T0" fmla="*/ 0 w 21600"/>
                <a:gd name="T1" fmla="*/ 0 h 26486"/>
                <a:gd name="T2" fmla="*/ 0 w 21600"/>
                <a:gd name="T3" fmla="*/ 0 h 26486"/>
                <a:gd name="T4" fmla="*/ 0 w 21600"/>
                <a:gd name="T5" fmla="*/ 0 h 26486"/>
                <a:gd name="T6" fmla="*/ 0 60000 65536"/>
                <a:gd name="T7" fmla="*/ 0 60000 65536"/>
                <a:gd name="T8" fmla="*/ 0 60000 65536"/>
                <a:gd name="T9" fmla="*/ 0 w 21600"/>
                <a:gd name="T10" fmla="*/ 0 h 26486"/>
                <a:gd name="T11" fmla="*/ 21600 w 21600"/>
                <a:gd name="T12" fmla="*/ 26486 h 26486"/>
              </a:gdLst>
              <a:ahLst/>
              <a:cxnLst>
                <a:cxn ang="T6">
                  <a:pos x="T0" y="T1"/>
                </a:cxn>
                <a:cxn ang="T7">
                  <a:pos x="T2" y="T3"/>
                </a:cxn>
                <a:cxn ang="T8">
                  <a:pos x="T4" y="T5"/>
                </a:cxn>
              </a:cxnLst>
              <a:rect l="T9" t="T10" r="T11" b="T12"/>
              <a:pathLst>
                <a:path w="21600" h="26486" fill="none" extrusionOk="0">
                  <a:moveTo>
                    <a:pt x="17498" y="0"/>
                  </a:moveTo>
                  <a:cubicBezTo>
                    <a:pt x="20164" y="3684"/>
                    <a:pt x="21600" y="8115"/>
                    <a:pt x="21600" y="12663"/>
                  </a:cubicBezTo>
                  <a:cubicBezTo>
                    <a:pt x="21600" y="17713"/>
                    <a:pt x="19830" y="22604"/>
                    <a:pt x="16597" y="26485"/>
                  </a:cubicBezTo>
                </a:path>
                <a:path w="21600" h="26486" stroke="0" extrusionOk="0">
                  <a:moveTo>
                    <a:pt x="17498" y="0"/>
                  </a:moveTo>
                  <a:cubicBezTo>
                    <a:pt x="20164" y="3684"/>
                    <a:pt x="21600" y="8115"/>
                    <a:pt x="21600" y="12663"/>
                  </a:cubicBezTo>
                  <a:cubicBezTo>
                    <a:pt x="21600" y="17713"/>
                    <a:pt x="19830" y="22604"/>
                    <a:pt x="16597" y="26485"/>
                  </a:cubicBezTo>
                  <a:lnTo>
                    <a:pt x="0" y="12663"/>
                  </a:lnTo>
                  <a:lnTo>
                    <a:pt x="17498"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1394" name="Line 20">
              <a:extLst>
                <a:ext uri="{FF2B5EF4-FFF2-40B4-BE49-F238E27FC236}">
                  <a16:creationId xmlns:a16="http://schemas.microsoft.com/office/drawing/2014/main" id="{81DB7543-30DB-49FB-9002-3E60DEF5FFD7}"/>
                </a:ext>
              </a:extLst>
            </p:cNvPr>
            <p:cNvSpPr>
              <a:spLocks noChangeShapeType="1"/>
            </p:cNvSpPr>
            <p:nvPr/>
          </p:nvSpPr>
          <p:spPr bwMode="auto">
            <a:xfrm>
              <a:off x="4700" y="12472"/>
              <a:ext cx="0" cy="19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01395" name="Line 21">
              <a:extLst>
                <a:ext uri="{FF2B5EF4-FFF2-40B4-BE49-F238E27FC236}">
                  <a16:creationId xmlns:a16="http://schemas.microsoft.com/office/drawing/2014/main" id="{6DB9CEAE-6BF8-405C-842D-60452F89168D}"/>
                </a:ext>
              </a:extLst>
            </p:cNvPr>
            <p:cNvSpPr>
              <a:spLocks noChangeShapeType="1"/>
            </p:cNvSpPr>
            <p:nvPr/>
          </p:nvSpPr>
          <p:spPr bwMode="auto">
            <a:xfrm>
              <a:off x="2684" y="12472"/>
              <a:ext cx="0" cy="19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01396" name="Line 22">
              <a:extLst>
                <a:ext uri="{FF2B5EF4-FFF2-40B4-BE49-F238E27FC236}">
                  <a16:creationId xmlns:a16="http://schemas.microsoft.com/office/drawing/2014/main" id="{B5A86621-0AB4-48D5-86B4-83C479824F6E}"/>
                </a:ext>
              </a:extLst>
            </p:cNvPr>
            <p:cNvSpPr>
              <a:spLocks noChangeShapeType="1"/>
            </p:cNvSpPr>
            <p:nvPr/>
          </p:nvSpPr>
          <p:spPr bwMode="auto">
            <a:xfrm>
              <a:off x="3644" y="13520"/>
              <a:ext cx="19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01397" name="Line 23">
              <a:extLst>
                <a:ext uri="{FF2B5EF4-FFF2-40B4-BE49-F238E27FC236}">
                  <a16:creationId xmlns:a16="http://schemas.microsoft.com/office/drawing/2014/main" id="{3A21976F-69CB-407C-81E3-6225B195F6EB}"/>
                </a:ext>
              </a:extLst>
            </p:cNvPr>
            <p:cNvSpPr>
              <a:spLocks noChangeShapeType="1"/>
            </p:cNvSpPr>
            <p:nvPr/>
          </p:nvSpPr>
          <p:spPr bwMode="auto">
            <a:xfrm>
              <a:off x="3644" y="12186"/>
              <a:ext cx="19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01398" name="Line 24">
              <a:extLst>
                <a:ext uri="{FF2B5EF4-FFF2-40B4-BE49-F238E27FC236}">
                  <a16:creationId xmlns:a16="http://schemas.microsoft.com/office/drawing/2014/main" id="{35F08FFA-140A-4064-AFB0-ED0E3B05274F}"/>
                </a:ext>
              </a:extLst>
            </p:cNvPr>
            <p:cNvSpPr>
              <a:spLocks noChangeShapeType="1"/>
            </p:cNvSpPr>
            <p:nvPr/>
          </p:nvSpPr>
          <p:spPr bwMode="auto">
            <a:xfrm flipH="1">
              <a:off x="3644" y="11709"/>
              <a:ext cx="19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01399" name="Arc 25">
              <a:extLst>
                <a:ext uri="{FF2B5EF4-FFF2-40B4-BE49-F238E27FC236}">
                  <a16:creationId xmlns:a16="http://schemas.microsoft.com/office/drawing/2014/main" id="{0CAB19B8-C186-4450-9C5B-57683E8DDE61}"/>
                </a:ext>
              </a:extLst>
            </p:cNvPr>
            <p:cNvSpPr>
              <a:spLocks/>
            </p:cNvSpPr>
            <p:nvPr/>
          </p:nvSpPr>
          <p:spPr bwMode="auto">
            <a:xfrm flipV="1">
              <a:off x="4510" y="11519"/>
              <a:ext cx="668" cy="667"/>
            </a:xfrm>
            <a:custGeom>
              <a:avLst/>
              <a:gdLst>
                <a:gd name="T0" fmla="*/ 0 w 43069"/>
                <a:gd name="T1" fmla="*/ 0 h 43200"/>
                <a:gd name="T2" fmla="*/ 0 w 43069"/>
                <a:gd name="T3" fmla="*/ 0 h 43200"/>
                <a:gd name="T4" fmla="*/ 0 w 43069"/>
                <a:gd name="T5" fmla="*/ 0 h 43200"/>
                <a:gd name="T6" fmla="*/ 0 60000 65536"/>
                <a:gd name="T7" fmla="*/ 0 60000 65536"/>
                <a:gd name="T8" fmla="*/ 0 60000 65536"/>
                <a:gd name="T9" fmla="*/ 0 w 43069"/>
                <a:gd name="T10" fmla="*/ 0 h 43200"/>
                <a:gd name="T11" fmla="*/ 43069 w 43069"/>
                <a:gd name="T12" fmla="*/ 43200 h 43200"/>
              </a:gdLst>
              <a:ahLst/>
              <a:cxnLst>
                <a:cxn ang="T6">
                  <a:pos x="T0" y="T1"/>
                </a:cxn>
                <a:cxn ang="T7">
                  <a:pos x="T2" y="T3"/>
                </a:cxn>
                <a:cxn ang="T8">
                  <a:pos x="T4" y="T5"/>
                </a:cxn>
              </a:cxnLst>
              <a:rect l="T9" t="T10" r="T11" b="T12"/>
              <a:pathLst>
                <a:path w="43069" h="43200" fill="none" extrusionOk="0">
                  <a:moveTo>
                    <a:pt x="1085" y="14452"/>
                  </a:moveTo>
                  <a:cubicBezTo>
                    <a:pt x="4121" y="5795"/>
                    <a:pt x="12294" y="-1"/>
                    <a:pt x="21469" y="0"/>
                  </a:cubicBezTo>
                  <a:cubicBezTo>
                    <a:pt x="33398" y="0"/>
                    <a:pt x="43069" y="9670"/>
                    <a:pt x="43069" y="21600"/>
                  </a:cubicBezTo>
                  <a:cubicBezTo>
                    <a:pt x="43069" y="33529"/>
                    <a:pt x="33398" y="43200"/>
                    <a:pt x="21469" y="43200"/>
                  </a:cubicBezTo>
                  <a:cubicBezTo>
                    <a:pt x="10459" y="43200"/>
                    <a:pt x="1212" y="34920"/>
                    <a:pt x="0" y="23977"/>
                  </a:cubicBezTo>
                </a:path>
                <a:path w="43069" h="43200" stroke="0" extrusionOk="0">
                  <a:moveTo>
                    <a:pt x="1085" y="14452"/>
                  </a:moveTo>
                  <a:cubicBezTo>
                    <a:pt x="4121" y="5795"/>
                    <a:pt x="12294" y="-1"/>
                    <a:pt x="21469" y="0"/>
                  </a:cubicBezTo>
                  <a:cubicBezTo>
                    <a:pt x="33398" y="0"/>
                    <a:pt x="43069" y="9670"/>
                    <a:pt x="43069" y="21600"/>
                  </a:cubicBezTo>
                  <a:cubicBezTo>
                    <a:pt x="43069" y="33529"/>
                    <a:pt x="33398" y="43200"/>
                    <a:pt x="21469" y="43200"/>
                  </a:cubicBezTo>
                  <a:cubicBezTo>
                    <a:pt x="10459" y="43200"/>
                    <a:pt x="1212" y="34920"/>
                    <a:pt x="0" y="23977"/>
                  </a:cubicBezTo>
                  <a:lnTo>
                    <a:pt x="21469" y="21600"/>
                  </a:lnTo>
                  <a:lnTo>
                    <a:pt x="1085" y="14452"/>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1400" name="Line 26">
              <a:extLst>
                <a:ext uri="{FF2B5EF4-FFF2-40B4-BE49-F238E27FC236}">
                  <a16:creationId xmlns:a16="http://schemas.microsoft.com/office/drawing/2014/main" id="{62E95E39-6EF1-48D5-8A62-977CA092E1B6}"/>
                </a:ext>
              </a:extLst>
            </p:cNvPr>
            <p:cNvSpPr>
              <a:spLocks noChangeShapeType="1"/>
            </p:cNvSpPr>
            <p:nvPr/>
          </p:nvSpPr>
          <p:spPr bwMode="auto">
            <a:xfrm flipH="1">
              <a:off x="4508" y="11614"/>
              <a:ext cx="96" cy="19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01401" name="Arc 27">
              <a:extLst>
                <a:ext uri="{FF2B5EF4-FFF2-40B4-BE49-F238E27FC236}">
                  <a16:creationId xmlns:a16="http://schemas.microsoft.com/office/drawing/2014/main" id="{6959BEA0-B0E9-4662-8F78-2F0B51AED46F}"/>
                </a:ext>
              </a:extLst>
            </p:cNvPr>
            <p:cNvSpPr>
              <a:spLocks/>
            </p:cNvSpPr>
            <p:nvPr/>
          </p:nvSpPr>
          <p:spPr bwMode="auto">
            <a:xfrm rot="10566452" flipV="1">
              <a:off x="2204" y="12948"/>
              <a:ext cx="668" cy="667"/>
            </a:xfrm>
            <a:custGeom>
              <a:avLst/>
              <a:gdLst>
                <a:gd name="T0" fmla="*/ 0 w 43069"/>
                <a:gd name="T1" fmla="*/ 0 h 43200"/>
                <a:gd name="T2" fmla="*/ 0 w 43069"/>
                <a:gd name="T3" fmla="*/ 0 h 43200"/>
                <a:gd name="T4" fmla="*/ 0 w 43069"/>
                <a:gd name="T5" fmla="*/ 0 h 43200"/>
                <a:gd name="T6" fmla="*/ 0 60000 65536"/>
                <a:gd name="T7" fmla="*/ 0 60000 65536"/>
                <a:gd name="T8" fmla="*/ 0 60000 65536"/>
                <a:gd name="T9" fmla="*/ 0 w 43069"/>
                <a:gd name="T10" fmla="*/ 0 h 43200"/>
                <a:gd name="T11" fmla="*/ 43069 w 43069"/>
                <a:gd name="T12" fmla="*/ 43200 h 43200"/>
              </a:gdLst>
              <a:ahLst/>
              <a:cxnLst>
                <a:cxn ang="T6">
                  <a:pos x="T0" y="T1"/>
                </a:cxn>
                <a:cxn ang="T7">
                  <a:pos x="T2" y="T3"/>
                </a:cxn>
                <a:cxn ang="T8">
                  <a:pos x="T4" y="T5"/>
                </a:cxn>
              </a:cxnLst>
              <a:rect l="T9" t="T10" r="T11" b="T12"/>
              <a:pathLst>
                <a:path w="43069" h="43200" fill="none" extrusionOk="0">
                  <a:moveTo>
                    <a:pt x="1085" y="14452"/>
                  </a:moveTo>
                  <a:cubicBezTo>
                    <a:pt x="4121" y="5795"/>
                    <a:pt x="12294" y="-1"/>
                    <a:pt x="21469" y="0"/>
                  </a:cubicBezTo>
                  <a:cubicBezTo>
                    <a:pt x="33398" y="0"/>
                    <a:pt x="43069" y="9670"/>
                    <a:pt x="43069" y="21600"/>
                  </a:cubicBezTo>
                  <a:cubicBezTo>
                    <a:pt x="43069" y="33529"/>
                    <a:pt x="33398" y="43200"/>
                    <a:pt x="21469" y="43200"/>
                  </a:cubicBezTo>
                  <a:cubicBezTo>
                    <a:pt x="10459" y="43200"/>
                    <a:pt x="1212" y="34920"/>
                    <a:pt x="0" y="23977"/>
                  </a:cubicBezTo>
                </a:path>
                <a:path w="43069" h="43200" stroke="0" extrusionOk="0">
                  <a:moveTo>
                    <a:pt x="1085" y="14452"/>
                  </a:moveTo>
                  <a:cubicBezTo>
                    <a:pt x="4121" y="5795"/>
                    <a:pt x="12294" y="-1"/>
                    <a:pt x="21469" y="0"/>
                  </a:cubicBezTo>
                  <a:cubicBezTo>
                    <a:pt x="33398" y="0"/>
                    <a:pt x="43069" y="9670"/>
                    <a:pt x="43069" y="21600"/>
                  </a:cubicBezTo>
                  <a:cubicBezTo>
                    <a:pt x="43069" y="33529"/>
                    <a:pt x="33398" y="43200"/>
                    <a:pt x="21469" y="43200"/>
                  </a:cubicBezTo>
                  <a:cubicBezTo>
                    <a:pt x="10459" y="43200"/>
                    <a:pt x="1212" y="34920"/>
                    <a:pt x="0" y="23977"/>
                  </a:cubicBezTo>
                  <a:lnTo>
                    <a:pt x="21469" y="21600"/>
                  </a:lnTo>
                  <a:lnTo>
                    <a:pt x="1085" y="14452"/>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1402" name="Line 28">
              <a:extLst>
                <a:ext uri="{FF2B5EF4-FFF2-40B4-BE49-F238E27FC236}">
                  <a16:creationId xmlns:a16="http://schemas.microsoft.com/office/drawing/2014/main" id="{EB29E860-6C37-4058-B449-5A147DF0C5BD}"/>
                </a:ext>
              </a:extLst>
            </p:cNvPr>
            <p:cNvSpPr>
              <a:spLocks noChangeShapeType="1"/>
            </p:cNvSpPr>
            <p:nvPr/>
          </p:nvSpPr>
          <p:spPr bwMode="auto">
            <a:xfrm flipV="1">
              <a:off x="2780" y="13329"/>
              <a:ext cx="96" cy="19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pic>
        <p:nvPicPr>
          <p:cNvPr id="111645" name="Picture 29" descr="未标题-3 拷贝">
            <a:extLst>
              <a:ext uri="{FF2B5EF4-FFF2-40B4-BE49-F238E27FC236}">
                <a16:creationId xmlns:a16="http://schemas.microsoft.com/office/drawing/2014/main" id="{0CB19FDA-9969-465E-89FC-EC4476909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2667000"/>
            <a:ext cx="510857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
            <a:extLst>
              <a:ext uri="{FF2B5EF4-FFF2-40B4-BE49-F238E27FC236}">
                <a16:creationId xmlns:a16="http://schemas.microsoft.com/office/drawing/2014/main" id="{198B0B9B-59F9-4DBA-BC05-CCED06A6BE02}"/>
              </a:ext>
            </a:extLst>
          </p:cNvPr>
          <p:cNvSpPr>
            <a:spLocks noGrp="1" noChangeArrowheads="1"/>
          </p:cNvSpPr>
          <p:nvPr>
            <p:ph type="title"/>
          </p:nvPr>
        </p:nvSpPr>
        <p:spPr>
          <a:xfrm>
            <a:off x="533400" y="0"/>
            <a:ext cx="93726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5.4 </a:t>
            </a:r>
            <a:r>
              <a:rPr lang="zh-CN" altLang="en-US" b="1" dirty="0">
                <a:solidFill>
                  <a:schemeClr val="bg1"/>
                </a:solidFill>
                <a:latin typeface="Times New Roman" panose="02020603050405020304" pitchFamily="18" charset="0"/>
                <a:cs typeface="Times New Roman" panose="02020603050405020304" pitchFamily="18" charset="0"/>
              </a:rPr>
              <a:t>关系的闭包 </a:t>
            </a:r>
            <a:r>
              <a:rPr lang="en-US" altLang="zh-CN" sz="3600" b="1" dirty="0">
                <a:solidFill>
                  <a:schemeClr val="bg1"/>
                </a:solidFill>
                <a:latin typeface="Times New Roman" panose="02020603050405020304" pitchFamily="18" charset="0"/>
                <a:cs typeface="Times New Roman" panose="02020603050405020304" pitchFamily="18" charset="0"/>
              </a:rPr>
              <a:t>Closure of Relations</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1645"/>
                                        </p:tgtEl>
                                        <p:attrNameLst>
                                          <p:attrName>style.visibility</p:attrName>
                                        </p:attrNameLst>
                                      </p:cBhvr>
                                      <p:to>
                                        <p:strVal val="visible"/>
                                      </p:to>
                                    </p:set>
                                    <p:animEffect transition="in" filter="dissolve">
                                      <p:cBhvr>
                                        <p:cTn id="7" dur="500"/>
                                        <p:tgtEl>
                                          <p:spTgt spid="111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8FAF3452-BA9A-45BD-8D5A-EBC4CDF56E84}"/>
              </a:ext>
            </a:extLst>
          </p:cNvPr>
          <p:cNvSpPr>
            <a:spLocks noGrp="1" noChangeArrowheads="1"/>
          </p:cNvSpPr>
          <p:nvPr>
            <p:ph type="title"/>
          </p:nvPr>
        </p:nvSpPr>
        <p:spPr>
          <a:xfrm>
            <a:off x="381000" y="-28574"/>
            <a:ext cx="7543800" cy="1295400"/>
          </a:xfrm>
        </p:spPr>
        <p:txBody>
          <a:bodyPr/>
          <a:lstStyle/>
          <a:p>
            <a:r>
              <a:rPr lang="zh-CN" altLang="en-US" sz="4000" dirty="0">
                <a:solidFill>
                  <a:schemeClr val="bg1"/>
                </a:solidFill>
                <a:ea typeface="黑体" panose="02010609060101010101" pitchFamily="49" charset="-122"/>
              </a:rPr>
              <a:t>作业</a:t>
            </a:r>
            <a:endParaRPr lang="en-US" altLang="zh-CN" sz="4000" dirty="0">
              <a:solidFill>
                <a:schemeClr val="bg1"/>
              </a:solidFill>
              <a:ea typeface="黑体" panose="02010609060101010101" pitchFamily="49" charset="-122"/>
            </a:endParaRPr>
          </a:p>
        </p:txBody>
      </p:sp>
      <p:sp>
        <p:nvSpPr>
          <p:cNvPr id="103427" name="TextBox 6">
            <a:extLst>
              <a:ext uri="{FF2B5EF4-FFF2-40B4-BE49-F238E27FC236}">
                <a16:creationId xmlns:a16="http://schemas.microsoft.com/office/drawing/2014/main" id="{B94DEE53-C804-402C-9552-2606DF1B8510}"/>
              </a:ext>
            </a:extLst>
          </p:cNvPr>
          <p:cNvSpPr txBox="1">
            <a:spLocks noChangeArrowheads="1"/>
          </p:cNvSpPr>
          <p:nvPr/>
        </p:nvSpPr>
        <p:spPr bwMode="auto">
          <a:xfrm>
            <a:off x="2057400" y="1447800"/>
            <a:ext cx="8458200" cy="5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pPr>
            <a:r>
              <a:rPr lang="zh-CN" altLang="en-US" sz="2400">
                <a:latin typeface="Times New Roman" panose="02020603050405020304" pitchFamily="18" charset="0"/>
                <a:ea typeface="楷体_GB2312" pitchFamily="49" charset="-122"/>
                <a:cs typeface="Times New Roman" panose="02020603050405020304" pitchFamily="18" charset="0"/>
              </a:rPr>
              <a:t>求下面关系的自反、对称、传递闭包</a:t>
            </a:r>
            <a:endParaRPr lang="en-US" altLang="zh-CN" sz="2400">
              <a:latin typeface="Times New Roman" panose="02020603050405020304" pitchFamily="18" charset="0"/>
              <a:ea typeface="楷体_GB2312" pitchFamily="49" charset="-122"/>
              <a:cs typeface="Times New Roman" panose="02020603050405020304" pitchFamily="18" charset="0"/>
            </a:endParaRPr>
          </a:p>
        </p:txBody>
      </p:sp>
      <p:pic>
        <p:nvPicPr>
          <p:cNvPr id="103428" name="图片 1">
            <a:extLst>
              <a:ext uri="{FF2B5EF4-FFF2-40B4-BE49-F238E27FC236}">
                <a16:creationId xmlns:a16="http://schemas.microsoft.com/office/drawing/2014/main" id="{8CAA6076-91DD-4C49-9DAA-0E7FFF10AB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2378074"/>
            <a:ext cx="57245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9" name="图片 2">
            <a:extLst>
              <a:ext uri="{FF2B5EF4-FFF2-40B4-BE49-F238E27FC236}">
                <a16:creationId xmlns:a16="http://schemas.microsoft.com/office/drawing/2014/main" id="{11CC0CAA-4838-45F0-B7A2-0BE4F940B7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71776" y="3124199"/>
            <a:ext cx="15081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0" name="文本框 3">
            <a:extLst>
              <a:ext uri="{FF2B5EF4-FFF2-40B4-BE49-F238E27FC236}">
                <a16:creationId xmlns:a16="http://schemas.microsoft.com/office/drawing/2014/main" id="{46320B90-F394-46E4-8F45-A42976895BB0}"/>
              </a:ext>
            </a:extLst>
          </p:cNvPr>
          <p:cNvSpPr txBox="1">
            <a:spLocks noChangeArrowheads="1"/>
          </p:cNvSpPr>
          <p:nvPr/>
        </p:nvSpPr>
        <p:spPr bwMode="auto">
          <a:xfrm>
            <a:off x="2422526" y="2400299"/>
            <a:ext cx="39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1)</a:t>
            </a:r>
            <a:endParaRPr lang="zh-CN" altLang="en-US"/>
          </a:p>
        </p:txBody>
      </p:sp>
      <p:sp>
        <p:nvSpPr>
          <p:cNvPr id="103431" name="文本框 6">
            <a:extLst>
              <a:ext uri="{FF2B5EF4-FFF2-40B4-BE49-F238E27FC236}">
                <a16:creationId xmlns:a16="http://schemas.microsoft.com/office/drawing/2014/main" id="{8773C1A5-71C5-4907-9432-0EFF1A0EFD66}"/>
              </a:ext>
            </a:extLst>
          </p:cNvPr>
          <p:cNvSpPr txBox="1">
            <a:spLocks noChangeArrowheads="1"/>
          </p:cNvSpPr>
          <p:nvPr/>
        </p:nvSpPr>
        <p:spPr bwMode="auto">
          <a:xfrm>
            <a:off x="2422526" y="3101974"/>
            <a:ext cx="39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2)</a:t>
            </a:r>
            <a:endParaRPr lang="zh-CN" altLang="en-US"/>
          </a:p>
        </p:txBody>
      </p:sp>
      <p:sp>
        <p:nvSpPr>
          <p:cNvPr id="103432" name="文本框 7">
            <a:extLst>
              <a:ext uri="{FF2B5EF4-FFF2-40B4-BE49-F238E27FC236}">
                <a16:creationId xmlns:a16="http://schemas.microsoft.com/office/drawing/2014/main" id="{3F74010C-DDB3-422E-A2FF-18B853286251}"/>
              </a:ext>
            </a:extLst>
          </p:cNvPr>
          <p:cNvSpPr txBox="1">
            <a:spLocks noChangeArrowheads="1"/>
          </p:cNvSpPr>
          <p:nvPr/>
        </p:nvSpPr>
        <p:spPr bwMode="auto">
          <a:xfrm>
            <a:off x="2422526" y="4952999"/>
            <a:ext cx="390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3)</a:t>
            </a:r>
            <a:endParaRPr lang="zh-CN" altLang="en-US"/>
          </a:p>
        </p:txBody>
      </p:sp>
      <p:sp>
        <p:nvSpPr>
          <p:cNvPr id="5" name="文本框 4">
            <a:extLst>
              <a:ext uri="{FF2B5EF4-FFF2-40B4-BE49-F238E27FC236}">
                <a16:creationId xmlns:a16="http://schemas.microsoft.com/office/drawing/2014/main" id="{43B73004-CBB9-4122-BE5E-0B570EB0CFD5}"/>
              </a:ext>
            </a:extLst>
          </p:cNvPr>
          <p:cNvSpPr txBox="1">
            <a:spLocks noRot="1" noChangeAspect="1" noMove="1" noResize="1" noEditPoints="1" noAdjustHandles="1" noChangeArrowheads="1" noChangeShapeType="1" noTextEdit="1"/>
          </p:cNvSpPr>
          <p:nvPr/>
        </p:nvSpPr>
        <p:spPr>
          <a:xfrm>
            <a:off x="2793346" y="5181600"/>
            <a:ext cx="2142125" cy="1020472"/>
          </a:xfrm>
          <a:prstGeom prst="rect">
            <a:avLst/>
          </a:prstGeom>
          <a:blipFill>
            <a:blip r:embed="rId5"/>
            <a:stretch>
              <a:fillRect/>
            </a:stretch>
          </a:blipFill>
        </p:spPr>
        <p:txBody>
          <a:bodyPr/>
          <a:lstStyle/>
          <a:p>
            <a:pPr>
              <a:defRPr/>
            </a:pPr>
            <a:r>
              <a:rPr lang="zh-CN" altLang="en-US">
                <a:no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0E5036BC-1CAB-4A36-ADCE-4E99E1CBA733}"/>
              </a:ext>
            </a:extLst>
          </p:cNvPr>
          <p:cNvSpPr txBox="1">
            <a:spLocks noChangeArrowheads="1"/>
          </p:cNvSpPr>
          <p:nvPr/>
        </p:nvSpPr>
        <p:spPr bwMode="auto">
          <a:xfrm>
            <a:off x="914400" y="1524000"/>
            <a:ext cx="10591800" cy="4701865"/>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b="1" dirty="0">
                <a:solidFill>
                  <a:srgbClr val="C00000"/>
                </a:solidFill>
                <a:effectLst>
                  <a:outerShdw blurRad="38100" dist="38100" dir="2700000" algn="tl">
                    <a:srgbClr val="C0C0C0"/>
                  </a:outerShdw>
                </a:effectLst>
                <a:latin typeface="华文细黑" pitchFamily="2" charset="-122"/>
                <a:ea typeface="华文细黑" pitchFamily="2" charset="-122"/>
              </a:rPr>
              <a:t> 数据库与关系</a:t>
            </a:r>
            <a:endParaRPr lang="en-US" altLang="zh-CN" sz="2800" b="1"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a:p>
            <a:pPr marL="717550" lvl="1" indent="-268288" eaLnBrk="1" hangingPunct="1">
              <a:lnSpc>
                <a:spcPct val="120000"/>
              </a:lnSpc>
              <a:buClr>
                <a:schemeClr val="tx2"/>
              </a:buClr>
              <a:buSzPct val="70000"/>
              <a:buFont typeface="Wingdings" pitchFamily="2" charset="2"/>
              <a:buChar char="l"/>
              <a:defRPr/>
            </a:pPr>
            <a:r>
              <a:rPr lang="zh-CN" altLang="en-US" sz="2800" dirty="0">
                <a:latin typeface="Times New Roman" pitchFamily="18" charset="0"/>
                <a:ea typeface="楷体_GB2312" pitchFamily="49" charset="-122"/>
                <a:cs typeface="Times New Roman" pitchFamily="18" charset="0"/>
              </a:rPr>
              <a:t>关系数据库中存在多张</a:t>
            </a:r>
            <a:r>
              <a:rPr lang="zh-CN" altLang="en-US" sz="2800" dirty="0">
                <a:solidFill>
                  <a:srgbClr val="C00000"/>
                </a:solidFill>
                <a:latin typeface="Times New Roman" pitchFamily="18" charset="0"/>
                <a:ea typeface="楷体_GB2312" pitchFamily="49" charset="-122"/>
                <a:cs typeface="Times New Roman" pitchFamily="18" charset="0"/>
              </a:rPr>
              <a:t>表</a:t>
            </a:r>
            <a:r>
              <a:rPr lang="zh-CN" altLang="en-US" sz="2800" dirty="0">
                <a:latin typeface="Times New Roman" pitchFamily="18" charset="0"/>
                <a:ea typeface="楷体_GB2312" pitchFamily="49" charset="-122"/>
                <a:cs typeface="Times New Roman" pitchFamily="18" charset="0"/>
              </a:rPr>
              <a:t>，每个表都由</a:t>
            </a:r>
            <a:r>
              <a:rPr lang="zh-CN" altLang="en-US" sz="2800" dirty="0">
                <a:solidFill>
                  <a:srgbClr val="C00000"/>
                </a:solidFill>
                <a:latin typeface="Times New Roman" pitchFamily="18" charset="0"/>
                <a:ea typeface="楷体_GB2312" pitchFamily="49" charset="-122"/>
                <a:cs typeface="Times New Roman" pitchFamily="18" charset="0"/>
              </a:rPr>
              <a:t>记录</a:t>
            </a:r>
            <a:r>
              <a:rPr lang="zh-CN" altLang="en-US" sz="2800" dirty="0">
                <a:latin typeface="Times New Roman" pitchFamily="18" charset="0"/>
                <a:ea typeface="楷体_GB2312" pitchFamily="49" charset="-122"/>
                <a:cs typeface="Times New Roman" pitchFamily="18" charset="0"/>
              </a:rPr>
              <a:t>组成</a:t>
            </a:r>
            <a:endParaRPr lang="en-US" altLang="zh-CN" sz="2800" dirty="0">
              <a:latin typeface="Times New Roman" pitchFamily="18" charset="0"/>
              <a:ea typeface="楷体_GB2312" pitchFamily="49" charset="-122"/>
              <a:cs typeface="Times New Roman" pitchFamily="18" charset="0"/>
            </a:endParaRPr>
          </a:p>
          <a:p>
            <a:pPr marL="717550" lvl="1" indent="-268288" eaLnBrk="1" hangingPunct="1">
              <a:lnSpc>
                <a:spcPct val="120000"/>
              </a:lnSpc>
              <a:buClr>
                <a:schemeClr val="tx2"/>
              </a:buClr>
              <a:buSzPct val="70000"/>
              <a:buFont typeface="Wingdings" pitchFamily="2" charset="2"/>
              <a:buChar char="l"/>
              <a:defRPr/>
            </a:pPr>
            <a:r>
              <a:rPr lang="zh-CN" altLang="en-US" sz="2800" dirty="0">
                <a:latin typeface="Times New Roman" pitchFamily="18" charset="0"/>
                <a:ea typeface="楷体_GB2312" pitchFamily="49" charset="-122"/>
                <a:cs typeface="Times New Roman" pitchFamily="18" charset="0"/>
              </a:rPr>
              <a:t>记录包含多个信息（称为</a:t>
            </a:r>
            <a:r>
              <a:rPr lang="zh-CN" altLang="en-US" sz="2800" dirty="0">
                <a:solidFill>
                  <a:srgbClr val="C00000"/>
                </a:solidFill>
                <a:latin typeface="Times New Roman" pitchFamily="18" charset="0"/>
                <a:ea typeface="楷体_GB2312" pitchFamily="49" charset="-122"/>
                <a:cs typeface="Times New Roman" pitchFamily="18" charset="0"/>
              </a:rPr>
              <a:t>字段</a:t>
            </a:r>
            <a:r>
              <a:rPr lang="zh-CN" altLang="en-US" sz="2800" dirty="0">
                <a:latin typeface="Times New Roman" pitchFamily="18" charset="0"/>
                <a:ea typeface="楷体_GB2312" pitchFamily="49" charset="-122"/>
                <a:cs typeface="Times New Roman" pitchFamily="18" charset="0"/>
              </a:rPr>
              <a:t>），因此</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每个记录</a:t>
            </a:r>
            <a:r>
              <a:rPr lang="zh-CN" altLang="en-US" sz="2800" dirty="0">
                <a:latin typeface="Times New Roman" pitchFamily="18" charset="0"/>
                <a:ea typeface="楷体_GB2312" pitchFamily="49" charset="-122"/>
                <a:cs typeface="Times New Roman" pitchFamily="18" charset="0"/>
              </a:rPr>
              <a:t>可以理解为</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一个</a:t>
            </a:r>
            <a:r>
              <a:rPr lang="en-US" altLang="zh-CN" sz="2800" i="1"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n</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元组</a:t>
            </a:r>
            <a:r>
              <a:rPr lang="zh-CN" altLang="en-US" sz="2800" dirty="0">
                <a:solidFill>
                  <a:srgbClr val="0000FF"/>
                </a:solidFill>
                <a:latin typeface="Times New Roman" pitchFamily="18" charset="0"/>
                <a:ea typeface="楷体_GB2312" pitchFamily="49" charset="-122"/>
                <a:cs typeface="Times New Roman" pitchFamily="18" charset="0"/>
              </a:rPr>
              <a:t>，</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每个表对应一个关系</a:t>
            </a:r>
            <a:endParaRPr lang="en-US" altLang="zh-CN"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a:p>
            <a:pPr marL="717550" lvl="1" indent="-268288" eaLnBrk="1" hangingPunct="1">
              <a:lnSpc>
                <a:spcPct val="120000"/>
              </a:lnSpc>
              <a:buClr>
                <a:schemeClr val="tx2"/>
              </a:buClr>
              <a:buSzPct val="70000"/>
              <a:buFont typeface="Wingdings" pitchFamily="2" charset="2"/>
              <a:buChar char="l"/>
              <a:defRPr/>
            </a:pPr>
            <a:r>
              <a:rPr lang="zh-CN" altLang="en-US" sz="2800" u="sng" dirty="0">
                <a:latin typeface="Times New Roman" pitchFamily="18" charset="0"/>
                <a:ea typeface="楷体_GB2312" pitchFamily="49" charset="-122"/>
                <a:cs typeface="Times New Roman" pitchFamily="18" charset="0"/>
              </a:rPr>
              <a:t>当</a:t>
            </a:r>
            <a:r>
              <a:rPr lang="en-US" altLang="zh-CN" sz="2800" i="1" u="sng" dirty="0">
                <a:latin typeface="Times New Roman" pitchFamily="18" charset="0"/>
                <a:ea typeface="楷体_GB2312" pitchFamily="49" charset="-122"/>
                <a:cs typeface="Times New Roman" pitchFamily="18" charset="0"/>
              </a:rPr>
              <a:t>n</a:t>
            </a:r>
            <a:r>
              <a:rPr lang="zh-CN" altLang="en-US" sz="2800" u="sng" dirty="0">
                <a:latin typeface="Times New Roman" pitchFamily="18" charset="0"/>
                <a:ea typeface="楷体_GB2312" pitchFamily="49" charset="-122"/>
                <a:cs typeface="Times New Roman" pitchFamily="18" charset="0"/>
              </a:rPr>
              <a:t>元组的某个域的值能够确定这个</a:t>
            </a:r>
            <a:r>
              <a:rPr lang="en-US" altLang="zh-CN" sz="2800" i="1" u="sng" dirty="0">
                <a:latin typeface="Times New Roman" pitchFamily="18" charset="0"/>
                <a:ea typeface="楷体_GB2312" pitchFamily="49" charset="-122"/>
                <a:cs typeface="Times New Roman" pitchFamily="18" charset="0"/>
              </a:rPr>
              <a:t>n</a:t>
            </a:r>
            <a:r>
              <a:rPr lang="zh-CN" altLang="en-US" sz="2800" u="sng" dirty="0">
                <a:latin typeface="Times New Roman" pitchFamily="18" charset="0"/>
                <a:ea typeface="楷体_GB2312" pitchFamily="49" charset="-122"/>
                <a:cs typeface="Times New Roman" pitchFamily="18" charset="0"/>
              </a:rPr>
              <a:t>元组时，</a:t>
            </a:r>
            <a:r>
              <a:rPr lang="en-US" altLang="zh-CN" sz="2800" i="1" u="sng" dirty="0">
                <a:latin typeface="Times New Roman" pitchFamily="18" charset="0"/>
                <a:ea typeface="楷体_GB2312" pitchFamily="49" charset="-122"/>
                <a:cs typeface="Times New Roman" pitchFamily="18" charset="0"/>
              </a:rPr>
              <a:t>n</a:t>
            </a:r>
            <a:r>
              <a:rPr lang="zh-CN" altLang="en-US" sz="2800" u="sng" dirty="0">
                <a:latin typeface="Times New Roman" pitchFamily="18" charset="0"/>
                <a:ea typeface="楷体_GB2312" pitchFamily="49" charset="-122"/>
                <a:cs typeface="Times New Roman" pitchFamily="18" charset="0"/>
              </a:rPr>
              <a:t>元关系的这个域叫做</a:t>
            </a:r>
            <a:r>
              <a:rPr lang="zh-CN" altLang="en-US" sz="2800" u="sng"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主关键字</a:t>
            </a:r>
            <a:endParaRPr lang="en-US" altLang="zh-CN" sz="2800" u="sng"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endParaRPr>
          </a:p>
          <a:p>
            <a:pPr marL="717550" lvl="1" indent="-268288" eaLnBrk="1" hangingPunct="1">
              <a:lnSpc>
                <a:spcPct val="120000"/>
              </a:lnSpc>
              <a:buClr>
                <a:schemeClr val="tx2"/>
              </a:buClr>
              <a:buSzPct val="70000"/>
              <a:buFont typeface="Wingdings" pitchFamily="2" charset="2"/>
              <a:buChar char="l"/>
              <a:defRPr/>
            </a:pP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数据库在查询、增加、修改、删除记录时</a:t>
            </a:r>
            <a:r>
              <a:rPr lang="zh-CN" altLang="en-US" sz="2800" dirty="0">
                <a:solidFill>
                  <a:srgbClr val="00B050"/>
                </a:solidFill>
                <a:effectLst>
                  <a:outerShdw blurRad="38100" dist="38100" dir="2700000" algn="tl">
                    <a:srgbClr val="000000">
                      <a:alpha val="43137"/>
                    </a:srgbClr>
                  </a:outerShdw>
                </a:effectLst>
                <a:latin typeface="Times New Roman" pitchFamily="18" charset="0"/>
                <a:ea typeface="楷体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都要根据主关键字进行检索，进而完成操作</a:t>
            </a:r>
            <a:endParaRPr lang="en-US" altLang="zh-CN" sz="2800" dirty="0">
              <a:latin typeface="Times New Roman" pitchFamily="18" charset="0"/>
              <a:ea typeface="楷体_GB2312" pitchFamily="49" charset="-122"/>
              <a:cs typeface="Times New Roman" pitchFamily="18" charset="0"/>
            </a:endParaRPr>
          </a:p>
          <a:p>
            <a:pPr marL="717550" lvl="1" indent="-268288" eaLnBrk="1" hangingPunct="1">
              <a:lnSpc>
                <a:spcPct val="120000"/>
              </a:lnSpc>
              <a:buClr>
                <a:schemeClr val="tx2"/>
              </a:buClr>
              <a:buSzPct val="70000"/>
              <a:buFont typeface="Wingdings" pitchFamily="2" charset="2"/>
              <a:buChar char="l"/>
              <a:defRPr/>
            </a:pPr>
            <a:r>
              <a:rPr lang="zh-CN" altLang="en-US" sz="2800" dirty="0">
                <a:latin typeface="Times New Roman" pitchFamily="18" charset="0"/>
                <a:ea typeface="楷体_GB2312" pitchFamily="49" charset="-122"/>
                <a:cs typeface="Times New Roman" pitchFamily="18" charset="0"/>
              </a:rPr>
              <a:t>复合关键字</a:t>
            </a:r>
            <a:endParaRPr lang="en-US" altLang="zh-CN" sz="2800" dirty="0">
              <a:latin typeface="Times New Roman" pitchFamily="18" charset="0"/>
              <a:ea typeface="楷体_GB2312" pitchFamily="49" charset="-122"/>
              <a:cs typeface="Times New Roman" pitchFamily="18" charset="0"/>
            </a:endParaRPr>
          </a:p>
        </p:txBody>
      </p:sp>
      <p:sp>
        <p:nvSpPr>
          <p:cNvPr id="6" name="Rectangle 2">
            <a:extLst>
              <a:ext uri="{FF2B5EF4-FFF2-40B4-BE49-F238E27FC236}">
                <a16:creationId xmlns:a16="http://schemas.microsoft.com/office/drawing/2014/main" id="{0C6BD9FB-D207-420A-96C4-4975E15D734C}"/>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86462074-2F5D-431D-8A70-549DB9314276}"/>
              </a:ext>
            </a:extLst>
          </p:cNvPr>
          <p:cNvSpPr txBox="1">
            <a:spLocks noChangeArrowheads="1"/>
          </p:cNvSpPr>
          <p:nvPr/>
        </p:nvSpPr>
        <p:spPr bwMode="auto">
          <a:xfrm>
            <a:off x="914400" y="1447800"/>
            <a:ext cx="8305800" cy="563563"/>
          </a:xfrm>
          <a:prstGeom prst="rect">
            <a:avLst/>
          </a:prstGeom>
          <a:noFill/>
          <a:ln w="9525">
            <a:noFill/>
            <a:miter lim="800000"/>
            <a:headEnd/>
            <a:tailEnd/>
          </a:ln>
        </p:spPr>
        <p:txBody>
          <a:bodyPr>
            <a:spAutoFit/>
          </a:bodyPr>
          <a:lstStyle/>
          <a:p>
            <a:pPr eaLnBrk="1" hangingPunct="1">
              <a:lnSpc>
                <a:spcPct val="120000"/>
              </a:lnSpc>
              <a:buClr>
                <a:schemeClr val="tx2"/>
              </a:buClr>
              <a:buSzPct val="70000"/>
              <a:buFont typeface="Wingdings" pitchFamily="2" charset="2"/>
              <a:buChar char="l"/>
              <a:defRPr/>
            </a:pPr>
            <a:r>
              <a:rPr lang="zh-CN" altLang="en-US" sz="2800" b="1" dirty="0">
                <a:solidFill>
                  <a:srgbClr val="C00000"/>
                </a:solidFill>
                <a:effectLst>
                  <a:outerShdw blurRad="38100" dist="38100" dir="2700000" algn="tl">
                    <a:srgbClr val="C0C0C0"/>
                  </a:outerShdw>
                </a:effectLst>
                <a:latin typeface="华文细黑" pitchFamily="2" charset="-122"/>
                <a:ea typeface="华文细黑" pitchFamily="2" charset="-122"/>
              </a:rPr>
              <a:t> 数据库与关系</a:t>
            </a:r>
            <a:endParaRPr lang="en-US" altLang="zh-CN" sz="2600" b="1"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p:txBody>
      </p:sp>
      <p:pic>
        <p:nvPicPr>
          <p:cNvPr id="15364" name="Picture 2">
            <a:extLst>
              <a:ext uri="{FF2B5EF4-FFF2-40B4-BE49-F238E27FC236}">
                <a16:creationId xmlns:a16="http://schemas.microsoft.com/office/drawing/2014/main" id="{DECE8238-8FBA-47F6-ABE8-9A8B3CC9D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38400"/>
            <a:ext cx="90820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a:extLst>
              <a:ext uri="{FF2B5EF4-FFF2-40B4-BE49-F238E27FC236}">
                <a16:creationId xmlns:a16="http://schemas.microsoft.com/office/drawing/2014/main" id="{72C1FDEF-E5E2-401F-87B5-FBB4B02EC7DA}"/>
              </a:ext>
            </a:extLst>
          </p:cNvPr>
          <p:cNvSpPr/>
          <p:nvPr/>
        </p:nvSpPr>
        <p:spPr>
          <a:xfrm>
            <a:off x="7391400" y="1981200"/>
            <a:ext cx="2133600" cy="609600"/>
          </a:xfrm>
          <a:prstGeom prst="wedgeRoundRectCallout">
            <a:avLst>
              <a:gd name="adj1" fmla="val -63690"/>
              <a:gd name="adj2" fmla="val 122818"/>
              <a:gd name="adj3" fmla="val 16667"/>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zh-CN" altLang="en-US" sz="2600" b="1" dirty="0">
                <a:effectLst>
                  <a:outerShdw blurRad="38100" dist="38100" dir="2700000" algn="tl">
                    <a:srgbClr val="000000">
                      <a:alpha val="43137"/>
                    </a:srgbClr>
                  </a:outerShdw>
                </a:effectLst>
              </a:rPr>
              <a:t>主关键字？</a:t>
            </a:r>
          </a:p>
        </p:txBody>
      </p:sp>
      <p:sp>
        <p:nvSpPr>
          <p:cNvPr id="6" name="矩形 5">
            <a:extLst>
              <a:ext uri="{FF2B5EF4-FFF2-40B4-BE49-F238E27FC236}">
                <a16:creationId xmlns:a16="http://schemas.microsoft.com/office/drawing/2014/main" id="{9478DDAE-91F3-4001-8210-18EC2EB42BBD}"/>
              </a:ext>
            </a:extLst>
          </p:cNvPr>
          <p:cNvSpPr/>
          <p:nvPr/>
        </p:nvSpPr>
        <p:spPr>
          <a:xfrm>
            <a:off x="5822951" y="2514600"/>
            <a:ext cx="136525"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dirty="0">
                <a:solidFill>
                  <a:schemeClr val="tx1"/>
                </a:solidFill>
                <a:latin typeface="Times New Roman" pitchFamily="18" charset="0"/>
                <a:cs typeface="Times New Roman" pitchFamily="18" charset="0"/>
              </a:rPr>
              <a:t>5</a:t>
            </a:r>
            <a:endParaRPr lang="zh-CN" altLang="en-US" sz="1600" dirty="0">
              <a:solidFill>
                <a:schemeClr val="tx1"/>
              </a:solidFill>
              <a:latin typeface="Times New Roman" pitchFamily="18" charset="0"/>
              <a:cs typeface="Times New Roman" pitchFamily="18" charset="0"/>
            </a:endParaRPr>
          </a:p>
        </p:txBody>
      </p:sp>
      <p:sp>
        <p:nvSpPr>
          <p:cNvPr id="9" name="Rectangle 2">
            <a:extLst>
              <a:ext uri="{FF2B5EF4-FFF2-40B4-BE49-F238E27FC236}">
                <a16:creationId xmlns:a16="http://schemas.microsoft.com/office/drawing/2014/main" id="{98462452-C73D-49E6-8453-66914229F691}"/>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DB4D88E0-BF7D-4A62-BAFE-AA59E83EDFB6}"/>
              </a:ext>
            </a:extLst>
          </p:cNvPr>
          <p:cNvSpPr txBox="1">
            <a:spLocks noChangeArrowheads="1"/>
          </p:cNvSpPr>
          <p:nvPr/>
        </p:nvSpPr>
        <p:spPr bwMode="auto">
          <a:xfrm>
            <a:off x="990600" y="1512248"/>
            <a:ext cx="10439400" cy="3821752"/>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n</a:t>
            </a: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元关系的运算</a:t>
            </a:r>
            <a:endParaRPr lang="en-US" altLang="zh-CN" sz="2600"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a:p>
            <a:pPr marL="717550" lvl="1" indent="-268288" eaLnBrk="1" hangingPunct="1">
              <a:lnSpc>
                <a:spcPct val="120000"/>
              </a:lnSpc>
              <a:buClr>
                <a:schemeClr val="tx2"/>
              </a:buClr>
              <a:buSzPct val="70000"/>
              <a:buFont typeface="Wingdings" pitchFamily="2" charset="2"/>
              <a:buChar char="l"/>
              <a:defRPr/>
            </a:pPr>
            <a:r>
              <a:rPr lang="en-US" altLang="zh-CN" sz="2600" i="1" dirty="0">
                <a:latin typeface="Times New Roman" pitchFamily="18" charset="0"/>
                <a:ea typeface="仿宋_GB2312" pitchFamily="49" charset="-122"/>
                <a:cs typeface="Times New Roman" pitchFamily="18" charset="0"/>
              </a:rPr>
              <a:t>n</a:t>
            </a:r>
            <a:r>
              <a:rPr lang="zh-CN" altLang="en-US" sz="2600" dirty="0">
                <a:latin typeface="Times New Roman" pitchFamily="18" charset="0"/>
                <a:ea typeface="仿宋_GB2312" pitchFamily="49" charset="-122"/>
                <a:cs typeface="Times New Roman" pitchFamily="18" charset="0"/>
              </a:rPr>
              <a:t>元关系存在可用于构成新的</a:t>
            </a:r>
            <a:r>
              <a:rPr lang="en-US" altLang="zh-CN" sz="2600" i="1" dirty="0">
                <a:latin typeface="Times New Roman" pitchFamily="18" charset="0"/>
                <a:ea typeface="仿宋_GB2312" pitchFamily="49" charset="-122"/>
                <a:cs typeface="Times New Roman" pitchFamily="18" charset="0"/>
              </a:rPr>
              <a:t>n</a:t>
            </a:r>
            <a:r>
              <a:rPr lang="en-US" altLang="zh-CN" sz="2600" dirty="0">
                <a:latin typeface="Times New Roman" pitchFamily="18" charset="0"/>
                <a:ea typeface="仿宋_GB2312" pitchFamily="49" charset="-122"/>
                <a:cs typeface="Times New Roman" pitchFamily="18" charset="0"/>
              </a:rPr>
              <a:t> </a:t>
            </a:r>
            <a:r>
              <a:rPr lang="zh-CN" altLang="en-US" sz="2600" dirty="0">
                <a:latin typeface="Times New Roman" pitchFamily="18" charset="0"/>
                <a:ea typeface="仿宋_GB2312" pitchFamily="49" charset="-122"/>
                <a:cs typeface="Times New Roman" pitchFamily="18" charset="0"/>
              </a:rPr>
              <a:t>元关系的不同的运算</a:t>
            </a:r>
            <a:endParaRPr lang="en-US" altLang="zh-CN" sz="2600" dirty="0">
              <a:latin typeface="Times New Roman" pitchFamily="18" charset="0"/>
              <a:ea typeface="仿宋_GB2312" pitchFamily="49" charset="-122"/>
              <a:cs typeface="Times New Roman" pitchFamily="18" charset="0"/>
            </a:endParaRPr>
          </a:p>
          <a:p>
            <a:pPr marL="717550" lvl="1" indent="-268288" eaLnBrk="1" hangingPunct="1">
              <a:lnSpc>
                <a:spcPct val="120000"/>
              </a:lnSpc>
              <a:buClr>
                <a:schemeClr val="tx2"/>
              </a:buClr>
              <a:buSzPct val="70000"/>
              <a:buFont typeface="Wingdings" pitchFamily="2" charset="2"/>
              <a:buChar char="l"/>
              <a:defRPr/>
            </a:pPr>
            <a:r>
              <a:rPr lang="zh-CN" altLang="en-US" sz="2600" dirty="0">
                <a:latin typeface="Times New Roman" pitchFamily="18" charset="0"/>
                <a:ea typeface="仿宋_GB2312" pitchFamily="49" charset="-122"/>
                <a:cs typeface="Times New Roman" pitchFamily="18" charset="0"/>
              </a:rPr>
              <a:t>在数据库中</a:t>
            </a:r>
            <a:r>
              <a:rPr lang="zh-CN" altLang="en-US" sz="2600" dirty="0">
                <a:solidFill>
                  <a:srgbClr val="CC0000"/>
                </a:solidFill>
                <a:latin typeface="Times New Roman" pitchFamily="18" charset="0"/>
                <a:ea typeface="仿宋_GB2312" pitchFamily="49" charset="-122"/>
                <a:cs typeface="Times New Roman" pitchFamily="18" charset="0"/>
              </a:rPr>
              <a:t>查询满足特定条件的记录</a:t>
            </a:r>
            <a:r>
              <a:rPr lang="zh-CN" altLang="en-US" sz="2600" dirty="0">
                <a:latin typeface="Times New Roman" pitchFamily="18" charset="0"/>
                <a:ea typeface="仿宋_GB2312" pitchFamily="49" charset="-122"/>
                <a:cs typeface="Times New Roman" pitchFamily="18" charset="0"/>
              </a:rPr>
              <a:t>，可利用这些运算完成</a:t>
            </a:r>
            <a:endParaRPr lang="en-US" altLang="zh-CN" sz="2600" dirty="0">
              <a:latin typeface="Times New Roman" pitchFamily="18" charset="0"/>
              <a:ea typeface="仿宋_GB2312" pitchFamily="49" charset="-122"/>
              <a:cs typeface="Times New Roman" pitchFamily="18" charset="0"/>
            </a:endParaRPr>
          </a:p>
          <a:p>
            <a:pPr marL="717550" lvl="1" indent="-268288" eaLnBrk="1" hangingPunct="1">
              <a:lnSpc>
                <a:spcPct val="120000"/>
              </a:lnSpc>
              <a:buClr>
                <a:schemeClr val="tx2"/>
              </a:buClr>
              <a:buSzPct val="70000"/>
              <a:buFont typeface="Wingdings" pitchFamily="2" charset="2"/>
              <a:buChar char="l"/>
              <a:defRPr/>
            </a:pPr>
            <a:r>
              <a:rPr lang="zh-CN" altLang="en-US" sz="2600" dirty="0">
                <a:latin typeface="Times New Roman" pitchFamily="18" charset="0"/>
                <a:ea typeface="仿宋_GB2312" pitchFamily="49" charset="-122"/>
                <a:cs typeface="Times New Roman" pitchFamily="18" charset="0"/>
              </a:rPr>
              <a:t>一个</a:t>
            </a:r>
            <a:r>
              <a:rPr lang="en-US" altLang="zh-CN" sz="2600" i="1" dirty="0">
                <a:latin typeface="Times New Roman" pitchFamily="18" charset="0"/>
                <a:ea typeface="仿宋_GB2312" pitchFamily="49" charset="-122"/>
                <a:cs typeface="Times New Roman" pitchFamily="18" charset="0"/>
              </a:rPr>
              <a:t>n</a:t>
            </a:r>
            <a:r>
              <a:rPr lang="en-US" altLang="zh-CN" sz="2600" dirty="0">
                <a:latin typeface="Times New Roman" pitchFamily="18" charset="0"/>
                <a:ea typeface="仿宋_GB2312" pitchFamily="49" charset="-122"/>
                <a:cs typeface="Times New Roman" pitchFamily="18" charset="0"/>
              </a:rPr>
              <a:t> </a:t>
            </a:r>
            <a:r>
              <a:rPr lang="zh-CN" altLang="en-US" sz="2600" dirty="0">
                <a:latin typeface="Times New Roman" pitchFamily="18" charset="0"/>
                <a:ea typeface="仿宋_GB2312" pitchFamily="49" charset="-122"/>
                <a:cs typeface="Times New Roman" pitchFamily="18" charset="0"/>
              </a:rPr>
              <a:t>元关系最基本的运算是在</a:t>
            </a:r>
            <a:r>
              <a:rPr lang="zh-CN" altLang="en-US" sz="26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这个</a:t>
            </a:r>
            <a:r>
              <a:rPr lang="en-US" altLang="zh-CN" sz="2600" i="1"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n </a:t>
            </a:r>
            <a:r>
              <a:rPr lang="zh-CN" altLang="en-US" sz="26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元关系</a:t>
            </a:r>
            <a:r>
              <a:rPr lang="zh-CN" altLang="en-US" sz="2600" dirty="0">
                <a:latin typeface="Times New Roman" pitchFamily="18" charset="0"/>
                <a:ea typeface="仿宋_GB2312" pitchFamily="49" charset="-122"/>
                <a:cs typeface="Times New Roman" pitchFamily="18" charset="0"/>
              </a:rPr>
              <a:t>中确定满足特定条件的</a:t>
            </a:r>
            <a:r>
              <a:rPr lang="zh-CN" altLang="en-US" sz="26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所有元组</a:t>
            </a:r>
            <a:r>
              <a:rPr lang="en-US" altLang="zh-CN" sz="2600" dirty="0">
                <a:solidFill>
                  <a:srgbClr val="0000FF"/>
                </a:solidFill>
                <a:effectLst>
                  <a:outerShdw blurRad="38100" dist="38100" dir="2700000" algn="tl">
                    <a:srgbClr val="000000">
                      <a:alpha val="43137"/>
                    </a:srgbClr>
                  </a:outerShdw>
                </a:effectLst>
                <a:latin typeface="Times New Roman" pitchFamily="18" charset="0"/>
                <a:ea typeface="仿宋_GB2312" pitchFamily="49" charset="-122"/>
                <a:cs typeface="Times New Roman" pitchFamily="18" charset="0"/>
              </a:rPr>
              <a:t>——</a:t>
            </a:r>
            <a:r>
              <a:rPr lang="zh-CN" altLang="en-US" sz="2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ea typeface="仿宋_GB2312" pitchFamily="49" charset="-122"/>
                <a:cs typeface="Times New Roman" pitchFamily="18" charset="0"/>
              </a:rPr>
              <a:t>选择运算</a:t>
            </a:r>
            <a:endParaRPr lang="en-US" altLang="zh-CN" sz="2600" b="1" dirty="0">
              <a:solidFill>
                <a:srgbClr val="C00000"/>
              </a:solidFill>
              <a:latin typeface="Times New Roman" pitchFamily="18" charset="0"/>
              <a:ea typeface="仿宋_GB2312" pitchFamily="49" charset="-122"/>
              <a:cs typeface="Times New Roman" pitchFamily="18" charset="0"/>
            </a:endParaRPr>
          </a:p>
          <a:p>
            <a:pPr marL="1174750" lvl="2" indent="-268288" eaLnBrk="1" hangingPunct="1">
              <a:lnSpc>
                <a:spcPct val="120000"/>
              </a:lnSpc>
              <a:buClr>
                <a:schemeClr val="tx2"/>
              </a:buClr>
              <a:buSzPct val="70000"/>
              <a:buFont typeface="Wingdings" pitchFamily="2" charset="2"/>
              <a:buChar char="l"/>
              <a:defRPr/>
            </a:pPr>
            <a:r>
              <a:rPr lang="zh-CN" altLang="en-US" sz="2400" dirty="0">
                <a:latin typeface="Times New Roman" pitchFamily="18" charset="0"/>
                <a:ea typeface="楷体_GB2312" pitchFamily="49" charset="-122"/>
                <a:cs typeface="Times New Roman" pitchFamily="18" charset="0"/>
              </a:rPr>
              <a:t>找出主修计算机科学专业的所有学生的记录</a:t>
            </a:r>
            <a:endParaRPr lang="en-US" altLang="zh-CN" sz="2400" dirty="0">
              <a:latin typeface="Times New Roman" pitchFamily="18" charset="0"/>
              <a:ea typeface="楷体_GB2312" pitchFamily="49" charset="-122"/>
              <a:cs typeface="Times New Roman" pitchFamily="18" charset="0"/>
            </a:endParaRPr>
          </a:p>
          <a:p>
            <a:pPr marL="1174750" lvl="2" indent="-268288" eaLnBrk="1" hangingPunct="1">
              <a:lnSpc>
                <a:spcPct val="120000"/>
              </a:lnSpc>
              <a:buClr>
                <a:schemeClr val="tx2"/>
              </a:buClr>
              <a:buSzPct val="70000"/>
              <a:buFont typeface="Wingdings" pitchFamily="2" charset="2"/>
              <a:buChar char="l"/>
              <a:defRPr/>
            </a:pPr>
            <a:r>
              <a:rPr lang="zh-CN" altLang="en-US" sz="2400" dirty="0">
                <a:latin typeface="Times New Roman" pitchFamily="18" charset="0"/>
                <a:ea typeface="楷体_GB2312" pitchFamily="49" charset="-122"/>
                <a:cs typeface="Times New Roman" pitchFamily="18" charset="0"/>
              </a:rPr>
              <a:t>找出所有平均学分绩点在</a:t>
            </a:r>
            <a:r>
              <a:rPr lang="en-US" altLang="zh-CN" sz="2400" dirty="0">
                <a:latin typeface="Times New Roman" pitchFamily="18" charset="0"/>
                <a:ea typeface="楷体_GB2312" pitchFamily="49" charset="-122"/>
                <a:cs typeface="Times New Roman" pitchFamily="18" charset="0"/>
              </a:rPr>
              <a:t>3.5 </a:t>
            </a:r>
            <a:r>
              <a:rPr lang="zh-CN" altLang="en-US" sz="2400" dirty="0">
                <a:latin typeface="Times New Roman" pitchFamily="18" charset="0"/>
                <a:ea typeface="楷体_GB2312" pitchFamily="49" charset="-122"/>
                <a:cs typeface="Times New Roman" pitchFamily="18" charset="0"/>
              </a:rPr>
              <a:t>以上的学生</a:t>
            </a:r>
            <a:endParaRPr lang="en-US" altLang="zh-CN" sz="2400" dirty="0">
              <a:latin typeface="Times New Roman" pitchFamily="18" charset="0"/>
              <a:ea typeface="楷体_GB2312" pitchFamily="49" charset="-122"/>
              <a:cs typeface="Times New Roman" pitchFamily="18" charset="0"/>
            </a:endParaRPr>
          </a:p>
          <a:p>
            <a:pPr marL="1174750" lvl="2" indent="-268288" eaLnBrk="1" hangingPunct="1">
              <a:lnSpc>
                <a:spcPct val="120000"/>
              </a:lnSpc>
              <a:buClr>
                <a:schemeClr val="tx2"/>
              </a:buClr>
              <a:buSzPct val="70000"/>
              <a:buFont typeface="Wingdings" pitchFamily="2" charset="2"/>
              <a:buChar char="l"/>
              <a:defRPr/>
            </a:pPr>
            <a:r>
              <a:rPr lang="zh-CN" altLang="en-US" sz="2400" dirty="0">
                <a:latin typeface="Times New Roman" pitchFamily="18" charset="0"/>
                <a:ea typeface="楷体_GB2312" pitchFamily="49" charset="-122"/>
                <a:cs typeface="Times New Roman" pitchFamily="18" charset="0"/>
              </a:rPr>
              <a:t>找出所有主修计算机科学专业的平均学分绩点在</a:t>
            </a:r>
            <a:r>
              <a:rPr lang="en-US" altLang="zh-CN" sz="2400" dirty="0">
                <a:latin typeface="Times New Roman" pitchFamily="18" charset="0"/>
                <a:ea typeface="楷体_GB2312" pitchFamily="49" charset="-122"/>
                <a:cs typeface="Times New Roman" pitchFamily="18" charset="0"/>
              </a:rPr>
              <a:t>3.5</a:t>
            </a:r>
            <a:r>
              <a:rPr lang="zh-CN" altLang="en-US" sz="2400" dirty="0">
                <a:latin typeface="Times New Roman" pitchFamily="18" charset="0"/>
                <a:ea typeface="楷体_GB2312" pitchFamily="49" charset="-122"/>
                <a:cs typeface="Times New Roman" pitchFamily="18" charset="0"/>
              </a:rPr>
              <a:t>以上的学生</a:t>
            </a:r>
            <a:endParaRPr lang="en-US" altLang="zh-CN" sz="2400" dirty="0">
              <a:latin typeface="Times New Roman" pitchFamily="18" charset="0"/>
              <a:ea typeface="楷体_GB2312" pitchFamily="49" charset="-122"/>
              <a:cs typeface="Times New Roman" pitchFamily="18" charset="0"/>
            </a:endParaRPr>
          </a:p>
        </p:txBody>
      </p:sp>
      <p:pic>
        <p:nvPicPr>
          <p:cNvPr id="4" name="Picture 2">
            <a:extLst>
              <a:ext uri="{FF2B5EF4-FFF2-40B4-BE49-F238E27FC236}">
                <a16:creationId xmlns:a16="http://schemas.microsoft.com/office/drawing/2014/main" id="{1DE906CD-DAAC-4EAB-92E2-760E2EFBB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999"/>
          <a:stretch>
            <a:fillRect/>
          </a:stretch>
        </p:blipFill>
        <p:spPr bwMode="auto">
          <a:xfrm>
            <a:off x="7162800" y="5421953"/>
            <a:ext cx="34718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B8F4BDA1-0F0E-44E1-A0BE-59923AAC73FC}"/>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Box 6">
            <a:extLst>
              <a:ext uri="{FF2B5EF4-FFF2-40B4-BE49-F238E27FC236}">
                <a16:creationId xmlns:a16="http://schemas.microsoft.com/office/drawing/2014/main" id="{ABE7BCA9-E4D0-4D01-B96A-E0DC66CEA88D}"/>
              </a:ext>
            </a:extLst>
          </p:cNvPr>
          <p:cNvSpPr txBox="1">
            <a:spLocks noChangeArrowheads="1"/>
          </p:cNvSpPr>
          <p:nvPr/>
        </p:nvSpPr>
        <p:spPr bwMode="auto">
          <a:xfrm>
            <a:off x="762000" y="1447800"/>
            <a:ext cx="11049000" cy="1639873"/>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n</a:t>
            </a: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元关系的运算</a:t>
            </a:r>
            <a:endParaRPr lang="en-US" altLang="zh-CN" sz="2600"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a:p>
            <a:pPr eaLnBrk="1" hangingPunct="1">
              <a:lnSpc>
                <a:spcPct val="120000"/>
              </a:lnSpc>
              <a:spcBef>
                <a:spcPts val="600"/>
              </a:spcBef>
              <a:defRPr/>
            </a:pPr>
            <a:r>
              <a:rPr lang="zh-CN" altLang="en-US" sz="27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定义</a:t>
            </a:r>
            <a:r>
              <a:rPr lang="en-US" altLang="zh-CN" sz="27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2</a:t>
            </a:r>
            <a:r>
              <a:rPr lang="en-US" altLang="zh-CN" sz="2700"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zh-CN" altLang="en-US" sz="2700" dirty="0">
                <a:latin typeface="Times New Roman" pitchFamily="18" charset="0"/>
                <a:ea typeface="华文细黑" pitchFamily="2" charset="-122"/>
                <a:cs typeface="Times New Roman" pitchFamily="18" charset="0"/>
              </a:rPr>
              <a:t>设</a:t>
            </a:r>
            <a:r>
              <a:rPr lang="en-US" altLang="zh-CN" sz="2700" dirty="0">
                <a:latin typeface="Times New Roman" pitchFamily="18" charset="0"/>
                <a:ea typeface="华文细黑" pitchFamily="2" charset="-122"/>
                <a:cs typeface="Times New Roman" pitchFamily="18" charset="0"/>
              </a:rPr>
              <a:t>R </a:t>
            </a:r>
            <a:r>
              <a:rPr lang="zh-CN" altLang="en-US" sz="2700" dirty="0">
                <a:latin typeface="Times New Roman" pitchFamily="18" charset="0"/>
                <a:ea typeface="华文细黑" pitchFamily="2" charset="-122"/>
                <a:cs typeface="Times New Roman" pitchFamily="18" charset="0"/>
              </a:rPr>
              <a:t>是</a:t>
            </a:r>
            <a:r>
              <a:rPr lang="en-US" altLang="zh-CN" sz="2700" i="1" dirty="0">
                <a:latin typeface="Times New Roman" pitchFamily="18" charset="0"/>
                <a:ea typeface="华文细黑" pitchFamily="2" charset="-122"/>
                <a:cs typeface="Times New Roman" pitchFamily="18" charset="0"/>
              </a:rPr>
              <a:t>n</a:t>
            </a:r>
            <a:r>
              <a:rPr lang="zh-CN" altLang="en-US" sz="2700" dirty="0">
                <a:latin typeface="Times New Roman" pitchFamily="18" charset="0"/>
                <a:ea typeface="华文细黑" pitchFamily="2" charset="-122"/>
                <a:cs typeface="Times New Roman" pitchFamily="18" charset="0"/>
              </a:rPr>
              <a:t>元关系，</a:t>
            </a:r>
            <a:r>
              <a:rPr lang="en-US" altLang="zh-CN" sz="2700" dirty="0">
                <a:latin typeface="Times New Roman" pitchFamily="18" charset="0"/>
                <a:ea typeface="华文细黑" pitchFamily="2" charset="-122"/>
                <a:cs typeface="Times New Roman" pitchFamily="18" charset="0"/>
              </a:rPr>
              <a:t>C </a:t>
            </a:r>
            <a:r>
              <a:rPr lang="zh-CN" altLang="en-US" sz="2700" dirty="0">
                <a:latin typeface="Times New Roman" pitchFamily="18" charset="0"/>
                <a:ea typeface="华文细黑" pitchFamily="2" charset="-122"/>
                <a:cs typeface="Times New Roman" pitchFamily="18" charset="0"/>
              </a:rPr>
              <a:t>是</a:t>
            </a:r>
            <a:r>
              <a:rPr lang="en-US" altLang="zh-CN" sz="2700" dirty="0">
                <a:latin typeface="Times New Roman" pitchFamily="18" charset="0"/>
                <a:ea typeface="华文细黑" pitchFamily="2" charset="-122"/>
                <a:cs typeface="Times New Roman" pitchFamily="18" charset="0"/>
              </a:rPr>
              <a:t>R</a:t>
            </a:r>
            <a:r>
              <a:rPr lang="zh-CN" altLang="en-US" sz="2700" dirty="0">
                <a:latin typeface="Times New Roman" pitchFamily="18" charset="0"/>
                <a:ea typeface="华文细黑" pitchFamily="2" charset="-122"/>
                <a:cs typeface="Times New Roman" pitchFamily="18" charset="0"/>
              </a:rPr>
              <a:t>中元素可能满足的一个条件，那么</a:t>
            </a:r>
            <a:r>
              <a:rPr lang="zh-CN" altLang="en-US" sz="2700" dirty="0">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选择运算</a:t>
            </a:r>
            <a:r>
              <a:rPr lang="en-US" altLang="zh-CN" sz="2700" i="1" dirty="0" err="1">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s</a:t>
            </a:r>
            <a:r>
              <a:rPr lang="en-US" altLang="zh-CN" sz="2700" baseline="-25000" dirty="0" err="1">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C</a:t>
            </a:r>
            <a:r>
              <a:rPr lang="en-US" altLang="zh-CN" sz="2700" dirty="0">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zh-CN" altLang="en-US" sz="2700" dirty="0">
                <a:latin typeface="Times New Roman" pitchFamily="18" charset="0"/>
                <a:ea typeface="华文细黑" pitchFamily="2" charset="-122"/>
                <a:cs typeface="Times New Roman" pitchFamily="18" charset="0"/>
              </a:rPr>
              <a:t>将</a:t>
            </a:r>
            <a:r>
              <a:rPr lang="en-US" altLang="zh-CN" sz="2700" i="1" dirty="0">
                <a:latin typeface="Times New Roman" pitchFamily="18" charset="0"/>
                <a:ea typeface="华文细黑" pitchFamily="2" charset="-122"/>
                <a:cs typeface="Times New Roman" pitchFamily="18" charset="0"/>
              </a:rPr>
              <a:t>n </a:t>
            </a:r>
            <a:r>
              <a:rPr lang="zh-CN" altLang="en-US" sz="2700" dirty="0">
                <a:latin typeface="Times New Roman" pitchFamily="18" charset="0"/>
                <a:ea typeface="华文细黑" pitchFamily="2" charset="-122"/>
                <a:cs typeface="Times New Roman" pitchFamily="18" charset="0"/>
              </a:rPr>
              <a:t>元关系</a:t>
            </a:r>
            <a:r>
              <a:rPr lang="en-US" altLang="zh-CN" sz="2700" dirty="0">
                <a:latin typeface="Times New Roman" pitchFamily="18" charset="0"/>
                <a:ea typeface="华文细黑" pitchFamily="2" charset="-122"/>
                <a:cs typeface="Times New Roman" pitchFamily="18" charset="0"/>
              </a:rPr>
              <a:t>R </a:t>
            </a:r>
            <a:r>
              <a:rPr lang="zh-CN" altLang="en-US" sz="2700" dirty="0">
                <a:latin typeface="Times New Roman" pitchFamily="18" charset="0"/>
                <a:ea typeface="华文细黑" pitchFamily="2" charset="-122"/>
                <a:cs typeface="Times New Roman" pitchFamily="18" charset="0"/>
              </a:rPr>
              <a:t>映射到</a:t>
            </a:r>
            <a:r>
              <a:rPr lang="en-US" altLang="zh-CN" sz="2700" dirty="0">
                <a:latin typeface="Times New Roman" pitchFamily="18" charset="0"/>
                <a:ea typeface="华文细黑" pitchFamily="2" charset="-122"/>
                <a:cs typeface="Times New Roman" pitchFamily="18" charset="0"/>
              </a:rPr>
              <a:t>R </a:t>
            </a:r>
            <a:r>
              <a:rPr lang="zh-CN" altLang="en-US" sz="2700" dirty="0">
                <a:latin typeface="Times New Roman" pitchFamily="18" charset="0"/>
                <a:ea typeface="华文细黑" pitchFamily="2" charset="-122"/>
                <a:cs typeface="Times New Roman" pitchFamily="18" charset="0"/>
              </a:rPr>
              <a:t>中满足条件</a:t>
            </a:r>
            <a:r>
              <a:rPr lang="en-US" altLang="zh-CN" sz="2700" dirty="0">
                <a:latin typeface="Times New Roman" pitchFamily="18" charset="0"/>
                <a:ea typeface="华文细黑" pitchFamily="2" charset="-122"/>
                <a:cs typeface="Times New Roman" pitchFamily="18" charset="0"/>
              </a:rPr>
              <a:t>C </a:t>
            </a:r>
            <a:r>
              <a:rPr lang="zh-CN" altLang="en-US" sz="2700" dirty="0">
                <a:latin typeface="Times New Roman" pitchFamily="18" charset="0"/>
                <a:ea typeface="华文细黑" pitchFamily="2" charset="-122"/>
                <a:cs typeface="Times New Roman" pitchFamily="18" charset="0"/>
              </a:rPr>
              <a:t>的所有</a:t>
            </a:r>
            <a:r>
              <a:rPr lang="en-US" altLang="zh-CN" sz="2700" i="1" dirty="0">
                <a:latin typeface="Times New Roman" pitchFamily="18" charset="0"/>
                <a:ea typeface="华文细黑" pitchFamily="2" charset="-122"/>
                <a:cs typeface="Times New Roman" pitchFamily="18" charset="0"/>
              </a:rPr>
              <a:t>n</a:t>
            </a:r>
            <a:r>
              <a:rPr lang="en-US" altLang="zh-CN" sz="2700" dirty="0">
                <a:latin typeface="Times New Roman" pitchFamily="18" charset="0"/>
                <a:ea typeface="华文细黑" pitchFamily="2" charset="-122"/>
                <a:cs typeface="Times New Roman" pitchFamily="18" charset="0"/>
              </a:rPr>
              <a:t> </a:t>
            </a:r>
            <a:r>
              <a:rPr lang="zh-CN" altLang="en-US" sz="2700" dirty="0">
                <a:latin typeface="Times New Roman" pitchFamily="18" charset="0"/>
                <a:ea typeface="华文细黑" pitchFamily="2" charset="-122"/>
                <a:cs typeface="Times New Roman" pitchFamily="18" charset="0"/>
              </a:rPr>
              <a:t>元组构成的</a:t>
            </a:r>
            <a:r>
              <a:rPr lang="en-US" altLang="zh-CN" sz="2700" i="1" dirty="0">
                <a:latin typeface="Times New Roman" pitchFamily="18" charset="0"/>
                <a:ea typeface="华文细黑" pitchFamily="2" charset="-122"/>
                <a:cs typeface="Times New Roman" pitchFamily="18" charset="0"/>
              </a:rPr>
              <a:t>n </a:t>
            </a:r>
            <a:r>
              <a:rPr lang="zh-CN" altLang="en-US" sz="2700" dirty="0">
                <a:latin typeface="Times New Roman" pitchFamily="18" charset="0"/>
                <a:ea typeface="华文细黑" pitchFamily="2" charset="-122"/>
                <a:cs typeface="Times New Roman" pitchFamily="18" charset="0"/>
              </a:rPr>
              <a:t>元关系。</a:t>
            </a:r>
            <a:endParaRPr lang="en-US" altLang="zh-CN" sz="2700" dirty="0">
              <a:latin typeface="Times New Roman" pitchFamily="18" charset="0"/>
              <a:ea typeface="华文细黑" pitchFamily="2" charset="-122"/>
              <a:cs typeface="Times New Roman" pitchFamily="18" charset="0"/>
            </a:endParaRPr>
          </a:p>
        </p:txBody>
      </p:sp>
      <p:sp>
        <p:nvSpPr>
          <p:cNvPr id="5" name="TextBox 4">
            <a:extLst>
              <a:ext uri="{FF2B5EF4-FFF2-40B4-BE49-F238E27FC236}">
                <a16:creationId xmlns:a16="http://schemas.microsoft.com/office/drawing/2014/main" id="{138A0CEE-CD90-4A8A-90D7-66E5586B252B}"/>
              </a:ext>
            </a:extLst>
          </p:cNvPr>
          <p:cNvSpPr txBox="1"/>
          <p:nvPr/>
        </p:nvSpPr>
        <p:spPr>
          <a:xfrm>
            <a:off x="1219200" y="3429000"/>
            <a:ext cx="8229600" cy="904875"/>
          </a:xfrm>
          <a:prstGeom prst="rect">
            <a:avLst/>
          </a:prstGeom>
          <a:noFill/>
        </p:spPr>
        <p:txBody>
          <a:bodyPr>
            <a:spAutoFit/>
          </a:bodyPr>
          <a:lstStyle/>
          <a:p>
            <a:pPr marL="174625" lvl="2" indent="-174625" eaLnBrk="1" hangingPunct="1">
              <a:lnSpc>
                <a:spcPct val="110000"/>
              </a:lnSpc>
              <a:buFont typeface="Arial" pitchFamily="34" charset="0"/>
              <a:buChar char="•"/>
              <a:defRPr/>
            </a:pPr>
            <a:r>
              <a:rPr lang="zh-CN" altLang="en-US" sz="2400" dirty="0">
                <a:latin typeface="Times New Roman" pitchFamily="18" charset="0"/>
                <a:ea typeface="楷体_GB2312" pitchFamily="49" charset="-122"/>
                <a:cs typeface="Times New Roman" pitchFamily="18" charset="0"/>
              </a:rPr>
              <a:t>找出主修计算机科学专业的所有学生的记录</a:t>
            </a:r>
            <a:endParaRPr lang="en-US" altLang="zh-CN" sz="2400" dirty="0">
              <a:latin typeface="Times New Roman" pitchFamily="18" charset="0"/>
              <a:ea typeface="楷体_GB2312" pitchFamily="49" charset="-122"/>
              <a:cs typeface="Times New Roman" pitchFamily="18" charset="0"/>
            </a:endParaRPr>
          </a:p>
          <a:p>
            <a:pPr marL="174625" lvl="2" indent="-174625" eaLnBrk="1" hangingPunct="1">
              <a:lnSpc>
                <a:spcPct val="110000"/>
              </a:lnSpc>
              <a:defRPr/>
            </a:pPr>
            <a:r>
              <a:rPr lang="en-US" altLang="zh-CN" sz="2400" dirty="0">
                <a:latin typeface="Times New Roman" pitchFamily="18" charset="0"/>
                <a:ea typeface="楷体_GB2312" pitchFamily="49" charset="-122"/>
                <a:cs typeface="Times New Roman" pitchFamily="18" charset="0"/>
              </a:rPr>
              <a:t>  </a:t>
            </a:r>
            <a:r>
              <a:rPr lang="zh-CN" altLang="en-US" sz="2400" dirty="0">
                <a:solidFill>
                  <a:srgbClr val="0000FF"/>
                </a:solidFill>
                <a:latin typeface="Times New Roman" pitchFamily="18" charset="0"/>
                <a:ea typeface="楷体_GB2312" pitchFamily="49" charset="-122"/>
                <a:cs typeface="Times New Roman" pitchFamily="18" charset="0"/>
              </a:rPr>
              <a:t>使用选择运算</a:t>
            </a:r>
            <a:r>
              <a:rPr lang="en-US" altLang="zh-CN" sz="2400" i="1"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s</a:t>
            </a:r>
            <a:r>
              <a:rPr lang="en-US" altLang="zh-CN" sz="2400" baseline="-250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C1</a:t>
            </a:r>
            <a:r>
              <a:rPr lang="zh-CN" altLang="en-US" sz="2400" dirty="0">
                <a:solidFill>
                  <a:srgbClr val="0000FF"/>
                </a:solidFill>
                <a:latin typeface="Times New Roman" pitchFamily="18" charset="0"/>
                <a:ea typeface="楷体_GB2312" pitchFamily="49" charset="-122"/>
                <a:cs typeface="Times New Roman" pitchFamily="18" charset="0"/>
              </a:rPr>
              <a:t> ，其中</a:t>
            </a:r>
            <a:r>
              <a:rPr lang="en-US" altLang="zh-CN" sz="2400" dirty="0">
                <a:solidFill>
                  <a:srgbClr val="0000FF"/>
                </a:solidFill>
                <a:latin typeface="Times New Roman" pitchFamily="18" charset="0"/>
                <a:ea typeface="楷体_GB2312" pitchFamily="49" charset="-122"/>
                <a:cs typeface="Times New Roman" pitchFamily="18" charset="0"/>
              </a:rPr>
              <a:t>C</a:t>
            </a:r>
            <a:r>
              <a:rPr lang="en-US" altLang="zh-CN" sz="2400" baseline="-25000" dirty="0">
                <a:solidFill>
                  <a:srgbClr val="0000FF"/>
                </a:solidFill>
                <a:latin typeface="Times New Roman" pitchFamily="18" charset="0"/>
                <a:ea typeface="楷体_GB2312" pitchFamily="49" charset="-122"/>
                <a:cs typeface="Times New Roman" pitchFamily="18" charset="0"/>
              </a:rPr>
              <a:t>1</a:t>
            </a:r>
            <a:r>
              <a:rPr lang="zh-CN" altLang="en-US" sz="2400" dirty="0">
                <a:solidFill>
                  <a:srgbClr val="0000FF"/>
                </a:solidFill>
                <a:latin typeface="Times New Roman" pitchFamily="18" charset="0"/>
                <a:ea typeface="楷体_GB2312" pitchFamily="49" charset="-122"/>
                <a:cs typeface="Times New Roman" pitchFamily="18" charset="0"/>
              </a:rPr>
              <a:t>是条件 专业</a:t>
            </a:r>
            <a:r>
              <a:rPr lang="en-US" altLang="zh-CN" sz="2400" dirty="0">
                <a:solidFill>
                  <a:srgbClr val="0000FF"/>
                </a:solidFill>
                <a:latin typeface="Times New Roman" pitchFamily="18" charset="0"/>
                <a:ea typeface="楷体_GB2312" pitchFamily="49" charset="-122"/>
                <a:cs typeface="Times New Roman" pitchFamily="18" charset="0"/>
              </a:rPr>
              <a:t>=</a:t>
            </a:r>
            <a:r>
              <a:rPr lang="zh-CN" altLang="en-US" sz="2400" dirty="0">
                <a:solidFill>
                  <a:srgbClr val="0000FF"/>
                </a:solidFill>
                <a:latin typeface="Times New Roman" pitchFamily="18" charset="0"/>
                <a:ea typeface="楷体_GB2312" pitchFamily="49" charset="-122"/>
                <a:cs typeface="Times New Roman" pitchFamily="18" charset="0"/>
              </a:rPr>
              <a:t>“计算机科学”</a:t>
            </a:r>
            <a:endParaRPr lang="en-US" altLang="zh-CN" sz="2400" baseline="-25000" dirty="0">
              <a:solidFill>
                <a:srgbClr val="0000FF"/>
              </a:solidFill>
              <a:latin typeface="Times New Roman" pitchFamily="18" charset="0"/>
              <a:ea typeface="楷体_GB2312" pitchFamily="49" charset="-122"/>
              <a:cs typeface="Times New Roman" pitchFamily="18" charset="0"/>
            </a:endParaRPr>
          </a:p>
        </p:txBody>
      </p:sp>
      <p:pic>
        <p:nvPicPr>
          <p:cNvPr id="8" name="Picture 2">
            <a:extLst>
              <a:ext uri="{FF2B5EF4-FFF2-40B4-BE49-F238E27FC236}">
                <a16:creationId xmlns:a16="http://schemas.microsoft.com/office/drawing/2014/main" id="{563C81A1-2DDC-4339-9CEA-03066C8AE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999"/>
          <a:stretch>
            <a:fillRect/>
          </a:stretch>
        </p:blipFill>
        <p:spPr bwMode="auto">
          <a:xfrm>
            <a:off x="2888456" y="4444809"/>
            <a:ext cx="6415088"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a:extLst>
              <a:ext uri="{FF2B5EF4-FFF2-40B4-BE49-F238E27FC236}">
                <a16:creationId xmlns:a16="http://schemas.microsoft.com/office/drawing/2014/main" id="{06FC2E12-2302-4AC0-B2A2-0B747C91F64B}"/>
              </a:ext>
            </a:extLst>
          </p:cNvPr>
          <p:cNvCxnSpPr/>
          <p:nvPr/>
        </p:nvCxnSpPr>
        <p:spPr>
          <a:xfrm>
            <a:off x="3048000" y="4953000"/>
            <a:ext cx="59436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45AFC77-890D-437E-8AD9-CCD25E223D43}"/>
              </a:ext>
            </a:extLst>
          </p:cNvPr>
          <p:cNvCxnSpPr/>
          <p:nvPr/>
        </p:nvCxnSpPr>
        <p:spPr>
          <a:xfrm>
            <a:off x="3048000" y="5441950"/>
            <a:ext cx="59436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Rectangle 2">
            <a:extLst>
              <a:ext uri="{FF2B5EF4-FFF2-40B4-BE49-F238E27FC236}">
                <a16:creationId xmlns:a16="http://schemas.microsoft.com/office/drawing/2014/main" id="{A4C75449-50C4-4FC6-B155-7383150AFA34}"/>
              </a:ext>
            </a:extLst>
          </p:cNvPr>
          <p:cNvSpPr txBox="1">
            <a:spLocks noChangeArrowheads="1"/>
          </p:cNvSpPr>
          <p:nvPr/>
        </p:nvSpPr>
        <p:spPr>
          <a:xfrm>
            <a:off x="685800" y="0"/>
            <a:ext cx="111252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FF9DB7-E2C9-4B14-936F-D594F6E68B58}"/>
              </a:ext>
            </a:extLst>
          </p:cNvPr>
          <p:cNvSpPr txBox="1"/>
          <p:nvPr/>
        </p:nvSpPr>
        <p:spPr>
          <a:xfrm>
            <a:off x="1219200" y="3429000"/>
            <a:ext cx="8229600" cy="904875"/>
          </a:xfrm>
          <a:prstGeom prst="rect">
            <a:avLst/>
          </a:prstGeom>
          <a:noFill/>
        </p:spPr>
        <p:txBody>
          <a:bodyPr>
            <a:spAutoFit/>
          </a:bodyPr>
          <a:lstStyle/>
          <a:p>
            <a:pPr marL="174625" lvl="2" indent="-174625" eaLnBrk="1" hangingPunct="1">
              <a:lnSpc>
                <a:spcPct val="110000"/>
              </a:lnSpc>
              <a:buFont typeface="Arial" pitchFamily="34" charset="0"/>
              <a:buChar char="•"/>
              <a:defRPr/>
            </a:pPr>
            <a:r>
              <a:rPr lang="zh-CN" altLang="en-US" sz="2400" dirty="0">
                <a:latin typeface="Times New Roman" pitchFamily="18" charset="0"/>
                <a:ea typeface="楷体_GB2312" pitchFamily="49" charset="-122"/>
                <a:cs typeface="Times New Roman" pitchFamily="18" charset="0"/>
              </a:rPr>
              <a:t>找出所有平均学分绩点在</a:t>
            </a:r>
            <a:r>
              <a:rPr lang="en-US" altLang="zh-CN" sz="2400" dirty="0">
                <a:latin typeface="Times New Roman" pitchFamily="18" charset="0"/>
                <a:ea typeface="楷体_GB2312" pitchFamily="49" charset="-122"/>
                <a:cs typeface="Times New Roman" pitchFamily="18" charset="0"/>
              </a:rPr>
              <a:t>3.5 </a:t>
            </a:r>
            <a:r>
              <a:rPr lang="zh-CN" altLang="en-US" sz="2400" dirty="0">
                <a:latin typeface="Times New Roman" pitchFamily="18" charset="0"/>
                <a:ea typeface="楷体_GB2312" pitchFamily="49" charset="-122"/>
                <a:cs typeface="Times New Roman" pitchFamily="18" charset="0"/>
              </a:rPr>
              <a:t>以上的学生</a:t>
            </a:r>
            <a:endParaRPr lang="en-US" altLang="zh-CN" sz="2400" dirty="0">
              <a:latin typeface="Times New Roman" pitchFamily="18" charset="0"/>
              <a:ea typeface="楷体_GB2312" pitchFamily="49" charset="-122"/>
              <a:cs typeface="Times New Roman" pitchFamily="18" charset="0"/>
            </a:endParaRPr>
          </a:p>
          <a:p>
            <a:pPr marL="174625" lvl="2" indent="-174625" eaLnBrk="1" hangingPunct="1">
              <a:lnSpc>
                <a:spcPct val="110000"/>
              </a:lnSpc>
              <a:defRPr/>
            </a:pPr>
            <a:r>
              <a:rPr lang="en-US" altLang="zh-CN" sz="2400" dirty="0">
                <a:latin typeface="Times New Roman" pitchFamily="18" charset="0"/>
                <a:ea typeface="楷体_GB2312" pitchFamily="49" charset="-122"/>
                <a:cs typeface="Times New Roman" pitchFamily="18" charset="0"/>
              </a:rPr>
              <a:t>  </a:t>
            </a:r>
            <a:r>
              <a:rPr lang="zh-CN" altLang="en-US" sz="2400" dirty="0">
                <a:solidFill>
                  <a:srgbClr val="0000FF"/>
                </a:solidFill>
                <a:latin typeface="Times New Roman" pitchFamily="18" charset="0"/>
                <a:ea typeface="楷体_GB2312" pitchFamily="49" charset="-122"/>
                <a:cs typeface="Times New Roman" pitchFamily="18" charset="0"/>
              </a:rPr>
              <a:t>使用选择运算</a:t>
            </a:r>
            <a:r>
              <a:rPr lang="en-US" altLang="zh-CN" sz="2400" i="1"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s</a:t>
            </a:r>
            <a:r>
              <a:rPr lang="en-US" altLang="zh-CN" sz="2400" baseline="-250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C2</a:t>
            </a:r>
            <a:r>
              <a:rPr lang="zh-CN" altLang="en-US" sz="2400" dirty="0">
                <a:solidFill>
                  <a:srgbClr val="0000FF"/>
                </a:solidFill>
                <a:latin typeface="Times New Roman" pitchFamily="18" charset="0"/>
                <a:ea typeface="楷体_GB2312" pitchFamily="49" charset="-122"/>
                <a:cs typeface="Times New Roman" pitchFamily="18" charset="0"/>
              </a:rPr>
              <a:t> ，其中</a:t>
            </a:r>
            <a:r>
              <a:rPr lang="en-US" altLang="zh-CN" sz="2400" dirty="0">
                <a:solidFill>
                  <a:srgbClr val="0000FF"/>
                </a:solidFill>
                <a:latin typeface="Times New Roman" pitchFamily="18" charset="0"/>
                <a:ea typeface="楷体_GB2312" pitchFamily="49" charset="-122"/>
                <a:cs typeface="Times New Roman" pitchFamily="18" charset="0"/>
              </a:rPr>
              <a:t>C</a:t>
            </a:r>
            <a:r>
              <a:rPr lang="en-US" altLang="zh-CN" sz="2400" baseline="-25000" dirty="0">
                <a:solidFill>
                  <a:srgbClr val="0000FF"/>
                </a:solidFill>
                <a:latin typeface="Times New Roman" pitchFamily="18" charset="0"/>
                <a:ea typeface="楷体_GB2312" pitchFamily="49" charset="-122"/>
                <a:cs typeface="Times New Roman" pitchFamily="18" charset="0"/>
              </a:rPr>
              <a:t>2</a:t>
            </a:r>
            <a:r>
              <a:rPr lang="zh-CN" altLang="en-US" sz="2400" dirty="0">
                <a:solidFill>
                  <a:srgbClr val="0000FF"/>
                </a:solidFill>
                <a:latin typeface="Times New Roman" pitchFamily="18" charset="0"/>
                <a:ea typeface="楷体_GB2312" pitchFamily="49" charset="-122"/>
                <a:cs typeface="Times New Roman" pitchFamily="18" charset="0"/>
              </a:rPr>
              <a:t>是条件 </a:t>
            </a:r>
            <a:r>
              <a:rPr lang="en-US" altLang="zh-CN" sz="2400" dirty="0">
                <a:solidFill>
                  <a:srgbClr val="0000FF"/>
                </a:solidFill>
                <a:latin typeface="Times New Roman" pitchFamily="18" charset="0"/>
                <a:ea typeface="楷体_GB2312" pitchFamily="49" charset="-122"/>
                <a:cs typeface="Times New Roman" pitchFamily="18" charset="0"/>
              </a:rPr>
              <a:t>GPA&gt;3.5</a:t>
            </a:r>
            <a:endParaRPr lang="en-US" altLang="zh-CN" sz="2400" baseline="-25000" dirty="0">
              <a:solidFill>
                <a:srgbClr val="0000FF"/>
              </a:solidFill>
              <a:latin typeface="Times New Roman" pitchFamily="18" charset="0"/>
              <a:ea typeface="楷体_GB2312" pitchFamily="49" charset="-122"/>
              <a:cs typeface="Times New Roman" pitchFamily="18" charset="0"/>
            </a:endParaRPr>
          </a:p>
        </p:txBody>
      </p:sp>
      <p:pic>
        <p:nvPicPr>
          <p:cNvPr id="21509" name="Picture 2">
            <a:extLst>
              <a:ext uri="{FF2B5EF4-FFF2-40B4-BE49-F238E27FC236}">
                <a16:creationId xmlns:a16="http://schemas.microsoft.com/office/drawing/2014/main" id="{87CDF443-B066-4C42-AEC8-9B7E303F7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999"/>
          <a:stretch>
            <a:fillRect/>
          </a:stretch>
        </p:blipFill>
        <p:spPr bwMode="auto">
          <a:xfrm>
            <a:off x="2888456" y="4494213"/>
            <a:ext cx="6415088"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a:extLst>
              <a:ext uri="{FF2B5EF4-FFF2-40B4-BE49-F238E27FC236}">
                <a16:creationId xmlns:a16="http://schemas.microsoft.com/office/drawing/2014/main" id="{8F272216-6F1A-4888-A087-F66E46DC7084}"/>
              </a:ext>
            </a:extLst>
          </p:cNvPr>
          <p:cNvCxnSpPr/>
          <p:nvPr/>
        </p:nvCxnSpPr>
        <p:spPr>
          <a:xfrm>
            <a:off x="3079750" y="4974020"/>
            <a:ext cx="5943600"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3588033-1EAD-433C-8D16-E990F68CC81A}"/>
              </a:ext>
            </a:extLst>
          </p:cNvPr>
          <p:cNvCxnSpPr/>
          <p:nvPr/>
        </p:nvCxnSpPr>
        <p:spPr>
          <a:xfrm>
            <a:off x="3124200" y="5966209"/>
            <a:ext cx="5943600" cy="15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Rectangle 2">
            <a:extLst>
              <a:ext uri="{FF2B5EF4-FFF2-40B4-BE49-F238E27FC236}">
                <a16:creationId xmlns:a16="http://schemas.microsoft.com/office/drawing/2014/main" id="{9D0F0204-40D3-477E-9C06-105757B7DD15}"/>
              </a:ext>
            </a:extLst>
          </p:cNvPr>
          <p:cNvSpPr>
            <a:spLocks noGrp="1" noChangeArrowheads="1"/>
          </p:cNvSpPr>
          <p:nvPr>
            <p:ph type="title"/>
          </p:nvPr>
        </p:nvSpPr>
        <p:spPr>
          <a:xfrm>
            <a:off x="685800" y="0"/>
            <a:ext cx="11125200" cy="1295400"/>
          </a:xfrm>
        </p:spPr>
        <p:txBody>
          <a:bodyPr/>
          <a:lstStyle/>
          <a:p>
            <a:r>
              <a:rPr lang="en-US" altLang="zh-CN" b="1" dirty="0">
                <a:solidFill>
                  <a:schemeClr val="bg1"/>
                </a:solidFill>
                <a:latin typeface="Times New Roman" panose="02020603050405020304" pitchFamily="18" charset="0"/>
                <a:cs typeface="Times New Roman" panose="02020603050405020304" pitchFamily="18" charset="0"/>
              </a:rPr>
              <a:t>5.2 n</a:t>
            </a:r>
            <a:r>
              <a:rPr lang="zh-CN" altLang="en-US" b="1" dirty="0">
                <a:solidFill>
                  <a:schemeClr val="bg1"/>
                </a:solidFill>
                <a:latin typeface="Times New Roman" panose="02020603050405020304" pitchFamily="18" charset="0"/>
                <a:cs typeface="Times New Roman" panose="02020603050405020304" pitchFamily="18" charset="0"/>
              </a:rPr>
              <a:t>元关系及其应用</a:t>
            </a:r>
            <a:endParaRPr lang="en-US" altLang="zh-CN" sz="35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TextBox 6">
            <a:extLst>
              <a:ext uri="{FF2B5EF4-FFF2-40B4-BE49-F238E27FC236}">
                <a16:creationId xmlns:a16="http://schemas.microsoft.com/office/drawing/2014/main" id="{8A74318A-E085-4AB6-816C-FDD16E4DB98A}"/>
              </a:ext>
            </a:extLst>
          </p:cNvPr>
          <p:cNvSpPr txBox="1">
            <a:spLocks noChangeArrowheads="1"/>
          </p:cNvSpPr>
          <p:nvPr/>
        </p:nvSpPr>
        <p:spPr bwMode="auto">
          <a:xfrm>
            <a:off x="762000" y="1447800"/>
            <a:ext cx="11049000" cy="1639873"/>
          </a:xfrm>
          <a:prstGeom prst="rect">
            <a:avLst/>
          </a:prstGeom>
          <a:noFill/>
          <a:ln w="9525">
            <a:noFill/>
            <a:miter lim="800000"/>
            <a:headEnd/>
            <a:tailEnd/>
          </a:ln>
        </p:spPr>
        <p:txBody>
          <a:bodyPr wrap="square">
            <a:spAutoFit/>
          </a:bodyPr>
          <a:lstStyle/>
          <a:p>
            <a:pPr eaLnBrk="1" hangingPunct="1">
              <a:lnSpc>
                <a:spcPct val="120000"/>
              </a:lnSpc>
              <a:buClr>
                <a:schemeClr val="tx2"/>
              </a:buClr>
              <a:buSzPct val="70000"/>
              <a:buFont typeface="Wingdings" pitchFamily="2" charset="2"/>
              <a:buChar char="l"/>
              <a:defRPr/>
            </a:pP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 </a:t>
            </a:r>
            <a:r>
              <a:rPr lang="en-US" altLang="zh-CN" sz="2800" dirty="0">
                <a:solidFill>
                  <a:srgbClr val="C00000"/>
                </a:solidFill>
                <a:effectLst>
                  <a:outerShdw blurRad="38100" dist="38100" dir="2700000" algn="tl">
                    <a:srgbClr val="C0C0C0"/>
                  </a:outerShdw>
                </a:effectLst>
                <a:latin typeface="华文细黑" pitchFamily="2" charset="-122"/>
                <a:ea typeface="华文细黑" pitchFamily="2" charset="-122"/>
              </a:rPr>
              <a:t>n</a:t>
            </a:r>
            <a:r>
              <a:rPr lang="zh-CN" altLang="en-US" sz="2800" dirty="0">
                <a:solidFill>
                  <a:srgbClr val="C00000"/>
                </a:solidFill>
                <a:effectLst>
                  <a:outerShdw blurRad="38100" dist="38100" dir="2700000" algn="tl">
                    <a:srgbClr val="C0C0C0"/>
                  </a:outerShdw>
                </a:effectLst>
                <a:latin typeface="华文细黑" pitchFamily="2" charset="-122"/>
                <a:ea typeface="华文细黑" pitchFamily="2" charset="-122"/>
              </a:rPr>
              <a:t>元关系的运算</a:t>
            </a:r>
            <a:endParaRPr lang="en-US" altLang="zh-CN" sz="2600" dirty="0">
              <a:solidFill>
                <a:srgbClr val="C00000"/>
              </a:solidFill>
              <a:effectLst>
                <a:outerShdw blurRad="38100" dist="38100" dir="2700000" algn="tl">
                  <a:srgbClr val="C0C0C0"/>
                </a:outerShdw>
              </a:effectLst>
              <a:latin typeface="Times New Roman" pitchFamily="18" charset="0"/>
              <a:ea typeface="华文细黑" pitchFamily="2" charset="-122"/>
              <a:cs typeface="Times New Roman" pitchFamily="18" charset="0"/>
            </a:endParaRPr>
          </a:p>
          <a:p>
            <a:pPr eaLnBrk="1" hangingPunct="1">
              <a:lnSpc>
                <a:spcPct val="120000"/>
              </a:lnSpc>
              <a:spcBef>
                <a:spcPts val="600"/>
              </a:spcBef>
              <a:defRPr/>
            </a:pPr>
            <a:r>
              <a:rPr lang="zh-CN" altLang="en-US" sz="27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定义</a:t>
            </a:r>
            <a:r>
              <a:rPr lang="en-US" altLang="zh-CN" sz="2700" dirty="0">
                <a:solidFill>
                  <a:srgbClr val="0000FF"/>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2</a:t>
            </a:r>
            <a:r>
              <a:rPr lang="en-US" altLang="zh-CN" sz="2700" dirty="0">
                <a:solidFill>
                  <a:schemeClr val="accent1">
                    <a:lumMod val="75000"/>
                  </a:schemeClr>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zh-CN" altLang="en-US" sz="2700" dirty="0">
                <a:latin typeface="Times New Roman" pitchFamily="18" charset="0"/>
                <a:ea typeface="华文细黑" pitchFamily="2" charset="-122"/>
                <a:cs typeface="Times New Roman" pitchFamily="18" charset="0"/>
              </a:rPr>
              <a:t>设</a:t>
            </a:r>
            <a:r>
              <a:rPr lang="en-US" altLang="zh-CN" sz="2700" dirty="0">
                <a:latin typeface="Times New Roman" pitchFamily="18" charset="0"/>
                <a:ea typeface="华文细黑" pitchFamily="2" charset="-122"/>
                <a:cs typeface="Times New Roman" pitchFamily="18" charset="0"/>
              </a:rPr>
              <a:t>R </a:t>
            </a:r>
            <a:r>
              <a:rPr lang="zh-CN" altLang="en-US" sz="2700" dirty="0">
                <a:latin typeface="Times New Roman" pitchFamily="18" charset="0"/>
                <a:ea typeface="华文细黑" pitchFamily="2" charset="-122"/>
                <a:cs typeface="Times New Roman" pitchFamily="18" charset="0"/>
              </a:rPr>
              <a:t>是</a:t>
            </a:r>
            <a:r>
              <a:rPr lang="en-US" altLang="zh-CN" sz="2700" i="1" dirty="0">
                <a:latin typeface="Times New Roman" pitchFamily="18" charset="0"/>
                <a:ea typeface="华文细黑" pitchFamily="2" charset="-122"/>
                <a:cs typeface="Times New Roman" pitchFamily="18" charset="0"/>
              </a:rPr>
              <a:t>n</a:t>
            </a:r>
            <a:r>
              <a:rPr lang="zh-CN" altLang="en-US" sz="2700" dirty="0">
                <a:latin typeface="Times New Roman" pitchFamily="18" charset="0"/>
                <a:ea typeface="华文细黑" pitchFamily="2" charset="-122"/>
                <a:cs typeface="Times New Roman" pitchFamily="18" charset="0"/>
              </a:rPr>
              <a:t>元关系，</a:t>
            </a:r>
            <a:r>
              <a:rPr lang="en-US" altLang="zh-CN" sz="2700" dirty="0">
                <a:latin typeface="Times New Roman" pitchFamily="18" charset="0"/>
                <a:ea typeface="华文细黑" pitchFamily="2" charset="-122"/>
                <a:cs typeface="Times New Roman" pitchFamily="18" charset="0"/>
              </a:rPr>
              <a:t>C </a:t>
            </a:r>
            <a:r>
              <a:rPr lang="zh-CN" altLang="en-US" sz="2700" dirty="0">
                <a:latin typeface="Times New Roman" pitchFamily="18" charset="0"/>
                <a:ea typeface="华文细黑" pitchFamily="2" charset="-122"/>
                <a:cs typeface="Times New Roman" pitchFamily="18" charset="0"/>
              </a:rPr>
              <a:t>是</a:t>
            </a:r>
            <a:r>
              <a:rPr lang="en-US" altLang="zh-CN" sz="2700" dirty="0">
                <a:latin typeface="Times New Roman" pitchFamily="18" charset="0"/>
                <a:ea typeface="华文细黑" pitchFamily="2" charset="-122"/>
                <a:cs typeface="Times New Roman" pitchFamily="18" charset="0"/>
              </a:rPr>
              <a:t>R</a:t>
            </a:r>
            <a:r>
              <a:rPr lang="zh-CN" altLang="en-US" sz="2700" dirty="0">
                <a:latin typeface="Times New Roman" pitchFamily="18" charset="0"/>
                <a:ea typeface="华文细黑" pitchFamily="2" charset="-122"/>
                <a:cs typeface="Times New Roman" pitchFamily="18" charset="0"/>
              </a:rPr>
              <a:t>中元素可能满足的一个条件，那么</a:t>
            </a:r>
            <a:r>
              <a:rPr lang="zh-CN" altLang="en-US" sz="2700" dirty="0">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选择运算</a:t>
            </a:r>
            <a:r>
              <a:rPr lang="en-US" altLang="zh-CN" sz="2700" i="1" dirty="0" err="1">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s</a:t>
            </a:r>
            <a:r>
              <a:rPr lang="en-US" altLang="zh-CN" sz="2700" baseline="-25000" dirty="0" err="1">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C</a:t>
            </a:r>
            <a:r>
              <a:rPr lang="en-US" altLang="zh-CN" sz="2700" dirty="0">
                <a:solidFill>
                  <a:srgbClr val="C00000"/>
                </a:solidFill>
                <a:effectLst>
                  <a:outerShdw blurRad="38100" dist="38100" dir="2700000" algn="tl">
                    <a:srgbClr val="000000">
                      <a:alpha val="43137"/>
                    </a:srgbClr>
                  </a:outerShdw>
                </a:effectLst>
                <a:latin typeface="Times New Roman" pitchFamily="18" charset="0"/>
                <a:ea typeface="华文细黑" pitchFamily="2" charset="-122"/>
                <a:cs typeface="Times New Roman" pitchFamily="18" charset="0"/>
              </a:rPr>
              <a:t> </a:t>
            </a:r>
            <a:r>
              <a:rPr lang="zh-CN" altLang="en-US" sz="2700" dirty="0">
                <a:latin typeface="Times New Roman" pitchFamily="18" charset="0"/>
                <a:ea typeface="华文细黑" pitchFamily="2" charset="-122"/>
                <a:cs typeface="Times New Roman" pitchFamily="18" charset="0"/>
              </a:rPr>
              <a:t>将</a:t>
            </a:r>
            <a:r>
              <a:rPr lang="en-US" altLang="zh-CN" sz="2700" i="1" dirty="0">
                <a:latin typeface="Times New Roman" pitchFamily="18" charset="0"/>
                <a:ea typeface="华文细黑" pitchFamily="2" charset="-122"/>
                <a:cs typeface="Times New Roman" pitchFamily="18" charset="0"/>
              </a:rPr>
              <a:t>n </a:t>
            </a:r>
            <a:r>
              <a:rPr lang="zh-CN" altLang="en-US" sz="2700" dirty="0">
                <a:latin typeface="Times New Roman" pitchFamily="18" charset="0"/>
                <a:ea typeface="华文细黑" pitchFamily="2" charset="-122"/>
                <a:cs typeface="Times New Roman" pitchFamily="18" charset="0"/>
              </a:rPr>
              <a:t>元关系</a:t>
            </a:r>
            <a:r>
              <a:rPr lang="en-US" altLang="zh-CN" sz="2700" dirty="0">
                <a:latin typeface="Times New Roman" pitchFamily="18" charset="0"/>
                <a:ea typeface="华文细黑" pitchFamily="2" charset="-122"/>
                <a:cs typeface="Times New Roman" pitchFamily="18" charset="0"/>
              </a:rPr>
              <a:t>R </a:t>
            </a:r>
            <a:r>
              <a:rPr lang="zh-CN" altLang="en-US" sz="2700" dirty="0">
                <a:latin typeface="Times New Roman" pitchFamily="18" charset="0"/>
                <a:ea typeface="华文细黑" pitchFamily="2" charset="-122"/>
                <a:cs typeface="Times New Roman" pitchFamily="18" charset="0"/>
              </a:rPr>
              <a:t>映射到</a:t>
            </a:r>
            <a:r>
              <a:rPr lang="en-US" altLang="zh-CN" sz="2700" dirty="0">
                <a:latin typeface="Times New Roman" pitchFamily="18" charset="0"/>
                <a:ea typeface="华文细黑" pitchFamily="2" charset="-122"/>
                <a:cs typeface="Times New Roman" pitchFamily="18" charset="0"/>
              </a:rPr>
              <a:t>R </a:t>
            </a:r>
            <a:r>
              <a:rPr lang="zh-CN" altLang="en-US" sz="2700" dirty="0">
                <a:latin typeface="Times New Roman" pitchFamily="18" charset="0"/>
                <a:ea typeface="华文细黑" pitchFamily="2" charset="-122"/>
                <a:cs typeface="Times New Roman" pitchFamily="18" charset="0"/>
              </a:rPr>
              <a:t>中满足条件</a:t>
            </a:r>
            <a:r>
              <a:rPr lang="en-US" altLang="zh-CN" sz="2700" dirty="0">
                <a:latin typeface="Times New Roman" pitchFamily="18" charset="0"/>
                <a:ea typeface="华文细黑" pitchFamily="2" charset="-122"/>
                <a:cs typeface="Times New Roman" pitchFamily="18" charset="0"/>
              </a:rPr>
              <a:t>C </a:t>
            </a:r>
            <a:r>
              <a:rPr lang="zh-CN" altLang="en-US" sz="2700" dirty="0">
                <a:latin typeface="Times New Roman" pitchFamily="18" charset="0"/>
                <a:ea typeface="华文细黑" pitchFamily="2" charset="-122"/>
                <a:cs typeface="Times New Roman" pitchFamily="18" charset="0"/>
              </a:rPr>
              <a:t>的所有</a:t>
            </a:r>
            <a:r>
              <a:rPr lang="en-US" altLang="zh-CN" sz="2700" i="1" dirty="0">
                <a:latin typeface="Times New Roman" pitchFamily="18" charset="0"/>
                <a:ea typeface="华文细黑" pitchFamily="2" charset="-122"/>
                <a:cs typeface="Times New Roman" pitchFamily="18" charset="0"/>
              </a:rPr>
              <a:t>n</a:t>
            </a:r>
            <a:r>
              <a:rPr lang="en-US" altLang="zh-CN" sz="2700" dirty="0">
                <a:latin typeface="Times New Roman" pitchFamily="18" charset="0"/>
                <a:ea typeface="华文细黑" pitchFamily="2" charset="-122"/>
                <a:cs typeface="Times New Roman" pitchFamily="18" charset="0"/>
              </a:rPr>
              <a:t> </a:t>
            </a:r>
            <a:r>
              <a:rPr lang="zh-CN" altLang="en-US" sz="2700" dirty="0">
                <a:latin typeface="Times New Roman" pitchFamily="18" charset="0"/>
                <a:ea typeface="华文细黑" pitchFamily="2" charset="-122"/>
                <a:cs typeface="Times New Roman" pitchFamily="18" charset="0"/>
              </a:rPr>
              <a:t>元组构成的</a:t>
            </a:r>
            <a:r>
              <a:rPr lang="en-US" altLang="zh-CN" sz="2700" i="1" dirty="0">
                <a:latin typeface="Times New Roman" pitchFamily="18" charset="0"/>
                <a:ea typeface="华文细黑" pitchFamily="2" charset="-122"/>
                <a:cs typeface="Times New Roman" pitchFamily="18" charset="0"/>
              </a:rPr>
              <a:t>n </a:t>
            </a:r>
            <a:r>
              <a:rPr lang="zh-CN" altLang="en-US" sz="2700" dirty="0">
                <a:latin typeface="Times New Roman" pitchFamily="18" charset="0"/>
                <a:ea typeface="华文细黑" pitchFamily="2" charset="-122"/>
                <a:cs typeface="Times New Roman" pitchFamily="18" charset="0"/>
              </a:rPr>
              <a:t>元关系。</a:t>
            </a:r>
            <a:endParaRPr lang="en-US" altLang="zh-CN" sz="2700" dirty="0">
              <a:latin typeface="Times New Roman" pitchFamily="18" charset="0"/>
              <a:ea typeface="华文细黑"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15811</TotalTime>
  <Words>7004</Words>
  <Application>Microsoft Office PowerPoint</Application>
  <PresentationFormat>宽屏</PresentationFormat>
  <Paragraphs>440</Paragraphs>
  <Slides>49</Slides>
  <Notes>49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65" baseType="lpstr">
      <vt:lpstr>等线</vt:lpstr>
      <vt:lpstr>等线 Light</vt:lpstr>
      <vt:lpstr>隶书</vt:lpstr>
      <vt:lpstr>宋体</vt:lpstr>
      <vt:lpstr>Arial</vt:lpstr>
      <vt:lpstr>Calibri</vt:lpstr>
      <vt:lpstr>Symbol</vt:lpstr>
      <vt:lpstr>Times New Roman</vt:lpstr>
      <vt:lpstr>Wingdings</vt:lpstr>
      <vt:lpstr>仿宋_GB2312</vt:lpstr>
      <vt:lpstr>黑体</vt:lpstr>
      <vt:lpstr>华文细黑</vt:lpstr>
      <vt:lpstr>楷体_GB2312</vt:lpstr>
      <vt:lpstr>Office 主题​​</vt:lpstr>
      <vt:lpstr>Equation</vt:lpstr>
      <vt:lpstr>公式</vt:lpstr>
      <vt:lpstr>PowerPoint 演示文稿</vt:lpstr>
      <vt:lpstr>5.2 n元关系及其应用</vt:lpstr>
      <vt:lpstr>5.2 n元关系及其应用</vt:lpstr>
      <vt:lpstr>5.2 n元关系及其应用</vt:lpstr>
      <vt:lpstr>5.2 n元关系及其应用</vt:lpstr>
      <vt:lpstr>5.2 n元关系及其应用</vt:lpstr>
      <vt:lpstr>5.2 n元关系及其应用</vt:lpstr>
      <vt:lpstr>PowerPoint 演示文稿</vt:lpstr>
      <vt:lpstr>5.2 n元关系及其应用</vt:lpstr>
      <vt:lpstr>5.2 n元关系及其应用</vt:lpstr>
      <vt:lpstr>5.2 n元关系及其应用</vt:lpstr>
      <vt:lpstr>5.2 n元关系及其应用</vt:lpstr>
      <vt:lpstr>5.2 n元关系及其应用</vt:lpstr>
      <vt:lpstr>PowerPoint 演示文稿</vt:lpstr>
      <vt:lpstr>PowerPoint 演示文稿</vt:lpstr>
      <vt:lpstr>PowerPoint 演示文稿</vt:lpstr>
      <vt:lpstr>5.2 n元关系及其应用</vt:lpstr>
      <vt:lpstr>5.2 n元关系及其应用</vt:lpstr>
      <vt:lpstr>5.4 关系的闭包 Closure of Relations</vt:lpstr>
      <vt:lpstr>PowerPoint 演示文稿</vt:lpstr>
      <vt:lpstr>5.4 关系的闭包 Closure of Relations</vt:lpstr>
      <vt:lpstr>PowerPoint 演示文稿</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PowerPoint 演示文稿</vt:lpstr>
      <vt:lpstr>PowerPoint 演示文稿</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5.4 关系的闭包 Closure of Relations</vt:lpstr>
      <vt:lpstr>作业</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高级计数技术</dc:title>
  <dc:creator>hp</dc:creator>
  <cp:lastModifiedBy>dm Ren</cp:lastModifiedBy>
  <cp:revision>176</cp:revision>
  <dcterms:created xsi:type="dcterms:W3CDTF">2011-08-21T12:19:49Z</dcterms:created>
  <dcterms:modified xsi:type="dcterms:W3CDTF">2022-04-13T04:42:03Z</dcterms:modified>
</cp:coreProperties>
</file>