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0" r:id="rId1"/>
  </p:sldMasterIdLst>
  <p:notesMasterIdLst>
    <p:notesMasterId r:id="rId5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319" r:id="rId11"/>
    <p:sldId id="268" r:id="rId12"/>
    <p:sldId id="274" r:id="rId13"/>
    <p:sldId id="270" r:id="rId14"/>
    <p:sldId id="276" r:id="rId15"/>
    <p:sldId id="277" r:id="rId16"/>
    <p:sldId id="275" r:id="rId17"/>
    <p:sldId id="271" r:id="rId18"/>
    <p:sldId id="273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310" r:id="rId29"/>
    <p:sldId id="311" r:id="rId30"/>
    <p:sldId id="312" r:id="rId31"/>
    <p:sldId id="313" r:id="rId32"/>
    <p:sldId id="292" r:id="rId33"/>
    <p:sldId id="293" r:id="rId34"/>
    <p:sldId id="294" r:id="rId35"/>
    <p:sldId id="296" r:id="rId36"/>
    <p:sldId id="314" r:id="rId37"/>
    <p:sldId id="298" r:id="rId38"/>
    <p:sldId id="299" r:id="rId39"/>
    <p:sldId id="300" r:id="rId40"/>
    <p:sldId id="301" r:id="rId41"/>
    <p:sldId id="302" r:id="rId42"/>
    <p:sldId id="303" r:id="rId43"/>
    <p:sldId id="320" r:id="rId44"/>
    <p:sldId id="304" r:id="rId45"/>
    <p:sldId id="315" r:id="rId46"/>
    <p:sldId id="305" r:id="rId47"/>
    <p:sldId id="316" r:id="rId48"/>
    <p:sldId id="317" r:id="rId49"/>
    <p:sldId id="318" r:id="rId50"/>
    <p:sldId id="307" r:id="rId51"/>
    <p:sldId id="309" r:id="rId52"/>
    <p:sldId id="321" r:id="rId5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9999"/>
    <a:srgbClr val="FFCCFF"/>
    <a:srgbClr val="CC0000"/>
    <a:srgbClr val="0066FF"/>
    <a:srgbClr val="66FF33"/>
    <a:srgbClr val="FF00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1239" autoAdjust="0"/>
  </p:normalViewPr>
  <p:slideViewPr>
    <p:cSldViewPr>
      <p:cViewPr varScale="1">
        <p:scale>
          <a:sx n="75" d="100"/>
          <a:sy n="75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585220B-EEA8-4A83-ABF7-18D5EEA63F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90B23C-C330-44E8-8436-D0C3730363B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D62B66-EB93-422C-A032-5CC87E9CBB3C}" type="datetimeFigureOut">
              <a:rPr lang="zh-CN" altLang="en-US"/>
              <a:pPr>
                <a:defRPr/>
              </a:pPr>
              <a:t>2022/4/21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6836333-BA30-4FB1-989C-8A4D7E4E6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96F1D8D-DCB8-4895-AD95-53F5CE783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9BD76-053E-4DFC-9176-6689BDDDC8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5B42F-F7A7-4485-A5C7-33BD61890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972D5EA-3491-47E9-AD92-B25B6B3658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93494059-EED6-4ED3-8D2D-495BD812C6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6344C09F-1FAD-4345-845A-ECEA122E54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A0ACFEF0-22E1-48B9-A365-AEA9682C8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C0EDEE-B343-4CDD-A006-FE97414DBAE5}" type="slidenum">
              <a:rPr lang="zh-CN" alt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4E209A69-41DF-4B54-8297-9DEAA299D7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32968B-A509-4B39-A205-A7F90D6D9961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2B12B30-56F8-40D9-B6C7-025277D5D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29B5C94-59E5-4A3D-B867-43D2A767F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FAD354F-D5B1-4952-888E-59DF43D93A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E639E0-6105-4086-A6EB-4C5820CD74BB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1DDDC56-0C67-4473-9F3A-4AB4D07936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A66A95C-50E8-4489-AB0E-3CE039338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因为该关系具有自反、对称、传递性，所以该关系是等价关系，有几个等价类呢？根据等价类的定义与性质，一个元素肯定属于且仅属于一个等价类。</a:t>
            </a:r>
            <a:r>
              <a:rPr lang="en-US" altLang="zh-CN"/>
              <a:t>0</a:t>
            </a:r>
            <a:r>
              <a:rPr lang="zh-CN" altLang="en-US"/>
              <a:t>，和它有关系的元素只有</a:t>
            </a:r>
            <a:r>
              <a:rPr lang="en-US" altLang="zh-CN"/>
              <a:t>0</a:t>
            </a:r>
            <a:r>
              <a:rPr lang="zh-CN" altLang="en-US"/>
              <a:t>，一类，</a:t>
            </a:r>
            <a:r>
              <a:rPr lang="en-US" altLang="zh-CN"/>
              <a:t>1</a:t>
            </a:r>
            <a:r>
              <a:rPr lang="zh-CN" altLang="en-US"/>
              <a:t>，和它有关系的元素有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，所以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属于同一等价类，</a:t>
            </a:r>
            <a:r>
              <a:rPr lang="en-US" altLang="zh-CN"/>
              <a:t>4</a:t>
            </a:r>
            <a:r>
              <a:rPr lang="zh-CN" altLang="en-US"/>
              <a:t>，仅与</a:t>
            </a:r>
            <a:r>
              <a:rPr lang="en-US" altLang="zh-CN"/>
              <a:t>5</a:t>
            </a:r>
            <a:r>
              <a:rPr lang="zh-CN" altLang="en-US"/>
              <a:t>元素有关系，又一类，故分成</a:t>
            </a:r>
            <a:r>
              <a:rPr lang="en-US" altLang="zh-CN"/>
              <a:t>…</a:t>
            </a:r>
          </a:p>
          <a:p>
            <a:r>
              <a:rPr lang="zh-CN" altLang="en-US"/>
              <a:t>为了解等价关系的有向图的特点，我们画出该关系的有向关系图，如下图</a:t>
            </a:r>
            <a:endParaRPr lang="en-US" altLang="zh-CN"/>
          </a:p>
          <a:p>
            <a:r>
              <a:rPr lang="zh-CN" altLang="en-US"/>
              <a:t>可以看出等价关系的有向图有几个特点：</a:t>
            </a:r>
            <a:endParaRPr lang="en-US" altLang="zh-CN"/>
          </a:p>
          <a:p>
            <a:r>
              <a:rPr lang="zh-CN" altLang="en-US"/>
              <a:t>由若干个独立、不相交的部分组成</a:t>
            </a:r>
            <a:endParaRPr lang="en-US" altLang="zh-CN"/>
          </a:p>
          <a:p>
            <a:r>
              <a:rPr lang="zh-CN" altLang="en-US"/>
              <a:t>每一部分都包含了顶点间及自身的所有可能的边</a:t>
            </a:r>
            <a:endParaRPr lang="en-US" altLang="zh-CN"/>
          </a:p>
          <a:p>
            <a:r>
              <a:rPr lang="zh-CN" altLang="en-US"/>
              <a:t>每一部分的元素正好是一个等价类，一个划分，有几个独立的部分就有几个等价类，几个划分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23A4ABC-5256-4133-8448-E45E56D1F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2A6579-AE8A-4833-99DF-9C3D1DBF532E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604C647-3991-4693-A4BC-56064758C3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49DCD69-E80B-4DDE-977A-27956E601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88D1B66-5B9E-4DAC-9345-9D04D60EC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9057AF-74BE-4A09-92A5-360E8D8DF90D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D2E2C16-8EA3-479A-80ED-42B477AAA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AD6E41B-D264-443B-87EB-BC1BC51BB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9FA4337-2337-4DF9-846E-1BD9718D5E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AD92B1-910E-4684-870B-B951DD53D726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B19D801-6D07-42AE-9270-1FA81A6CA7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ADB856C-D195-4BF4-A338-6CE448469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E1B654E-2668-4FEB-8345-F405A08012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C7B1F2-7410-45ED-B989-B5217F68EE96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588B06A-EDBE-4E38-9CC1-5E293051F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31DEF64-8B32-48F1-A2C5-D175A8F8E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11F9BF5-1912-448E-A30E-60FD6EA91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104389-575D-4F5C-BE32-D4565F8662CA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FC7423C-E26C-4F6F-85AB-360F44A06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3EAA0E8-7A1C-4F8F-B9D5-A1E7E6D23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前面我们学习了集合上的一类特殊的关系</a:t>
            </a:r>
            <a:r>
              <a:rPr lang="en-US" altLang="zh-CN"/>
              <a:t>——</a:t>
            </a:r>
            <a:r>
              <a:rPr lang="zh-CN" altLang="en-US"/>
              <a:t>等价关系，即具有自反、对称、传递性的关系，除此之外，有一类关系我们也比较关心，就是关系中部分或全部对是需要和可以排序的，这类关系有着特殊的性质与用途，下面我们来学习这类关系。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264825B-89EB-474F-BB5D-E4617CA483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DB93B7-3ADF-46B8-B36E-148D492E53A6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EA467FA-ADA2-42F9-870E-B08A09A3A8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4538B5C-F3F7-42E3-BCF6-181F91C06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F7F3BAC-22F6-4596-954D-FFE6CBDE1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A5857D-09D2-4246-BB63-6D39A0A2CAF6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5A826D2-2F12-4AAD-8C01-DBBBC72F2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5F409FB-5B63-4734-8A4E-6B726475A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从</a:t>
            </a:r>
            <a:r>
              <a:rPr lang="en-US" altLang="zh-CN"/>
              <a:t>R3</a:t>
            </a:r>
            <a:r>
              <a:rPr lang="zh-CN" altLang="en-US"/>
              <a:t>的定义可以看出 </a:t>
            </a:r>
            <a:r>
              <a:rPr lang="en-US" altLang="zh-CN"/>
              <a:t>R3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的幂集上的一个二元关系。它由</a:t>
            </a:r>
            <a:r>
              <a:rPr lang="en-US" altLang="zh-CN"/>
              <a:t>A</a:t>
            </a:r>
            <a:r>
              <a:rPr lang="zh-CN" altLang="en-US"/>
              <a:t>的任两个子集，如果有包含关系，则它们组成的有序对属于关系</a:t>
            </a:r>
            <a:r>
              <a:rPr lang="en-US" altLang="zh-CN"/>
              <a:t>R3</a:t>
            </a:r>
            <a:r>
              <a:rPr lang="zh-CN" altLang="en-US"/>
              <a:t>，</a:t>
            </a:r>
            <a:r>
              <a:rPr lang="en-US" altLang="zh-CN"/>
              <a:t>P(A)</a:t>
            </a:r>
            <a:r>
              <a:rPr lang="zh-CN" altLang="en-US"/>
              <a:t>上的这个关系是否是偏序关系呢？</a:t>
            </a:r>
            <a:r>
              <a:rPr lang="en-US" altLang="zh-CN"/>
              <a:t>P(A)={{a},{b},{c},{a,c},{a,b}{b,c},{a,b,c},</a:t>
            </a:r>
            <a:r>
              <a:rPr lang="en-US" altLang="zh-CN">
                <a:sym typeface="Symbol" panose="05050102010706020507" pitchFamily="18" charset="2"/>
              </a:rPr>
              <a:t>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R3={({a},{a}),…}</a:t>
            </a:r>
            <a:r>
              <a:rPr lang="zh-CN" altLang="en-US"/>
              <a:t>，共</a:t>
            </a:r>
            <a:r>
              <a:rPr lang="en-US" altLang="zh-CN"/>
              <a:t>27</a:t>
            </a:r>
            <a:r>
              <a:rPr lang="zh-CN" altLang="en-US"/>
              <a:t>项</a:t>
            </a:r>
            <a:endParaRPr lang="en-US" altLang="zh-CN"/>
          </a:p>
          <a:p>
            <a:r>
              <a:rPr lang="en-US" altLang="zh-CN"/>
              <a:t>A</a:t>
            </a:r>
            <a:r>
              <a:rPr lang="zh-CN" altLang="en-US"/>
              <a:t>的任一子集</a:t>
            </a:r>
            <a:r>
              <a:rPr lang="en-US" altLang="zh-CN"/>
              <a:t>S1</a:t>
            </a:r>
            <a:r>
              <a:rPr lang="zh-CN" altLang="en-US"/>
              <a:t>都是包含于它自身的，具有自反性；如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/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 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/>
              <a:t>,</a:t>
            </a:r>
            <a:r>
              <a:rPr lang="zh-CN" altLang="en-US"/>
              <a:t>则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/>
              <a:t>，具有反对称性；另如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/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 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/>
              <a:t>,</a:t>
            </a:r>
            <a:r>
              <a:rPr lang="zh-CN" altLang="en-US"/>
              <a:t>则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/>
              <a:t>，具有传递性；故</a:t>
            </a:r>
            <a:r>
              <a:rPr lang="en-US" altLang="zh-CN"/>
              <a:t>….</a:t>
            </a:r>
          </a:p>
          <a:p>
            <a:r>
              <a:rPr lang="zh-CN" altLang="en-US"/>
              <a:t>如果集合拓广到任一集合的幂集上的包含关系呢？</a:t>
            </a:r>
            <a:endParaRPr lang="en-US" altLang="zh-CN"/>
          </a:p>
          <a:p>
            <a:r>
              <a:rPr lang="zh-CN" altLang="en-US"/>
              <a:t>在一个偏序集上，如果记号</a:t>
            </a:r>
            <a:r>
              <a:rPr lang="en-US" altLang="zh-CN" b="1" i="1">
                <a:latin typeface="Times New Roman" panose="02020603050405020304" pitchFamily="18" charset="0"/>
                <a:ea typeface="仿宋_GB2312" panose="02010609030101010101" pitchFamily="49" charset="-122"/>
              </a:rPr>
              <a:t>a</a:t>
            </a:r>
            <a:r>
              <a:rPr lang="en-US" altLang="zh-CN" sz="1100">
                <a:latin typeface="Times New Roman" panose="02020603050405020304" pitchFamily="18" charset="0"/>
                <a:ea typeface="Arial Unicode MS" pitchFamily="34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Arial Unicode MS" pitchFamily="34" charset="-122"/>
              </a:rPr>
              <a:t>≼</a:t>
            </a:r>
            <a:r>
              <a:rPr lang="en-US" altLang="zh-CN" sz="1100">
                <a:latin typeface="Times New Roman" panose="02020603050405020304" pitchFamily="18" charset="0"/>
                <a:ea typeface="Arial Unicode MS" pitchFamily="34" charset="-122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仿宋_GB2312" panose="02010609030101010101" pitchFamily="49" charset="-122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仿宋_GB2312" panose="02010609030101010101" pitchFamily="49" charset="-122"/>
              </a:rPr>
              <a:t>，表示</a:t>
            </a:r>
            <a:r>
              <a:rPr lang="en-US" altLang="zh-CN">
                <a:latin typeface="Times New Roman" panose="02020603050405020304" pitchFamily="18" charset="0"/>
                <a:ea typeface="仿宋_GB2312" panose="02010609030101010101" pitchFamily="49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仿宋_GB2312" panose="02010609030101010101" pitchFamily="49" charset="-12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ea typeface="仿宋_GB2312" panose="02010609030101010101" pitchFamily="49" charset="-12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ea typeface="仿宋_GB2312" panose="02010609030101010101" pitchFamily="49" charset="-12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ea typeface="仿宋_GB2312" panose="02010609030101010101" pitchFamily="49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仿宋_GB2312" panose="02010609030101010101" pitchFamily="49" charset="-122"/>
              </a:rPr>
              <a:t>∈</a:t>
            </a:r>
            <a:r>
              <a:rPr lang="en-US" altLang="zh-CN" b="1">
                <a:latin typeface="Times New Roman" panose="02020603050405020304" pitchFamily="18" charset="0"/>
                <a:ea typeface="仿宋_GB2312" panose="02010609030101010101" pitchFamily="49" charset="-122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仿宋_GB2312" panose="02010609030101010101" pitchFamily="49" charset="-122"/>
              </a:rPr>
              <a:t>，表示</a:t>
            </a:r>
            <a:r>
              <a:rPr lang="en-US" altLang="zh-CN">
                <a:latin typeface="Times New Roman" panose="02020603050405020304" pitchFamily="18" charset="0"/>
                <a:ea typeface="仿宋_GB2312" panose="02010609030101010101" pitchFamily="49" charset="-122"/>
              </a:rPr>
              <a:t>ab</a:t>
            </a:r>
            <a:r>
              <a:rPr lang="zh-CN" altLang="en-US">
                <a:latin typeface="Times New Roman" panose="02020603050405020304" pitchFamily="18" charset="0"/>
                <a:ea typeface="仿宋_GB2312" panose="02010609030101010101" pitchFamily="49" charset="-122"/>
              </a:rPr>
              <a:t>具有偏序关系</a:t>
            </a:r>
            <a:r>
              <a:rPr lang="en-US" altLang="zh-CN">
                <a:latin typeface="Times New Roman" panose="02020603050405020304" pitchFamily="18" charset="0"/>
                <a:ea typeface="仿宋_GB2312" panose="02010609030101010101" pitchFamily="49" charset="-122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仿宋_GB2312" panose="02010609030101010101" pitchFamily="49" charset="-122"/>
              </a:rPr>
              <a:t>，之所以选这个记号，是因为≤关系是偏序关系的原因。但是</a:t>
            </a:r>
            <a:r>
              <a:rPr lang="en-US" altLang="zh-CN">
                <a:latin typeface="Times New Roman" panose="02020603050405020304" pitchFamily="18" charset="0"/>
                <a:ea typeface="Arial Unicode MS" pitchFamily="34" charset="-122"/>
              </a:rPr>
              <a:t>≼</a:t>
            </a:r>
            <a:r>
              <a:rPr lang="zh-CN" altLang="en-US">
                <a:latin typeface="Times New Roman" panose="02020603050405020304" pitchFamily="18" charset="0"/>
                <a:ea typeface="Arial Unicode MS" pitchFamily="34" charset="-122"/>
              </a:rPr>
              <a:t>不仅代表</a:t>
            </a:r>
            <a:r>
              <a:rPr lang="zh-CN" altLang="en-US">
                <a:latin typeface="Times New Roman" panose="02020603050405020304" pitchFamily="18" charset="0"/>
                <a:ea typeface="仿宋_GB2312" panose="02010609030101010101" pitchFamily="49" charset="-122"/>
              </a:rPr>
              <a:t>≤关系，它代表任一的偏序关系，如</a:t>
            </a:r>
            <a:r>
              <a:rPr lang="en-US" altLang="zh-CN">
                <a:latin typeface="Times New Roman" panose="02020603050405020304" pitchFamily="18" charset="0"/>
                <a:ea typeface="仿宋_GB2312" panose="02010609030101010101" pitchFamily="49" charset="-122"/>
              </a:rPr>
              <a:t>|</a:t>
            </a:r>
            <a:r>
              <a:rPr lang="zh-CN" altLang="en-US">
                <a:latin typeface="Times New Roman" panose="02020603050405020304" pitchFamily="18" charset="0"/>
                <a:ea typeface="仿宋_GB2312" panose="02010609030101010101" pitchFamily="49" charset="-122"/>
              </a:rPr>
              <a:t>， </a:t>
            </a:r>
            <a:r>
              <a:rPr lang="zh-CN" altLang="en-US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</a:t>
            </a:r>
            <a:r>
              <a:rPr lang="zh-CN" altLang="en-US">
                <a:latin typeface="Times New Roman" panose="02020603050405020304" pitchFamily="18" charset="0"/>
                <a:ea typeface="仿宋_GB2312" panose="02010609030101010101" pitchFamily="49" charset="-122"/>
              </a:rPr>
              <a:t> 等。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FF539B8-562D-4C13-825E-26F6288F5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EB8062-8604-4F36-BA5E-8F4E9A231C77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0148E57-F7BC-4BF7-9DF4-9CC783C2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1956D8F-206E-4382-8C44-89C9A3F44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{(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｜</a:t>
            </a:r>
            <a:r>
              <a:rPr lang="zh-CN" altLang="en-US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A}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{(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｜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｝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R3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包含关系</a:t>
            </a:r>
            <a:endParaRPr lang="zh-CN" altLang="zh-CN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F21C055-2685-4EA5-ADDB-06B2F8FDF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C112B2-933E-448D-80C9-151CE61A2B2C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CCDC928-D14B-47F8-9DD9-20C9CBB75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15CDB0C-6FA8-4938-B607-B48825165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2DDA0E0-F9CC-4D03-A343-735BBE142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169893-3BA9-48EC-93FB-B763EC89D23B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6769267-15FC-4A7B-9E15-17CAA96491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437D22D-5D16-4D24-95B7-580BD2E75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偏序集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ea typeface="Arial Unicode MS" pitchFamily="34" charset="-122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/>
              <a:t>可以通过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简化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关系图，即所谓的哈斯</a:t>
            </a:r>
            <a:r>
              <a:rPr lang="en-US" altLang="zh-CN" dirty="0"/>
              <a:t>(</a:t>
            </a:r>
            <a:r>
              <a:rPr lang="en-US" altLang="zh-CN" dirty="0" err="1"/>
              <a:t>Hasse</a:t>
            </a:r>
            <a:r>
              <a:rPr lang="en-US" altLang="zh-CN" dirty="0"/>
              <a:t>)</a:t>
            </a:r>
            <a:r>
              <a:rPr lang="zh-CN" altLang="en-US" dirty="0"/>
              <a:t>图来表示，其简化过程如下：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）因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Arial Unicode MS" pitchFamily="34" charset="-122"/>
              </a:rPr>
              <a:t>≼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/>
              <a:t>是自反的，故</a:t>
            </a:r>
            <a:r>
              <a:rPr lang="zh-CN" altLang="en-US" dirty="0">
                <a:solidFill>
                  <a:srgbClr val="006600"/>
                </a:solidFill>
              </a:rPr>
              <a:t>去掉关系图中每个顶点上的环；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）因 </a:t>
            </a:r>
            <a:r>
              <a:rPr lang="zh-CN" altLang="en-US" dirty="0">
                <a:latin typeface="Times New Roman" panose="02020603050405020304" pitchFamily="18" charset="0"/>
                <a:ea typeface="Arial Unicode MS" pitchFamily="34" charset="-122"/>
              </a:rPr>
              <a:t>≼</a:t>
            </a:r>
            <a:r>
              <a:rPr lang="zh-CN" altLang="en-US" dirty="0"/>
              <a:t>是传递的，若存在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使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Arial Unicode MS" pitchFamily="34" charset="-122"/>
              </a:rPr>
              <a:t>≼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b </a:t>
            </a:r>
            <a:r>
              <a:rPr lang="en-US" altLang="zh-CN" dirty="0">
                <a:latin typeface="Times New Roman" panose="02020603050405020304" pitchFamily="18" charset="0"/>
                <a:ea typeface="Arial Unicode MS" pitchFamily="34" charset="-122"/>
              </a:rPr>
              <a:t>≼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/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Arial Unicode MS" pitchFamily="34" charset="-122"/>
              </a:rPr>
              <a:t>≼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/>
              <a:t> </a:t>
            </a:r>
            <a:r>
              <a:rPr lang="zh-CN" altLang="en-US" dirty="0"/>
              <a:t>即从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到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6600"/>
                </a:solidFill>
              </a:rPr>
              <a:t>到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6600"/>
                </a:solidFill>
              </a:rPr>
              <a:t>各有一条弧</a:t>
            </a:r>
            <a:r>
              <a:rPr lang="zh-CN" altLang="en-US" dirty="0"/>
              <a:t>，得出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/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/>
              <a:t>也有一条弧，这时</a:t>
            </a:r>
            <a:r>
              <a:rPr lang="zh-CN" altLang="en-US" dirty="0">
                <a:solidFill>
                  <a:srgbClr val="006600"/>
                </a:solidFill>
              </a:rPr>
              <a:t>去掉关系图中从 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到 </a:t>
            </a:r>
            <a:r>
              <a:rPr lang="en-US" altLang="zh-CN" i="1" dirty="0">
                <a:solidFill>
                  <a:srgbClr val="0066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6600"/>
                </a:solidFill>
              </a:rPr>
              <a:t>的弧；</a:t>
            </a:r>
            <a:r>
              <a:rPr lang="en-US" altLang="zh-CN" dirty="0"/>
              <a:t>(</a:t>
            </a:r>
            <a:r>
              <a:rPr lang="zh-CN" altLang="en-US" dirty="0"/>
              <a:t>去掉捷径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）因 </a:t>
            </a:r>
            <a:r>
              <a:rPr lang="zh-CN" altLang="en-US" dirty="0">
                <a:latin typeface="Times New Roman" panose="02020603050405020304" pitchFamily="18" charset="0"/>
                <a:ea typeface="Arial Unicode MS" pitchFamily="34" charset="-122"/>
              </a:rPr>
              <a:t>≼</a:t>
            </a:r>
            <a:r>
              <a:rPr lang="zh-CN" altLang="en-US" dirty="0"/>
              <a:t>是反对称的，故</a:t>
            </a:r>
            <a:r>
              <a:rPr lang="zh-CN" altLang="en-US" dirty="0">
                <a:solidFill>
                  <a:srgbClr val="006600"/>
                </a:solidFill>
              </a:rPr>
              <a:t>图中不存在首尾相接的闭途径。</a:t>
            </a:r>
            <a:r>
              <a:rPr lang="zh-CN" altLang="en-US" dirty="0"/>
              <a:t>于是可使图中的弧的箭头都向上，故可</a:t>
            </a:r>
            <a:r>
              <a:rPr lang="zh-CN" altLang="en-US" dirty="0">
                <a:solidFill>
                  <a:srgbClr val="006600"/>
                </a:solidFill>
              </a:rPr>
              <a:t>去掉关系图中弧的箭头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065519E-35EB-481A-822B-B9D67C7C1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498F90-CDD5-461F-9E1F-A9328B3F5FA8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896404E-D282-4B3A-890B-319ACCC18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01266D8-42CE-41FD-B18A-40E5A9893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4BC2B096-CECE-45D0-9720-28E64600A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F9C42A-3385-43C7-9E87-25893E6D6368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95E4241-346C-440B-ACBB-AC615FAE47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38D11B6-BAF8-4379-A639-5F7A05975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AFD7F748-9F0E-4065-8C66-691D11A43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38B7A9-2510-4180-A1DB-6E1B92B0B160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DB3ED0C-578A-4538-8D55-F31048FCA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1EFB22C-92BC-4610-9E96-00A233F80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4479EB5-02C3-4CE8-833D-913CEC64D6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7FE094-E0FD-46AC-8AB1-8F547983AA02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8D45D24-96C2-4F32-96A9-2FF37E36B6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926C526-91F0-4FF1-A9D1-5991CBD97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69D39D39-6E7A-4398-A053-AE7C972C2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E590F1-3F73-4117-9987-9B520304D95E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8684CF4-3482-4DF6-940E-DC9E760CE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1570E15-4504-4FE5-9BE8-F88223044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因为偏序集上不是任何两个元素都具有偏序关系，如</a:t>
            </a:r>
            <a:r>
              <a:rPr lang="en-US" altLang="zh-CN"/>
              <a:t>2</a:t>
            </a:r>
            <a:r>
              <a:rPr lang="zh-CN" altLang="en-US"/>
              <a:t>不能整除</a:t>
            </a:r>
            <a:r>
              <a:rPr lang="en-US" altLang="zh-CN"/>
              <a:t>3 </a:t>
            </a:r>
            <a:r>
              <a:rPr lang="zh-CN" altLang="en-US"/>
              <a:t>，</a:t>
            </a:r>
            <a:r>
              <a:rPr lang="en-US" altLang="zh-CN"/>
              <a:t>{a,c}</a:t>
            </a:r>
            <a:r>
              <a:rPr lang="zh-CN" altLang="en-US"/>
              <a:t>不包含于</a:t>
            </a:r>
            <a:r>
              <a:rPr lang="en-US" altLang="zh-CN"/>
              <a:t>{a,b}.  </a:t>
            </a:r>
          </a:p>
          <a:p>
            <a:r>
              <a:rPr lang="zh-CN" altLang="en-US"/>
              <a:t>因此这里给出元素可比与不可比的定义</a:t>
            </a:r>
            <a:endParaRPr lang="en-US" altLang="zh-CN"/>
          </a:p>
          <a:p>
            <a:r>
              <a:rPr lang="zh-CN" altLang="en-US"/>
              <a:t>。。。</a:t>
            </a:r>
            <a:endParaRPr lang="en-US" altLang="zh-CN"/>
          </a:p>
          <a:p>
            <a:pPr algn="just"/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A={1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9}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上的二元关系 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{(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｜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｝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3,5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是可比的吗？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是可比的吗？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是可比的吗？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8857633-ABC5-4803-AA39-CC4C74208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C3B6E3-22C8-4E11-BB7E-E70C1CCADD15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B5B65AA-0FD0-42A8-A8BB-7A15266B5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2F87A556-490F-4861-B505-6345EEF68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9068B77-0874-480E-AD0A-1AF1665A86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E9C8DB-3C8D-49B0-AD52-CFE6570BD8FA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61B535C-EBF8-4991-8272-C65374D7A4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8A5220A-E844-4E13-80CF-60376275D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两个集合笛卡尔积的字典顺序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AAF3F15-D9C4-4AC5-B655-61F54F595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3D811B-E444-44D3-9039-314FE636033E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7457E5C-1102-45A5-81D7-981AB0983B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AB5E488-6CCE-40CE-8CCE-9D4DF0B6D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561F4D2-112A-4424-A592-C7AE36FFA4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5038F3-69E5-45E0-BCB8-B8114E1FDE8D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9926953-F317-4243-AB70-ED4397F729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248DF80-5911-4229-B319-F74ACB861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55BF36A-A9F7-43CF-81C6-82BFDB0BF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19DF19-FCA0-4EEA-9A07-AE8EFD7BB7EF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4041E9E-8E88-4FD5-86DA-BBAA8C525E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A48DAAB-E137-4BDF-B53D-5B9B49DBA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3F67D371-9FBD-40E5-B111-FAD1A8849E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EDD804-299C-4B07-9E19-F123F6B9046D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D96A6BD-D843-4E3E-B770-3A5FAB8027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E4EF457-8C77-4E9A-9814-3B82CA55D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C03068B-BD88-47C0-8C85-49EFCD140F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2BB3A1-FDEA-4DCE-809F-AEF8D2B467B1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EF5D6DB-1C62-4208-A1C5-3AE0AB249D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0D32B25-5C93-417C-A963-5CDB3387C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无最大和最小元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a’</a:t>
            </a:r>
            <a:r>
              <a:rPr lang="zh-CN" altLang="en-US" dirty="0"/>
              <a:t>都是最大元，那它们两者的关系是什么</a:t>
            </a:r>
            <a:endParaRPr lang="en-US" altLang="zh-CN" dirty="0"/>
          </a:p>
          <a:p>
            <a:r>
              <a:rPr lang="zh-CN" altLang="en-US" dirty="0"/>
              <a:t>最大元：每个元素都和它相关，显然，因为偏序关系具有反对称性，所以它就不可能与它元素相关，是极大元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2C107B3E-6135-4FB1-B8B9-465501B5D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1268EB-571B-44E1-A2CB-C88B6A6D0487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5253817-4EDD-4703-AA60-DD5D5307B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661A7CBC-3E9C-4F8E-81C3-9587BA558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F3EC3906-9997-4D68-9C92-B2AC39C339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66246D-CB19-4B3C-8761-01C932315223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AD40E3E-48E2-4D3F-A14D-08E9E03F0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206C590-97D9-402E-B0B5-C019EE337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25030136-3F52-459A-B245-CAAA1EB1C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0F63DF-32F0-43E3-9B2B-73AAC3E5A5C1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8762878-AA63-43E7-B21E-AA2B9499E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4EB1B551-D6A0-49DE-9027-A51EA87AC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B={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}, R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={(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|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∈P(B)}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(P(B),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是偏序集。设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A={Ф,{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},{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},{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},{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},{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}, 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}}</a:t>
            </a:r>
            <a:endParaRPr lang="zh-CN" altLang="zh-CN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1ED502B9-1A33-48E0-87CC-C6501AE6B3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80F53E-A801-46C6-B841-873576919735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9CD500B-EE4F-45D0-B9F9-38A61926F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41D83A2-EB75-46BC-8D64-87E1054E8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4A66266B-5349-476C-8BFB-B79EF4D29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C51BB1-FED2-4E05-99B5-2FB7A5D4137C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B04A66C-FC6E-4E54-A60C-9A2529BE54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7D14336-D3BD-4BDD-887A-D3B7914E2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934DC63-FE20-4D5E-93B7-21D41A6E7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6FA60E-9E0D-42D4-81B7-2FA9E1E96218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AEFF80D-20BE-4BF9-B602-650D08F8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492EF616-A594-49DF-B583-FF4AF50DB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69ED8F2C-D058-4543-97D9-620376C0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8AA0E2-89B7-4893-BBB5-8474B128F60E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B78FCA5-53B9-440F-AA06-00746F7452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87EC33B-91FE-4C40-9DBC-1F41D9178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3D5E04C-1565-4728-9B3B-7FF35516BE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246C8F-1FA4-4A7F-8BA6-A542918FCB0D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8DCC8F3-7C35-42AA-A01D-58196B843E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AC6EC35-0DE2-4B9E-8905-48143162B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2858D10-BC85-48CE-947F-CCAFA10D2A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04B2E-2D3B-45FA-8164-257369C82AA1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6E9166C-EE6C-4A2A-98B1-5894B462D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C094FBD-735F-4CED-BEDE-CED904F63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当只有一个关系被考虑时，下标</a:t>
            </a:r>
            <a:r>
              <a:rPr lang="en-US" altLang="zh-CN"/>
              <a:t>R</a:t>
            </a:r>
            <a:r>
              <a:rPr lang="zh-CN" altLang="en-US"/>
              <a:t>可以省略。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04DD334-2A1B-49A9-856B-EE07F3838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71366B-942D-44EF-A217-BE2278F741A3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0195A27-B557-4874-9DF5-9937FF24A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4E3996E-A576-4702-88EE-DD5A846E8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FB53D5E-4251-476F-9AD1-7B26522661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9E5369-37D1-4F33-80FF-1F7F5FE1EC61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3ACDA3D7-AAE8-4EE7-8EAD-03107553C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4A4679C1-C2D4-4923-8FFD-36A1237B5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592A85B-B94E-4F71-939F-002D20DD2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5689C6-063B-4476-94B0-3888E907558B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C72C9B9-1149-4573-978B-03D841E3D3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FBCBCEC4-F8AA-4DB9-9420-C06E50704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117F847E-B987-467A-A6E3-072E80A5C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56CFF6-197A-4F93-87F3-8F13CD0697A8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1BA21761-69B3-4DE0-A7F4-61A78A86F3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0D2965D-7E62-4227-87AB-5FE28A96D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假定一个项目由</a:t>
            </a:r>
            <a:r>
              <a:rPr lang="en-US" altLang="zh-CN"/>
              <a:t>20</a:t>
            </a:r>
            <a:r>
              <a:rPr lang="zh-CN" altLang="en-US"/>
              <a:t>个任务构成</a:t>
            </a:r>
            <a:r>
              <a:rPr lang="en-US" altLang="zh-CN"/>
              <a:t>. </a:t>
            </a:r>
            <a:r>
              <a:rPr lang="zh-CN" altLang="en-US"/>
              <a:t>某些任务只能在其他任务结束之后完成</a:t>
            </a:r>
            <a:r>
              <a:rPr lang="en-US" altLang="zh-CN"/>
              <a:t>.</a:t>
            </a:r>
            <a:r>
              <a:rPr lang="zh-CN" altLang="en-US"/>
              <a:t>如何找到关于这些任务的顺序</a:t>
            </a:r>
            <a:r>
              <a:rPr lang="en-US" altLang="zh-CN"/>
              <a:t>?</a:t>
            </a:r>
            <a:r>
              <a:rPr lang="zh-CN" altLang="en-US"/>
              <a:t>为了对这个问题构造模型， 我们建立个任务集合上的偏序，使得</a:t>
            </a:r>
            <a:r>
              <a:rPr lang="en-US" altLang="zh-CN"/>
              <a:t>a&lt;b </a:t>
            </a:r>
            <a:r>
              <a:rPr lang="zh-CN" altLang="en-US"/>
              <a:t>当且仅当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 </a:t>
            </a:r>
            <a:r>
              <a:rPr lang="zh-CN" altLang="en-US"/>
              <a:t>是任务且直到</a:t>
            </a:r>
            <a:r>
              <a:rPr lang="en-US" altLang="zh-CN"/>
              <a:t>a</a:t>
            </a:r>
            <a:r>
              <a:rPr lang="zh-CN" altLang="en-US"/>
              <a:t>结束后</a:t>
            </a:r>
            <a:r>
              <a:rPr lang="en-US" altLang="zh-CN"/>
              <a:t>b</a:t>
            </a:r>
            <a:r>
              <a:rPr lang="zh-CN" altLang="en-US"/>
              <a:t>才能开始，为安排好这个项目， 需要得出与这个偏序相容的所有</a:t>
            </a:r>
            <a:r>
              <a:rPr lang="en-US" altLang="zh-CN"/>
              <a:t>20</a:t>
            </a:r>
            <a:r>
              <a:rPr lang="zh-CN" altLang="en-US"/>
              <a:t>个任务的顺序，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857491A5-92AF-4E79-B908-430ABDF1DC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CAAE37-E84A-4025-A8B1-60A2334FC094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780298A8-288F-4048-8585-C4E26215F2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21F2209-5D6E-49DC-87BF-92EC3EFB0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3AE89AD4-C620-42FE-B88B-C5C6E67B16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B1968C-7418-4864-A549-A33EFA659537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FF2DA04-D7F1-4185-B7A0-E8ABE65D6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3D916267-1F52-48AE-8E8C-8D9FF8ED0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13BD920E-2061-4665-A6E0-BB2CFE0E4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1BE21B-7260-4495-BB2F-747084EFC299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4901723-91AC-408F-9756-AED0B4D6F1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E7185CB-1EEB-4660-AA42-BE97D29F6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78C52F5-C1A0-47BE-98EE-10D3EFD49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8637B-2D72-466C-9282-727D4E98D0CD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2F0C12A-EB5F-4075-B139-D25601B889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3660AFF-C4C8-4893-BED7-8C702B668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从模</a:t>
            </a:r>
            <a:r>
              <a:rPr lang="en-US" altLang="zh-CN"/>
              <a:t>m </a:t>
            </a:r>
            <a:r>
              <a:rPr lang="zh-CN" altLang="en-US"/>
              <a:t>同余的例子可以看出同余关系将集合划分成了</a:t>
            </a:r>
            <a:r>
              <a:rPr lang="en-US" altLang="zh-CN"/>
              <a:t>m</a:t>
            </a:r>
            <a:r>
              <a:rPr lang="zh-CN" altLang="en-US"/>
              <a:t>个等价类，</a:t>
            </a:r>
            <a:r>
              <a:rPr lang="en-US" altLang="zh-CN"/>
              <a:t>m</a:t>
            </a:r>
            <a:r>
              <a:rPr lang="zh-CN" altLang="en-US"/>
              <a:t>个不相交的子集。</a:t>
            </a:r>
            <a:endParaRPr lang="en-US" altLang="zh-CN"/>
          </a:p>
          <a:p>
            <a:r>
              <a:rPr lang="zh-CN" altLang="en-US"/>
              <a:t>类似的像学校里只主修一个专业的学生集合上的关系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当且仅当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主修同一个专业。很显然这个关系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就将所有的这些学生划分成了若干个不相交的非空子集。一个子集，一个等价类，对应一个专业的学生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实际上我们可以证明关于集合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上的等价关系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，集合的两个元素的等价类要么不相交，要么相等。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60F7E0E-77CC-4F9F-9D85-8100239E9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A82199-616F-4469-ACD1-A8A0D5DEAE4E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5E09D31-A90E-4CD1-A55B-56F1C79FC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E1BDA1A-EC5E-4A49-8CCE-0F4BCA596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只有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无关系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zh-CN" altLang="en-US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]= 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993C76D-77D0-45C1-9FB0-CE00DD7A46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E2880E-BEB1-4103-B67C-0EB65081FCF9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FD96812-E1A5-4AC6-AD86-5EE3CE5707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DABBA04-757E-466F-AC38-82EC05FBE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57D7D40B-5BFC-4A9F-97CC-B4D5CAD523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CE7C50-1748-4A43-B49E-DED369D2A685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B0912D2-ABAB-4D4B-A266-351455748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B8E27BB-62DD-4C2A-BE6E-693DB6801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25C8692-C247-4419-BF8E-5D3B6433D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C68B32-8896-4C7D-9ACD-61840690DAD6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89FBF84-1CC1-4F9D-A0F2-D073000105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C57C83C-0D0F-4CC8-B21E-C70943BB7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88F89-262F-42B9-AB52-F7C5FBA80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B7C84-A31E-427A-A606-8E654ED7C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F6CCC-67FE-4F14-B334-5C7C027D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234E7-44B3-4D30-813B-FEFE504B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03316-E233-40CA-B884-810E2040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1107B-8BE4-4EA7-8ED4-FC20CC1813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22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3FA81-8537-463A-A655-1D866D92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A0044-B29E-4B5E-8A83-7B9848A2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88F90-F4AE-41EC-B817-F5830A40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7B8D2-5C4C-4DEE-8131-9D595E2A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F8028-C05E-4592-A95D-34DC1CD7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F2621-6EBD-4E33-AE98-ACDE62A705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08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E6AC4D-7C16-4CF5-9EAA-E205CC0DB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81724-AA59-42F4-9753-C36D2C930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C5660-9DCD-48DC-88AA-928F2AFC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6F95B-87A9-49FA-AB61-942640BD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BA4F9-BAC9-4CA8-A935-D275675D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15054-09CB-481C-8B44-E021C31E02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029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10390717" cy="5413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914401"/>
            <a:ext cx="4775200" cy="5218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914401"/>
            <a:ext cx="4775200" cy="5218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BBA1F-210F-41DC-8423-2082EDD2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B52CF-C6D0-4A6C-8A87-9BCF1600F040}" type="datetime2">
              <a:rPr lang="zh-CN" altLang="en-US"/>
              <a:pPr>
                <a:defRPr/>
              </a:pPr>
              <a:t>2022年4月21日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C4A4F-2F4C-4141-8ED7-1BDE0F1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lholder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913EB-936E-4F23-94E9-E89B4358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DE1463-6A9B-4E0D-800E-9F888BABA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49051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9CCC2-A8C1-48A1-88EC-44D30AF5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1BC09-47BD-43EB-8DC0-92A752AB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58513-74A8-486A-BD26-43D49215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67A0A-7325-4BE0-BB1C-F799DAC8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AB66D-91A2-4811-B6E7-8FC81BC3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20F9C-A18F-4CEA-8E44-AE8AF5BFC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94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AD13E-99AD-4B35-B219-698D011A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0BA77-4FE2-40F4-A8F5-29B4F527B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A63A9-F7F6-49C0-B594-E1727F61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A0833-8FDA-4F3D-B37E-51963BAE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C91C6-0EA8-49DF-B19A-54726BB1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92D03-51E6-4652-8474-B291218B82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97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90EB4-036D-42BC-A1F0-6AE4B8A2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6341C-46C8-4916-96A2-5A5A58AD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CAC70-CDB4-4F6F-A182-BBC182520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E2250FA-D74C-4CD4-A9A3-C06DC920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ECA62CD-7842-465D-B183-FD5ABCB0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3008E64-4147-42FB-BB74-31F198CB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424F-506A-4E8A-BD2F-DE0D3095A2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73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D7ECA-F55E-4129-970E-9D53E8EB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8193E-F4E6-498C-A85F-452753F84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1AA94-5BB3-468C-A9C7-78DEAA40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3A83F0-D63C-4381-9486-6073C5A63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1B18E7-C603-4846-99FC-E9BA01C7D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959315E-410E-4017-8778-9B7A8FB3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561AFA3-F71B-43B4-B3E9-872C03B4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D7165C8-2A1B-4473-B3F2-FA1D9159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69A3E-3F86-4F86-829B-30CAC39872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64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B0CEF-FEA5-4DB9-BF70-C79D6126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65624B2-FA44-4CF7-A611-AEDC7FB4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6E8FAA3-DFFD-4F27-B560-C6E8E9DD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5E482DF-F6E8-46B5-8D4E-8A7F79FD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5EEC4-972D-4F78-ABF9-D1328F91B4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84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BA36AFE-2F78-4F41-88AF-221E505B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C4D4293-1A3D-4D97-B6B3-21AAEA37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666054C-CE87-48AA-9E7C-95D938C1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74A58-BD2D-40A0-B8BB-3200DA90F0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29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1E2BF-F02F-4CD9-A10E-C5DFE839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E7D51-9F62-4C45-BA45-3248320E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06C979-4A88-4DF3-AFF6-A0ECE612C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E063C44-37A8-4492-B05C-241042AD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E1AB908-1A36-4AC8-BA66-BA3917D7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6945CBD-DC10-4127-A80D-0666DE37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34F51-6889-4145-ABBB-567C469346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99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9EC81-0344-4448-9026-33E24E04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B7CEC5-4B1C-4394-A51F-EE295F0ED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7E323-6347-44C0-ABF2-F4F11B20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4697CE9-1985-4DA6-90EB-8D74A0D7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70EA1DA-4686-46F1-9F4D-38620D18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E62AC7F-AAE4-436C-9D23-860D8592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3243D-380F-4384-9358-67DB71D8C2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7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9D3CAA24-A3AB-4CD0-A883-113E6034E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5741D1B-4FD0-4204-963D-BFFC401D4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D71C8-70E3-45E5-A3DF-9CE46670C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946D7-A754-48B6-952D-207BA96A7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5CCB7-CB74-48CF-BDD0-C675379C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AB3F866-47FD-4A10-826D-F96929BEE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  <p:sldLayoutId id="2147484175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7EBD7895-7F1B-40B1-A468-1478771F1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2875"/>
            <a:ext cx="1219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50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latin typeface="Times New Roman"/>
                <a:ea typeface="华文细黑"/>
              </a:rPr>
              <a:t>第</a:t>
            </a:r>
            <a:r>
              <a:rPr lang="en-US" altLang="zh-CN" b="1" kern="0" dirty="0">
                <a:latin typeface="Times New Roman"/>
                <a:ea typeface="华文细黑"/>
              </a:rPr>
              <a:t>5</a:t>
            </a:r>
            <a:r>
              <a:rPr lang="zh-CN" altLang="en-US" b="1" kern="0" dirty="0">
                <a:latin typeface="Times New Roman"/>
                <a:ea typeface="华文细黑"/>
              </a:rPr>
              <a:t>章 关系（</a:t>
            </a:r>
            <a:r>
              <a:rPr lang="en-US" altLang="zh-CN" b="1" kern="0" dirty="0">
                <a:latin typeface="Times New Roman"/>
                <a:ea typeface="华文细黑"/>
              </a:rPr>
              <a:t>Relations</a:t>
            </a:r>
            <a:r>
              <a:rPr lang="zh-CN" altLang="en-US" b="1" kern="0" dirty="0">
                <a:latin typeface="Times New Roman"/>
                <a:ea typeface="华文细黑"/>
              </a:rPr>
              <a:t>）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0A20D81-37F8-4F8C-9244-33BE1E5FF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365625"/>
            <a:ext cx="3960812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ctr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3300">
                <a:solidFill>
                  <a:srgbClr val="99CC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290513" algn="l" eaLnBrk="1" hangingPunct="1">
              <a:buFont typeface="Wingdings" pitchFamily="2" charset="2"/>
              <a:buChar char="l"/>
              <a:defRPr/>
            </a:pPr>
            <a:r>
              <a:rPr lang="zh-CN" altLang="en-US" sz="2800" kern="0">
                <a:solidFill>
                  <a:srgbClr val="FFFF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关系及其性质</a:t>
            </a:r>
          </a:p>
          <a:p>
            <a:pPr indent="290513" algn="l" eaLnBrk="1" hangingPunct="1">
              <a:buFont typeface="Wingdings" pitchFamily="2" charset="2"/>
              <a:buChar char="l"/>
              <a:defRPr/>
            </a:pPr>
            <a:r>
              <a:rPr lang="zh-CN" altLang="en-US" sz="2800" kern="0">
                <a:solidFill>
                  <a:srgbClr val="FFFF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关系的表示</a:t>
            </a:r>
            <a:endParaRPr lang="en-US" altLang="zh-CN" sz="2800" kern="0">
              <a:solidFill>
                <a:srgbClr val="FFFFFF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  <a:p>
            <a:pPr indent="290513" algn="l" eaLnBrk="1" hangingPunct="1">
              <a:buFont typeface="Wingdings" pitchFamily="2" charset="2"/>
              <a:buChar char="l"/>
              <a:defRPr/>
            </a:pPr>
            <a:r>
              <a:rPr lang="zh-CN" altLang="en-US" sz="2800" kern="0">
                <a:solidFill>
                  <a:srgbClr val="FFFF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等价关系</a:t>
            </a:r>
            <a:endParaRPr lang="en-US" altLang="zh-CN" sz="2800" kern="0" dirty="0">
              <a:solidFill>
                <a:srgbClr val="FFFFFF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0963735-C912-47AC-B83D-79BBBC599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4365625"/>
            <a:ext cx="44640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ctr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3300">
                <a:solidFill>
                  <a:srgbClr val="99CC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290513" algn="l" eaLnBrk="1" hangingPunct="1">
              <a:buFont typeface="Wingdings" pitchFamily="2" charset="2"/>
              <a:buChar char="l"/>
              <a:defRPr/>
            </a:pPr>
            <a:r>
              <a:rPr lang="en-US" altLang="zh-CN" sz="2800" i="1" kern="0" dirty="0">
                <a:solidFill>
                  <a:srgbClr val="FFFF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n</a:t>
            </a:r>
            <a:r>
              <a:rPr lang="zh-CN" altLang="en-US" sz="2800" kern="0" dirty="0">
                <a:solidFill>
                  <a:srgbClr val="FFFF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元关系及其应用</a:t>
            </a:r>
            <a:endParaRPr lang="en-US" altLang="zh-CN" sz="2800" kern="0" dirty="0">
              <a:solidFill>
                <a:srgbClr val="FFFFFF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  <a:p>
            <a:pPr indent="290513" algn="l" eaLnBrk="1" hangingPunct="1">
              <a:buFont typeface="Wingdings" pitchFamily="2" charset="2"/>
              <a:buChar char="l"/>
              <a:defRPr/>
            </a:pPr>
            <a:r>
              <a:rPr lang="zh-CN" altLang="en-US" sz="2800" kern="0" dirty="0">
                <a:solidFill>
                  <a:srgbClr val="FFFF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关系的闭包</a:t>
            </a:r>
            <a:endParaRPr lang="en-US" altLang="zh-CN" sz="2800" kern="0" dirty="0">
              <a:solidFill>
                <a:srgbClr val="FFFFFF"/>
              </a:solidFill>
              <a:latin typeface="Times New Roman" panose="02020603050405020304" pitchFamily="18" charset="0"/>
              <a:ea typeface="华文细黑"/>
              <a:cs typeface="Times New Roman" panose="02020603050405020304" pitchFamily="18" charset="0"/>
            </a:endParaRPr>
          </a:p>
          <a:p>
            <a:pPr indent="290513" algn="l" eaLnBrk="1" hangingPunct="1">
              <a:buFont typeface="Wingdings" pitchFamily="2" charset="2"/>
              <a:buChar char="l"/>
              <a:defRPr/>
            </a:pPr>
            <a:r>
              <a:rPr lang="zh-CN" altLang="en-US" sz="2800" kern="0" dirty="0">
                <a:solidFill>
                  <a:srgbClr val="FFFFFF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偏序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57DAE781-AEDD-44BF-9689-5C54D6FAE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95588"/>
            <a:ext cx="10668000" cy="3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365125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已进行了划分，则构造二元关系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</a:p>
          <a:p>
            <a:pPr marL="365125" indent="-365125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800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，使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i="1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i="1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</a:p>
          <a:p>
            <a:pPr marL="365125" indent="-365125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分别对划分中的每一个子集（等价类）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内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所有两个不同元素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i="1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i="1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 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i="1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i="1" dirty="0" err="1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</a:p>
          <a:p>
            <a:pPr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显然，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是自反的，对称的，而且也是传递的，因若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，则</a:t>
            </a:r>
            <a:r>
              <a:rPr lang="en-US" altLang="zh-CN" sz="28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均在同一等价类内，故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2A1D2-57F1-4E26-A4AD-FB2608E4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62075"/>
            <a:ext cx="109728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2]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上等价关系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产生的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等价类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的一个划分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。对于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的任一个划分，也必有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上的一个等价关系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与之对应。  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一一对应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>
            <a:extLst>
              <a:ext uri="{FF2B5EF4-FFF2-40B4-BE49-F238E27FC236}">
                <a16:creationId xmlns:a16="http://schemas.microsoft.com/office/drawing/2014/main" id="{46DE6788-F023-4838-AE1F-19D8B6DC6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105156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S={1, 2, 3, 4, 5, 6}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，一族集合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={1,2,3}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{4,5}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={6}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，构成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的一个划分，因为这些集合是不相交的，且它们的并是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232A6C3B-7843-4AE2-86DD-5D42C965E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3200400"/>
            <a:ext cx="109982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   </a:t>
            </a:r>
            <a:r>
              <a:rPr lang="zh-CN" altLang="en-US" sz="2800" b="1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列出例</a:t>
            </a:r>
            <a:r>
              <a:rPr lang="en-US" altLang="zh-CN" sz="2800" b="1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zh-CN" altLang="en-US" sz="2800" b="1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中划分所产生的等价关系</a:t>
            </a:r>
            <a:r>
              <a:rPr lang="en-US" altLang="zh-CN" sz="2800" b="1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中的有序对。</a:t>
            </a:r>
            <a:endParaRPr lang="en-US" altLang="zh-CN" sz="2800" b="1" spc="-1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(1,1),(2,2),(3,3),(4,4),(5,5),(6,6)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属于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该划分的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个子集是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个等价类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等价类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spc="-1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={1,2,3}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因此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(1,2),(1,3),(2,1),(2,3),(3,1),(3,2)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都属于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；等价类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spc="-1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={ 4,5}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，因此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(4,5),(5,4)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属于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；等价类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spc="-1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={6}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，无有序对。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907E36-B14F-4A34-96B2-F5F8EF94EB96}"/>
              </a:ext>
            </a:extLst>
          </p:cNvPr>
          <p:cNvSpPr/>
          <p:nvPr/>
        </p:nvSpPr>
        <p:spPr>
          <a:xfrm>
            <a:off x="1690688" y="5943600"/>
            <a:ext cx="887571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pc="-1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800" b="1" i="1" spc="-100" dirty="0" err="1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</a:t>
            </a:r>
            <a:r>
              <a:rPr lang="en-US" altLang="zh-CN" sz="2800" b="1" spc="-1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2800" b="1" spc="-1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2800" b="1" spc="-1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800" b="1" spc="-1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当且仅当 </a:t>
            </a:r>
            <a:r>
              <a:rPr lang="en-US" altLang="zh-CN" sz="2800" b="1" i="1" spc="-100" dirty="0" err="1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2800" b="1" spc="-100" dirty="0" err="1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2800" b="1" i="1" spc="-100" dirty="0" err="1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2800" b="1" spc="-1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在划分的同一个子集里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0FD847B-5C50-4375-9A76-4BE3A3A7F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105156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等价关系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Equivalence Relations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>
            <a:extLst>
              <a:ext uri="{FF2B5EF4-FFF2-40B4-BE49-F238E27FC236}">
                <a16:creationId xmlns:a16="http://schemas.microsoft.com/office/drawing/2014/main" id="{4048671D-4D6A-4FCE-9D4B-39D45E1EA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63688"/>
            <a:ext cx="11125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A={0,1,2,3,4,5}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上的关系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R={(0,0),(1,1),(2,2),(3,3), (1,2),(1,3), (2,1),(2,3), (3,1),(3,2),(4,4),(4,5),(5,4),(5,5)}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是等价关系吗？如是，有几个等价类，每个等价类是什么？</a:t>
            </a:r>
            <a:endParaRPr lang="en-US" altLang="zh-CN" sz="2800" spc="-1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解：是等价关系；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个等价类：</a:t>
            </a:r>
            <a:r>
              <a:rPr lang="en-US" altLang="zh-CN" sz="2800" spc="-1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[0]={0},   [1]={1,2,3},    [4]={4,5}</a:t>
            </a:r>
            <a:endParaRPr lang="zh-CN" altLang="en-US" sz="2800" spc="-1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8DB2A59D-FE62-4A3D-85FB-3D72A31269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76600" y="3886200"/>
            <a:ext cx="4724400" cy="1981200"/>
            <a:chOff x="1598" y="6076"/>
            <a:chExt cx="4500" cy="1886"/>
          </a:xfrm>
        </p:grpSpPr>
        <p:sp>
          <p:nvSpPr>
            <p:cNvPr id="25609" name="AutoShape 3">
              <a:extLst>
                <a:ext uri="{FF2B5EF4-FFF2-40B4-BE49-F238E27FC236}">
                  <a16:creationId xmlns:a16="http://schemas.microsoft.com/office/drawing/2014/main" id="{AF3AEC1A-CC65-4C84-9B04-5C3171C131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8" y="6076"/>
              <a:ext cx="4500" cy="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4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610" name="Group 4">
              <a:extLst>
                <a:ext uri="{FF2B5EF4-FFF2-40B4-BE49-F238E27FC236}">
                  <a16:creationId xmlns:a16="http://schemas.microsoft.com/office/drawing/2014/main" id="{BA5C5D40-1060-4686-99CC-AAB8829DC0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5" y="6076"/>
              <a:ext cx="662" cy="1784"/>
              <a:chOff x="4609" y="240"/>
              <a:chExt cx="517" cy="1393"/>
            </a:xfrm>
          </p:grpSpPr>
          <p:sp>
            <p:nvSpPr>
              <p:cNvPr id="25636" name="Text Box 5">
                <a:extLst>
                  <a:ext uri="{FF2B5EF4-FFF2-40B4-BE49-F238E27FC236}">
                    <a16:creationId xmlns:a16="http://schemas.microsoft.com/office/drawing/2014/main" id="{6906C732-5D95-4D3C-924D-C2F6C6A0A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9" y="288"/>
                <a:ext cx="51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6876" tIns="23438" rIns="46876" bIns="234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 </a:t>
                </a:r>
                <a:r>
                  <a:rPr lang="zh-CN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40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7" name="Text Box 6">
                <a:extLst>
                  <a:ext uri="{FF2B5EF4-FFF2-40B4-BE49-F238E27FC236}">
                    <a16:creationId xmlns:a16="http://schemas.microsoft.com/office/drawing/2014/main" id="{04FEA71E-E632-469F-B854-DEEB00BB4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9" y="960"/>
                <a:ext cx="51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6876" tIns="23438" rIns="46876" bIns="234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 </a:t>
                </a:r>
                <a:r>
                  <a:rPr lang="zh-CN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40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38" name="Arc 7">
                <a:extLst>
                  <a:ext uri="{FF2B5EF4-FFF2-40B4-BE49-F238E27FC236}">
                    <a16:creationId xmlns:a16="http://schemas.microsoft.com/office/drawing/2014/main" id="{03458D1D-297A-4D79-B4C1-E3279278FAAD}"/>
                  </a:ext>
                </a:extLst>
              </p:cNvPr>
              <p:cNvSpPr>
                <a:spLocks/>
              </p:cNvSpPr>
              <p:nvPr/>
            </p:nvSpPr>
            <p:spPr bwMode="auto">
              <a:xfrm rot="6716391" flipV="1">
                <a:off x="4656" y="241"/>
                <a:ext cx="337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38076" y="35566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9" name="Arc 8">
                <a:extLst>
                  <a:ext uri="{FF2B5EF4-FFF2-40B4-BE49-F238E27FC236}">
                    <a16:creationId xmlns:a16="http://schemas.microsoft.com/office/drawing/2014/main" id="{13CF0F73-6D49-4C28-9D0A-5B7DB8057088}"/>
                  </a:ext>
                </a:extLst>
              </p:cNvPr>
              <p:cNvSpPr>
                <a:spLocks/>
              </p:cNvSpPr>
              <p:nvPr/>
            </p:nvSpPr>
            <p:spPr bwMode="auto">
              <a:xfrm rot="17813316" flipV="1">
                <a:off x="4656" y="1297"/>
                <a:ext cx="337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38076" y="35566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0" name="Line 9">
                <a:extLst>
                  <a:ext uri="{FF2B5EF4-FFF2-40B4-BE49-F238E27FC236}">
                    <a16:creationId xmlns:a16="http://schemas.microsoft.com/office/drawing/2014/main" id="{C3DC383A-491C-4251-94DF-F6D7C8A8D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85" y="528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1" name="Line 10">
                <a:extLst>
                  <a:ext uri="{FF2B5EF4-FFF2-40B4-BE49-F238E27FC236}">
                    <a16:creationId xmlns:a16="http://schemas.microsoft.com/office/drawing/2014/main" id="{BCF752ED-1CF5-4BCD-A530-FBB609387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97" y="129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2" name="Arc 11">
                <a:extLst>
                  <a:ext uri="{FF2B5EF4-FFF2-40B4-BE49-F238E27FC236}">
                    <a16:creationId xmlns:a16="http://schemas.microsoft.com/office/drawing/2014/main" id="{0F3CC809-2A4B-4C5F-B2A1-44CC3C2E4DE3}"/>
                  </a:ext>
                </a:extLst>
              </p:cNvPr>
              <p:cNvSpPr>
                <a:spLocks/>
              </p:cNvSpPr>
              <p:nvPr/>
            </p:nvSpPr>
            <p:spPr bwMode="auto">
              <a:xfrm rot="2311303">
                <a:off x="4609" y="672"/>
                <a:ext cx="413" cy="672"/>
              </a:xfrm>
              <a:custGeom>
                <a:avLst/>
                <a:gdLst>
                  <a:gd name="T0" fmla="*/ 0 w 20651"/>
                  <a:gd name="T1" fmla="*/ 0 h 21600"/>
                  <a:gd name="T2" fmla="*/ 0 w 20651"/>
                  <a:gd name="T3" fmla="*/ 0 h 21600"/>
                  <a:gd name="T4" fmla="*/ 0 w 2065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651"/>
                  <a:gd name="T10" fmla="*/ 0 h 21600"/>
                  <a:gd name="T11" fmla="*/ 20651 w 2065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651" h="21600" fill="none" extrusionOk="0">
                    <a:moveTo>
                      <a:pt x="-1" y="0"/>
                    </a:moveTo>
                    <a:cubicBezTo>
                      <a:pt x="9489" y="0"/>
                      <a:pt x="17867" y="6193"/>
                      <a:pt x="20650" y="15266"/>
                    </a:cubicBezTo>
                  </a:path>
                  <a:path w="20651" h="21600" stroke="0" extrusionOk="0">
                    <a:moveTo>
                      <a:pt x="-1" y="0"/>
                    </a:moveTo>
                    <a:cubicBezTo>
                      <a:pt x="9489" y="0"/>
                      <a:pt x="17867" y="6193"/>
                      <a:pt x="20650" y="1526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3" name="Arc 12">
                <a:extLst>
                  <a:ext uri="{FF2B5EF4-FFF2-40B4-BE49-F238E27FC236}">
                    <a16:creationId xmlns:a16="http://schemas.microsoft.com/office/drawing/2014/main" id="{B7D10154-000B-403E-8A0E-8475E5488530}"/>
                  </a:ext>
                </a:extLst>
              </p:cNvPr>
              <p:cNvSpPr>
                <a:spLocks/>
              </p:cNvSpPr>
              <p:nvPr/>
            </p:nvSpPr>
            <p:spPr bwMode="auto">
              <a:xfrm rot="-8493277">
                <a:off x="4657" y="480"/>
                <a:ext cx="413" cy="672"/>
              </a:xfrm>
              <a:custGeom>
                <a:avLst/>
                <a:gdLst>
                  <a:gd name="T0" fmla="*/ 0 w 20651"/>
                  <a:gd name="T1" fmla="*/ 0 h 21600"/>
                  <a:gd name="T2" fmla="*/ 0 w 20651"/>
                  <a:gd name="T3" fmla="*/ 0 h 21600"/>
                  <a:gd name="T4" fmla="*/ 0 w 2065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651"/>
                  <a:gd name="T10" fmla="*/ 0 h 21600"/>
                  <a:gd name="T11" fmla="*/ 20651 w 2065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651" h="21600" fill="none" extrusionOk="0">
                    <a:moveTo>
                      <a:pt x="-1" y="0"/>
                    </a:moveTo>
                    <a:cubicBezTo>
                      <a:pt x="9489" y="0"/>
                      <a:pt x="17867" y="6193"/>
                      <a:pt x="20650" y="15266"/>
                    </a:cubicBezTo>
                  </a:path>
                  <a:path w="20651" h="21600" stroke="0" extrusionOk="0">
                    <a:moveTo>
                      <a:pt x="-1" y="0"/>
                    </a:moveTo>
                    <a:cubicBezTo>
                      <a:pt x="9489" y="0"/>
                      <a:pt x="17867" y="6193"/>
                      <a:pt x="20650" y="1526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4" name="Line 13">
                <a:extLst>
                  <a:ext uri="{FF2B5EF4-FFF2-40B4-BE49-F238E27FC236}">
                    <a16:creationId xmlns:a16="http://schemas.microsoft.com/office/drawing/2014/main" id="{1D586CE6-4569-4FAB-B78F-58A9FAE24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37" y="116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45" name="Line 14">
                <a:extLst>
                  <a:ext uri="{FF2B5EF4-FFF2-40B4-BE49-F238E27FC236}">
                    <a16:creationId xmlns:a16="http://schemas.microsoft.com/office/drawing/2014/main" id="{91B57FD5-7471-4A72-98E6-FD8A6C293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93" y="816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5611" name="Group 15">
              <a:extLst>
                <a:ext uri="{FF2B5EF4-FFF2-40B4-BE49-F238E27FC236}">
                  <a16:creationId xmlns:a16="http://schemas.microsoft.com/office/drawing/2014/main" id="{28206A4F-5A38-4261-BB03-3F9BF31954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138"/>
              <a:ext cx="1987" cy="1802"/>
              <a:chOff x="2146" y="288"/>
              <a:chExt cx="1551" cy="1406"/>
            </a:xfrm>
          </p:grpSpPr>
          <p:sp>
            <p:nvSpPr>
              <p:cNvPr id="25615" name="Text Box 16">
                <a:extLst>
                  <a:ext uri="{FF2B5EF4-FFF2-40B4-BE49-F238E27FC236}">
                    <a16:creationId xmlns:a16="http://schemas.microsoft.com/office/drawing/2014/main" id="{5AEBEA0C-A58F-40B1-B782-CC50CC597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6" y="353"/>
                <a:ext cx="51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6876" tIns="23438" rIns="46876" bIns="234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40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6" name="Text Box 17">
                <a:extLst>
                  <a:ext uri="{FF2B5EF4-FFF2-40B4-BE49-F238E27FC236}">
                    <a16:creationId xmlns:a16="http://schemas.microsoft.com/office/drawing/2014/main" id="{85322AFB-C024-4F81-A429-1A4756DE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6" y="960"/>
                <a:ext cx="51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6876" tIns="23438" rIns="46876" bIns="234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40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7" name="Text Box 18">
                <a:extLst>
                  <a:ext uri="{FF2B5EF4-FFF2-40B4-BE49-F238E27FC236}">
                    <a16:creationId xmlns:a16="http://schemas.microsoft.com/office/drawing/2014/main" id="{24B8C9A8-3C5E-4DB9-9166-7F45B7ADE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960"/>
                <a:ext cx="51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6876" tIns="23438" rIns="46876" bIns="23438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 </a:t>
                </a:r>
                <a:r>
                  <a:rPr lang="zh-CN" altLang="zh-CN" sz="1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40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8" name="Arc 19">
                <a:extLst>
                  <a:ext uri="{FF2B5EF4-FFF2-40B4-BE49-F238E27FC236}">
                    <a16:creationId xmlns:a16="http://schemas.microsoft.com/office/drawing/2014/main" id="{9DEC7DB4-9DBA-44D3-9F26-C121ABD600C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01" y="624"/>
                <a:ext cx="38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19" name="Arc 20">
                <a:extLst>
                  <a:ext uri="{FF2B5EF4-FFF2-40B4-BE49-F238E27FC236}">
                    <a16:creationId xmlns:a16="http://schemas.microsoft.com/office/drawing/2014/main" id="{CDC2ED91-04F1-43D1-9B89-188C4100AFF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709355" flipH="1">
                <a:off x="2425" y="656"/>
                <a:ext cx="38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0" name="Arc 21">
                <a:extLst>
                  <a:ext uri="{FF2B5EF4-FFF2-40B4-BE49-F238E27FC236}">
                    <a16:creationId xmlns:a16="http://schemas.microsoft.com/office/drawing/2014/main" id="{3108F377-9599-475D-9C14-3AC60C40A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624"/>
                <a:ext cx="528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1" name="Arc 22">
                <a:extLst>
                  <a:ext uri="{FF2B5EF4-FFF2-40B4-BE49-F238E27FC236}">
                    <a16:creationId xmlns:a16="http://schemas.microsoft.com/office/drawing/2014/main" id="{4BA42E11-4DA6-4C8D-97FE-9D071200017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832" y="636"/>
                <a:ext cx="665" cy="704"/>
              </a:xfrm>
              <a:custGeom>
                <a:avLst/>
                <a:gdLst>
                  <a:gd name="T0" fmla="*/ 0 w 21600"/>
                  <a:gd name="T1" fmla="*/ 0 h 21233"/>
                  <a:gd name="T2" fmla="*/ 0 w 21600"/>
                  <a:gd name="T3" fmla="*/ 0 h 21233"/>
                  <a:gd name="T4" fmla="*/ 0 w 21600"/>
                  <a:gd name="T5" fmla="*/ 0 h 2123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233"/>
                  <a:gd name="T11" fmla="*/ 21600 w 21600"/>
                  <a:gd name="T12" fmla="*/ 21233 h 21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233" fill="none" extrusionOk="0">
                    <a:moveTo>
                      <a:pt x="4598" y="0"/>
                    </a:moveTo>
                    <a:cubicBezTo>
                      <a:pt x="14523" y="2162"/>
                      <a:pt x="21600" y="10947"/>
                      <a:pt x="21600" y="21105"/>
                    </a:cubicBezTo>
                    <a:cubicBezTo>
                      <a:pt x="21600" y="21147"/>
                      <a:pt x="21599" y="21190"/>
                      <a:pt x="21599" y="21232"/>
                    </a:cubicBezTo>
                  </a:path>
                  <a:path w="21600" h="21233" stroke="0" extrusionOk="0">
                    <a:moveTo>
                      <a:pt x="4598" y="0"/>
                    </a:moveTo>
                    <a:cubicBezTo>
                      <a:pt x="14523" y="2162"/>
                      <a:pt x="21600" y="10947"/>
                      <a:pt x="21600" y="21105"/>
                    </a:cubicBezTo>
                    <a:cubicBezTo>
                      <a:pt x="21600" y="21147"/>
                      <a:pt x="21599" y="21190"/>
                      <a:pt x="21599" y="21232"/>
                    </a:cubicBezTo>
                    <a:lnTo>
                      <a:pt x="0" y="21105"/>
                    </a:lnTo>
                    <a:lnTo>
                      <a:pt x="4598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2" name="Arc 23">
                <a:extLst>
                  <a:ext uri="{FF2B5EF4-FFF2-40B4-BE49-F238E27FC236}">
                    <a16:creationId xmlns:a16="http://schemas.microsoft.com/office/drawing/2014/main" id="{5F71FDE7-4B6C-4F46-A61A-E9D37DC5FE07}"/>
                  </a:ext>
                </a:extLst>
              </p:cNvPr>
              <p:cNvSpPr>
                <a:spLocks/>
              </p:cNvSpPr>
              <p:nvPr/>
            </p:nvSpPr>
            <p:spPr bwMode="auto">
              <a:xfrm rot="7238820">
                <a:off x="2657" y="911"/>
                <a:ext cx="528" cy="768"/>
              </a:xfrm>
              <a:custGeom>
                <a:avLst/>
                <a:gdLst>
                  <a:gd name="T0" fmla="*/ 0 w 21600"/>
                  <a:gd name="T1" fmla="*/ 0 h 21397"/>
                  <a:gd name="T2" fmla="*/ 0 w 21600"/>
                  <a:gd name="T3" fmla="*/ 0 h 21397"/>
                  <a:gd name="T4" fmla="*/ 0 w 21600"/>
                  <a:gd name="T5" fmla="*/ 0 h 2139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397"/>
                  <a:gd name="T11" fmla="*/ 21600 w 21600"/>
                  <a:gd name="T12" fmla="*/ 21397 h 213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397" fill="none" extrusionOk="0">
                    <a:moveTo>
                      <a:pt x="2953" y="-1"/>
                    </a:moveTo>
                    <a:cubicBezTo>
                      <a:pt x="13639" y="1474"/>
                      <a:pt x="21600" y="10608"/>
                      <a:pt x="21600" y="21397"/>
                    </a:cubicBezTo>
                  </a:path>
                  <a:path w="21600" h="21397" stroke="0" extrusionOk="0">
                    <a:moveTo>
                      <a:pt x="2953" y="-1"/>
                    </a:moveTo>
                    <a:cubicBezTo>
                      <a:pt x="13639" y="1474"/>
                      <a:pt x="21600" y="10608"/>
                      <a:pt x="21600" y="21397"/>
                    </a:cubicBezTo>
                    <a:lnTo>
                      <a:pt x="0" y="21397"/>
                    </a:lnTo>
                    <a:lnTo>
                      <a:pt x="2953" y="-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3" name="Arc 24">
                <a:extLst>
                  <a:ext uri="{FF2B5EF4-FFF2-40B4-BE49-F238E27FC236}">
                    <a16:creationId xmlns:a16="http://schemas.microsoft.com/office/drawing/2014/main" id="{CF590BD6-5F94-4252-A4EA-AB7BCA389BA7}"/>
                  </a:ext>
                </a:extLst>
              </p:cNvPr>
              <p:cNvSpPr>
                <a:spLocks/>
              </p:cNvSpPr>
              <p:nvPr/>
            </p:nvSpPr>
            <p:spPr bwMode="auto">
              <a:xfrm rot="-5527372">
                <a:off x="2661" y="971"/>
                <a:ext cx="487" cy="960"/>
              </a:xfrm>
              <a:custGeom>
                <a:avLst/>
                <a:gdLst>
                  <a:gd name="T0" fmla="*/ 0 w 21600"/>
                  <a:gd name="T1" fmla="*/ 0 h 28434"/>
                  <a:gd name="T2" fmla="*/ 0 w 21600"/>
                  <a:gd name="T3" fmla="*/ 0 h 28434"/>
                  <a:gd name="T4" fmla="*/ 0 w 21600"/>
                  <a:gd name="T5" fmla="*/ 0 h 2843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8434"/>
                  <a:gd name="T11" fmla="*/ 21600 w 21600"/>
                  <a:gd name="T12" fmla="*/ 28434 h 284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8434" fill="none" extrusionOk="0">
                    <a:moveTo>
                      <a:pt x="17297" y="-1"/>
                    </a:moveTo>
                    <a:cubicBezTo>
                      <a:pt x="20090" y="3734"/>
                      <a:pt x="21600" y="8273"/>
                      <a:pt x="21600" y="12937"/>
                    </a:cubicBezTo>
                    <a:cubicBezTo>
                      <a:pt x="21600" y="18776"/>
                      <a:pt x="19235" y="24366"/>
                      <a:pt x="15046" y="28434"/>
                    </a:cubicBezTo>
                  </a:path>
                  <a:path w="21600" h="28434" stroke="0" extrusionOk="0">
                    <a:moveTo>
                      <a:pt x="17297" y="-1"/>
                    </a:moveTo>
                    <a:cubicBezTo>
                      <a:pt x="20090" y="3734"/>
                      <a:pt x="21600" y="8273"/>
                      <a:pt x="21600" y="12937"/>
                    </a:cubicBezTo>
                    <a:cubicBezTo>
                      <a:pt x="21600" y="18776"/>
                      <a:pt x="19235" y="24366"/>
                      <a:pt x="15046" y="28434"/>
                    </a:cubicBezTo>
                    <a:lnTo>
                      <a:pt x="0" y="12937"/>
                    </a:lnTo>
                    <a:lnTo>
                      <a:pt x="17297" y="-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4" name="Arc 25">
                <a:extLst>
                  <a:ext uri="{FF2B5EF4-FFF2-40B4-BE49-F238E27FC236}">
                    <a16:creationId xmlns:a16="http://schemas.microsoft.com/office/drawing/2014/main" id="{E337F85A-15B0-4CCD-B44F-3369F78F9BF9}"/>
                  </a:ext>
                </a:extLst>
              </p:cNvPr>
              <p:cNvSpPr>
                <a:spLocks/>
              </p:cNvSpPr>
              <p:nvPr/>
            </p:nvSpPr>
            <p:spPr bwMode="auto">
              <a:xfrm rot="6716391" flipV="1">
                <a:off x="2640" y="289"/>
                <a:ext cx="337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38076" y="35566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5" name="Arc 26">
                <a:extLst>
                  <a:ext uri="{FF2B5EF4-FFF2-40B4-BE49-F238E27FC236}">
                    <a16:creationId xmlns:a16="http://schemas.microsoft.com/office/drawing/2014/main" id="{9B7F0B34-8A9A-462F-8942-9ABA6E7EE768}"/>
                  </a:ext>
                </a:extLst>
              </p:cNvPr>
              <p:cNvSpPr>
                <a:spLocks/>
              </p:cNvSpPr>
              <p:nvPr/>
            </p:nvSpPr>
            <p:spPr bwMode="auto">
              <a:xfrm rot="14383584" flipV="1">
                <a:off x="3360" y="1249"/>
                <a:ext cx="337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38076" y="35566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6" name="Arc 27">
                <a:extLst>
                  <a:ext uri="{FF2B5EF4-FFF2-40B4-BE49-F238E27FC236}">
                    <a16:creationId xmlns:a16="http://schemas.microsoft.com/office/drawing/2014/main" id="{0DF1C87B-FB27-4432-96EA-063EF67DA17A}"/>
                  </a:ext>
                </a:extLst>
              </p:cNvPr>
              <p:cNvSpPr>
                <a:spLocks/>
              </p:cNvSpPr>
              <p:nvPr/>
            </p:nvSpPr>
            <p:spPr bwMode="auto">
              <a:xfrm rot="20045423" flipV="1">
                <a:off x="2160" y="1249"/>
                <a:ext cx="337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38076" y="35566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7" name="Line 28">
                <a:extLst>
                  <a:ext uri="{FF2B5EF4-FFF2-40B4-BE49-F238E27FC236}">
                    <a16:creationId xmlns:a16="http://schemas.microsoft.com/office/drawing/2014/main" id="{7F532644-8287-4A94-A7A8-DC214DB96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092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8" name="Line 29">
                <a:extLst>
                  <a:ext uri="{FF2B5EF4-FFF2-40B4-BE49-F238E27FC236}">
                    <a16:creationId xmlns:a16="http://schemas.microsoft.com/office/drawing/2014/main" id="{A880DA46-9968-43E9-9D1F-024A4E068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1" y="1344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29" name="Line 30">
                <a:extLst>
                  <a:ext uri="{FF2B5EF4-FFF2-40B4-BE49-F238E27FC236}">
                    <a16:creationId xmlns:a16="http://schemas.microsoft.com/office/drawing/2014/main" id="{A3256A61-EE9E-4DFC-91F8-5A28A294F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9" y="57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0" name="Line 31">
                <a:extLst>
                  <a:ext uri="{FF2B5EF4-FFF2-40B4-BE49-F238E27FC236}">
                    <a16:creationId xmlns:a16="http://schemas.microsoft.com/office/drawing/2014/main" id="{A21B6F19-A41D-4ADA-A64C-D6ADE1A02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9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1" name="Line 32">
                <a:extLst>
                  <a:ext uri="{FF2B5EF4-FFF2-40B4-BE49-F238E27FC236}">
                    <a16:creationId xmlns:a16="http://schemas.microsoft.com/office/drawing/2014/main" id="{99BF0DBA-D670-4496-AF92-77E6997A0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3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2" name="Line 33">
                <a:extLst>
                  <a:ext uri="{FF2B5EF4-FFF2-40B4-BE49-F238E27FC236}">
                    <a16:creationId xmlns:a16="http://schemas.microsoft.com/office/drawing/2014/main" id="{00EB11B5-8C92-4C10-B619-5761A7A78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2" y="791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3" name="Line 34">
                <a:extLst>
                  <a:ext uri="{FF2B5EF4-FFF2-40B4-BE49-F238E27FC236}">
                    <a16:creationId xmlns:a16="http://schemas.microsoft.com/office/drawing/2014/main" id="{2A955543-F6E0-4E88-B351-CF468576F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95" y="960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4" name="Line 35">
                <a:extLst>
                  <a:ext uri="{FF2B5EF4-FFF2-40B4-BE49-F238E27FC236}">
                    <a16:creationId xmlns:a16="http://schemas.microsoft.com/office/drawing/2014/main" id="{D3CCD472-BFD7-4D58-BD61-181E45D64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9" y="912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635" name="Line 36">
                <a:extLst>
                  <a:ext uri="{FF2B5EF4-FFF2-40B4-BE49-F238E27FC236}">
                    <a16:creationId xmlns:a16="http://schemas.microsoft.com/office/drawing/2014/main" id="{19D68337-81C1-4E17-8332-3EEA0FE5E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7" y="1392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5612" name="Text Box 37">
              <a:extLst>
                <a:ext uri="{FF2B5EF4-FFF2-40B4-BE49-F238E27FC236}">
                  <a16:creationId xmlns:a16="http://schemas.microsoft.com/office/drawing/2014/main" id="{85918472-D4A1-4975-9877-998323005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1" y="6961"/>
              <a:ext cx="66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76" tIns="23438" rIns="46876" bIns="23438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zh-CN" sz="4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3" name="Arc 38">
              <a:extLst>
                <a:ext uri="{FF2B5EF4-FFF2-40B4-BE49-F238E27FC236}">
                  <a16:creationId xmlns:a16="http://schemas.microsoft.com/office/drawing/2014/main" id="{6FF834BC-657E-455C-9769-27C98E38E0B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44" y="6937"/>
              <a:ext cx="493" cy="43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245"/>
                    <a:pt x="8790" y="829"/>
                    <a:pt x="20117" y="5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245"/>
                    <a:pt x="8790" y="829"/>
                    <a:pt x="20117" y="50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14" name="Line 39">
              <a:extLst>
                <a:ext uri="{FF2B5EF4-FFF2-40B4-BE49-F238E27FC236}">
                  <a16:creationId xmlns:a16="http://schemas.microsoft.com/office/drawing/2014/main" id="{D13F3E53-D217-4F01-B546-417BF3A05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0" y="6937"/>
              <a:ext cx="6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6" name="椭圆 45">
            <a:extLst>
              <a:ext uri="{FF2B5EF4-FFF2-40B4-BE49-F238E27FC236}">
                <a16:creationId xmlns:a16="http://schemas.microsoft.com/office/drawing/2014/main" id="{EA5D71A5-133D-44A2-A61E-F4E9576DF471}"/>
              </a:ext>
            </a:extLst>
          </p:cNvPr>
          <p:cNvSpPr/>
          <p:nvPr/>
        </p:nvSpPr>
        <p:spPr>
          <a:xfrm>
            <a:off x="3717925" y="5435600"/>
            <a:ext cx="47625" cy="460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Text Box 40">
            <a:extLst>
              <a:ext uri="{FF2B5EF4-FFF2-40B4-BE49-F238E27FC236}">
                <a16:creationId xmlns:a16="http://schemas.microsoft.com/office/drawing/2014/main" id="{56649DEF-B088-449F-BEBB-679E9989A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013" y="5867400"/>
            <a:ext cx="8651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876" tIns="23438" rIns="46876" bIns="234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={0}</a:t>
            </a:r>
            <a:endParaRPr lang="zh-CN" altLang="zh-CN" sz="4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Text Box 41">
            <a:extLst>
              <a:ext uri="{FF2B5EF4-FFF2-40B4-BE49-F238E27FC236}">
                <a16:creationId xmlns:a16="http://schemas.microsoft.com/office/drawing/2014/main" id="{366B9D9A-F8DF-4CB7-BFAB-BB3982891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5867400"/>
            <a:ext cx="10588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876" tIns="23438" rIns="46876" bIns="234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={4,5}</a:t>
            </a:r>
            <a:endParaRPr lang="zh-CN" altLang="zh-CN" sz="4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Text Box 42">
            <a:extLst>
              <a:ext uri="{FF2B5EF4-FFF2-40B4-BE49-F238E27FC236}">
                <a16:creationId xmlns:a16="http://schemas.microsoft.com/office/drawing/2014/main" id="{A0E12D51-B239-4FF0-A219-9C0A806C1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5867400"/>
            <a:ext cx="125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876" tIns="23438" rIns="46876" bIns="234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={1,2,3}</a:t>
            </a:r>
            <a:endParaRPr lang="zh-CN" altLang="zh-CN" sz="4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FA9F2638-CE21-4945-8544-31DA2EABB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105156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等价关系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Equivalence Relations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>
            <a:extLst>
              <a:ext uri="{FF2B5EF4-FFF2-40B4-BE49-F238E27FC236}">
                <a16:creationId xmlns:a16="http://schemas.microsoft.com/office/drawing/2014/main" id="{B69F1FA9-5D31-44CF-9D4B-0C3B31151D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6000" y="2514600"/>
            <a:ext cx="4878388" cy="2667000"/>
            <a:chOff x="7303" y="6120"/>
            <a:chExt cx="3960" cy="2165"/>
          </a:xfrm>
        </p:grpSpPr>
        <p:sp>
          <p:nvSpPr>
            <p:cNvPr id="27654" name="AutoShape 3">
              <a:extLst>
                <a:ext uri="{FF2B5EF4-FFF2-40B4-BE49-F238E27FC236}">
                  <a16:creationId xmlns:a16="http://schemas.microsoft.com/office/drawing/2014/main" id="{43234323-8CAF-4C67-9571-156F7FB33E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03" y="6120"/>
              <a:ext cx="3960" cy="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4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Text Box 4">
              <a:extLst>
                <a:ext uri="{FF2B5EF4-FFF2-40B4-BE49-F238E27FC236}">
                  <a16:creationId xmlns:a16="http://schemas.microsoft.com/office/drawing/2014/main" id="{7D6B5858-6080-4CF1-8E88-3463E7AF4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5" y="6230"/>
              <a:ext cx="775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864" tIns="27432" rIns="54864" bIns="27432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zh-CN" sz="2000" b="1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。</a:t>
              </a:r>
              <a:endParaRPr lang="zh-CN" altLang="zh-CN" sz="4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6" name="Text Box 5">
              <a:extLst>
                <a:ext uri="{FF2B5EF4-FFF2-40B4-BE49-F238E27FC236}">
                  <a16:creationId xmlns:a16="http://schemas.microsoft.com/office/drawing/2014/main" id="{856D2801-104F-4921-9E49-CEC7FEE21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7" y="7295"/>
              <a:ext cx="775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864" tIns="27432" rIns="54864" bIns="27432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5</a:t>
              </a:r>
              <a:r>
                <a:rPr lang="zh-CN" altLang="zh-CN" sz="2000" b="1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。</a:t>
              </a:r>
              <a:endParaRPr lang="zh-CN" altLang="zh-CN" sz="4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Arc 6">
              <a:extLst>
                <a:ext uri="{FF2B5EF4-FFF2-40B4-BE49-F238E27FC236}">
                  <a16:creationId xmlns:a16="http://schemas.microsoft.com/office/drawing/2014/main" id="{E443890C-89C1-4D0C-A3B0-7D250A9BB7DB}"/>
                </a:ext>
              </a:extLst>
            </p:cNvPr>
            <p:cNvSpPr>
              <a:spLocks/>
            </p:cNvSpPr>
            <p:nvPr/>
          </p:nvSpPr>
          <p:spPr bwMode="auto">
            <a:xfrm rot="6716391" flipV="1">
              <a:off x="9839" y="6121"/>
              <a:ext cx="505" cy="50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38076" y="35566"/>
                  </a:moveTo>
                  <a:cubicBezTo>
                    <a:pt x="33972" y="40408"/>
                    <a:pt x="279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38076" y="35566"/>
                  </a:moveTo>
                  <a:cubicBezTo>
                    <a:pt x="33972" y="40408"/>
                    <a:pt x="279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38076" y="35566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58" name="Arc 7">
              <a:extLst>
                <a:ext uri="{FF2B5EF4-FFF2-40B4-BE49-F238E27FC236}">
                  <a16:creationId xmlns:a16="http://schemas.microsoft.com/office/drawing/2014/main" id="{BFC7C1B6-EF6F-4BCB-B90F-9EDC7E71E585}"/>
                </a:ext>
              </a:extLst>
            </p:cNvPr>
            <p:cNvSpPr>
              <a:spLocks/>
            </p:cNvSpPr>
            <p:nvPr/>
          </p:nvSpPr>
          <p:spPr bwMode="auto">
            <a:xfrm rot="17813316" flipV="1">
              <a:off x="9911" y="7703"/>
              <a:ext cx="505" cy="50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38076" y="35566"/>
                  </a:moveTo>
                  <a:cubicBezTo>
                    <a:pt x="33972" y="40408"/>
                    <a:pt x="279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38076" y="35566"/>
                  </a:moveTo>
                  <a:cubicBezTo>
                    <a:pt x="33972" y="40408"/>
                    <a:pt x="2794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38076" y="35566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59" name="Line 8">
              <a:extLst>
                <a:ext uri="{FF2B5EF4-FFF2-40B4-BE49-F238E27FC236}">
                  <a16:creationId xmlns:a16="http://schemas.microsoft.com/office/drawing/2014/main" id="{BAD2F8CA-528E-4C74-8233-CAC5CEB87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0" y="6552"/>
              <a:ext cx="72" cy="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0" name="Line 9">
              <a:extLst>
                <a:ext uri="{FF2B5EF4-FFF2-40B4-BE49-F238E27FC236}">
                  <a16:creationId xmlns:a16="http://schemas.microsoft.com/office/drawing/2014/main" id="{85A2C45A-E387-43DA-82E8-F6F03F9B6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272" y="7702"/>
              <a:ext cx="72" cy="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1" name="Arc 10">
              <a:extLst>
                <a:ext uri="{FF2B5EF4-FFF2-40B4-BE49-F238E27FC236}">
                  <a16:creationId xmlns:a16="http://schemas.microsoft.com/office/drawing/2014/main" id="{BA4E407B-F2F3-4DDA-814F-C8CBBEBABA7B}"/>
                </a:ext>
              </a:extLst>
            </p:cNvPr>
            <p:cNvSpPr>
              <a:spLocks/>
            </p:cNvSpPr>
            <p:nvPr/>
          </p:nvSpPr>
          <p:spPr bwMode="auto">
            <a:xfrm rot="2311303">
              <a:off x="9771" y="6759"/>
              <a:ext cx="619" cy="1007"/>
            </a:xfrm>
            <a:custGeom>
              <a:avLst/>
              <a:gdLst>
                <a:gd name="T0" fmla="*/ 0 w 20651"/>
                <a:gd name="T1" fmla="*/ 0 h 21600"/>
                <a:gd name="T2" fmla="*/ 0 w 20651"/>
                <a:gd name="T3" fmla="*/ 0 h 21600"/>
                <a:gd name="T4" fmla="*/ 0 w 20651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51"/>
                <a:gd name="T10" fmla="*/ 0 h 21600"/>
                <a:gd name="T11" fmla="*/ 20651 w 206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51" h="21600" fill="none" extrusionOk="0">
                  <a:moveTo>
                    <a:pt x="-1" y="0"/>
                  </a:moveTo>
                  <a:cubicBezTo>
                    <a:pt x="9489" y="0"/>
                    <a:pt x="17867" y="6193"/>
                    <a:pt x="20650" y="15266"/>
                  </a:cubicBezTo>
                </a:path>
                <a:path w="20651" h="21600" stroke="0" extrusionOk="0">
                  <a:moveTo>
                    <a:pt x="-1" y="0"/>
                  </a:moveTo>
                  <a:cubicBezTo>
                    <a:pt x="9489" y="0"/>
                    <a:pt x="17867" y="6193"/>
                    <a:pt x="20650" y="1526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2" name="Arc 11">
              <a:extLst>
                <a:ext uri="{FF2B5EF4-FFF2-40B4-BE49-F238E27FC236}">
                  <a16:creationId xmlns:a16="http://schemas.microsoft.com/office/drawing/2014/main" id="{7D8F3A88-23F7-4F60-B3A3-F323F4EA5494}"/>
                </a:ext>
              </a:extLst>
            </p:cNvPr>
            <p:cNvSpPr>
              <a:spLocks/>
            </p:cNvSpPr>
            <p:nvPr/>
          </p:nvSpPr>
          <p:spPr bwMode="auto">
            <a:xfrm rot="-8493277">
              <a:off x="9912" y="6479"/>
              <a:ext cx="619" cy="1007"/>
            </a:xfrm>
            <a:custGeom>
              <a:avLst/>
              <a:gdLst>
                <a:gd name="T0" fmla="*/ 0 w 20651"/>
                <a:gd name="T1" fmla="*/ 0 h 21600"/>
                <a:gd name="T2" fmla="*/ 0 w 20651"/>
                <a:gd name="T3" fmla="*/ 0 h 21600"/>
                <a:gd name="T4" fmla="*/ 0 w 20651"/>
                <a:gd name="T5" fmla="*/ 0 h 21600"/>
                <a:gd name="T6" fmla="*/ 0 60000 65536"/>
                <a:gd name="T7" fmla="*/ 0 60000 65536"/>
                <a:gd name="T8" fmla="*/ 0 60000 65536"/>
                <a:gd name="T9" fmla="*/ 0 w 20651"/>
                <a:gd name="T10" fmla="*/ 0 h 21600"/>
                <a:gd name="T11" fmla="*/ 20651 w 206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51" h="21600" fill="none" extrusionOk="0">
                  <a:moveTo>
                    <a:pt x="-1" y="0"/>
                  </a:moveTo>
                  <a:cubicBezTo>
                    <a:pt x="9489" y="0"/>
                    <a:pt x="17867" y="6193"/>
                    <a:pt x="20650" y="15266"/>
                  </a:cubicBezTo>
                </a:path>
                <a:path w="20651" h="21600" stroke="0" extrusionOk="0">
                  <a:moveTo>
                    <a:pt x="-1" y="0"/>
                  </a:moveTo>
                  <a:cubicBezTo>
                    <a:pt x="9489" y="0"/>
                    <a:pt x="17867" y="6193"/>
                    <a:pt x="20650" y="1526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3" name="Line 12">
              <a:extLst>
                <a:ext uri="{FF2B5EF4-FFF2-40B4-BE49-F238E27FC236}">
                  <a16:creationId xmlns:a16="http://schemas.microsoft.com/office/drawing/2014/main" id="{7D0BC858-2741-4806-9624-7461FA172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44" y="7055"/>
              <a:ext cx="1" cy="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7664" name="Group 13">
              <a:extLst>
                <a:ext uri="{FF2B5EF4-FFF2-40B4-BE49-F238E27FC236}">
                  <a16:creationId xmlns:a16="http://schemas.microsoft.com/office/drawing/2014/main" id="{D780EB8F-48D9-4FCB-BD90-5F1D0C98A0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41" y="6120"/>
              <a:ext cx="776" cy="2087"/>
              <a:chOff x="4581" y="240"/>
              <a:chExt cx="518" cy="1393"/>
            </a:xfrm>
          </p:grpSpPr>
          <p:sp>
            <p:nvSpPr>
              <p:cNvPr id="27688" name="Text Box 14">
                <a:extLst>
                  <a:ext uri="{FF2B5EF4-FFF2-40B4-BE49-F238E27FC236}">
                    <a16:creationId xmlns:a16="http://schemas.microsoft.com/office/drawing/2014/main" id="{815C719F-56D9-4003-A17A-06F750C7A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1" y="322"/>
                <a:ext cx="51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864" tIns="27432" rIns="54864" bIns="27432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3</a:t>
                </a:r>
                <a:r>
                  <a:rPr lang="zh-CN" altLang="zh-CN" sz="2000" b="1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。</a:t>
                </a:r>
                <a:endParaRPr lang="zh-CN" altLang="zh-CN" sz="4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9" name="Text Box 15">
                <a:extLst>
                  <a:ext uri="{FF2B5EF4-FFF2-40B4-BE49-F238E27FC236}">
                    <a16:creationId xmlns:a16="http://schemas.microsoft.com/office/drawing/2014/main" id="{74F28ABC-77D0-4026-BB8E-C92ECA8FCB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1" y="1020"/>
                <a:ext cx="51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864" tIns="27432" rIns="54864" bIns="27432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6</a:t>
                </a:r>
                <a:r>
                  <a:rPr lang="zh-CN" altLang="zh-CN" sz="2000" b="1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。</a:t>
                </a:r>
                <a:endParaRPr lang="zh-CN" altLang="zh-CN" sz="4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90" name="Arc 16">
                <a:extLst>
                  <a:ext uri="{FF2B5EF4-FFF2-40B4-BE49-F238E27FC236}">
                    <a16:creationId xmlns:a16="http://schemas.microsoft.com/office/drawing/2014/main" id="{0C552B8B-7FB2-494E-80AB-D7FB1B7D187A}"/>
                  </a:ext>
                </a:extLst>
              </p:cNvPr>
              <p:cNvSpPr>
                <a:spLocks/>
              </p:cNvSpPr>
              <p:nvPr/>
            </p:nvSpPr>
            <p:spPr bwMode="auto">
              <a:xfrm rot="6716391" flipV="1">
                <a:off x="4656" y="241"/>
                <a:ext cx="337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38076" y="35566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91" name="Arc 17">
                <a:extLst>
                  <a:ext uri="{FF2B5EF4-FFF2-40B4-BE49-F238E27FC236}">
                    <a16:creationId xmlns:a16="http://schemas.microsoft.com/office/drawing/2014/main" id="{774405E8-D7E1-4099-81E5-52D6690C8BD5}"/>
                  </a:ext>
                </a:extLst>
              </p:cNvPr>
              <p:cNvSpPr>
                <a:spLocks/>
              </p:cNvSpPr>
              <p:nvPr/>
            </p:nvSpPr>
            <p:spPr bwMode="auto">
              <a:xfrm rot="17813316" flipV="1">
                <a:off x="4656" y="1297"/>
                <a:ext cx="337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38076" y="35566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92" name="Line 18">
                <a:extLst>
                  <a:ext uri="{FF2B5EF4-FFF2-40B4-BE49-F238E27FC236}">
                    <a16:creationId xmlns:a16="http://schemas.microsoft.com/office/drawing/2014/main" id="{B2226206-4AAC-4002-B262-0A531B216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" y="528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93" name="Line 19">
                <a:extLst>
                  <a:ext uri="{FF2B5EF4-FFF2-40B4-BE49-F238E27FC236}">
                    <a16:creationId xmlns:a16="http://schemas.microsoft.com/office/drawing/2014/main" id="{5E37D7D9-C135-403A-9491-4C0C4B98C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97" y="129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94" name="Arc 20">
                <a:extLst>
                  <a:ext uri="{FF2B5EF4-FFF2-40B4-BE49-F238E27FC236}">
                    <a16:creationId xmlns:a16="http://schemas.microsoft.com/office/drawing/2014/main" id="{B01D7364-621E-42FF-AE47-2B316CD89C73}"/>
                  </a:ext>
                </a:extLst>
              </p:cNvPr>
              <p:cNvSpPr>
                <a:spLocks/>
              </p:cNvSpPr>
              <p:nvPr/>
            </p:nvSpPr>
            <p:spPr bwMode="auto">
              <a:xfrm rot="2311303">
                <a:off x="4609" y="672"/>
                <a:ext cx="413" cy="672"/>
              </a:xfrm>
              <a:custGeom>
                <a:avLst/>
                <a:gdLst>
                  <a:gd name="T0" fmla="*/ 0 w 20651"/>
                  <a:gd name="T1" fmla="*/ 0 h 21600"/>
                  <a:gd name="T2" fmla="*/ 0 w 20651"/>
                  <a:gd name="T3" fmla="*/ 0 h 21600"/>
                  <a:gd name="T4" fmla="*/ 0 w 2065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651"/>
                  <a:gd name="T10" fmla="*/ 0 h 21600"/>
                  <a:gd name="T11" fmla="*/ 20651 w 2065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651" h="21600" fill="none" extrusionOk="0">
                    <a:moveTo>
                      <a:pt x="-1" y="0"/>
                    </a:moveTo>
                    <a:cubicBezTo>
                      <a:pt x="9489" y="0"/>
                      <a:pt x="17867" y="6193"/>
                      <a:pt x="20650" y="15266"/>
                    </a:cubicBezTo>
                  </a:path>
                  <a:path w="20651" h="21600" stroke="0" extrusionOk="0">
                    <a:moveTo>
                      <a:pt x="-1" y="0"/>
                    </a:moveTo>
                    <a:cubicBezTo>
                      <a:pt x="9489" y="0"/>
                      <a:pt x="17867" y="6193"/>
                      <a:pt x="20650" y="1526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95" name="Arc 21">
                <a:extLst>
                  <a:ext uri="{FF2B5EF4-FFF2-40B4-BE49-F238E27FC236}">
                    <a16:creationId xmlns:a16="http://schemas.microsoft.com/office/drawing/2014/main" id="{42B79721-3281-4C43-8BF9-90780E4976A7}"/>
                  </a:ext>
                </a:extLst>
              </p:cNvPr>
              <p:cNvSpPr>
                <a:spLocks/>
              </p:cNvSpPr>
              <p:nvPr/>
            </p:nvSpPr>
            <p:spPr bwMode="auto">
              <a:xfrm rot="-8493277">
                <a:off x="4657" y="480"/>
                <a:ext cx="413" cy="672"/>
              </a:xfrm>
              <a:custGeom>
                <a:avLst/>
                <a:gdLst>
                  <a:gd name="T0" fmla="*/ 0 w 20651"/>
                  <a:gd name="T1" fmla="*/ 0 h 21600"/>
                  <a:gd name="T2" fmla="*/ 0 w 20651"/>
                  <a:gd name="T3" fmla="*/ 0 h 21600"/>
                  <a:gd name="T4" fmla="*/ 0 w 2065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651"/>
                  <a:gd name="T10" fmla="*/ 0 h 21600"/>
                  <a:gd name="T11" fmla="*/ 20651 w 2065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651" h="21600" fill="none" extrusionOk="0">
                    <a:moveTo>
                      <a:pt x="-1" y="0"/>
                    </a:moveTo>
                    <a:cubicBezTo>
                      <a:pt x="9489" y="0"/>
                      <a:pt x="17867" y="6193"/>
                      <a:pt x="20650" y="15266"/>
                    </a:cubicBezTo>
                  </a:path>
                  <a:path w="20651" h="21600" stroke="0" extrusionOk="0">
                    <a:moveTo>
                      <a:pt x="-1" y="0"/>
                    </a:moveTo>
                    <a:cubicBezTo>
                      <a:pt x="9489" y="0"/>
                      <a:pt x="17867" y="6193"/>
                      <a:pt x="20650" y="1526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96" name="Line 22">
                <a:extLst>
                  <a:ext uri="{FF2B5EF4-FFF2-40B4-BE49-F238E27FC236}">
                    <a16:creationId xmlns:a16="http://schemas.microsoft.com/office/drawing/2014/main" id="{0EF9B653-BB3C-4CC4-A189-B312068D0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49" y="1152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97" name="Line 23">
                <a:extLst>
                  <a:ext uri="{FF2B5EF4-FFF2-40B4-BE49-F238E27FC236}">
                    <a16:creationId xmlns:a16="http://schemas.microsoft.com/office/drawing/2014/main" id="{9E344EF1-F74E-454B-BF75-BEFF8F14D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5" y="816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7665" name="Line 24">
              <a:extLst>
                <a:ext uri="{FF2B5EF4-FFF2-40B4-BE49-F238E27FC236}">
                  <a16:creationId xmlns:a16="http://schemas.microsoft.com/office/drawing/2014/main" id="{7277EE7F-BB6A-4AD2-81C1-44CA61BF2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84" y="7055"/>
              <a:ext cx="1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7666" name="Group 25">
              <a:extLst>
                <a:ext uri="{FF2B5EF4-FFF2-40B4-BE49-F238E27FC236}">
                  <a16:creationId xmlns:a16="http://schemas.microsoft.com/office/drawing/2014/main" id="{AAA9D721-C947-4DDB-BEEA-155502E76A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" y="6192"/>
              <a:ext cx="2303" cy="2093"/>
              <a:chOff x="2160" y="288"/>
              <a:chExt cx="1537" cy="1397"/>
            </a:xfrm>
          </p:grpSpPr>
          <p:sp>
            <p:nvSpPr>
              <p:cNvPr id="27667" name="Text Box 26">
                <a:extLst>
                  <a:ext uri="{FF2B5EF4-FFF2-40B4-BE49-F238E27FC236}">
                    <a16:creationId xmlns:a16="http://schemas.microsoft.com/office/drawing/2014/main" id="{5B785EA7-F85B-4886-9E95-791A31786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9" y="356"/>
                <a:ext cx="51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864" tIns="27432" rIns="54864" bIns="27432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2000" b="1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。</a:t>
                </a:r>
                <a:endParaRPr lang="zh-CN" altLang="zh-CN" sz="4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8" name="Text Box 27">
                <a:extLst>
                  <a:ext uri="{FF2B5EF4-FFF2-40B4-BE49-F238E27FC236}">
                    <a16:creationId xmlns:a16="http://schemas.microsoft.com/office/drawing/2014/main" id="{728E3A64-789F-41DB-B2C1-E895A70B5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7" y="1037"/>
                <a:ext cx="51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864" tIns="27432" rIns="54864" bIns="27432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4</a:t>
                </a:r>
                <a:r>
                  <a:rPr lang="zh-CN" altLang="zh-CN" sz="2000" b="1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。</a:t>
                </a:r>
                <a:endParaRPr lang="zh-CN" altLang="zh-CN" sz="4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9" name="Text Box 28">
                <a:extLst>
                  <a:ext uri="{FF2B5EF4-FFF2-40B4-BE49-F238E27FC236}">
                    <a16:creationId xmlns:a16="http://schemas.microsoft.com/office/drawing/2014/main" id="{219E405C-4D76-444D-8C1E-7F317A7A1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6" y="1078"/>
                <a:ext cx="51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864" tIns="27432" rIns="54864" bIns="27432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7</a:t>
                </a:r>
                <a:r>
                  <a:rPr lang="zh-CN" altLang="zh-CN" sz="2000" b="1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。</a:t>
                </a:r>
                <a:endParaRPr lang="zh-CN" altLang="zh-CN" sz="4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0" name="Arc 29">
                <a:extLst>
                  <a:ext uri="{FF2B5EF4-FFF2-40B4-BE49-F238E27FC236}">
                    <a16:creationId xmlns:a16="http://schemas.microsoft.com/office/drawing/2014/main" id="{F3D6BF6E-BB00-476E-BFCC-480212D711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01" y="624"/>
                <a:ext cx="38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71" name="Arc 30">
                <a:extLst>
                  <a:ext uri="{FF2B5EF4-FFF2-40B4-BE49-F238E27FC236}">
                    <a16:creationId xmlns:a16="http://schemas.microsoft.com/office/drawing/2014/main" id="{1894909B-9085-427A-BE41-AA6F7DAD2B6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709355" flipH="1">
                <a:off x="2449" y="624"/>
                <a:ext cx="384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72" name="Arc 31">
                <a:extLst>
                  <a:ext uri="{FF2B5EF4-FFF2-40B4-BE49-F238E27FC236}">
                    <a16:creationId xmlns:a16="http://schemas.microsoft.com/office/drawing/2014/main" id="{3795D0E2-4F09-481B-9B66-09EACA90C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624"/>
                <a:ext cx="528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73" name="Arc 32">
                <a:extLst>
                  <a:ext uri="{FF2B5EF4-FFF2-40B4-BE49-F238E27FC236}">
                    <a16:creationId xmlns:a16="http://schemas.microsoft.com/office/drawing/2014/main" id="{239F2567-4399-4A05-BBC0-E5E3A625022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832" y="576"/>
                <a:ext cx="665" cy="704"/>
              </a:xfrm>
              <a:custGeom>
                <a:avLst/>
                <a:gdLst>
                  <a:gd name="T0" fmla="*/ 0 w 21600"/>
                  <a:gd name="T1" fmla="*/ 0 h 21233"/>
                  <a:gd name="T2" fmla="*/ 0 w 21600"/>
                  <a:gd name="T3" fmla="*/ 0 h 21233"/>
                  <a:gd name="T4" fmla="*/ 0 w 21600"/>
                  <a:gd name="T5" fmla="*/ 0 h 2123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233"/>
                  <a:gd name="T11" fmla="*/ 21600 w 21600"/>
                  <a:gd name="T12" fmla="*/ 21233 h 21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233" fill="none" extrusionOk="0">
                    <a:moveTo>
                      <a:pt x="4598" y="0"/>
                    </a:moveTo>
                    <a:cubicBezTo>
                      <a:pt x="14523" y="2162"/>
                      <a:pt x="21600" y="10947"/>
                      <a:pt x="21600" y="21105"/>
                    </a:cubicBezTo>
                    <a:cubicBezTo>
                      <a:pt x="21600" y="21147"/>
                      <a:pt x="21599" y="21190"/>
                      <a:pt x="21599" y="21232"/>
                    </a:cubicBezTo>
                  </a:path>
                  <a:path w="21600" h="21233" stroke="0" extrusionOk="0">
                    <a:moveTo>
                      <a:pt x="4598" y="0"/>
                    </a:moveTo>
                    <a:cubicBezTo>
                      <a:pt x="14523" y="2162"/>
                      <a:pt x="21600" y="10947"/>
                      <a:pt x="21600" y="21105"/>
                    </a:cubicBezTo>
                    <a:cubicBezTo>
                      <a:pt x="21600" y="21147"/>
                      <a:pt x="21599" y="21190"/>
                      <a:pt x="21599" y="21232"/>
                    </a:cubicBezTo>
                    <a:lnTo>
                      <a:pt x="0" y="21105"/>
                    </a:lnTo>
                    <a:lnTo>
                      <a:pt x="4598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74" name="Arc 33">
                <a:extLst>
                  <a:ext uri="{FF2B5EF4-FFF2-40B4-BE49-F238E27FC236}">
                    <a16:creationId xmlns:a16="http://schemas.microsoft.com/office/drawing/2014/main" id="{5115663A-063A-4D68-BB54-DFEDD6FF173E}"/>
                  </a:ext>
                </a:extLst>
              </p:cNvPr>
              <p:cNvSpPr>
                <a:spLocks/>
              </p:cNvSpPr>
              <p:nvPr/>
            </p:nvSpPr>
            <p:spPr bwMode="auto">
              <a:xfrm rot="7238820">
                <a:off x="2657" y="911"/>
                <a:ext cx="528" cy="768"/>
              </a:xfrm>
              <a:custGeom>
                <a:avLst/>
                <a:gdLst>
                  <a:gd name="T0" fmla="*/ 0 w 21600"/>
                  <a:gd name="T1" fmla="*/ 0 h 21397"/>
                  <a:gd name="T2" fmla="*/ 0 w 21600"/>
                  <a:gd name="T3" fmla="*/ 0 h 21397"/>
                  <a:gd name="T4" fmla="*/ 0 w 21600"/>
                  <a:gd name="T5" fmla="*/ 0 h 2139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397"/>
                  <a:gd name="T11" fmla="*/ 21600 w 21600"/>
                  <a:gd name="T12" fmla="*/ 21397 h 213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397" fill="none" extrusionOk="0">
                    <a:moveTo>
                      <a:pt x="2953" y="-1"/>
                    </a:moveTo>
                    <a:cubicBezTo>
                      <a:pt x="13639" y="1474"/>
                      <a:pt x="21600" y="10608"/>
                      <a:pt x="21600" y="21397"/>
                    </a:cubicBezTo>
                  </a:path>
                  <a:path w="21600" h="21397" stroke="0" extrusionOk="0">
                    <a:moveTo>
                      <a:pt x="2953" y="-1"/>
                    </a:moveTo>
                    <a:cubicBezTo>
                      <a:pt x="13639" y="1474"/>
                      <a:pt x="21600" y="10608"/>
                      <a:pt x="21600" y="21397"/>
                    </a:cubicBezTo>
                    <a:lnTo>
                      <a:pt x="0" y="21397"/>
                    </a:lnTo>
                    <a:lnTo>
                      <a:pt x="2953" y="-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75" name="Arc 34">
                <a:extLst>
                  <a:ext uri="{FF2B5EF4-FFF2-40B4-BE49-F238E27FC236}">
                    <a16:creationId xmlns:a16="http://schemas.microsoft.com/office/drawing/2014/main" id="{AC7EDF16-1375-45FD-98EA-A82A9E1CDE3A}"/>
                  </a:ext>
                </a:extLst>
              </p:cNvPr>
              <p:cNvSpPr>
                <a:spLocks/>
              </p:cNvSpPr>
              <p:nvPr/>
            </p:nvSpPr>
            <p:spPr bwMode="auto">
              <a:xfrm rot="-5527372">
                <a:off x="2685" y="962"/>
                <a:ext cx="487" cy="960"/>
              </a:xfrm>
              <a:custGeom>
                <a:avLst/>
                <a:gdLst>
                  <a:gd name="T0" fmla="*/ 0 w 21600"/>
                  <a:gd name="T1" fmla="*/ 0 h 28434"/>
                  <a:gd name="T2" fmla="*/ 0 w 21600"/>
                  <a:gd name="T3" fmla="*/ 0 h 28434"/>
                  <a:gd name="T4" fmla="*/ 0 w 21600"/>
                  <a:gd name="T5" fmla="*/ 0 h 2843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8434"/>
                  <a:gd name="T11" fmla="*/ 21600 w 21600"/>
                  <a:gd name="T12" fmla="*/ 28434 h 284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8434" fill="none" extrusionOk="0">
                    <a:moveTo>
                      <a:pt x="17297" y="-1"/>
                    </a:moveTo>
                    <a:cubicBezTo>
                      <a:pt x="20090" y="3734"/>
                      <a:pt x="21600" y="8273"/>
                      <a:pt x="21600" y="12937"/>
                    </a:cubicBezTo>
                    <a:cubicBezTo>
                      <a:pt x="21600" y="18776"/>
                      <a:pt x="19235" y="24366"/>
                      <a:pt x="15046" y="28434"/>
                    </a:cubicBezTo>
                  </a:path>
                  <a:path w="21600" h="28434" stroke="0" extrusionOk="0">
                    <a:moveTo>
                      <a:pt x="17297" y="-1"/>
                    </a:moveTo>
                    <a:cubicBezTo>
                      <a:pt x="20090" y="3734"/>
                      <a:pt x="21600" y="8273"/>
                      <a:pt x="21600" y="12937"/>
                    </a:cubicBezTo>
                    <a:cubicBezTo>
                      <a:pt x="21600" y="18776"/>
                      <a:pt x="19235" y="24366"/>
                      <a:pt x="15046" y="28434"/>
                    </a:cubicBezTo>
                    <a:lnTo>
                      <a:pt x="0" y="12937"/>
                    </a:lnTo>
                    <a:lnTo>
                      <a:pt x="17297" y="-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76" name="Arc 35">
                <a:extLst>
                  <a:ext uri="{FF2B5EF4-FFF2-40B4-BE49-F238E27FC236}">
                    <a16:creationId xmlns:a16="http://schemas.microsoft.com/office/drawing/2014/main" id="{D37C6C1D-63BE-455A-AEB7-53989163E971}"/>
                  </a:ext>
                </a:extLst>
              </p:cNvPr>
              <p:cNvSpPr>
                <a:spLocks/>
              </p:cNvSpPr>
              <p:nvPr/>
            </p:nvSpPr>
            <p:spPr bwMode="auto">
              <a:xfrm rot="6716391" flipV="1">
                <a:off x="2640" y="289"/>
                <a:ext cx="337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38076" y="35566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77" name="Arc 36">
                <a:extLst>
                  <a:ext uri="{FF2B5EF4-FFF2-40B4-BE49-F238E27FC236}">
                    <a16:creationId xmlns:a16="http://schemas.microsoft.com/office/drawing/2014/main" id="{0FBEEFA2-3D7E-44AB-9031-4802B72D097C}"/>
                  </a:ext>
                </a:extLst>
              </p:cNvPr>
              <p:cNvSpPr>
                <a:spLocks/>
              </p:cNvSpPr>
              <p:nvPr/>
            </p:nvSpPr>
            <p:spPr bwMode="auto">
              <a:xfrm rot="14383584" flipV="1">
                <a:off x="3360" y="1249"/>
                <a:ext cx="337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38076" y="35566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78" name="Arc 37">
                <a:extLst>
                  <a:ext uri="{FF2B5EF4-FFF2-40B4-BE49-F238E27FC236}">
                    <a16:creationId xmlns:a16="http://schemas.microsoft.com/office/drawing/2014/main" id="{F81C2429-59D5-4CC4-8202-317EC919888F}"/>
                  </a:ext>
                </a:extLst>
              </p:cNvPr>
              <p:cNvSpPr>
                <a:spLocks/>
              </p:cNvSpPr>
              <p:nvPr/>
            </p:nvSpPr>
            <p:spPr bwMode="auto">
              <a:xfrm rot="20045423" flipV="1">
                <a:off x="2160" y="1249"/>
                <a:ext cx="337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38076" y="35566"/>
                    </a:moveTo>
                    <a:cubicBezTo>
                      <a:pt x="33972" y="40408"/>
                      <a:pt x="2794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38076" y="35566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79" name="Line 38">
                <a:extLst>
                  <a:ext uri="{FF2B5EF4-FFF2-40B4-BE49-F238E27FC236}">
                    <a16:creationId xmlns:a16="http://schemas.microsoft.com/office/drawing/2014/main" id="{3D91409E-46EB-4E9F-87E8-1423265B5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104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80" name="Line 39">
                <a:extLst>
                  <a:ext uri="{FF2B5EF4-FFF2-40B4-BE49-F238E27FC236}">
                    <a16:creationId xmlns:a16="http://schemas.microsoft.com/office/drawing/2014/main" id="{505F95CC-CF56-4311-BF4D-8B6FC51C5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1" y="1344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81" name="Line 40">
                <a:extLst>
                  <a:ext uri="{FF2B5EF4-FFF2-40B4-BE49-F238E27FC236}">
                    <a16:creationId xmlns:a16="http://schemas.microsoft.com/office/drawing/2014/main" id="{B3885B1E-8DDE-4289-A4F7-0619F6FEB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1" y="57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82" name="Line 41">
                <a:extLst>
                  <a:ext uri="{FF2B5EF4-FFF2-40B4-BE49-F238E27FC236}">
                    <a16:creationId xmlns:a16="http://schemas.microsoft.com/office/drawing/2014/main" id="{177C9D14-851F-4DB3-BF75-1CF104A52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1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83" name="Line 42">
                <a:extLst>
                  <a:ext uri="{FF2B5EF4-FFF2-40B4-BE49-F238E27FC236}">
                    <a16:creationId xmlns:a16="http://schemas.microsoft.com/office/drawing/2014/main" id="{94F8A62D-80EC-470B-A298-6E6486334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3" y="120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84" name="Line 43">
                <a:extLst>
                  <a:ext uri="{FF2B5EF4-FFF2-40B4-BE49-F238E27FC236}">
                    <a16:creationId xmlns:a16="http://schemas.microsoft.com/office/drawing/2014/main" id="{CC976EE0-55C1-4DD2-8C3F-3BE28B522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9" y="768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85" name="Line 44">
                <a:extLst>
                  <a:ext uri="{FF2B5EF4-FFF2-40B4-BE49-F238E27FC236}">
                    <a16:creationId xmlns:a16="http://schemas.microsoft.com/office/drawing/2014/main" id="{953791B7-BF08-4AAF-AD38-52CEFEB1C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29" y="960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86" name="Line 45">
                <a:extLst>
                  <a:ext uri="{FF2B5EF4-FFF2-40B4-BE49-F238E27FC236}">
                    <a16:creationId xmlns:a16="http://schemas.microsoft.com/office/drawing/2014/main" id="{D84FAE60-A5F5-4130-8CDA-0DB93D65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7" y="912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687" name="Line 46">
                <a:extLst>
                  <a:ext uri="{FF2B5EF4-FFF2-40B4-BE49-F238E27FC236}">
                    <a16:creationId xmlns:a16="http://schemas.microsoft.com/office/drawing/2014/main" id="{CF603777-094C-4409-AD84-177DCACD7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7" y="1392"/>
                <a:ext cx="0" cy="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3" name="圆角矩形标注 52">
            <a:extLst>
              <a:ext uri="{FF2B5EF4-FFF2-40B4-BE49-F238E27FC236}">
                <a16:creationId xmlns:a16="http://schemas.microsoft.com/office/drawing/2014/main" id="{111E572E-9549-4EAB-96BB-EFB1FD436A6B}"/>
              </a:ext>
            </a:extLst>
          </p:cNvPr>
          <p:cNvSpPr/>
          <p:nvPr/>
        </p:nvSpPr>
        <p:spPr>
          <a:xfrm>
            <a:off x="7543800" y="2590800"/>
            <a:ext cx="2514600" cy="762000"/>
          </a:xfrm>
          <a:prstGeom prst="wedgeRoundRectCallout">
            <a:avLst>
              <a:gd name="adj1" fmla="val -73936"/>
              <a:gd name="adj2" fmla="val 5491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是等价关系吗？</a:t>
            </a:r>
          </a:p>
        </p:txBody>
      </p:sp>
      <p:sp>
        <p:nvSpPr>
          <p:cNvPr id="54" name="圆角矩形标注 53">
            <a:extLst>
              <a:ext uri="{FF2B5EF4-FFF2-40B4-BE49-F238E27FC236}">
                <a16:creationId xmlns:a16="http://schemas.microsoft.com/office/drawing/2014/main" id="{069FDD5C-87FA-4EC8-B6DA-F98F6E97C073}"/>
              </a:ext>
            </a:extLst>
          </p:cNvPr>
          <p:cNvSpPr/>
          <p:nvPr/>
        </p:nvSpPr>
        <p:spPr>
          <a:xfrm>
            <a:off x="7543800" y="3581400"/>
            <a:ext cx="2514600" cy="762000"/>
          </a:xfrm>
          <a:prstGeom prst="wedgeRoundRectCallout">
            <a:avLst>
              <a:gd name="adj1" fmla="val -73936"/>
              <a:gd name="adj2" fmla="val 5491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等价类如何？</a:t>
            </a: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E0395922-1BCB-4577-9DFC-7E0499C48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105156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等价关系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Equivalence Relations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0">
            <a:extLst>
              <a:ext uri="{FF2B5EF4-FFF2-40B4-BE49-F238E27FC236}">
                <a16:creationId xmlns:a16="http://schemas.microsoft.com/office/drawing/2014/main" id="{30EE94C1-2538-4CE8-BF48-02A04CA1B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9699" name="Group 1">
            <a:extLst>
              <a:ext uri="{FF2B5EF4-FFF2-40B4-BE49-F238E27FC236}">
                <a16:creationId xmlns:a16="http://schemas.microsoft.com/office/drawing/2014/main" id="{25CE47F3-EF6E-4889-9F9C-6FF9A04E42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81200" y="2057400"/>
            <a:ext cx="7650163" cy="4648200"/>
            <a:chOff x="2204" y="10668"/>
            <a:chExt cx="10752" cy="6484"/>
          </a:xfrm>
        </p:grpSpPr>
        <p:sp>
          <p:nvSpPr>
            <p:cNvPr id="29702" name="AutoShape 129">
              <a:extLst>
                <a:ext uri="{FF2B5EF4-FFF2-40B4-BE49-F238E27FC236}">
                  <a16:creationId xmlns:a16="http://schemas.microsoft.com/office/drawing/2014/main" id="{1E46D418-1CE9-416D-B9F6-231FF59D4F6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04" y="10668"/>
              <a:ext cx="10752" cy="6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03" name="Group 125">
              <a:extLst>
                <a:ext uri="{FF2B5EF4-FFF2-40B4-BE49-F238E27FC236}">
                  <a16:creationId xmlns:a16="http://schemas.microsoft.com/office/drawing/2014/main" id="{F5BE7533-26E4-4EB6-8E09-E19409F7B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2" y="10668"/>
              <a:ext cx="2194" cy="2116"/>
              <a:chOff x="540" y="1440"/>
              <a:chExt cx="1097" cy="1066"/>
            </a:xfrm>
          </p:grpSpPr>
          <p:sp>
            <p:nvSpPr>
              <p:cNvPr id="29827" name="Text Box 128">
                <a:extLst>
                  <a:ext uri="{FF2B5EF4-FFF2-40B4-BE49-F238E27FC236}">
                    <a16:creationId xmlns:a16="http://schemas.microsoft.com/office/drawing/2014/main" id="{A7EEBF2E-A38C-40D6-A238-94F723244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6" y="1440"/>
                <a:ext cx="5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32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28" name="Text Box 127">
                <a:extLst>
                  <a:ext uri="{FF2B5EF4-FFF2-40B4-BE49-F238E27FC236}">
                    <a16:creationId xmlns:a16="http://schemas.microsoft.com/office/drawing/2014/main" id="{4F6CF0D7-64C9-41A0-8DAE-04EE0F39FB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" y="2064"/>
                <a:ext cx="5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32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29" name="Text Box 126">
                <a:extLst>
                  <a:ext uri="{FF2B5EF4-FFF2-40B4-BE49-F238E27FC236}">
                    <a16:creationId xmlns:a16="http://schemas.microsoft.com/office/drawing/2014/main" id="{97847489-F7A2-424A-92C7-15C39C503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43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zh-CN" altLang="zh-CN" sz="32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704" name="Group 121">
              <a:extLst>
                <a:ext uri="{FF2B5EF4-FFF2-40B4-BE49-F238E27FC236}">
                  <a16:creationId xmlns:a16="http://schemas.microsoft.com/office/drawing/2014/main" id="{8EEBA6DF-38D7-4618-985F-61C406E7D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10668"/>
              <a:ext cx="2194" cy="2116"/>
              <a:chOff x="540" y="1440"/>
              <a:chExt cx="1097" cy="1066"/>
            </a:xfrm>
          </p:grpSpPr>
          <p:sp>
            <p:nvSpPr>
              <p:cNvPr id="29824" name="Text Box 124">
                <a:extLst>
                  <a:ext uri="{FF2B5EF4-FFF2-40B4-BE49-F238E27FC236}">
                    <a16:creationId xmlns:a16="http://schemas.microsoft.com/office/drawing/2014/main" id="{ACFF404C-418C-4D34-93AE-B540E052C4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6" y="1440"/>
                <a:ext cx="5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32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25" name="Text Box 123">
                <a:extLst>
                  <a:ext uri="{FF2B5EF4-FFF2-40B4-BE49-F238E27FC236}">
                    <a16:creationId xmlns:a16="http://schemas.microsoft.com/office/drawing/2014/main" id="{F9C74DB7-A533-4CBC-AD25-01CF2DC3EC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" y="2064"/>
                <a:ext cx="5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32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26" name="Text Box 122">
                <a:extLst>
                  <a:ext uri="{FF2B5EF4-FFF2-40B4-BE49-F238E27FC236}">
                    <a16:creationId xmlns:a16="http://schemas.microsoft.com/office/drawing/2014/main" id="{3A04810D-D443-4D1F-88E9-C58F593C8D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43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zh-CN" altLang="zh-CN" sz="32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05" name="Text Box 120">
              <a:extLst>
                <a:ext uri="{FF2B5EF4-FFF2-40B4-BE49-F238E27FC236}">
                  <a16:creationId xmlns:a16="http://schemas.microsoft.com/office/drawing/2014/main" id="{B8F833F2-0304-4F9E-B4FB-EF6AC4A45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6" y="12288"/>
              <a:ext cx="376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4111" tIns="22055" rIns="44111" bIns="2205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06" name="Text Box 119">
              <a:extLst>
                <a:ext uri="{FF2B5EF4-FFF2-40B4-BE49-F238E27FC236}">
                  <a16:creationId xmlns:a16="http://schemas.microsoft.com/office/drawing/2014/main" id="{512F80DE-5A5C-4B91-8ECC-F68E5B5EA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12383"/>
              <a:ext cx="376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4111" tIns="22055" rIns="44111" bIns="2205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9707" name="Group 98">
              <a:extLst>
                <a:ext uri="{FF2B5EF4-FFF2-40B4-BE49-F238E27FC236}">
                  <a16:creationId xmlns:a16="http://schemas.microsoft.com/office/drawing/2014/main" id="{665DA9D7-1DBE-4CFA-A811-0817675DF4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13336"/>
              <a:ext cx="9490" cy="2175"/>
              <a:chOff x="540" y="1200"/>
              <a:chExt cx="4745" cy="1095"/>
            </a:xfrm>
          </p:grpSpPr>
          <p:grpSp>
            <p:nvGrpSpPr>
              <p:cNvPr id="29804" name="Group 115">
                <a:extLst>
                  <a:ext uri="{FF2B5EF4-FFF2-40B4-BE49-F238E27FC236}">
                    <a16:creationId xmlns:a16="http://schemas.microsoft.com/office/drawing/2014/main" id="{BBADB2A1-44D1-454A-9D06-6ADAF0778C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8" y="1200"/>
                <a:ext cx="1097" cy="1066"/>
                <a:chOff x="540" y="1440"/>
                <a:chExt cx="1097" cy="1066"/>
              </a:xfrm>
            </p:grpSpPr>
            <p:sp>
              <p:nvSpPr>
                <p:cNvPr id="29821" name="Text Box 118">
                  <a:extLst>
                    <a:ext uri="{FF2B5EF4-FFF2-40B4-BE49-F238E27FC236}">
                      <a16:creationId xmlns:a16="http://schemas.microsoft.com/office/drawing/2014/main" id="{46ED54AB-5BF0-41EF-B197-3977218DBE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6" y="1440"/>
                  <a:ext cx="509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44111" tIns="22055" rIns="44111" bIns="22055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1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CN" altLang="en-US" sz="3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。</a:t>
                  </a:r>
                  <a:endParaRPr lang="zh-CN" altLang="en-US" sz="3200"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22" name="Text Box 117">
                  <a:extLst>
                    <a:ext uri="{FF2B5EF4-FFF2-40B4-BE49-F238E27FC236}">
                      <a16:creationId xmlns:a16="http://schemas.microsoft.com/office/drawing/2014/main" id="{C6C16513-8E9E-4D1E-8A9D-DC6B1BA0BF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0" y="2064"/>
                  <a:ext cx="509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44111" tIns="22055" rIns="44111" bIns="22055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1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zh-CN" altLang="en-US" sz="3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。</a:t>
                  </a:r>
                  <a:endParaRPr lang="zh-CN" altLang="en-US" sz="3200"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23" name="Text Box 116">
                  <a:extLst>
                    <a:ext uri="{FF2B5EF4-FFF2-40B4-BE49-F238E27FC236}">
                      <a16:creationId xmlns:a16="http://schemas.microsoft.com/office/drawing/2014/main" id="{2AA2E082-AF43-4F10-877A-6087ACE110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0" y="2064"/>
                  <a:ext cx="437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44111" tIns="22055" rIns="44111" bIns="22055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zh-CN" sz="3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。</a:t>
                  </a:r>
                  <a:endParaRPr lang="zh-CN" altLang="zh-CN" sz="32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9805" name="Group 111">
                <a:extLst>
                  <a:ext uri="{FF2B5EF4-FFF2-40B4-BE49-F238E27FC236}">
                    <a16:creationId xmlns:a16="http://schemas.microsoft.com/office/drawing/2014/main" id="{66F3DE6F-8E2D-435C-B349-043F2946AC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88" y="1200"/>
                <a:ext cx="1097" cy="1066"/>
                <a:chOff x="540" y="1440"/>
                <a:chExt cx="1097" cy="1066"/>
              </a:xfrm>
            </p:grpSpPr>
            <p:sp>
              <p:nvSpPr>
                <p:cNvPr id="29818" name="Text Box 114">
                  <a:extLst>
                    <a:ext uri="{FF2B5EF4-FFF2-40B4-BE49-F238E27FC236}">
                      <a16:creationId xmlns:a16="http://schemas.microsoft.com/office/drawing/2014/main" id="{A489C22B-8F7A-4018-B2DB-476EA21D5D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6" y="1440"/>
                  <a:ext cx="509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44111" tIns="22055" rIns="44111" bIns="22055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1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CN" altLang="en-US" sz="3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。</a:t>
                  </a:r>
                  <a:endParaRPr lang="zh-CN" altLang="en-US" sz="3200"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19" name="Text Box 113">
                  <a:extLst>
                    <a:ext uri="{FF2B5EF4-FFF2-40B4-BE49-F238E27FC236}">
                      <a16:creationId xmlns:a16="http://schemas.microsoft.com/office/drawing/2014/main" id="{B636EDEA-615C-4331-9C9F-970DEECA80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0" y="2064"/>
                  <a:ext cx="509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44111" tIns="22055" rIns="44111" bIns="22055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1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zh-CN" altLang="en-US" sz="3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。</a:t>
                  </a:r>
                  <a:endParaRPr lang="zh-CN" altLang="en-US" sz="3200"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20" name="Text Box 112">
                  <a:extLst>
                    <a:ext uri="{FF2B5EF4-FFF2-40B4-BE49-F238E27FC236}">
                      <a16:creationId xmlns:a16="http://schemas.microsoft.com/office/drawing/2014/main" id="{DBCED782-CD9D-4BC0-A8AB-042D65485A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0" y="2064"/>
                  <a:ext cx="437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44111" tIns="22055" rIns="44111" bIns="22055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zh-CN" sz="3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。</a:t>
                  </a:r>
                  <a:endParaRPr lang="zh-CN" altLang="zh-CN" sz="32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9806" name="Group 107">
                <a:extLst>
                  <a:ext uri="{FF2B5EF4-FFF2-40B4-BE49-F238E27FC236}">
                    <a16:creationId xmlns:a16="http://schemas.microsoft.com/office/drawing/2014/main" id="{7EA5F9D8-FD80-4683-8183-B6FEEA68D1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36" y="1200"/>
                <a:ext cx="1097" cy="1066"/>
                <a:chOff x="540" y="1440"/>
                <a:chExt cx="1097" cy="1066"/>
              </a:xfrm>
            </p:grpSpPr>
            <p:sp>
              <p:nvSpPr>
                <p:cNvPr id="29815" name="Text Box 110">
                  <a:extLst>
                    <a:ext uri="{FF2B5EF4-FFF2-40B4-BE49-F238E27FC236}">
                      <a16:creationId xmlns:a16="http://schemas.microsoft.com/office/drawing/2014/main" id="{7021DC77-EE5E-434C-8B5D-CE2EAA7C0A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6" y="1440"/>
                  <a:ext cx="509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44111" tIns="22055" rIns="44111" bIns="22055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1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CN" altLang="en-US" sz="3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。</a:t>
                  </a:r>
                  <a:endParaRPr lang="zh-CN" altLang="en-US" sz="3200"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16" name="Text Box 109">
                  <a:extLst>
                    <a:ext uri="{FF2B5EF4-FFF2-40B4-BE49-F238E27FC236}">
                      <a16:creationId xmlns:a16="http://schemas.microsoft.com/office/drawing/2014/main" id="{D9EB14B3-4931-4BD3-8589-A5C77034BE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0" y="2064"/>
                  <a:ext cx="509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44111" tIns="22055" rIns="44111" bIns="22055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1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zh-CN" altLang="en-US" sz="3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。</a:t>
                  </a:r>
                  <a:endParaRPr lang="zh-CN" altLang="en-US" sz="3200"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17" name="Text Box 108">
                  <a:extLst>
                    <a:ext uri="{FF2B5EF4-FFF2-40B4-BE49-F238E27FC236}">
                      <a16:creationId xmlns:a16="http://schemas.microsoft.com/office/drawing/2014/main" id="{21EDBCE1-A54B-455E-947C-7F4B8BE35B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0" y="2064"/>
                  <a:ext cx="437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44111" tIns="22055" rIns="44111" bIns="22055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zh-CN" sz="3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。</a:t>
                  </a:r>
                  <a:endParaRPr lang="zh-CN" altLang="zh-CN" sz="32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9807" name="Group 103">
                <a:extLst>
                  <a:ext uri="{FF2B5EF4-FFF2-40B4-BE49-F238E27FC236}">
                    <a16:creationId xmlns:a16="http://schemas.microsoft.com/office/drawing/2014/main" id="{FDC92814-5999-48FB-804A-B7311BD68F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0" y="1200"/>
                <a:ext cx="1097" cy="1066"/>
                <a:chOff x="540" y="1440"/>
                <a:chExt cx="1097" cy="1066"/>
              </a:xfrm>
            </p:grpSpPr>
            <p:sp>
              <p:nvSpPr>
                <p:cNvPr id="29812" name="Text Box 106">
                  <a:extLst>
                    <a:ext uri="{FF2B5EF4-FFF2-40B4-BE49-F238E27FC236}">
                      <a16:creationId xmlns:a16="http://schemas.microsoft.com/office/drawing/2014/main" id="{EAB2F062-F80B-4703-8484-A2B74F1689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6" y="1440"/>
                  <a:ext cx="509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44111" tIns="22055" rIns="44111" bIns="22055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1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CN" altLang="en-US" sz="3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。</a:t>
                  </a:r>
                  <a:endParaRPr lang="zh-CN" altLang="en-US" sz="3200"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13" name="Text Box 105">
                  <a:extLst>
                    <a:ext uri="{FF2B5EF4-FFF2-40B4-BE49-F238E27FC236}">
                      <a16:creationId xmlns:a16="http://schemas.microsoft.com/office/drawing/2014/main" id="{B9AD4072-F1BE-42F4-9F1F-7E94239ACB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0" y="2064"/>
                  <a:ext cx="509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44111" tIns="22055" rIns="44111" bIns="22055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1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zh-CN" altLang="en-US" sz="3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。</a:t>
                  </a:r>
                  <a:endParaRPr lang="zh-CN" altLang="en-US" sz="3200"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14" name="Text Box 104">
                  <a:extLst>
                    <a:ext uri="{FF2B5EF4-FFF2-40B4-BE49-F238E27FC236}">
                      <a16:creationId xmlns:a16="http://schemas.microsoft.com/office/drawing/2014/main" id="{DAB876F0-6D23-46B7-85B3-ED7D8D0048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0" y="2064"/>
                  <a:ext cx="437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44111" tIns="22055" rIns="44111" bIns="22055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zh-CN" sz="32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。</a:t>
                  </a:r>
                  <a:endParaRPr lang="zh-CN" altLang="zh-CN" sz="32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9808" name="Text Box 102">
                <a:extLst>
                  <a:ext uri="{FF2B5EF4-FFF2-40B4-BE49-F238E27FC236}">
                    <a16:creationId xmlns:a16="http://schemas.microsoft.com/office/drawing/2014/main" id="{09159543-C5E2-4932-842D-4175CD6F1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01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32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09" name="Text Box 101">
                <a:extLst>
                  <a:ext uri="{FF2B5EF4-FFF2-40B4-BE49-F238E27FC236}">
                    <a16:creationId xmlns:a16="http://schemas.microsoft.com/office/drawing/2014/main" id="{B22EC598-F889-44BD-BE33-4B4AADC804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01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32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0" name="Text Box 100">
                <a:extLst>
                  <a:ext uri="{FF2B5EF4-FFF2-40B4-BE49-F238E27FC236}">
                    <a16:creationId xmlns:a16="http://schemas.microsoft.com/office/drawing/2014/main" id="{1CE22310-B5A0-44A6-BDAB-B9CE3D0C33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201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32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1" name="Text Box 99">
                <a:extLst>
                  <a:ext uri="{FF2B5EF4-FFF2-40B4-BE49-F238E27FC236}">
                    <a16:creationId xmlns:a16="http://schemas.microsoft.com/office/drawing/2014/main" id="{9CA38E2F-41E1-480A-9F0E-71E37A055F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06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altLang="zh-CN" sz="32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708" name="Group 95">
              <a:extLst>
                <a:ext uri="{FF2B5EF4-FFF2-40B4-BE49-F238E27FC236}">
                  <a16:creationId xmlns:a16="http://schemas.microsoft.com/office/drawing/2014/main" id="{803B320A-E5A2-4266-8525-EEDE0EA6B12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356" y="10859"/>
              <a:ext cx="384" cy="405"/>
              <a:chOff x="1152" y="2544"/>
              <a:chExt cx="192" cy="204"/>
            </a:xfrm>
          </p:grpSpPr>
          <p:sp>
            <p:nvSpPr>
              <p:cNvPr id="29802" name="Arc 97">
                <a:extLst>
                  <a:ext uri="{FF2B5EF4-FFF2-40B4-BE49-F238E27FC236}">
                    <a16:creationId xmlns:a16="http://schemas.microsoft.com/office/drawing/2014/main" id="{582D41C8-911E-4741-9B8D-D1B4BC4AB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2544"/>
                <a:ext cx="192" cy="204"/>
              </a:xfrm>
              <a:custGeom>
                <a:avLst/>
                <a:gdLst>
                  <a:gd name="T0" fmla="*/ 0 w 43200"/>
                  <a:gd name="T1" fmla="*/ 0 h 40792"/>
                  <a:gd name="T2" fmla="*/ 0 w 43200"/>
                  <a:gd name="T3" fmla="*/ 0 h 40792"/>
                  <a:gd name="T4" fmla="*/ 0 w 43200"/>
                  <a:gd name="T5" fmla="*/ 0 h 4079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0792"/>
                  <a:gd name="T11" fmla="*/ 43200 w 43200"/>
                  <a:gd name="T12" fmla="*/ 40792 h 407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0792" fill="none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</a:path>
                  <a:path w="43200" h="40792" stroke="0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  <a:lnTo>
                      <a:pt x="21600" y="19192"/>
                    </a:lnTo>
                    <a:lnTo>
                      <a:pt x="3151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803" name="Line 96">
                <a:extLst>
                  <a:ext uri="{FF2B5EF4-FFF2-40B4-BE49-F238E27FC236}">
                    <a16:creationId xmlns:a16="http://schemas.microsoft.com/office/drawing/2014/main" id="{18D7B4C1-C366-44D4-A532-850BE0647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9709" name="Group 92">
              <a:extLst>
                <a:ext uri="{FF2B5EF4-FFF2-40B4-BE49-F238E27FC236}">
                  <a16:creationId xmlns:a16="http://schemas.microsoft.com/office/drawing/2014/main" id="{6985BAF2-3094-4339-8465-078F294AE82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852" y="13527"/>
              <a:ext cx="384" cy="405"/>
              <a:chOff x="1152" y="2544"/>
              <a:chExt cx="192" cy="204"/>
            </a:xfrm>
          </p:grpSpPr>
          <p:sp>
            <p:nvSpPr>
              <p:cNvPr id="29800" name="Arc 94">
                <a:extLst>
                  <a:ext uri="{FF2B5EF4-FFF2-40B4-BE49-F238E27FC236}">
                    <a16:creationId xmlns:a16="http://schemas.microsoft.com/office/drawing/2014/main" id="{C4A651D0-2BF8-43E8-BFAF-82376E750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2544"/>
                <a:ext cx="192" cy="204"/>
              </a:xfrm>
              <a:custGeom>
                <a:avLst/>
                <a:gdLst>
                  <a:gd name="T0" fmla="*/ 0 w 43200"/>
                  <a:gd name="T1" fmla="*/ 0 h 40792"/>
                  <a:gd name="T2" fmla="*/ 0 w 43200"/>
                  <a:gd name="T3" fmla="*/ 0 h 40792"/>
                  <a:gd name="T4" fmla="*/ 0 w 43200"/>
                  <a:gd name="T5" fmla="*/ 0 h 4079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0792"/>
                  <a:gd name="T11" fmla="*/ 43200 w 43200"/>
                  <a:gd name="T12" fmla="*/ 40792 h 407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0792" fill="none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</a:path>
                  <a:path w="43200" h="40792" stroke="0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  <a:lnTo>
                      <a:pt x="21600" y="19192"/>
                    </a:lnTo>
                    <a:lnTo>
                      <a:pt x="3151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801" name="Line 93">
                <a:extLst>
                  <a:ext uri="{FF2B5EF4-FFF2-40B4-BE49-F238E27FC236}">
                    <a16:creationId xmlns:a16="http://schemas.microsoft.com/office/drawing/2014/main" id="{6648EDB8-F741-4273-91C8-E3494E780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9710" name="Line 91">
              <a:extLst>
                <a:ext uri="{FF2B5EF4-FFF2-40B4-BE49-F238E27FC236}">
                  <a16:creationId xmlns:a16="http://schemas.microsoft.com/office/drawing/2014/main" id="{644EC96D-5953-4FEE-850F-21714B50D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0" y="11335"/>
              <a:ext cx="672" cy="1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11" name="Line 90">
              <a:extLst>
                <a:ext uri="{FF2B5EF4-FFF2-40B4-BE49-F238E27FC236}">
                  <a16:creationId xmlns:a16="http://schemas.microsoft.com/office/drawing/2014/main" id="{592907A7-C2FB-442A-AE97-9F98C3784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0" y="12479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12" name="Line 89">
              <a:extLst>
                <a:ext uri="{FF2B5EF4-FFF2-40B4-BE49-F238E27FC236}">
                  <a16:creationId xmlns:a16="http://schemas.microsoft.com/office/drawing/2014/main" id="{836CB572-1A9B-4F18-930E-952F9DEBC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" y="11335"/>
              <a:ext cx="480" cy="1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13" name="Line 88">
              <a:extLst>
                <a:ext uri="{FF2B5EF4-FFF2-40B4-BE49-F238E27FC236}">
                  <a16:creationId xmlns:a16="http://schemas.microsoft.com/office/drawing/2014/main" id="{8814A982-89F9-4C48-AE66-9F155012C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6" y="11335"/>
              <a:ext cx="672" cy="1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14" name="Line 87">
              <a:extLst>
                <a:ext uri="{FF2B5EF4-FFF2-40B4-BE49-F238E27FC236}">
                  <a16:creationId xmlns:a16="http://schemas.microsoft.com/office/drawing/2014/main" id="{7D659DDF-E13C-402A-89A1-F7C668F5A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" y="12479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15" name="Line 86">
              <a:extLst>
                <a:ext uri="{FF2B5EF4-FFF2-40B4-BE49-F238E27FC236}">
                  <a16:creationId xmlns:a16="http://schemas.microsoft.com/office/drawing/2014/main" id="{F95E9CC0-C0FB-49F4-9C31-6211ABA31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0" y="14003"/>
              <a:ext cx="672" cy="1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16" name="Line 85">
              <a:extLst>
                <a:ext uri="{FF2B5EF4-FFF2-40B4-BE49-F238E27FC236}">
                  <a16:creationId xmlns:a16="http://schemas.microsoft.com/office/drawing/2014/main" id="{CB8B98D1-878F-4CC2-B616-EE56F2A2D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14003"/>
              <a:ext cx="576" cy="1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17" name="Arc 84">
              <a:extLst>
                <a:ext uri="{FF2B5EF4-FFF2-40B4-BE49-F238E27FC236}">
                  <a16:creationId xmlns:a16="http://schemas.microsoft.com/office/drawing/2014/main" id="{B9444595-5219-48BC-822A-C3066FE6C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2" y="14956"/>
              <a:ext cx="1152" cy="193"/>
            </a:xfrm>
            <a:custGeom>
              <a:avLst/>
              <a:gdLst>
                <a:gd name="T0" fmla="*/ 0 w 42912"/>
                <a:gd name="T1" fmla="*/ 0 h 21600"/>
                <a:gd name="T2" fmla="*/ 0 w 42912"/>
                <a:gd name="T3" fmla="*/ 0 h 21600"/>
                <a:gd name="T4" fmla="*/ 0 w 42912"/>
                <a:gd name="T5" fmla="*/ 0 h 21600"/>
                <a:gd name="T6" fmla="*/ 0 60000 65536"/>
                <a:gd name="T7" fmla="*/ 0 60000 65536"/>
                <a:gd name="T8" fmla="*/ 0 60000 65536"/>
                <a:gd name="T9" fmla="*/ 0 w 42912"/>
                <a:gd name="T10" fmla="*/ 0 h 21600"/>
                <a:gd name="T11" fmla="*/ 42912 w 4291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12" h="21600" fill="none" extrusionOk="0">
                  <a:moveTo>
                    <a:pt x="0" y="18084"/>
                  </a:moveTo>
                  <a:cubicBezTo>
                    <a:pt x="1721" y="7652"/>
                    <a:pt x="10739" y="-1"/>
                    <a:pt x="21312" y="0"/>
                  </a:cubicBezTo>
                  <a:cubicBezTo>
                    <a:pt x="33241" y="0"/>
                    <a:pt x="42912" y="9670"/>
                    <a:pt x="42912" y="21600"/>
                  </a:cubicBezTo>
                </a:path>
                <a:path w="42912" h="21600" stroke="0" extrusionOk="0">
                  <a:moveTo>
                    <a:pt x="0" y="18084"/>
                  </a:moveTo>
                  <a:cubicBezTo>
                    <a:pt x="1721" y="7652"/>
                    <a:pt x="10739" y="-1"/>
                    <a:pt x="21312" y="0"/>
                  </a:cubicBezTo>
                  <a:cubicBezTo>
                    <a:pt x="33241" y="0"/>
                    <a:pt x="42912" y="9670"/>
                    <a:pt x="42912" y="21600"/>
                  </a:cubicBezTo>
                  <a:lnTo>
                    <a:pt x="21312" y="21600"/>
                  </a:lnTo>
                  <a:lnTo>
                    <a:pt x="0" y="180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18" name="Arc 83">
              <a:extLst>
                <a:ext uri="{FF2B5EF4-FFF2-40B4-BE49-F238E27FC236}">
                  <a16:creationId xmlns:a16="http://schemas.microsoft.com/office/drawing/2014/main" id="{3AD2151F-C2E7-4200-8479-8AB9ED3D70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372" y="15242"/>
              <a:ext cx="1152" cy="193"/>
            </a:xfrm>
            <a:custGeom>
              <a:avLst/>
              <a:gdLst>
                <a:gd name="T0" fmla="*/ 0 w 42912"/>
                <a:gd name="T1" fmla="*/ 0 h 21600"/>
                <a:gd name="T2" fmla="*/ 0 w 42912"/>
                <a:gd name="T3" fmla="*/ 0 h 21600"/>
                <a:gd name="T4" fmla="*/ 0 w 42912"/>
                <a:gd name="T5" fmla="*/ 0 h 21600"/>
                <a:gd name="T6" fmla="*/ 0 60000 65536"/>
                <a:gd name="T7" fmla="*/ 0 60000 65536"/>
                <a:gd name="T8" fmla="*/ 0 60000 65536"/>
                <a:gd name="T9" fmla="*/ 0 w 42912"/>
                <a:gd name="T10" fmla="*/ 0 h 21600"/>
                <a:gd name="T11" fmla="*/ 42912 w 4291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12" h="21600" fill="none" extrusionOk="0">
                  <a:moveTo>
                    <a:pt x="0" y="18084"/>
                  </a:moveTo>
                  <a:cubicBezTo>
                    <a:pt x="1721" y="7652"/>
                    <a:pt x="10739" y="-1"/>
                    <a:pt x="21312" y="0"/>
                  </a:cubicBezTo>
                  <a:cubicBezTo>
                    <a:pt x="33241" y="0"/>
                    <a:pt x="42912" y="9670"/>
                    <a:pt x="42912" y="21600"/>
                  </a:cubicBezTo>
                </a:path>
                <a:path w="42912" h="21600" stroke="0" extrusionOk="0">
                  <a:moveTo>
                    <a:pt x="0" y="18084"/>
                  </a:moveTo>
                  <a:cubicBezTo>
                    <a:pt x="1721" y="7652"/>
                    <a:pt x="10739" y="-1"/>
                    <a:pt x="21312" y="0"/>
                  </a:cubicBezTo>
                  <a:cubicBezTo>
                    <a:pt x="33241" y="0"/>
                    <a:pt x="42912" y="9670"/>
                    <a:pt x="42912" y="21600"/>
                  </a:cubicBezTo>
                  <a:lnTo>
                    <a:pt x="21312" y="21600"/>
                  </a:lnTo>
                  <a:lnTo>
                    <a:pt x="0" y="180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9719" name="Group 80">
              <a:extLst>
                <a:ext uri="{FF2B5EF4-FFF2-40B4-BE49-F238E27FC236}">
                  <a16:creationId xmlns:a16="http://schemas.microsoft.com/office/drawing/2014/main" id="{CEC6732E-5BC5-4712-A493-66B8B2FA34E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409" y="12275"/>
              <a:ext cx="381" cy="408"/>
              <a:chOff x="1152" y="2544"/>
              <a:chExt cx="192" cy="204"/>
            </a:xfrm>
          </p:grpSpPr>
          <p:sp>
            <p:nvSpPr>
              <p:cNvPr id="29798" name="Arc 82">
                <a:extLst>
                  <a:ext uri="{FF2B5EF4-FFF2-40B4-BE49-F238E27FC236}">
                    <a16:creationId xmlns:a16="http://schemas.microsoft.com/office/drawing/2014/main" id="{37D92898-00E0-4548-A2C7-A360A2D7C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2544"/>
                <a:ext cx="192" cy="204"/>
              </a:xfrm>
              <a:custGeom>
                <a:avLst/>
                <a:gdLst>
                  <a:gd name="T0" fmla="*/ 0 w 43200"/>
                  <a:gd name="T1" fmla="*/ 0 h 40792"/>
                  <a:gd name="T2" fmla="*/ 0 w 43200"/>
                  <a:gd name="T3" fmla="*/ 0 h 40792"/>
                  <a:gd name="T4" fmla="*/ 0 w 43200"/>
                  <a:gd name="T5" fmla="*/ 0 h 4079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0792"/>
                  <a:gd name="T11" fmla="*/ 43200 w 43200"/>
                  <a:gd name="T12" fmla="*/ 40792 h 407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0792" fill="none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</a:path>
                  <a:path w="43200" h="40792" stroke="0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  <a:lnTo>
                      <a:pt x="21600" y="19192"/>
                    </a:lnTo>
                    <a:lnTo>
                      <a:pt x="3151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99" name="Line 81">
                <a:extLst>
                  <a:ext uri="{FF2B5EF4-FFF2-40B4-BE49-F238E27FC236}">
                    <a16:creationId xmlns:a16="http://schemas.microsoft.com/office/drawing/2014/main" id="{E457F4E9-C9B9-4C06-B06D-5F87A4FCF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9720" name="Group 77">
              <a:extLst>
                <a:ext uri="{FF2B5EF4-FFF2-40B4-BE49-F238E27FC236}">
                  <a16:creationId xmlns:a16="http://schemas.microsoft.com/office/drawing/2014/main" id="{FA5A0A89-39DB-40A7-8314-C127F33A1D64}"/>
                </a:ext>
              </a:extLst>
            </p:cNvPr>
            <p:cNvGrpSpPr>
              <a:grpSpLocks/>
            </p:cNvGrpSpPr>
            <p:nvPr/>
          </p:nvGrpSpPr>
          <p:grpSpPr bwMode="auto">
            <a:xfrm rot="-5199421">
              <a:off x="4041" y="12370"/>
              <a:ext cx="381" cy="408"/>
              <a:chOff x="1152" y="2544"/>
              <a:chExt cx="192" cy="204"/>
            </a:xfrm>
          </p:grpSpPr>
          <p:sp>
            <p:nvSpPr>
              <p:cNvPr id="29796" name="Arc 79">
                <a:extLst>
                  <a:ext uri="{FF2B5EF4-FFF2-40B4-BE49-F238E27FC236}">
                    <a16:creationId xmlns:a16="http://schemas.microsoft.com/office/drawing/2014/main" id="{3AC18E93-926D-4841-8951-2DDCCA790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2544"/>
                <a:ext cx="192" cy="204"/>
              </a:xfrm>
              <a:custGeom>
                <a:avLst/>
                <a:gdLst>
                  <a:gd name="T0" fmla="*/ 0 w 43200"/>
                  <a:gd name="T1" fmla="*/ 0 h 40792"/>
                  <a:gd name="T2" fmla="*/ 0 w 43200"/>
                  <a:gd name="T3" fmla="*/ 0 h 40792"/>
                  <a:gd name="T4" fmla="*/ 0 w 43200"/>
                  <a:gd name="T5" fmla="*/ 0 h 4079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0792"/>
                  <a:gd name="T11" fmla="*/ 43200 w 43200"/>
                  <a:gd name="T12" fmla="*/ 40792 h 407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0792" fill="none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</a:path>
                  <a:path w="43200" h="40792" stroke="0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  <a:lnTo>
                      <a:pt x="21600" y="19192"/>
                    </a:lnTo>
                    <a:lnTo>
                      <a:pt x="3151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97" name="Line 78">
                <a:extLst>
                  <a:ext uri="{FF2B5EF4-FFF2-40B4-BE49-F238E27FC236}">
                    <a16:creationId xmlns:a16="http://schemas.microsoft.com/office/drawing/2014/main" id="{264AF9EC-6BBC-4B44-87E6-0A4D28385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9721" name="Line 76">
              <a:extLst>
                <a:ext uri="{FF2B5EF4-FFF2-40B4-BE49-F238E27FC236}">
                  <a16:creationId xmlns:a16="http://schemas.microsoft.com/office/drawing/2014/main" id="{B857B25F-0774-4C55-96D6-E36AA905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2" y="1495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22" name="Line 75">
              <a:extLst>
                <a:ext uri="{FF2B5EF4-FFF2-40B4-BE49-F238E27FC236}">
                  <a16:creationId xmlns:a16="http://schemas.microsoft.com/office/drawing/2014/main" id="{E89CD7A3-E511-4076-B2F0-2AB38F7F9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6" y="1543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23" name="Line 74">
              <a:extLst>
                <a:ext uri="{FF2B5EF4-FFF2-40B4-BE49-F238E27FC236}">
                  <a16:creationId xmlns:a16="http://schemas.microsoft.com/office/drawing/2014/main" id="{CD177AB3-D805-462B-B826-C3A7B1AD2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4" y="13336"/>
              <a:ext cx="97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24" name="Line 73">
              <a:extLst>
                <a:ext uri="{FF2B5EF4-FFF2-40B4-BE49-F238E27FC236}">
                  <a16:creationId xmlns:a16="http://schemas.microsoft.com/office/drawing/2014/main" id="{986632D8-F958-41EA-99C9-E01C7BDB9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4" y="10668"/>
              <a:ext cx="97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25" name="Line 72">
              <a:extLst>
                <a:ext uri="{FF2B5EF4-FFF2-40B4-BE49-F238E27FC236}">
                  <a16:creationId xmlns:a16="http://schemas.microsoft.com/office/drawing/2014/main" id="{F91520FC-A323-4A5C-9CBC-66E44640E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" y="10668"/>
              <a:ext cx="0" cy="57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26" name="Text Box 71">
              <a:extLst>
                <a:ext uri="{FF2B5EF4-FFF2-40B4-BE49-F238E27FC236}">
                  <a16:creationId xmlns:a16="http://schemas.microsoft.com/office/drawing/2014/main" id="{88CD5D7A-94D4-41C0-9409-0BBDFFAD5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0" y="12764"/>
              <a:ext cx="616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4111" tIns="22055" rIns="44111" bIns="2205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7" name="Text Box 70">
              <a:extLst>
                <a:ext uri="{FF2B5EF4-FFF2-40B4-BE49-F238E27FC236}">
                  <a16:creationId xmlns:a16="http://schemas.microsoft.com/office/drawing/2014/main" id="{80A7C22B-DA64-46CE-AE2D-48E879FCB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" y="12764"/>
              <a:ext cx="616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4111" tIns="22055" rIns="44111" bIns="2205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8" name="Text Box 69">
              <a:extLst>
                <a:ext uri="{FF2B5EF4-FFF2-40B4-BE49-F238E27FC236}">
                  <a16:creationId xmlns:a16="http://schemas.microsoft.com/office/drawing/2014/main" id="{014C4E43-8E98-4814-B45B-CD07C0C34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" y="15623"/>
              <a:ext cx="616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4111" tIns="22055" rIns="44111" bIns="2205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9" name="Text Box 68">
              <a:extLst>
                <a:ext uri="{FF2B5EF4-FFF2-40B4-BE49-F238E27FC236}">
                  <a16:creationId xmlns:a16="http://schemas.microsoft.com/office/drawing/2014/main" id="{0BA997D5-DB37-4CE5-93F0-408F87D1F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4" y="15719"/>
              <a:ext cx="616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4111" tIns="22055" rIns="44111" bIns="2205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30" name="Line 67">
              <a:extLst>
                <a:ext uri="{FF2B5EF4-FFF2-40B4-BE49-F238E27FC236}">
                  <a16:creationId xmlns:a16="http://schemas.microsoft.com/office/drawing/2014/main" id="{FC4AF97A-D55E-4053-B256-6CB6DED63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4" y="16386"/>
              <a:ext cx="97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1" name="Arc 66">
              <a:extLst>
                <a:ext uri="{FF2B5EF4-FFF2-40B4-BE49-F238E27FC236}">
                  <a16:creationId xmlns:a16="http://schemas.microsoft.com/office/drawing/2014/main" id="{1F686D03-1D78-4BBC-9130-9848A8B6F7A2}"/>
                </a:ext>
              </a:extLst>
            </p:cNvPr>
            <p:cNvSpPr>
              <a:spLocks/>
            </p:cNvSpPr>
            <p:nvPr/>
          </p:nvSpPr>
          <p:spPr bwMode="auto">
            <a:xfrm rot="2038786" flipH="1">
              <a:off x="9692" y="14766"/>
              <a:ext cx="1042" cy="2386"/>
            </a:xfrm>
            <a:custGeom>
              <a:avLst/>
              <a:gdLst>
                <a:gd name="T0" fmla="*/ 0 w 15654"/>
                <a:gd name="T1" fmla="*/ 0 h 21600"/>
                <a:gd name="T2" fmla="*/ 0 w 15654"/>
                <a:gd name="T3" fmla="*/ 0 h 21600"/>
                <a:gd name="T4" fmla="*/ 0 w 15654"/>
                <a:gd name="T5" fmla="*/ 0 h 21600"/>
                <a:gd name="T6" fmla="*/ 0 60000 65536"/>
                <a:gd name="T7" fmla="*/ 0 60000 65536"/>
                <a:gd name="T8" fmla="*/ 0 60000 65536"/>
                <a:gd name="T9" fmla="*/ 0 w 15654"/>
                <a:gd name="T10" fmla="*/ 0 h 21600"/>
                <a:gd name="T11" fmla="*/ 15654 w 156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54" h="21600" fill="none" extrusionOk="0">
                  <a:moveTo>
                    <a:pt x="-1" y="0"/>
                  </a:moveTo>
                  <a:cubicBezTo>
                    <a:pt x="5917" y="0"/>
                    <a:pt x="11576" y="2427"/>
                    <a:pt x="15653" y="6716"/>
                  </a:cubicBezTo>
                </a:path>
                <a:path w="15654" h="21600" stroke="0" extrusionOk="0">
                  <a:moveTo>
                    <a:pt x="-1" y="0"/>
                  </a:moveTo>
                  <a:cubicBezTo>
                    <a:pt x="5917" y="0"/>
                    <a:pt x="11576" y="2427"/>
                    <a:pt x="15653" y="671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2" name="Arc 65">
              <a:extLst>
                <a:ext uri="{FF2B5EF4-FFF2-40B4-BE49-F238E27FC236}">
                  <a16:creationId xmlns:a16="http://schemas.microsoft.com/office/drawing/2014/main" id="{9418DCBF-547D-4AEF-A56D-F3904CE3A090}"/>
                </a:ext>
              </a:extLst>
            </p:cNvPr>
            <p:cNvSpPr>
              <a:spLocks/>
            </p:cNvSpPr>
            <p:nvPr/>
          </p:nvSpPr>
          <p:spPr bwMode="auto">
            <a:xfrm rot="17256307" flipH="1">
              <a:off x="11236" y="13605"/>
              <a:ext cx="1035" cy="2404"/>
            </a:xfrm>
            <a:custGeom>
              <a:avLst/>
              <a:gdLst>
                <a:gd name="T0" fmla="*/ 0 w 15654"/>
                <a:gd name="T1" fmla="*/ 0 h 21600"/>
                <a:gd name="T2" fmla="*/ 0 w 15654"/>
                <a:gd name="T3" fmla="*/ 0 h 21600"/>
                <a:gd name="T4" fmla="*/ 0 w 15654"/>
                <a:gd name="T5" fmla="*/ 0 h 21600"/>
                <a:gd name="T6" fmla="*/ 0 60000 65536"/>
                <a:gd name="T7" fmla="*/ 0 60000 65536"/>
                <a:gd name="T8" fmla="*/ 0 60000 65536"/>
                <a:gd name="T9" fmla="*/ 0 w 15654"/>
                <a:gd name="T10" fmla="*/ 0 h 21600"/>
                <a:gd name="T11" fmla="*/ 15654 w 156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54" h="21600" fill="none" extrusionOk="0">
                  <a:moveTo>
                    <a:pt x="-1" y="0"/>
                  </a:moveTo>
                  <a:cubicBezTo>
                    <a:pt x="5917" y="0"/>
                    <a:pt x="11576" y="2427"/>
                    <a:pt x="15653" y="6716"/>
                  </a:cubicBezTo>
                </a:path>
                <a:path w="15654" h="21600" stroke="0" extrusionOk="0">
                  <a:moveTo>
                    <a:pt x="-1" y="0"/>
                  </a:moveTo>
                  <a:cubicBezTo>
                    <a:pt x="5917" y="0"/>
                    <a:pt x="11576" y="2427"/>
                    <a:pt x="15653" y="671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9733" name="Group 61">
              <a:extLst>
                <a:ext uri="{FF2B5EF4-FFF2-40B4-BE49-F238E27FC236}">
                  <a16:creationId xmlns:a16="http://schemas.microsoft.com/office/drawing/2014/main" id="{72898F02-F517-4627-844F-B7A884E9F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92" y="10668"/>
              <a:ext cx="2194" cy="2116"/>
              <a:chOff x="540" y="1440"/>
              <a:chExt cx="1097" cy="1066"/>
            </a:xfrm>
          </p:grpSpPr>
          <p:sp>
            <p:nvSpPr>
              <p:cNvPr id="29793" name="Text Box 64">
                <a:extLst>
                  <a:ext uri="{FF2B5EF4-FFF2-40B4-BE49-F238E27FC236}">
                    <a16:creationId xmlns:a16="http://schemas.microsoft.com/office/drawing/2014/main" id="{2ECAA240-AC3A-49C5-9B74-659B946C7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6" y="1440"/>
                <a:ext cx="5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32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94" name="Text Box 63">
                <a:extLst>
                  <a:ext uri="{FF2B5EF4-FFF2-40B4-BE49-F238E27FC236}">
                    <a16:creationId xmlns:a16="http://schemas.microsoft.com/office/drawing/2014/main" id="{E821D4ED-DED0-4C3E-879B-6E9579991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" y="2064"/>
                <a:ext cx="5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32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95" name="Text Box 62">
                <a:extLst>
                  <a:ext uri="{FF2B5EF4-FFF2-40B4-BE49-F238E27FC236}">
                    <a16:creationId xmlns:a16="http://schemas.microsoft.com/office/drawing/2014/main" id="{063E4404-0DB4-4EE9-9A28-1FC4AD7AB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43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zh-CN" altLang="zh-CN" sz="32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734" name="Group 57">
              <a:extLst>
                <a:ext uri="{FF2B5EF4-FFF2-40B4-BE49-F238E27FC236}">
                  <a16:creationId xmlns:a16="http://schemas.microsoft.com/office/drawing/2014/main" id="{BE852CC0-A3D0-4237-A95A-8952FB260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88" y="10668"/>
              <a:ext cx="2194" cy="2116"/>
              <a:chOff x="540" y="1440"/>
              <a:chExt cx="1097" cy="1066"/>
            </a:xfrm>
          </p:grpSpPr>
          <p:sp>
            <p:nvSpPr>
              <p:cNvPr id="29790" name="Text Box 60">
                <a:extLst>
                  <a:ext uri="{FF2B5EF4-FFF2-40B4-BE49-F238E27FC236}">
                    <a16:creationId xmlns:a16="http://schemas.microsoft.com/office/drawing/2014/main" id="{B94789D9-F3EE-4AC9-9D72-4707499FDD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6" y="1440"/>
                <a:ext cx="5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32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91" name="Text Box 59">
                <a:extLst>
                  <a:ext uri="{FF2B5EF4-FFF2-40B4-BE49-F238E27FC236}">
                    <a16:creationId xmlns:a16="http://schemas.microsoft.com/office/drawing/2014/main" id="{254C8088-09E9-4836-A840-23A26BBED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" y="2064"/>
                <a:ext cx="50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32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92" name="Text Box 58">
                <a:extLst>
                  <a:ext uri="{FF2B5EF4-FFF2-40B4-BE49-F238E27FC236}">
                    <a16:creationId xmlns:a16="http://schemas.microsoft.com/office/drawing/2014/main" id="{A3E09EF2-3E69-4FED-843A-1EDEA18B4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437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zh-CN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zh-CN" altLang="zh-CN" sz="32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35" name="Text Box 56">
              <a:extLst>
                <a:ext uri="{FF2B5EF4-FFF2-40B4-BE49-F238E27FC236}">
                  <a16:creationId xmlns:a16="http://schemas.microsoft.com/office/drawing/2014/main" id="{9B23141E-9148-48BD-8647-102A1711F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6" y="12288"/>
              <a:ext cx="376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4111" tIns="22055" rIns="44111" bIns="2205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36" name="Text Box 55">
              <a:extLst>
                <a:ext uri="{FF2B5EF4-FFF2-40B4-BE49-F238E27FC236}">
                  <a16:creationId xmlns:a16="http://schemas.microsoft.com/office/drawing/2014/main" id="{F3E6480E-FF39-4DA4-89D8-C20CFCA36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2" y="12288"/>
              <a:ext cx="376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4111" tIns="22055" rIns="44111" bIns="2205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9737" name="Group 52">
              <a:extLst>
                <a:ext uri="{FF2B5EF4-FFF2-40B4-BE49-F238E27FC236}">
                  <a16:creationId xmlns:a16="http://schemas.microsoft.com/office/drawing/2014/main" id="{DA51C8E6-5DD5-4CFC-A1AF-D6F36263F5E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401" y="12370"/>
              <a:ext cx="381" cy="408"/>
              <a:chOff x="1152" y="2544"/>
              <a:chExt cx="192" cy="204"/>
            </a:xfrm>
          </p:grpSpPr>
          <p:sp>
            <p:nvSpPr>
              <p:cNvPr id="29788" name="Arc 54">
                <a:extLst>
                  <a:ext uri="{FF2B5EF4-FFF2-40B4-BE49-F238E27FC236}">
                    <a16:creationId xmlns:a16="http://schemas.microsoft.com/office/drawing/2014/main" id="{BB7756F3-C50F-47B9-AE37-7B0476D3E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2544"/>
                <a:ext cx="192" cy="204"/>
              </a:xfrm>
              <a:custGeom>
                <a:avLst/>
                <a:gdLst>
                  <a:gd name="T0" fmla="*/ 0 w 43200"/>
                  <a:gd name="T1" fmla="*/ 0 h 40792"/>
                  <a:gd name="T2" fmla="*/ 0 w 43200"/>
                  <a:gd name="T3" fmla="*/ 0 h 40792"/>
                  <a:gd name="T4" fmla="*/ 0 w 43200"/>
                  <a:gd name="T5" fmla="*/ 0 h 4079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0792"/>
                  <a:gd name="T11" fmla="*/ 43200 w 43200"/>
                  <a:gd name="T12" fmla="*/ 40792 h 407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0792" fill="none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</a:path>
                  <a:path w="43200" h="40792" stroke="0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  <a:lnTo>
                      <a:pt x="21600" y="19192"/>
                    </a:lnTo>
                    <a:lnTo>
                      <a:pt x="3151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89" name="Line 53">
                <a:extLst>
                  <a:ext uri="{FF2B5EF4-FFF2-40B4-BE49-F238E27FC236}">
                    <a16:creationId xmlns:a16="http://schemas.microsoft.com/office/drawing/2014/main" id="{1C2FE9E5-3FFE-4305-A3A3-E931BFF2F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9738" name="Group 49">
              <a:extLst>
                <a:ext uri="{FF2B5EF4-FFF2-40B4-BE49-F238E27FC236}">
                  <a16:creationId xmlns:a16="http://schemas.microsoft.com/office/drawing/2014/main" id="{98C64C72-BD82-4622-84B2-B59C035EB18D}"/>
                </a:ext>
              </a:extLst>
            </p:cNvPr>
            <p:cNvGrpSpPr>
              <a:grpSpLocks/>
            </p:cNvGrpSpPr>
            <p:nvPr/>
          </p:nvGrpSpPr>
          <p:grpSpPr bwMode="auto">
            <a:xfrm rot="-5199421">
              <a:off x="9033" y="12370"/>
              <a:ext cx="381" cy="408"/>
              <a:chOff x="1152" y="2544"/>
              <a:chExt cx="192" cy="204"/>
            </a:xfrm>
          </p:grpSpPr>
          <p:sp>
            <p:nvSpPr>
              <p:cNvPr id="29786" name="Arc 51">
                <a:extLst>
                  <a:ext uri="{FF2B5EF4-FFF2-40B4-BE49-F238E27FC236}">
                    <a16:creationId xmlns:a16="http://schemas.microsoft.com/office/drawing/2014/main" id="{ABC8B62E-EFE0-40DA-B049-88FCFF9BC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2544"/>
                <a:ext cx="192" cy="204"/>
              </a:xfrm>
              <a:custGeom>
                <a:avLst/>
                <a:gdLst>
                  <a:gd name="T0" fmla="*/ 0 w 43200"/>
                  <a:gd name="T1" fmla="*/ 0 h 40792"/>
                  <a:gd name="T2" fmla="*/ 0 w 43200"/>
                  <a:gd name="T3" fmla="*/ 0 h 40792"/>
                  <a:gd name="T4" fmla="*/ 0 w 43200"/>
                  <a:gd name="T5" fmla="*/ 0 h 4079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0792"/>
                  <a:gd name="T11" fmla="*/ 43200 w 43200"/>
                  <a:gd name="T12" fmla="*/ 40792 h 407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0792" fill="none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</a:path>
                  <a:path w="43200" h="40792" stroke="0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  <a:lnTo>
                      <a:pt x="21600" y="19192"/>
                    </a:lnTo>
                    <a:lnTo>
                      <a:pt x="3151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87" name="Line 50">
                <a:extLst>
                  <a:ext uri="{FF2B5EF4-FFF2-40B4-BE49-F238E27FC236}">
                    <a16:creationId xmlns:a16="http://schemas.microsoft.com/office/drawing/2014/main" id="{1362C769-701D-482B-9D6A-E3FE3A56E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9739" name="Group 46">
              <a:extLst>
                <a:ext uri="{FF2B5EF4-FFF2-40B4-BE49-F238E27FC236}">
                  <a16:creationId xmlns:a16="http://schemas.microsoft.com/office/drawing/2014/main" id="{600E8996-BDA7-4570-899A-457EDDAFF8D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8348" y="10859"/>
              <a:ext cx="384" cy="405"/>
              <a:chOff x="1152" y="2544"/>
              <a:chExt cx="192" cy="204"/>
            </a:xfrm>
          </p:grpSpPr>
          <p:sp>
            <p:nvSpPr>
              <p:cNvPr id="29784" name="Arc 48">
                <a:extLst>
                  <a:ext uri="{FF2B5EF4-FFF2-40B4-BE49-F238E27FC236}">
                    <a16:creationId xmlns:a16="http://schemas.microsoft.com/office/drawing/2014/main" id="{C6CA88AE-7684-45B0-AB34-557EC2DE1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2544"/>
                <a:ext cx="192" cy="204"/>
              </a:xfrm>
              <a:custGeom>
                <a:avLst/>
                <a:gdLst>
                  <a:gd name="T0" fmla="*/ 0 w 43200"/>
                  <a:gd name="T1" fmla="*/ 0 h 40792"/>
                  <a:gd name="T2" fmla="*/ 0 w 43200"/>
                  <a:gd name="T3" fmla="*/ 0 h 40792"/>
                  <a:gd name="T4" fmla="*/ 0 w 43200"/>
                  <a:gd name="T5" fmla="*/ 0 h 4079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0792"/>
                  <a:gd name="T11" fmla="*/ 43200 w 43200"/>
                  <a:gd name="T12" fmla="*/ 40792 h 407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0792" fill="none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</a:path>
                  <a:path w="43200" h="40792" stroke="0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  <a:lnTo>
                      <a:pt x="21600" y="19192"/>
                    </a:lnTo>
                    <a:lnTo>
                      <a:pt x="3151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85" name="Line 47">
                <a:extLst>
                  <a:ext uri="{FF2B5EF4-FFF2-40B4-BE49-F238E27FC236}">
                    <a16:creationId xmlns:a16="http://schemas.microsoft.com/office/drawing/2014/main" id="{7AE9F54E-1432-42FB-9813-2CBD5A903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9740" name="Group 43">
              <a:extLst>
                <a:ext uri="{FF2B5EF4-FFF2-40B4-BE49-F238E27FC236}">
                  <a16:creationId xmlns:a16="http://schemas.microsoft.com/office/drawing/2014/main" id="{471AF56D-F480-43A6-B0DB-315106D6A7B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0652" y="10859"/>
              <a:ext cx="384" cy="405"/>
              <a:chOff x="1152" y="2544"/>
              <a:chExt cx="192" cy="204"/>
            </a:xfrm>
          </p:grpSpPr>
          <p:sp>
            <p:nvSpPr>
              <p:cNvPr id="29782" name="Arc 45">
                <a:extLst>
                  <a:ext uri="{FF2B5EF4-FFF2-40B4-BE49-F238E27FC236}">
                    <a16:creationId xmlns:a16="http://schemas.microsoft.com/office/drawing/2014/main" id="{F86FF167-EE41-491B-9EA8-FB81F22A4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2544"/>
                <a:ext cx="192" cy="204"/>
              </a:xfrm>
              <a:custGeom>
                <a:avLst/>
                <a:gdLst>
                  <a:gd name="T0" fmla="*/ 0 w 43200"/>
                  <a:gd name="T1" fmla="*/ 0 h 40792"/>
                  <a:gd name="T2" fmla="*/ 0 w 43200"/>
                  <a:gd name="T3" fmla="*/ 0 h 40792"/>
                  <a:gd name="T4" fmla="*/ 0 w 43200"/>
                  <a:gd name="T5" fmla="*/ 0 h 4079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0792"/>
                  <a:gd name="T11" fmla="*/ 43200 w 43200"/>
                  <a:gd name="T12" fmla="*/ 40792 h 407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0792" fill="none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</a:path>
                  <a:path w="43200" h="40792" stroke="0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  <a:lnTo>
                      <a:pt x="21600" y="19192"/>
                    </a:lnTo>
                    <a:lnTo>
                      <a:pt x="3151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83" name="Line 44">
                <a:extLst>
                  <a:ext uri="{FF2B5EF4-FFF2-40B4-BE49-F238E27FC236}">
                    <a16:creationId xmlns:a16="http://schemas.microsoft.com/office/drawing/2014/main" id="{9F3D072C-A555-4515-8BBF-9B2551A12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9741" name="Line 42">
              <a:extLst>
                <a:ext uri="{FF2B5EF4-FFF2-40B4-BE49-F238E27FC236}">
                  <a16:creationId xmlns:a16="http://schemas.microsoft.com/office/drawing/2014/main" id="{ADDCAE0E-CDF1-465E-8ED0-747E06EF7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" y="15242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42" name="Arc 41">
              <a:extLst>
                <a:ext uri="{FF2B5EF4-FFF2-40B4-BE49-F238E27FC236}">
                  <a16:creationId xmlns:a16="http://schemas.microsoft.com/office/drawing/2014/main" id="{EE48C6AC-E128-4240-97E6-8818ED182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" y="12288"/>
              <a:ext cx="1152" cy="193"/>
            </a:xfrm>
            <a:custGeom>
              <a:avLst/>
              <a:gdLst>
                <a:gd name="T0" fmla="*/ 0 w 42912"/>
                <a:gd name="T1" fmla="*/ 0 h 21600"/>
                <a:gd name="T2" fmla="*/ 0 w 42912"/>
                <a:gd name="T3" fmla="*/ 0 h 21600"/>
                <a:gd name="T4" fmla="*/ 0 w 42912"/>
                <a:gd name="T5" fmla="*/ 0 h 21600"/>
                <a:gd name="T6" fmla="*/ 0 60000 65536"/>
                <a:gd name="T7" fmla="*/ 0 60000 65536"/>
                <a:gd name="T8" fmla="*/ 0 60000 65536"/>
                <a:gd name="T9" fmla="*/ 0 w 42912"/>
                <a:gd name="T10" fmla="*/ 0 h 21600"/>
                <a:gd name="T11" fmla="*/ 42912 w 4291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12" h="21600" fill="none" extrusionOk="0">
                  <a:moveTo>
                    <a:pt x="0" y="18084"/>
                  </a:moveTo>
                  <a:cubicBezTo>
                    <a:pt x="1721" y="7652"/>
                    <a:pt x="10739" y="-1"/>
                    <a:pt x="21312" y="0"/>
                  </a:cubicBezTo>
                  <a:cubicBezTo>
                    <a:pt x="33241" y="0"/>
                    <a:pt x="42912" y="9670"/>
                    <a:pt x="42912" y="21600"/>
                  </a:cubicBezTo>
                </a:path>
                <a:path w="42912" h="21600" stroke="0" extrusionOk="0">
                  <a:moveTo>
                    <a:pt x="0" y="18084"/>
                  </a:moveTo>
                  <a:cubicBezTo>
                    <a:pt x="1721" y="7652"/>
                    <a:pt x="10739" y="-1"/>
                    <a:pt x="21312" y="0"/>
                  </a:cubicBezTo>
                  <a:cubicBezTo>
                    <a:pt x="33241" y="0"/>
                    <a:pt x="42912" y="9670"/>
                    <a:pt x="42912" y="21600"/>
                  </a:cubicBezTo>
                  <a:lnTo>
                    <a:pt x="21312" y="21600"/>
                  </a:lnTo>
                  <a:lnTo>
                    <a:pt x="0" y="180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43" name="Arc 40">
              <a:extLst>
                <a:ext uri="{FF2B5EF4-FFF2-40B4-BE49-F238E27FC236}">
                  <a16:creationId xmlns:a16="http://schemas.microsoft.com/office/drawing/2014/main" id="{9E09EAAC-6BD4-4214-8F21-2FFB9487AC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72" y="12574"/>
              <a:ext cx="1152" cy="193"/>
            </a:xfrm>
            <a:custGeom>
              <a:avLst/>
              <a:gdLst>
                <a:gd name="T0" fmla="*/ 0 w 42912"/>
                <a:gd name="T1" fmla="*/ 0 h 21600"/>
                <a:gd name="T2" fmla="*/ 0 w 42912"/>
                <a:gd name="T3" fmla="*/ 0 h 21600"/>
                <a:gd name="T4" fmla="*/ 0 w 42912"/>
                <a:gd name="T5" fmla="*/ 0 h 21600"/>
                <a:gd name="T6" fmla="*/ 0 60000 65536"/>
                <a:gd name="T7" fmla="*/ 0 60000 65536"/>
                <a:gd name="T8" fmla="*/ 0 60000 65536"/>
                <a:gd name="T9" fmla="*/ 0 w 42912"/>
                <a:gd name="T10" fmla="*/ 0 h 21600"/>
                <a:gd name="T11" fmla="*/ 42912 w 4291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12" h="21600" fill="none" extrusionOk="0">
                  <a:moveTo>
                    <a:pt x="0" y="18084"/>
                  </a:moveTo>
                  <a:cubicBezTo>
                    <a:pt x="1721" y="7652"/>
                    <a:pt x="10739" y="-1"/>
                    <a:pt x="21312" y="0"/>
                  </a:cubicBezTo>
                  <a:cubicBezTo>
                    <a:pt x="33241" y="0"/>
                    <a:pt x="42912" y="9670"/>
                    <a:pt x="42912" y="21600"/>
                  </a:cubicBezTo>
                </a:path>
                <a:path w="42912" h="21600" stroke="0" extrusionOk="0">
                  <a:moveTo>
                    <a:pt x="0" y="18084"/>
                  </a:moveTo>
                  <a:cubicBezTo>
                    <a:pt x="1721" y="7652"/>
                    <a:pt x="10739" y="-1"/>
                    <a:pt x="21312" y="0"/>
                  </a:cubicBezTo>
                  <a:cubicBezTo>
                    <a:pt x="33241" y="0"/>
                    <a:pt x="42912" y="9670"/>
                    <a:pt x="42912" y="21600"/>
                  </a:cubicBezTo>
                  <a:lnTo>
                    <a:pt x="21312" y="21600"/>
                  </a:lnTo>
                  <a:lnTo>
                    <a:pt x="0" y="180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9744" name="Group 37">
              <a:extLst>
                <a:ext uri="{FF2B5EF4-FFF2-40B4-BE49-F238E27FC236}">
                  <a16:creationId xmlns:a16="http://schemas.microsoft.com/office/drawing/2014/main" id="{1F7BA342-700C-48D7-83BB-54421C07525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705" y="12370"/>
              <a:ext cx="381" cy="408"/>
              <a:chOff x="1152" y="2544"/>
              <a:chExt cx="192" cy="204"/>
            </a:xfrm>
          </p:grpSpPr>
          <p:sp>
            <p:nvSpPr>
              <p:cNvPr id="29780" name="Arc 39">
                <a:extLst>
                  <a:ext uri="{FF2B5EF4-FFF2-40B4-BE49-F238E27FC236}">
                    <a16:creationId xmlns:a16="http://schemas.microsoft.com/office/drawing/2014/main" id="{EB25F2B5-3300-436A-BA49-9A66B138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2544"/>
                <a:ext cx="192" cy="204"/>
              </a:xfrm>
              <a:custGeom>
                <a:avLst/>
                <a:gdLst>
                  <a:gd name="T0" fmla="*/ 0 w 43200"/>
                  <a:gd name="T1" fmla="*/ 0 h 40792"/>
                  <a:gd name="T2" fmla="*/ 0 w 43200"/>
                  <a:gd name="T3" fmla="*/ 0 h 40792"/>
                  <a:gd name="T4" fmla="*/ 0 w 43200"/>
                  <a:gd name="T5" fmla="*/ 0 h 4079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0792"/>
                  <a:gd name="T11" fmla="*/ 43200 w 43200"/>
                  <a:gd name="T12" fmla="*/ 40792 h 407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0792" fill="none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</a:path>
                  <a:path w="43200" h="40792" stroke="0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  <a:lnTo>
                      <a:pt x="21600" y="19192"/>
                    </a:lnTo>
                    <a:lnTo>
                      <a:pt x="3151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81" name="Line 38">
                <a:extLst>
                  <a:ext uri="{FF2B5EF4-FFF2-40B4-BE49-F238E27FC236}">
                    <a16:creationId xmlns:a16="http://schemas.microsoft.com/office/drawing/2014/main" id="{EC41DFEF-570D-43C8-8E54-556B390BD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9745" name="Group 34">
              <a:extLst>
                <a:ext uri="{FF2B5EF4-FFF2-40B4-BE49-F238E27FC236}">
                  <a16:creationId xmlns:a16="http://schemas.microsoft.com/office/drawing/2014/main" id="{7096ED83-C343-4CB3-A3EA-4D37EB9F5DD2}"/>
                </a:ext>
              </a:extLst>
            </p:cNvPr>
            <p:cNvGrpSpPr>
              <a:grpSpLocks/>
            </p:cNvGrpSpPr>
            <p:nvPr/>
          </p:nvGrpSpPr>
          <p:grpSpPr bwMode="auto">
            <a:xfrm rot="-5199421">
              <a:off x="11337" y="12370"/>
              <a:ext cx="381" cy="408"/>
              <a:chOff x="1152" y="2544"/>
              <a:chExt cx="192" cy="204"/>
            </a:xfrm>
          </p:grpSpPr>
          <p:sp>
            <p:nvSpPr>
              <p:cNvPr id="29778" name="Arc 36">
                <a:extLst>
                  <a:ext uri="{FF2B5EF4-FFF2-40B4-BE49-F238E27FC236}">
                    <a16:creationId xmlns:a16="http://schemas.microsoft.com/office/drawing/2014/main" id="{0D336D75-664E-4A28-AD66-028204F30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" y="2544"/>
                <a:ext cx="192" cy="204"/>
              </a:xfrm>
              <a:custGeom>
                <a:avLst/>
                <a:gdLst>
                  <a:gd name="T0" fmla="*/ 0 w 43200"/>
                  <a:gd name="T1" fmla="*/ 0 h 40792"/>
                  <a:gd name="T2" fmla="*/ 0 w 43200"/>
                  <a:gd name="T3" fmla="*/ 0 h 40792"/>
                  <a:gd name="T4" fmla="*/ 0 w 43200"/>
                  <a:gd name="T5" fmla="*/ 0 h 4079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0792"/>
                  <a:gd name="T11" fmla="*/ 43200 w 43200"/>
                  <a:gd name="T12" fmla="*/ 40792 h 407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0792" fill="none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</a:path>
                  <a:path w="43200" h="40792" stroke="0" extrusionOk="0">
                    <a:moveTo>
                      <a:pt x="31511" y="0"/>
                    </a:moveTo>
                    <a:cubicBezTo>
                      <a:pt x="38690" y="3708"/>
                      <a:pt x="43200" y="11112"/>
                      <a:pt x="43200" y="19192"/>
                    </a:cubicBezTo>
                    <a:cubicBezTo>
                      <a:pt x="43200" y="31121"/>
                      <a:pt x="33529" y="40792"/>
                      <a:pt x="21600" y="40792"/>
                    </a:cubicBezTo>
                    <a:cubicBezTo>
                      <a:pt x="9670" y="40792"/>
                      <a:pt x="0" y="31121"/>
                      <a:pt x="0" y="19192"/>
                    </a:cubicBezTo>
                    <a:cubicBezTo>
                      <a:pt x="-1" y="11341"/>
                      <a:pt x="4259" y="4109"/>
                      <a:pt x="11124" y="301"/>
                    </a:cubicBezTo>
                    <a:lnTo>
                      <a:pt x="21600" y="19192"/>
                    </a:lnTo>
                    <a:lnTo>
                      <a:pt x="3151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79" name="Line 35">
                <a:extLst>
                  <a:ext uri="{FF2B5EF4-FFF2-40B4-BE49-F238E27FC236}">
                    <a16:creationId xmlns:a16="http://schemas.microsoft.com/office/drawing/2014/main" id="{31569890-A03F-414B-A064-817FADEEA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29746" name="Line 33">
              <a:extLst>
                <a:ext uri="{FF2B5EF4-FFF2-40B4-BE49-F238E27FC236}">
                  <a16:creationId xmlns:a16="http://schemas.microsoft.com/office/drawing/2014/main" id="{EF30003D-78A3-4B81-9BBF-473CD1792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2" y="12288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47" name="Line 32">
              <a:extLst>
                <a:ext uri="{FF2B5EF4-FFF2-40B4-BE49-F238E27FC236}">
                  <a16:creationId xmlns:a16="http://schemas.microsoft.com/office/drawing/2014/main" id="{CAC57D66-D49D-4965-AD26-054347A04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48" y="1276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48" name="Arc 31">
              <a:extLst>
                <a:ext uri="{FF2B5EF4-FFF2-40B4-BE49-F238E27FC236}">
                  <a16:creationId xmlns:a16="http://schemas.microsoft.com/office/drawing/2014/main" id="{9D69EDE5-51B5-43B3-9680-8ABE627657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72" y="14003"/>
              <a:ext cx="672" cy="1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49" name="Arc 30">
              <a:extLst>
                <a:ext uri="{FF2B5EF4-FFF2-40B4-BE49-F238E27FC236}">
                  <a16:creationId xmlns:a16="http://schemas.microsoft.com/office/drawing/2014/main" id="{1BD53FCD-0A7D-45E2-9A29-D0468B854652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7772" y="14003"/>
              <a:ext cx="672" cy="1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50" name="Line 29">
              <a:extLst>
                <a:ext uri="{FF2B5EF4-FFF2-40B4-BE49-F238E27FC236}">
                  <a16:creationId xmlns:a16="http://schemas.microsoft.com/office/drawing/2014/main" id="{6BBCB17C-AE56-4F1F-9A96-EE97A44B1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52" y="14480"/>
              <a:ext cx="192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51" name="Line 28">
              <a:extLst>
                <a:ext uri="{FF2B5EF4-FFF2-40B4-BE49-F238E27FC236}">
                  <a16:creationId xmlns:a16="http://schemas.microsoft.com/office/drawing/2014/main" id="{C3E2A087-B95C-4F41-9719-5A102B6F8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72" y="14670"/>
              <a:ext cx="96" cy="1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52" name="Line 27">
              <a:extLst>
                <a:ext uri="{FF2B5EF4-FFF2-40B4-BE49-F238E27FC236}">
                  <a16:creationId xmlns:a16="http://schemas.microsoft.com/office/drawing/2014/main" id="{78480327-8C7A-430B-94B2-B982236C6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0" y="10668"/>
              <a:ext cx="0" cy="57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53" name="Line 26">
              <a:extLst>
                <a:ext uri="{FF2B5EF4-FFF2-40B4-BE49-F238E27FC236}">
                  <a16:creationId xmlns:a16="http://schemas.microsoft.com/office/drawing/2014/main" id="{E4656520-3830-40D4-92B9-B6B907CB8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6" y="10668"/>
              <a:ext cx="0" cy="57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54" name="Text Box 25">
              <a:extLst>
                <a:ext uri="{FF2B5EF4-FFF2-40B4-BE49-F238E27FC236}">
                  <a16:creationId xmlns:a16="http://schemas.microsoft.com/office/drawing/2014/main" id="{0827E24B-DFD0-4E0F-9836-B94A86C62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0" y="12764"/>
              <a:ext cx="616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4111" tIns="22055" rIns="44111" bIns="2205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55" name="Text Box 24">
              <a:extLst>
                <a:ext uri="{FF2B5EF4-FFF2-40B4-BE49-F238E27FC236}">
                  <a16:creationId xmlns:a16="http://schemas.microsoft.com/office/drawing/2014/main" id="{7B38B4EE-357F-4460-B208-E2789EFB4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0" y="12764"/>
              <a:ext cx="616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4111" tIns="22055" rIns="44111" bIns="2205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56" name="Text Box 23">
              <a:extLst>
                <a:ext uri="{FF2B5EF4-FFF2-40B4-BE49-F238E27FC236}">
                  <a16:creationId xmlns:a16="http://schemas.microsoft.com/office/drawing/2014/main" id="{530EED59-0F05-4860-B219-6DC95AB49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0" y="15719"/>
              <a:ext cx="616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4111" tIns="22055" rIns="44111" bIns="22055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baseline="-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en-US" altLang="zh-CN" sz="32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9757" name="Group 2">
              <a:extLst>
                <a:ext uri="{FF2B5EF4-FFF2-40B4-BE49-F238E27FC236}">
                  <a16:creationId xmlns:a16="http://schemas.microsoft.com/office/drawing/2014/main" id="{1628D152-9106-4C88-B2B9-2B4AD8BE4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20" y="13432"/>
              <a:ext cx="2784" cy="2858"/>
              <a:chOff x="3792" y="2064"/>
              <a:chExt cx="1392" cy="1440"/>
            </a:xfrm>
          </p:grpSpPr>
          <p:grpSp>
            <p:nvGrpSpPr>
              <p:cNvPr id="29758" name="Group 20">
                <a:extLst>
                  <a:ext uri="{FF2B5EF4-FFF2-40B4-BE49-F238E27FC236}">
                    <a16:creationId xmlns:a16="http://schemas.microsoft.com/office/drawing/2014/main" id="{270EBB3D-7845-48FD-B6F1-209474C1A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199421">
                <a:off x="3798" y="2874"/>
                <a:ext cx="192" cy="204"/>
                <a:chOff x="1152" y="2544"/>
                <a:chExt cx="192" cy="204"/>
              </a:xfrm>
            </p:grpSpPr>
            <p:sp>
              <p:nvSpPr>
                <p:cNvPr id="29776" name="Arc 22">
                  <a:extLst>
                    <a:ext uri="{FF2B5EF4-FFF2-40B4-BE49-F238E27FC236}">
                      <a16:creationId xmlns:a16="http://schemas.microsoft.com/office/drawing/2014/main" id="{C51BC110-A4C9-412C-BE53-31724C4AF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2" y="2544"/>
                  <a:ext cx="192" cy="204"/>
                </a:xfrm>
                <a:custGeom>
                  <a:avLst/>
                  <a:gdLst>
                    <a:gd name="T0" fmla="*/ 0 w 43200"/>
                    <a:gd name="T1" fmla="*/ 0 h 40792"/>
                    <a:gd name="T2" fmla="*/ 0 w 43200"/>
                    <a:gd name="T3" fmla="*/ 0 h 40792"/>
                    <a:gd name="T4" fmla="*/ 0 w 43200"/>
                    <a:gd name="T5" fmla="*/ 0 h 40792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0792"/>
                    <a:gd name="T11" fmla="*/ 43200 w 43200"/>
                    <a:gd name="T12" fmla="*/ 40792 h 407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0792" fill="none" extrusionOk="0">
                      <a:moveTo>
                        <a:pt x="31511" y="0"/>
                      </a:moveTo>
                      <a:cubicBezTo>
                        <a:pt x="38690" y="3708"/>
                        <a:pt x="43200" y="11112"/>
                        <a:pt x="43200" y="19192"/>
                      </a:cubicBezTo>
                      <a:cubicBezTo>
                        <a:pt x="43200" y="31121"/>
                        <a:pt x="33529" y="40792"/>
                        <a:pt x="21600" y="40792"/>
                      </a:cubicBezTo>
                      <a:cubicBezTo>
                        <a:pt x="9670" y="40792"/>
                        <a:pt x="0" y="31121"/>
                        <a:pt x="0" y="19192"/>
                      </a:cubicBezTo>
                      <a:cubicBezTo>
                        <a:pt x="-1" y="11341"/>
                        <a:pt x="4259" y="4109"/>
                        <a:pt x="11124" y="301"/>
                      </a:cubicBezTo>
                    </a:path>
                    <a:path w="43200" h="40792" stroke="0" extrusionOk="0">
                      <a:moveTo>
                        <a:pt x="31511" y="0"/>
                      </a:moveTo>
                      <a:cubicBezTo>
                        <a:pt x="38690" y="3708"/>
                        <a:pt x="43200" y="11112"/>
                        <a:pt x="43200" y="19192"/>
                      </a:cubicBezTo>
                      <a:cubicBezTo>
                        <a:pt x="43200" y="31121"/>
                        <a:pt x="33529" y="40792"/>
                        <a:pt x="21600" y="40792"/>
                      </a:cubicBezTo>
                      <a:cubicBezTo>
                        <a:pt x="9670" y="40792"/>
                        <a:pt x="0" y="31121"/>
                        <a:pt x="0" y="19192"/>
                      </a:cubicBezTo>
                      <a:cubicBezTo>
                        <a:pt x="-1" y="11341"/>
                        <a:pt x="4259" y="4109"/>
                        <a:pt x="11124" y="301"/>
                      </a:cubicBezTo>
                      <a:lnTo>
                        <a:pt x="21600" y="19192"/>
                      </a:lnTo>
                      <a:lnTo>
                        <a:pt x="3151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9777" name="Line 21">
                  <a:extLst>
                    <a:ext uri="{FF2B5EF4-FFF2-40B4-BE49-F238E27FC236}">
                      <a16:creationId xmlns:a16="http://schemas.microsoft.com/office/drawing/2014/main" id="{292AD0D9-154C-4593-89B1-CAA89E0986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296" y="254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759" name="Text Box 19">
                <a:extLst>
                  <a:ext uri="{FF2B5EF4-FFF2-40B4-BE49-F238E27FC236}">
                    <a16:creationId xmlns:a16="http://schemas.microsoft.com/office/drawing/2014/main" id="{17FDED31-199A-4D65-B506-341639455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21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4111" tIns="22055" rIns="44111" bIns="22055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800" baseline="-30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en-US" altLang="zh-CN" sz="3200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60" name="Arc 18">
                <a:extLst>
                  <a:ext uri="{FF2B5EF4-FFF2-40B4-BE49-F238E27FC236}">
                    <a16:creationId xmlns:a16="http://schemas.microsoft.com/office/drawing/2014/main" id="{59C34354-7FFC-4DAF-B8AE-87AEA68EF9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320" y="2352"/>
                <a:ext cx="336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61" name="Arc 17">
                <a:extLst>
                  <a:ext uri="{FF2B5EF4-FFF2-40B4-BE49-F238E27FC236}">
                    <a16:creationId xmlns:a16="http://schemas.microsoft.com/office/drawing/2014/main" id="{FEBD1CE4-F58B-4A8A-A3A7-B147C6F801D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716875" flipH="1">
                <a:off x="4320" y="2303"/>
                <a:ext cx="336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62" name="Arc 16">
                <a:extLst>
                  <a:ext uri="{FF2B5EF4-FFF2-40B4-BE49-F238E27FC236}">
                    <a16:creationId xmlns:a16="http://schemas.microsoft.com/office/drawing/2014/main" id="{B1CA5C16-65F2-4B67-8C2B-45FBA9201C15}"/>
                  </a:ext>
                </a:extLst>
              </p:cNvPr>
              <p:cNvSpPr>
                <a:spLocks/>
              </p:cNvSpPr>
              <p:nvPr/>
            </p:nvSpPr>
            <p:spPr bwMode="auto">
              <a:xfrm rot="12832765" flipH="1">
                <a:off x="4608" y="2064"/>
                <a:ext cx="521" cy="1202"/>
              </a:xfrm>
              <a:custGeom>
                <a:avLst/>
                <a:gdLst>
                  <a:gd name="T0" fmla="*/ 0 w 15654"/>
                  <a:gd name="T1" fmla="*/ 0 h 21600"/>
                  <a:gd name="T2" fmla="*/ 0 w 15654"/>
                  <a:gd name="T3" fmla="*/ 0 h 21600"/>
                  <a:gd name="T4" fmla="*/ 0 w 156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5654"/>
                  <a:gd name="T10" fmla="*/ 0 h 21600"/>
                  <a:gd name="T11" fmla="*/ 15654 w 156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654" h="21600" fill="none" extrusionOk="0">
                    <a:moveTo>
                      <a:pt x="-1" y="0"/>
                    </a:moveTo>
                    <a:cubicBezTo>
                      <a:pt x="5917" y="0"/>
                      <a:pt x="11576" y="2427"/>
                      <a:pt x="15653" y="6716"/>
                    </a:cubicBezTo>
                  </a:path>
                  <a:path w="15654" h="21600" stroke="0" extrusionOk="0">
                    <a:moveTo>
                      <a:pt x="-1" y="0"/>
                    </a:moveTo>
                    <a:cubicBezTo>
                      <a:pt x="5917" y="0"/>
                      <a:pt x="11576" y="2427"/>
                      <a:pt x="15653" y="671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63" name="Arc 15">
                <a:extLst>
                  <a:ext uri="{FF2B5EF4-FFF2-40B4-BE49-F238E27FC236}">
                    <a16:creationId xmlns:a16="http://schemas.microsoft.com/office/drawing/2014/main" id="{CA629A73-B835-4789-A9C5-3E5B817A1D50}"/>
                  </a:ext>
                </a:extLst>
              </p:cNvPr>
              <p:cNvSpPr>
                <a:spLocks/>
              </p:cNvSpPr>
              <p:nvPr/>
            </p:nvSpPr>
            <p:spPr bwMode="auto">
              <a:xfrm rot="6256755" flipH="1">
                <a:off x="4180" y="1964"/>
                <a:ext cx="521" cy="1202"/>
              </a:xfrm>
              <a:custGeom>
                <a:avLst/>
                <a:gdLst>
                  <a:gd name="T0" fmla="*/ 0 w 15654"/>
                  <a:gd name="T1" fmla="*/ 0 h 21600"/>
                  <a:gd name="T2" fmla="*/ 0 w 15654"/>
                  <a:gd name="T3" fmla="*/ 0 h 21600"/>
                  <a:gd name="T4" fmla="*/ 0 w 156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5654"/>
                  <a:gd name="T10" fmla="*/ 0 h 21600"/>
                  <a:gd name="T11" fmla="*/ 15654 w 156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654" h="21600" fill="none" extrusionOk="0">
                    <a:moveTo>
                      <a:pt x="-1" y="0"/>
                    </a:moveTo>
                    <a:cubicBezTo>
                      <a:pt x="5917" y="0"/>
                      <a:pt x="11576" y="2427"/>
                      <a:pt x="15653" y="6716"/>
                    </a:cubicBezTo>
                  </a:path>
                  <a:path w="15654" h="21600" stroke="0" extrusionOk="0">
                    <a:moveTo>
                      <a:pt x="-1" y="0"/>
                    </a:moveTo>
                    <a:cubicBezTo>
                      <a:pt x="5917" y="0"/>
                      <a:pt x="11576" y="2427"/>
                      <a:pt x="15653" y="671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64" name="Arc 14">
                <a:extLst>
                  <a:ext uri="{FF2B5EF4-FFF2-40B4-BE49-F238E27FC236}">
                    <a16:creationId xmlns:a16="http://schemas.microsoft.com/office/drawing/2014/main" id="{1C23C1AB-9AA0-4161-8BE8-1A2A7647D2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560" y="2064"/>
                <a:ext cx="240" cy="240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901"/>
                      <a:pt x="5218" y="5051"/>
                      <a:pt x="13238" y="1683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901"/>
                      <a:pt x="5218" y="5051"/>
                      <a:pt x="13238" y="1683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65" name="Arc 13">
                <a:extLst>
                  <a:ext uri="{FF2B5EF4-FFF2-40B4-BE49-F238E27FC236}">
                    <a16:creationId xmlns:a16="http://schemas.microsoft.com/office/drawing/2014/main" id="{491A5A0D-6B5A-4D83-BE3C-13B2588BA8A1}"/>
                  </a:ext>
                </a:extLst>
              </p:cNvPr>
              <p:cNvSpPr>
                <a:spLocks/>
              </p:cNvSpPr>
              <p:nvPr/>
            </p:nvSpPr>
            <p:spPr bwMode="auto">
              <a:xfrm rot="6485312" flipV="1">
                <a:off x="4944" y="2928"/>
                <a:ext cx="240" cy="240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901"/>
                      <a:pt x="5218" y="5051"/>
                      <a:pt x="13238" y="1683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901"/>
                      <a:pt x="5218" y="5051"/>
                      <a:pt x="13238" y="1683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66" name="Arc 12">
                <a:extLst>
                  <a:ext uri="{FF2B5EF4-FFF2-40B4-BE49-F238E27FC236}">
                    <a16:creationId xmlns:a16="http://schemas.microsoft.com/office/drawing/2014/main" id="{88C5BA03-5F05-4536-9304-54AB8232BE72}"/>
                  </a:ext>
                </a:extLst>
              </p:cNvPr>
              <p:cNvSpPr>
                <a:spLocks/>
              </p:cNvSpPr>
              <p:nvPr/>
            </p:nvSpPr>
            <p:spPr bwMode="auto">
              <a:xfrm rot="14994030" flipV="1">
                <a:off x="4080" y="2880"/>
                <a:ext cx="240" cy="240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901"/>
                      <a:pt x="5218" y="5051"/>
                      <a:pt x="13238" y="1683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901"/>
                      <a:pt x="5218" y="5051"/>
                      <a:pt x="13238" y="1683"/>
                    </a:cubicBezTo>
                    <a:lnTo>
                      <a:pt x="21600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67" name="Line 11">
                <a:extLst>
                  <a:ext uri="{FF2B5EF4-FFF2-40B4-BE49-F238E27FC236}">
                    <a16:creationId xmlns:a16="http://schemas.microsoft.com/office/drawing/2014/main" id="{CB49778D-1BAE-4B1D-8D13-46EB25184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2544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68" name="Line 10">
                <a:extLst>
                  <a:ext uri="{FF2B5EF4-FFF2-40B4-BE49-F238E27FC236}">
                    <a16:creationId xmlns:a16="http://schemas.microsoft.com/office/drawing/2014/main" id="{7E58F399-AD3A-4171-A2D9-DCA3B4124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640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69" name="Line 9">
                <a:extLst>
                  <a:ext uri="{FF2B5EF4-FFF2-40B4-BE49-F238E27FC236}">
                    <a16:creationId xmlns:a16="http://schemas.microsoft.com/office/drawing/2014/main" id="{973A37E3-342C-4450-B855-4B9FDB3D9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784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70" name="Line 8">
                <a:extLst>
                  <a:ext uri="{FF2B5EF4-FFF2-40B4-BE49-F238E27FC236}">
                    <a16:creationId xmlns:a16="http://schemas.microsoft.com/office/drawing/2014/main" id="{BD8A51E1-19EF-48D2-B107-D634413D2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00" y="2448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71" name="Line 7">
                <a:extLst>
                  <a:ext uri="{FF2B5EF4-FFF2-40B4-BE49-F238E27FC236}">
                    <a16:creationId xmlns:a16="http://schemas.microsoft.com/office/drawing/2014/main" id="{1CE3C856-11EE-4CEB-ABAF-A51F917F2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4" y="225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72" name="Line 6">
                <a:extLst>
                  <a:ext uri="{FF2B5EF4-FFF2-40B4-BE49-F238E27FC236}">
                    <a16:creationId xmlns:a16="http://schemas.microsoft.com/office/drawing/2014/main" id="{BCC0800C-C999-4217-ABF2-160A24E1C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73" name="Line 5">
                <a:extLst>
                  <a:ext uri="{FF2B5EF4-FFF2-40B4-BE49-F238E27FC236}">
                    <a16:creationId xmlns:a16="http://schemas.microsoft.com/office/drawing/2014/main" id="{BBDF2850-F29B-4F97-AEA4-FC83A61FF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2" y="3024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74" name="Line 4">
                <a:extLst>
                  <a:ext uri="{FF2B5EF4-FFF2-40B4-BE49-F238E27FC236}">
                    <a16:creationId xmlns:a16="http://schemas.microsoft.com/office/drawing/2014/main" id="{9E8C73C6-329A-4160-808D-1C9BB4F2C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4" y="2976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775" name="Line 3">
                <a:extLst>
                  <a:ext uri="{FF2B5EF4-FFF2-40B4-BE49-F238E27FC236}">
                    <a16:creationId xmlns:a16="http://schemas.microsoft.com/office/drawing/2014/main" id="{01AA3505-EB30-4250-BF35-3024D8AF5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3024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3" name="圆角矩形标注 52">
            <a:extLst>
              <a:ext uri="{FF2B5EF4-FFF2-40B4-BE49-F238E27FC236}">
                <a16:creationId xmlns:a16="http://schemas.microsoft.com/office/drawing/2014/main" id="{E408F377-C17F-43D8-9619-59E544A3BBE8}"/>
              </a:ext>
            </a:extLst>
          </p:cNvPr>
          <p:cNvSpPr/>
          <p:nvPr/>
        </p:nvSpPr>
        <p:spPr>
          <a:xfrm>
            <a:off x="8915400" y="1676400"/>
            <a:ext cx="1981200" cy="990600"/>
          </a:xfrm>
          <a:prstGeom prst="wedgeRoundRectCallout">
            <a:avLst>
              <a:gd name="adj1" fmla="val -78959"/>
              <a:gd name="adj2" fmla="val 6273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是等价关系吗？</a:t>
            </a:r>
          </a:p>
        </p:txBody>
      </p:sp>
      <p:sp>
        <p:nvSpPr>
          <p:cNvPr id="136" name="Rectangle 2">
            <a:extLst>
              <a:ext uri="{FF2B5EF4-FFF2-40B4-BE49-F238E27FC236}">
                <a16:creationId xmlns:a16="http://schemas.microsoft.com/office/drawing/2014/main" id="{DE4CBB6C-B42B-4064-987E-EEF1ED2BD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105156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等价关系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Equivalence Relations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0">
            <a:extLst>
              <a:ext uri="{FF2B5EF4-FFF2-40B4-BE49-F238E27FC236}">
                <a16:creationId xmlns:a16="http://schemas.microsoft.com/office/drawing/2014/main" id="{FD37BF58-23CF-486E-A862-34B78383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19ED3DD-741A-4DCC-A4C9-DDF485F89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76400"/>
            <a:ext cx="102108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思考题：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A={1,2,3},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可构造多少个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中不同的等价关系？</a:t>
            </a:r>
            <a:endParaRPr lang="en-US" altLang="zh-CN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可以根据等价关系有向图的特点来考虑。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解：如果等价关系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三个独立部分的情形，则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1  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个等价关系 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二个独立部分的情形，则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3  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个等价关系 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一个独立部分的情形，则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1  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个等价关系 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一共有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 5  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个不同的等价关系。</a:t>
            </a:r>
            <a:endParaRPr lang="en-US" altLang="zh-CN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集合共有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种不同的划分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95AB5ED-7471-4C5A-B96E-E61AE9CD2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105156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等价关系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Equivalence Relations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>
            <a:extLst>
              <a:ext uri="{FF2B5EF4-FFF2-40B4-BE49-F238E27FC236}">
                <a16:creationId xmlns:a16="http://schemas.microsoft.com/office/drawing/2014/main" id="{659F63C1-5071-4CB2-AD3F-6780BC83D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105156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的一个划分为：若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600" i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60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≤  </a:t>
            </a:r>
            <a:r>
              <a:rPr lang="en-US" altLang="zh-CN" sz="2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&lt;10</a:t>
            </a:r>
            <a:r>
              <a:rPr lang="en-US" altLang="zh-CN" sz="2600" i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，对应的等价关系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R={(</a:t>
            </a:r>
            <a:r>
              <a:rPr lang="en-US" altLang="zh-CN" sz="26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|</a:t>
            </a:r>
            <a:r>
              <a:rPr lang="en-US" altLang="zh-CN" sz="2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有相同位数，</a:t>
            </a:r>
            <a:r>
              <a:rPr lang="en-US" altLang="zh-CN" sz="2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，相同位的数归为一类，此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划分为无数个等价类。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FDA5355-45CD-49A6-9CA5-43A46FDBB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00400"/>
            <a:ext cx="105156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[1]={1,2,3,…,9}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[10]={10,11,…,99}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[100]={100,101,…,999}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…</a:t>
            </a:r>
            <a:endParaRPr lang="zh-CN" altLang="en-US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1774D1B-1462-4BFD-953A-20DF89696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105156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等价关系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Equivalence Relations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>
            <a:extLst>
              <a:ext uri="{FF2B5EF4-FFF2-40B4-BE49-F238E27FC236}">
                <a16:creationId xmlns:a16="http://schemas.microsoft.com/office/drawing/2014/main" id="{DD0D2315-5182-4D71-A77C-45FA2DA78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14288"/>
            <a:ext cx="10515600" cy="1325563"/>
          </a:xfrm>
        </p:spPr>
        <p:txBody>
          <a:bodyPr/>
          <a:lstStyle/>
          <a:p>
            <a:r>
              <a:rPr lang="zh-CN" altLang="en-US" sz="4000">
                <a:solidFill>
                  <a:schemeClr val="bg1"/>
                </a:solidFill>
                <a:ea typeface="黑体" panose="02010609060101010101" pitchFamily="49" charset="-122"/>
              </a:rPr>
              <a:t>小  结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35843" name="Text Box 1028">
            <a:extLst>
              <a:ext uri="{FF2B5EF4-FFF2-40B4-BE49-F238E27FC236}">
                <a16:creationId xmlns:a16="http://schemas.microsoft.com/office/drawing/2014/main" id="{7A2F307A-A584-44E0-BDBD-C03CD5A9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133600"/>
            <a:ext cx="67056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等价关系的概念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等价关系与划分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75325C0-11A1-44E3-B702-60CDF392D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-47625"/>
            <a:ext cx="10515600" cy="1325563"/>
          </a:xfrm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作业</a:t>
            </a:r>
            <a:endParaRPr lang="zh-CN" altLang="zh-CN" b="1">
              <a:solidFill>
                <a:schemeClr val="bg1"/>
              </a:solidFill>
            </a:endParaRPr>
          </a:p>
        </p:txBody>
      </p:sp>
      <p:pic>
        <p:nvPicPr>
          <p:cNvPr id="36867" name="图片 1">
            <a:extLst>
              <a:ext uri="{FF2B5EF4-FFF2-40B4-BE49-F238E27FC236}">
                <a16:creationId xmlns:a16="http://schemas.microsoft.com/office/drawing/2014/main" id="{CF729FE2-9C08-4524-8772-82B0F8DA0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382713"/>
            <a:ext cx="699293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图片 3">
            <a:extLst>
              <a:ext uri="{FF2B5EF4-FFF2-40B4-BE49-F238E27FC236}">
                <a16:creationId xmlns:a16="http://schemas.microsoft.com/office/drawing/2014/main" id="{714F57D7-86B8-423E-A6E8-372A4293D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87513"/>
            <a:ext cx="38862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图片 4">
            <a:extLst>
              <a:ext uri="{FF2B5EF4-FFF2-40B4-BE49-F238E27FC236}">
                <a16:creationId xmlns:a16="http://schemas.microsoft.com/office/drawing/2014/main" id="{C312B36D-718E-4932-BEA9-0F5F7A93B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16138"/>
            <a:ext cx="4070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图片 5">
            <a:extLst>
              <a:ext uri="{FF2B5EF4-FFF2-40B4-BE49-F238E27FC236}">
                <a16:creationId xmlns:a16="http://schemas.microsoft.com/office/drawing/2014/main" id="{47E60C29-C52A-4AD5-A99C-C32334E6D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16138"/>
            <a:ext cx="12509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图片 6">
            <a:extLst>
              <a:ext uri="{FF2B5EF4-FFF2-40B4-BE49-F238E27FC236}">
                <a16:creationId xmlns:a16="http://schemas.microsoft.com/office/drawing/2014/main" id="{FF4525BF-464F-4E3E-AA5A-138562284D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425825"/>
            <a:ext cx="73152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图片 7">
            <a:extLst>
              <a:ext uri="{FF2B5EF4-FFF2-40B4-BE49-F238E27FC236}">
                <a16:creationId xmlns:a16="http://schemas.microsoft.com/office/drawing/2014/main" id="{F3B2096C-B687-4E56-84E0-072622F93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694113"/>
            <a:ext cx="1814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图片 8">
            <a:extLst>
              <a:ext uri="{FF2B5EF4-FFF2-40B4-BE49-F238E27FC236}">
                <a16:creationId xmlns:a16="http://schemas.microsoft.com/office/drawing/2014/main" id="{E22A49A3-7AC8-4EBF-8479-75D0E0337C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3694113"/>
            <a:ext cx="25146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图片 11">
            <a:extLst>
              <a:ext uri="{FF2B5EF4-FFF2-40B4-BE49-F238E27FC236}">
                <a16:creationId xmlns:a16="http://schemas.microsoft.com/office/drawing/2014/main" id="{B2B004CC-4A9A-4E7E-82D9-221A11846B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02113"/>
            <a:ext cx="80010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图片 12">
            <a:extLst>
              <a:ext uri="{FF2B5EF4-FFF2-40B4-BE49-F238E27FC236}">
                <a16:creationId xmlns:a16="http://schemas.microsoft.com/office/drawing/2014/main" id="{8FBD4339-4E79-4EEE-BAC0-451D3E5289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3" y="5178425"/>
            <a:ext cx="64325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图片 13">
            <a:extLst>
              <a:ext uri="{FF2B5EF4-FFF2-40B4-BE49-F238E27FC236}">
                <a16:creationId xmlns:a16="http://schemas.microsoft.com/office/drawing/2014/main" id="{70C5FA63-2D23-4A7E-8544-5D28AB2C3E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73713"/>
            <a:ext cx="59436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7" name="图片 14">
            <a:extLst>
              <a:ext uri="{FF2B5EF4-FFF2-40B4-BE49-F238E27FC236}">
                <a16:creationId xmlns:a16="http://schemas.microsoft.com/office/drawing/2014/main" id="{69395516-3355-4FD7-86B5-679ADEB95F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6103938"/>
            <a:ext cx="32289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8" name="文本框 9">
            <a:extLst>
              <a:ext uri="{FF2B5EF4-FFF2-40B4-BE49-F238E27FC236}">
                <a16:creationId xmlns:a16="http://schemas.microsoft.com/office/drawing/2014/main" id="{BF6006F2-1CD3-4952-B625-5FC48D8BE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1371600"/>
            <a:ext cx="37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endParaRPr lang="zh-CN" altLang="en-US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9" name="文本框 16">
            <a:extLst>
              <a:ext uri="{FF2B5EF4-FFF2-40B4-BE49-F238E27FC236}">
                <a16:creationId xmlns:a16="http://schemas.microsoft.com/office/drawing/2014/main" id="{1FCFE71A-C7F8-4D77-A471-761D2B580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2114550"/>
            <a:ext cx="37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endParaRPr lang="zh-CN" altLang="en-US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0" name="文本框 17">
            <a:extLst>
              <a:ext uri="{FF2B5EF4-FFF2-40B4-BE49-F238E27FC236}">
                <a16:creationId xmlns:a16="http://schemas.microsoft.com/office/drawing/2014/main" id="{C825CBF5-63B6-446E-8B05-6715DB560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357563"/>
            <a:ext cx="37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endParaRPr lang="zh-CN" altLang="en-US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1" name="文本框 18">
            <a:extLst>
              <a:ext uri="{FF2B5EF4-FFF2-40B4-BE49-F238E27FC236}">
                <a16:creationId xmlns:a16="http://schemas.microsoft.com/office/drawing/2014/main" id="{11B50BBD-3201-46CE-9683-B93C5F3BE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37025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endParaRPr lang="zh-CN" altLang="en-US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2" name="文本框 19">
            <a:extLst>
              <a:ext uri="{FF2B5EF4-FFF2-40B4-BE49-F238E27FC236}">
                <a16:creationId xmlns:a16="http://schemas.microsoft.com/office/drawing/2014/main" id="{A0D92572-0781-4BD2-9279-06F880BE0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514975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5.</a:t>
            </a:r>
            <a:endParaRPr lang="zh-CN" altLang="en-US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Text Box 3">
            <a:extLst>
              <a:ext uri="{FF2B5EF4-FFF2-40B4-BE49-F238E27FC236}">
                <a16:creationId xmlns:a16="http://schemas.microsoft.com/office/drawing/2014/main" id="{F107CFC1-4D99-4D6D-8C06-9A9D95EA9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89100"/>
            <a:ext cx="10591800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0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[定义</a:t>
            </a:r>
            <a:r>
              <a:rPr lang="en-US" altLang="zh-CN" sz="30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zh-CN" sz="30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]</a:t>
            </a:r>
            <a:r>
              <a:rPr lang="en-US" altLang="zh-CN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3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偏序关系  </a:t>
            </a:r>
            <a:r>
              <a:rPr lang="en-US" altLang="zh-CN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是</a:t>
            </a:r>
            <a:r>
              <a:rPr lang="en-US" altLang="zh-CN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上的二元关系，如果</a:t>
            </a:r>
            <a:r>
              <a:rPr lang="en-US" altLang="zh-CN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是</a:t>
            </a:r>
            <a:r>
              <a:rPr lang="zh-CN" altLang="en-US" sz="3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自反的、反对称的、传递的</a:t>
            </a:r>
            <a:r>
              <a:rPr lang="zh-CN" altLang="en-US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，则称</a:t>
            </a:r>
            <a:r>
              <a:rPr lang="en-US" altLang="zh-CN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是</a:t>
            </a:r>
            <a:r>
              <a:rPr lang="en-US" altLang="zh-CN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上</a:t>
            </a:r>
            <a:r>
              <a:rPr lang="zh-CN" altLang="en-US" sz="3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偏序关系</a:t>
            </a:r>
            <a:r>
              <a:rPr lang="en-US" altLang="zh-CN" sz="3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3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半序关系</a:t>
            </a:r>
            <a:r>
              <a:rPr lang="en-US" altLang="zh-CN" sz="3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</a:t>
            </a:r>
            <a:r>
              <a:rPr lang="zh-CN" altLang="en-US" sz="3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部分序关系 </a:t>
            </a:r>
            <a:r>
              <a:rPr lang="en-US" altLang="zh-CN" sz="3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Partial Ordering Relation</a:t>
            </a:r>
            <a:r>
              <a:rPr lang="zh-CN" altLang="en-US" sz="3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；</a:t>
            </a:r>
            <a:r>
              <a:rPr lang="zh-CN" altLang="zh-CN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集合</a:t>
            </a:r>
            <a:r>
              <a:rPr lang="en-US" altLang="zh-CN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连同</a:t>
            </a:r>
            <a:r>
              <a:rPr lang="en-US" altLang="zh-CN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上的偏序关系</a:t>
            </a:r>
            <a:r>
              <a:rPr lang="en-US" altLang="zh-CN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一起称为一个</a:t>
            </a:r>
            <a:r>
              <a:rPr lang="zh-CN" altLang="en-US" sz="3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偏序集</a:t>
            </a:r>
            <a:r>
              <a:rPr lang="en-US" altLang="zh-CN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/Partially Ordered Set (POSET)</a:t>
            </a:r>
            <a:r>
              <a:rPr lang="zh-CN" altLang="en-US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zh-CN" altLang="en-US" sz="3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记为</a:t>
            </a:r>
            <a:r>
              <a:rPr lang="en-US" altLang="zh-CN" sz="3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(S,R)</a:t>
            </a:r>
            <a:r>
              <a:rPr lang="zh-CN" altLang="en-US" sz="3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3BD8F1-E984-4471-AAD8-F29A09EC9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5AD3200-5A42-42B1-BF05-380D465D6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105156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等价关系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Equivalence Relations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93238EC-9704-40E9-AD7A-0ECF4E9A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10058400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8288" indent="-2682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25488" indent="-2682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60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关系数量众多，无法逐一研究，但可以将关系分类，并针对其中具有代表性的几类进行研究其共性</a:t>
            </a:r>
            <a:endParaRPr lang="en-US" altLang="zh-CN" sz="2600"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学生集合上的关系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包含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，当且仅当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是姓的首字母在同一组的学生，或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可同一时间注册</a:t>
            </a:r>
            <a:endParaRPr lang="en-US" altLang="zh-CN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整数集合上的模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同余关系 </a:t>
            </a:r>
            <a:endParaRPr lang="en-US" altLang="zh-CN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和模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同余关系都是自反、对称与传递的，是同类</a:t>
            </a:r>
            <a:endParaRPr lang="en-US" altLang="zh-CN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Clr>
                <a:srgbClr val="7030A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根据关系的性质将关系分类，如等价关系、偏序关系</a:t>
            </a:r>
            <a:endParaRPr lang="en-US" altLang="zh-CN" sz="2600"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E620043E-6952-4CCF-943C-8158F1993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5588"/>
            <a:ext cx="10744200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A={1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9}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上的二元关系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{(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｜</a:t>
            </a:r>
            <a:r>
              <a:rPr lang="zh-CN" altLang="en-US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A}</a:t>
            </a:r>
            <a:endParaRPr lang="zh-CN" altLang="en-US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{(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｜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｝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都是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上的偏序关系，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(A,R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(A,R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都是偏序集。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：正整数集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6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上的二元关系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{(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｜</a:t>
            </a:r>
            <a:r>
              <a:rPr lang="zh-CN" altLang="en-US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r>
              <a:rPr lang="en-US" altLang="zh-CN" sz="26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{(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｜ 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r>
              <a:rPr lang="en-US" altLang="zh-CN" sz="26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｝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6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,R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6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R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也都是偏序集。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7ADA43E-E549-4250-A94D-27CDA235C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E19C6E82-CEC4-4511-8D70-DA874FE06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00200"/>
            <a:ext cx="10363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{(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｜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∈P(A)}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P(A)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上的偏序关系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(P(A),R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是偏序集。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是任意一个集合，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={(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)|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∈P(B)}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P(B)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上的偏序关系，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(P(B),R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是偏序集。</a:t>
            </a:r>
          </a:p>
        </p:txBody>
      </p:sp>
      <p:sp>
        <p:nvSpPr>
          <p:cNvPr id="292867" name="Text Box 3">
            <a:extLst>
              <a:ext uri="{FF2B5EF4-FFF2-40B4-BE49-F238E27FC236}">
                <a16:creationId xmlns:a16="http://schemas.microsoft.com/office/drawing/2014/main" id="{D5805259-3718-4E74-B81A-C6864539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800600"/>
            <a:ext cx="8610600" cy="1169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记号：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R={(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)|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en-US" altLang="zh-CN" sz="28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 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b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∈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｝其中</a:t>
            </a:r>
            <a:r>
              <a:rPr lang="en-US" altLang="zh-CN" sz="28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≼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可为≤ ，</a:t>
            </a:r>
            <a:r>
              <a:rPr lang="en-US" altLang="zh-CN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|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 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等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E197DD3-4C9A-40B3-847E-492F5DAAD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Text Box 3">
            <a:extLst>
              <a:ext uri="{FF2B5EF4-FFF2-40B4-BE49-F238E27FC236}">
                <a16:creationId xmlns:a16="http://schemas.microsoft.com/office/drawing/2014/main" id="{3A0139B7-FEFE-4219-96C0-DEDCFBD50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1097280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几点说明：</a:t>
            </a:r>
          </a:p>
          <a:p>
            <a:pPr marL="266700" indent="-266700" algn="just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同一集合上的两个不同偏序关系，构成两个不同的偏序集</a:t>
            </a:r>
            <a:endParaRPr lang="en-US" altLang="zh-CN" sz="2800" b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630238" lvl="1" indent="-173038" algn="just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都定义在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A={1,2,3,4,5,6,7,8,9}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上，但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(A,R</a:t>
            </a:r>
            <a:r>
              <a:rPr lang="en-US" altLang="zh-CN" sz="28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(A,R</a:t>
            </a:r>
            <a:r>
              <a:rPr lang="en-US" altLang="zh-CN" sz="28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显然不是一样的偏序集。</a:t>
            </a:r>
          </a:p>
          <a:p>
            <a:pPr marL="268288" indent="-268288" algn="just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不同集合上分别相同定义的偏序关系，同样构成两个不同的偏序集</a:t>
            </a:r>
            <a:endParaRPr lang="zh-CN" altLang="en-US" sz="28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1" algn="just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(P(A),R</a:t>
            </a:r>
            <a:r>
              <a:rPr lang="en-US" altLang="zh-CN" sz="28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与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(P(B),R</a:t>
            </a:r>
            <a:r>
              <a:rPr lang="en-US" altLang="zh-CN" sz="28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是两个不同的偏序集。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23DEB8-90EC-49FC-B62F-6804630F6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>
            <a:extLst>
              <a:ext uri="{FF2B5EF4-FFF2-40B4-BE49-F238E27FC236}">
                <a16:creationId xmlns:a16="http://schemas.microsoft.com/office/drawing/2014/main" id="{CEE3E700-8B81-44A0-ACDE-49E129AB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9677400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偏序集的表示：</a:t>
            </a:r>
          </a:p>
          <a:p>
            <a:pPr marL="174625" indent="-174625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用矩阵表示偏序关系，不能明显看到偏序关系的特征</a:t>
            </a:r>
          </a:p>
          <a:p>
            <a:pPr marL="174625" indent="-174625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用简化的关系图表示较适合</a:t>
            </a:r>
          </a:p>
        </p:txBody>
      </p:sp>
      <p:sp>
        <p:nvSpPr>
          <p:cNvPr id="193539" name="Text Box 3">
            <a:extLst>
              <a:ext uri="{FF2B5EF4-FFF2-40B4-BE49-F238E27FC236}">
                <a16:creationId xmlns:a16="http://schemas.microsoft.com/office/drawing/2014/main" id="{2FB420C0-A939-4CB9-846B-3BF8D56D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79738"/>
            <a:ext cx="9677400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简化的关系图：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1) </a:t>
            </a: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自反性：每个顶点都有自回路，省去。      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2)</a:t>
            </a: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传递性：由于有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故只画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), (</a:t>
            </a:r>
            <a:r>
              <a:rPr lang="en-US" altLang="zh-CN" sz="26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对应的边，省略边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3)</a:t>
            </a: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反对称性：两个顶点间只可能有一个箭头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从左→右，或从下→上的方向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从小到大安置顶点，可省略箭头。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2982A-C3A3-431C-B7E4-6595EA24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77"/>
          <a:stretch>
            <a:fillRect/>
          </a:stretch>
        </p:blipFill>
        <p:spPr bwMode="auto">
          <a:xfrm>
            <a:off x="9628188" y="2836863"/>
            <a:ext cx="1295400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1BC0B195-1AA1-4170-9EAE-F8BBCE67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0" r="33517"/>
          <a:stretch>
            <a:fillRect/>
          </a:stretch>
        </p:blipFill>
        <p:spPr bwMode="auto">
          <a:xfrm>
            <a:off x="9704388" y="2836863"/>
            <a:ext cx="1344612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>
            <a:extLst>
              <a:ext uri="{FF2B5EF4-FFF2-40B4-BE49-F238E27FC236}">
                <a16:creationId xmlns:a16="http://schemas.microsoft.com/office/drawing/2014/main" id="{CEF51942-8F6F-405E-9AFB-7DDF8384E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43"/>
          <a:stretch>
            <a:fillRect/>
          </a:stretch>
        </p:blipFill>
        <p:spPr bwMode="auto">
          <a:xfrm>
            <a:off x="10196513" y="2836863"/>
            <a:ext cx="574675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5293CA9-CBD5-46A4-92CA-27689A5B47FB}"/>
              </a:ext>
            </a:extLst>
          </p:cNvPr>
          <p:cNvSpPr/>
          <p:nvPr/>
        </p:nvSpPr>
        <p:spPr>
          <a:xfrm>
            <a:off x="9780588" y="2819400"/>
            <a:ext cx="4572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F557D52-6812-48CD-B046-BE13D53AC6B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0"/>
            <a:ext cx="7543800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>
            <a:extLst>
              <a:ext uri="{FF2B5EF4-FFF2-40B4-BE49-F238E27FC236}">
                <a16:creationId xmlns:a16="http://schemas.microsoft.com/office/drawing/2014/main" id="{6C0794FD-5A72-4B41-9EB9-BE6AC2C26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106680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[定义</a:t>
            </a:r>
            <a:r>
              <a:rPr lang="en-US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哈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斯</a:t>
            </a:r>
            <a:r>
              <a:rPr lang="zh-CN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/Hasse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图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设</a:t>
            </a:r>
            <a:r>
              <a:rPr lang="en-US" altLang="zh-CN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上的一个偏序关系，如果</a:t>
            </a:r>
            <a:r>
              <a:rPr lang="en-US" altLang="zh-CN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，则将</a:t>
            </a:r>
            <a:r>
              <a:rPr lang="en-US" altLang="zh-CN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画在</a:t>
            </a:r>
            <a:r>
              <a:rPr lang="en-US" altLang="zh-CN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下面，且不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，使</a:t>
            </a:r>
            <a:r>
              <a:rPr lang="en-US" altLang="zh-CN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间用直线连接。并符合简化的关系图的绘制，称这样得到关系图为该偏序集</a:t>
            </a:r>
            <a:r>
              <a:rPr lang="en-US" altLang="zh-CN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 ≼)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Hasse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CF5C87-B562-44A5-BBF4-9056B3487C0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0"/>
            <a:ext cx="7543800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D71088ED-7381-43F0-BF72-6250A4763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828800"/>
          <a:ext cx="7086600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Document" r:id="rId4" imgW="2748382" imgH="1899692" progId="Word.Document.8">
                  <p:embed/>
                </p:oleObj>
              </mc:Choice>
              <mc:Fallback>
                <p:oleObj name="Document" r:id="rId4" imgW="2748382" imgH="18996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828800"/>
                        <a:ext cx="7086600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Text Box 3">
            <a:extLst>
              <a:ext uri="{FF2B5EF4-FFF2-40B4-BE49-F238E27FC236}">
                <a16:creationId xmlns:a16="http://schemas.microsoft.com/office/drawing/2014/main" id="{A5A03E3D-E4F6-496D-A003-D15527B53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43013"/>
            <a:ext cx="72390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A={1,2,3,4,5,6,7,8,9}, R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={(a,b)|a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 a,b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A}</a:t>
            </a:r>
          </a:p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偏序集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(A,R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Hasse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>
            <a:extLst>
              <a:ext uri="{FF2B5EF4-FFF2-40B4-BE49-F238E27FC236}">
                <a16:creationId xmlns:a16="http://schemas.microsoft.com/office/drawing/2014/main" id="{2C8D4E80-48A0-4FCA-946F-011D24703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68413"/>
            <a:ext cx="72390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A={1,2,3,4,5,6,7,8,9}, R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={(a,b)| a|b, a,b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A}</a:t>
            </a:r>
          </a:p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偏序集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(A,R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Hasse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图：</a:t>
            </a:r>
          </a:p>
        </p:txBody>
      </p:sp>
      <p:grpSp>
        <p:nvGrpSpPr>
          <p:cNvPr id="2" name="组合 46">
            <a:extLst>
              <a:ext uri="{FF2B5EF4-FFF2-40B4-BE49-F238E27FC236}">
                <a16:creationId xmlns:a16="http://schemas.microsoft.com/office/drawing/2014/main" id="{AEB8ABBE-1DD4-42C2-B60A-04A228816393}"/>
              </a:ext>
            </a:extLst>
          </p:cNvPr>
          <p:cNvGrpSpPr>
            <a:grpSpLocks/>
          </p:cNvGrpSpPr>
          <p:nvPr/>
        </p:nvGrpSpPr>
        <p:grpSpPr bwMode="auto">
          <a:xfrm>
            <a:off x="4395788" y="2924175"/>
            <a:ext cx="3148012" cy="2867025"/>
            <a:chOff x="2485572" y="2743200"/>
            <a:chExt cx="3148510" cy="28665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2FB9305-4FA0-4B41-B71E-A01025905E2A}"/>
                </a:ext>
              </a:extLst>
            </p:cNvPr>
            <p:cNvSpPr/>
            <p:nvPr/>
          </p:nvSpPr>
          <p:spPr>
            <a:xfrm>
              <a:off x="4267029" y="5105027"/>
              <a:ext cx="152424" cy="1523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54C3B7F-22E9-43EB-8023-B772D094DCE5}"/>
                </a:ext>
              </a:extLst>
            </p:cNvPr>
            <p:cNvSpPr/>
            <p:nvPr/>
          </p:nvSpPr>
          <p:spPr>
            <a:xfrm>
              <a:off x="3047636" y="4343147"/>
              <a:ext cx="152424" cy="1523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3268223-F991-4911-AC14-1A883A8D8954}"/>
                </a:ext>
              </a:extLst>
            </p:cNvPr>
            <p:cNvSpPr/>
            <p:nvPr/>
          </p:nvSpPr>
          <p:spPr>
            <a:xfrm>
              <a:off x="3809756" y="4343147"/>
              <a:ext cx="152424" cy="1523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20EF37-F045-4E6B-A99B-18A1AC978B83}"/>
                </a:ext>
              </a:extLst>
            </p:cNvPr>
            <p:cNvSpPr/>
            <p:nvPr/>
          </p:nvSpPr>
          <p:spPr>
            <a:xfrm>
              <a:off x="4648089" y="4343147"/>
              <a:ext cx="152424" cy="1523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AB9EF5B-0367-4F59-9B6E-81985B2D7161}"/>
                </a:ext>
              </a:extLst>
            </p:cNvPr>
            <p:cNvSpPr/>
            <p:nvPr/>
          </p:nvSpPr>
          <p:spPr>
            <a:xfrm>
              <a:off x="5410210" y="4343147"/>
              <a:ext cx="152424" cy="1523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8804A25-D077-4383-87E2-9BD09EDA992F}"/>
                </a:ext>
              </a:extLst>
            </p:cNvPr>
            <p:cNvSpPr/>
            <p:nvPr/>
          </p:nvSpPr>
          <p:spPr>
            <a:xfrm>
              <a:off x="2590364" y="3581268"/>
              <a:ext cx="152424" cy="1523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41E4B78-A5B2-4061-A0CE-D550C5BD4893}"/>
                </a:ext>
              </a:extLst>
            </p:cNvPr>
            <p:cNvSpPr/>
            <p:nvPr/>
          </p:nvSpPr>
          <p:spPr>
            <a:xfrm>
              <a:off x="3428696" y="3581268"/>
              <a:ext cx="152424" cy="1523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DFC2157-AAE8-4F67-A121-DEC25AD4CF97}"/>
                </a:ext>
              </a:extLst>
            </p:cNvPr>
            <p:cNvSpPr/>
            <p:nvPr/>
          </p:nvSpPr>
          <p:spPr>
            <a:xfrm>
              <a:off x="4190817" y="3581268"/>
              <a:ext cx="152424" cy="1523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517154A-785F-49FD-9EC0-2177A1114880}"/>
                </a:ext>
              </a:extLst>
            </p:cNvPr>
            <p:cNvSpPr/>
            <p:nvPr/>
          </p:nvSpPr>
          <p:spPr>
            <a:xfrm>
              <a:off x="3047636" y="2743200"/>
              <a:ext cx="152424" cy="15237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312242F-796A-4E67-AB5B-BE8D955F7748}"/>
                </a:ext>
              </a:extLst>
            </p:cNvPr>
            <p:cNvCxnSpPr>
              <a:stCxn id="4" idx="0"/>
              <a:endCxn id="5" idx="5"/>
            </p:cNvCxnSpPr>
            <p:nvPr/>
          </p:nvCxnSpPr>
          <p:spPr>
            <a:xfrm rot="16200000" flipV="1">
              <a:off x="3444674" y="4206460"/>
              <a:ext cx="631725" cy="1165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15BDC03-7DC6-4564-8833-23A38CC4DD8F}"/>
                </a:ext>
              </a:extLst>
            </p:cNvPr>
            <p:cNvCxnSpPr>
              <a:stCxn id="4" idx="0"/>
              <a:endCxn id="6" idx="4"/>
            </p:cNvCxnSpPr>
            <p:nvPr/>
          </p:nvCxnSpPr>
          <p:spPr>
            <a:xfrm rot="16200000" flipV="1">
              <a:off x="3809853" y="4571639"/>
              <a:ext cx="609504" cy="457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D4031B7-2AD4-472C-9898-BE182BE3F8F1}"/>
                </a:ext>
              </a:extLst>
            </p:cNvPr>
            <p:cNvCxnSpPr>
              <a:stCxn id="4" idx="0"/>
              <a:endCxn id="7" idx="3"/>
            </p:cNvCxnSpPr>
            <p:nvPr/>
          </p:nvCxnSpPr>
          <p:spPr>
            <a:xfrm rot="5400000" flipH="1" flipV="1">
              <a:off x="4190917" y="4625626"/>
              <a:ext cx="631725" cy="327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AE3C427-1C56-4197-955E-A8F4ED4625AC}"/>
                </a:ext>
              </a:extLst>
            </p:cNvPr>
            <p:cNvCxnSpPr>
              <a:stCxn id="4" idx="0"/>
              <a:endCxn id="8" idx="3"/>
            </p:cNvCxnSpPr>
            <p:nvPr/>
          </p:nvCxnSpPr>
          <p:spPr>
            <a:xfrm rot="5400000" flipH="1" flipV="1">
              <a:off x="4571977" y="4244566"/>
              <a:ext cx="631725" cy="1089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13924AC-9AAE-409F-A6A5-8F544B7E34A9}"/>
                </a:ext>
              </a:extLst>
            </p:cNvPr>
            <p:cNvCxnSpPr>
              <a:stCxn id="5" idx="1"/>
              <a:endCxn id="9" idx="4"/>
            </p:cNvCxnSpPr>
            <p:nvPr/>
          </p:nvCxnSpPr>
          <p:spPr>
            <a:xfrm rot="16200000" flipV="1">
              <a:off x="2552357" y="3847862"/>
              <a:ext cx="631725" cy="403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9FF4A54-57E5-4F64-A111-876484ACF6BB}"/>
                </a:ext>
              </a:extLst>
            </p:cNvPr>
            <p:cNvCxnSpPr>
              <a:stCxn id="5" idx="1"/>
              <a:endCxn id="10" idx="3"/>
            </p:cNvCxnSpPr>
            <p:nvPr/>
          </p:nvCxnSpPr>
          <p:spPr>
            <a:xfrm rot="5400000" flipH="1" flipV="1">
              <a:off x="2933421" y="3847865"/>
              <a:ext cx="653947" cy="381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A9BD76A-DFCD-48E1-AFBB-6AA0850F5BAF}"/>
                </a:ext>
              </a:extLst>
            </p:cNvPr>
            <p:cNvCxnSpPr>
              <a:stCxn id="9" idx="0"/>
              <a:endCxn id="12" idx="3"/>
            </p:cNvCxnSpPr>
            <p:nvPr/>
          </p:nvCxnSpPr>
          <p:spPr>
            <a:xfrm rot="5400000" flipH="1" flipV="1">
              <a:off x="2514263" y="3025667"/>
              <a:ext cx="707913" cy="403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7A4BB6D-F171-4526-9CF7-A6C97F00FCBE}"/>
                </a:ext>
              </a:extLst>
            </p:cNvPr>
            <p:cNvCxnSpPr>
              <a:stCxn id="6" idx="1"/>
              <a:endCxn id="10" idx="4"/>
            </p:cNvCxnSpPr>
            <p:nvPr/>
          </p:nvCxnSpPr>
          <p:spPr>
            <a:xfrm rot="16200000" flipV="1">
              <a:off x="3352584" y="3885968"/>
              <a:ext cx="631725" cy="327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1A3C983-FB03-4A41-8252-C9E36ADB992C}"/>
                </a:ext>
              </a:extLst>
            </p:cNvPr>
            <p:cNvCxnSpPr>
              <a:stCxn id="6" idx="7"/>
              <a:endCxn id="11" idx="4"/>
            </p:cNvCxnSpPr>
            <p:nvPr/>
          </p:nvCxnSpPr>
          <p:spPr>
            <a:xfrm rot="5400000" flipH="1" flipV="1">
              <a:off x="3787628" y="3885968"/>
              <a:ext cx="631725" cy="327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46" name="TextBox 37">
              <a:extLst>
                <a:ext uri="{FF2B5EF4-FFF2-40B4-BE49-F238E27FC236}">
                  <a16:creationId xmlns:a16="http://schemas.microsoft.com/office/drawing/2014/main" id="{C3ABFD33-B03F-445C-9F52-B248D3181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524044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47" name="TextBox 38">
              <a:extLst>
                <a:ext uri="{FF2B5EF4-FFF2-40B4-BE49-F238E27FC236}">
                  <a16:creationId xmlns:a16="http://schemas.microsoft.com/office/drawing/2014/main" id="{DE31BCD6-5DB6-4AFD-836E-D09E7C431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694" y="44958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48" name="TextBox 39">
              <a:extLst>
                <a:ext uri="{FF2B5EF4-FFF2-40B4-BE49-F238E27FC236}">
                  <a16:creationId xmlns:a16="http://schemas.microsoft.com/office/drawing/2014/main" id="{77AC0216-EC4E-415C-9AD2-923357C5B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694" y="44958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49" name="TextBox 40">
              <a:extLst>
                <a:ext uri="{FF2B5EF4-FFF2-40B4-BE49-F238E27FC236}">
                  <a16:creationId xmlns:a16="http://schemas.microsoft.com/office/drawing/2014/main" id="{B375DE94-CA09-48B1-8440-F4DD3590C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4958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50" name="TextBox 41">
              <a:extLst>
                <a:ext uri="{FF2B5EF4-FFF2-40B4-BE49-F238E27FC236}">
                  <a16:creationId xmlns:a16="http://schemas.microsoft.com/office/drawing/2014/main" id="{7E8ADBBB-9FC1-45CD-B19E-A585627CD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4958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51" name="TextBox 42">
              <a:extLst>
                <a:ext uri="{FF2B5EF4-FFF2-40B4-BE49-F238E27FC236}">
                  <a16:creationId xmlns:a16="http://schemas.microsoft.com/office/drawing/2014/main" id="{E3529A92-C687-4D57-9091-D02C1620D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5572" y="37338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52" name="TextBox 43">
              <a:extLst>
                <a:ext uri="{FF2B5EF4-FFF2-40B4-BE49-F238E27FC236}">
                  <a16:creationId xmlns:a16="http://schemas.microsoft.com/office/drawing/2014/main" id="{329A7713-234C-4F27-951B-127A8EE44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142" y="37338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53" name="TextBox 44">
              <a:extLst>
                <a:ext uri="{FF2B5EF4-FFF2-40B4-BE49-F238E27FC236}">
                  <a16:creationId xmlns:a16="http://schemas.microsoft.com/office/drawing/2014/main" id="{AFAA2364-9841-4BF0-934C-4527DAA2A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906" y="37338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54" name="TextBox 45">
              <a:extLst>
                <a:ext uri="{FF2B5EF4-FFF2-40B4-BE49-F238E27FC236}">
                  <a16:creationId xmlns:a16="http://schemas.microsoft.com/office/drawing/2014/main" id="{7F4A4C80-1A69-4CB4-A1C0-A4D5B7F7B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8956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>
            <a:extLst>
              <a:ext uri="{FF2B5EF4-FFF2-40B4-BE49-F238E27FC236}">
                <a16:creationId xmlns:a16="http://schemas.microsoft.com/office/drawing/2014/main" id="{5C846804-A769-4E29-9746-199CD232B930}"/>
              </a:ext>
            </a:extLst>
          </p:cNvPr>
          <p:cNvGrpSpPr>
            <a:grpSpLocks/>
          </p:cNvGrpSpPr>
          <p:nvPr/>
        </p:nvGrpSpPr>
        <p:grpSpPr bwMode="auto">
          <a:xfrm>
            <a:off x="4033838" y="2438400"/>
            <a:ext cx="4195762" cy="4114800"/>
            <a:chOff x="1651000" y="1727636"/>
            <a:chExt cx="4956659" cy="5034259"/>
          </a:xfrm>
        </p:grpSpPr>
        <p:sp>
          <p:nvSpPr>
            <p:cNvPr id="54276" name="Line 9">
              <a:extLst>
                <a:ext uri="{FF2B5EF4-FFF2-40B4-BE49-F238E27FC236}">
                  <a16:creationId xmlns:a16="http://schemas.microsoft.com/office/drawing/2014/main" id="{3FA7CC42-C3A5-4DFB-9911-D448777E5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8200" y="3454400"/>
              <a:ext cx="0" cy="1468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277" name="Line 10">
              <a:extLst>
                <a:ext uri="{FF2B5EF4-FFF2-40B4-BE49-F238E27FC236}">
                  <a16:creationId xmlns:a16="http://schemas.microsoft.com/office/drawing/2014/main" id="{04685178-92AF-4680-AD00-007597C5C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600" y="3454400"/>
              <a:ext cx="0" cy="1468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278" name="Line 11">
              <a:extLst>
                <a:ext uri="{FF2B5EF4-FFF2-40B4-BE49-F238E27FC236}">
                  <a16:creationId xmlns:a16="http://schemas.microsoft.com/office/drawing/2014/main" id="{321DED3C-A689-438A-BB1E-156D31F29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988" y="2281238"/>
              <a:ext cx="0" cy="1470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279" name="Line 12">
              <a:extLst>
                <a:ext uri="{FF2B5EF4-FFF2-40B4-BE49-F238E27FC236}">
                  <a16:creationId xmlns:a16="http://schemas.microsoft.com/office/drawing/2014/main" id="{18F05AA7-7460-46A5-9713-379D990E0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0600" y="2281238"/>
              <a:ext cx="1830388" cy="1173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280" name="Line 13">
              <a:extLst>
                <a:ext uri="{FF2B5EF4-FFF2-40B4-BE49-F238E27FC236}">
                  <a16:creationId xmlns:a16="http://schemas.microsoft.com/office/drawing/2014/main" id="{B2FC4E63-475B-46BA-9370-D38BBAB95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988" y="2281238"/>
              <a:ext cx="1827212" cy="1173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281" name="Line 14">
              <a:extLst>
                <a:ext uri="{FF2B5EF4-FFF2-40B4-BE49-F238E27FC236}">
                  <a16:creationId xmlns:a16="http://schemas.microsoft.com/office/drawing/2014/main" id="{68868CE6-D1B8-432F-95BD-68216F5B7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0600" y="3751263"/>
              <a:ext cx="1830388" cy="1171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282" name="Line 15">
              <a:extLst>
                <a:ext uri="{FF2B5EF4-FFF2-40B4-BE49-F238E27FC236}">
                  <a16:creationId xmlns:a16="http://schemas.microsoft.com/office/drawing/2014/main" id="{7EE96651-4A25-4066-BE75-5D5092087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988" y="3751263"/>
              <a:ext cx="1827212" cy="1171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283" name="Line 16">
              <a:extLst>
                <a:ext uri="{FF2B5EF4-FFF2-40B4-BE49-F238E27FC236}">
                  <a16:creationId xmlns:a16="http://schemas.microsoft.com/office/drawing/2014/main" id="{E81B140C-10C2-4CAD-ABF9-D4F0D43FC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600" y="4922838"/>
              <a:ext cx="1830388" cy="1320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284" name="Line 17">
              <a:extLst>
                <a:ext uri="{FF2B5EF4-FFF2-40B4-BE49-F238E27FC236}">
                  <a16:creationId xmlns:a16="http://schemas.microsoft.com/office/drawing/2014/main" id="{F97DA3C3-D2DC-4A9A-BEE6-06A6EBCEC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0988" y="4922838"/>
              <a:ext cx="1827212" cy="1320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285" name="Line 18">
              <a:extLst>
                <a:ext uri="{FF2B5EF4-FFF2-40B4-BE49-F238E27FC236}">
                  <a16:creationId xmlns:a16="http://schemas.microsoft.com/office/drawing/2014/main" id="{6492721D-AEA8-424A-9FFC-851B6EE81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600" y="3454400"/>
              <a:ext cx="1830388" cy="1176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286" name="Line 19">
              <a:extLst>
                <a:ext uri="{FF2B5EF4-FFF2-40B4-BE49-F238E27FC236}">
                  <a16:creationId xmlns:a16="http://schemas.microsoft.com/office/drawing/2014/main" id="{14FFF12D-A04A-418E-8014-9FD1986D05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988" y="3454400"/>
              <a:ext cx="1827212" cy="1176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287" name="Line 20">
              <a:extLst>
                <a:ext uri="{FF2B5EF4-FFF2-40B4-BE49-F238E27FC236}">
                  <a16:creationId xmlns:a16="http://schemas.microsoft.com/office/drawing/2014/main" id="{AB552652-EA17-4658-85C1-507807042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988" y="4630738"/>
              <a:ext cx="0" cy="161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E5F1FE5-8730-4013-9776-7A304EB4F687}"/>
                </a:ext>
              </a:extLst>
            </p:cNvPr>
            <p:cNvSpPr/>
            <p:nvPr/>
          </p:nvSpPr>
          <p:spPr>
            <a:xfrm>
              <a:off x="4042124" y="2222905"/>
              <a:ext cx="144406" cy="143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A1334B4-CB0D-4043-B0EE-1116B2831F7F}"/>
                </a:ext>
              </a:extLst>
            </p:cNvPr>
            <p:cNvSpPr/>
            <p:nvPr/>
          </p:nvSpPr>
          <p:spPr>
            <a:xfrm>
              <a:off x="2211741" y="3376590"/>
              <a:ext cx="144406" cy="143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F3DC1ED-95CB-410F-B319-4E9356758EED}"/>
                </a:ext>
              </a:extLst>
            </p:cNvPr>
            <p:cNvSpPr/>
            <p:nvPr/>
          </p:nvSpPr>
          <p:spPr>
            <a:xfrm>
              <a:off x="2198614" y="4858510"/>
              <a:ext cx="142530" cy="143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AF571E9-E9C8-4E4B-9FCA-45156393D047}"/>
                </a:ext>
              </a:extLst>
            </p:cNvPr>
            <p:cNvSpPr/>
            <p:nvPr/>
          </p:nvSpPr>
          <p:spPr>
            <a:xfrm>
              <a:off x="4028996" y="6153978"/>
              <a:ext cx="142530" cy="143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760C5B-82D9-4C71-919C-71438EE72A1C}"/>
                </a:ext>
              </a:extLst>
            </p:cNvPr>
            <p:cNvSpPr/>
            <p:nvPr/>
          </p:nvSpPr>
          <p:spPr>
            <a:xfrm>
              <a:off x="5855628" y="4858510"/>
              <a:ext cx="142530" cy="143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A2F0AE9-BC44-4336-973E-4BD9FCA6962D}"/>
                </a:ext>
              </a:extLst>
            </p:cNvPr>
            <p:cNvSpPr/>
            <p:nvPr/>
          </p:nvSpPr>
          <p:spPr>
            <a:xfrm>
              <a:off x="5855628" y="3392127"/>
              <a:ext cx="142530" cy="143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55E5EFA-15B7-4F4D-B89E-728062690927}"/>
                </a:ext>
              </a:extLst>
            </p:cNvPr>
            <p:cNvSpPr/>
            <p:nvPr/>
          </p:nvSpPr>
          <p:spPr>
            <a:xfrm>
              <a:off x="4028996" y="3700941"/>
              <a:ext cx="142530" cy="143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295" name="TextBox 29">
              <a:extLst>
                <a:ext uri="{FF2B5EF4-FFF2-40B4-BE49-F238E27FC236}">
                  <a16:creationId xmlns:a16="http://schemas.microsoft.com/office/drawing/2014/main" id="{76AF0D00-0305-4E3A-B902-86EC2A55D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513" y="6243638"/>
              <a:ext cx="374036" cy="51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i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endParaRPr lang="zh-CN" altLang="en-US" sz="20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6" name="TextBox 30">
              <a:extLst>
                <a:ext uri="{FF2B5EF4-FFF2-40B4-BE49-F238E27FC236}">
                  <a16:creationId xmlns:a16="http://schemas.microsoft.com/office/drawing/2014/main" id="{C3B6B7D6-5E25-492E-83AE-AEA34BF3E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175" y="4943475"/>
              <a:ext cx="686892" cy="51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97" name="TextBox 31">
              <a:extLst>
                <a:ext uri="{FF2B5EF4-FFF2-40B4-BE49-F238E27FC236}">
                  <a16:creationId xmlns:a16="http://schemas.microsoft.com/office/drawing/2014/main" id="{9F5995BF-AE06-492B-8BFB-5D8850E72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200" y="4567238"/>
              <a:ext cx="686892" cy="51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98" name="TextBox 32">
              <a:extLst>
                <a:ext uri="{FF2B5EF4-FFF2-40B4-BE49-F238E27FC236}">
                  <a16:creationId xmlns:a16="http://schemas.microsoft.com/office/drawing/2014/main" id="{14061BE6-3350-40D4-8428-5C6B78D83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7688" y="4951413"/>
              <a:ext cx="667773" cy="51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2800316-6EE4-45A8-9DBE-2A571811895C}"/>
                </a:ext>
              </a:extLst>
            </p:cNvPr>
            <p:cNvSpPr/>
            <p:nvPr/>
          </p:nvSpPr>
          <p:spPr>
            <a:xfrm>
              <a:off x="4028996" y="4567176"/>
              <a:ext cx="142530" cy="143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300" name="TextBox 34">
              <a:extLst>
                <a:ext uri="{FF2B5EF4-FFF2-40B4-BE49-F238E27FC236}">
                  <a16:creationId xmlns:a16="http://schemas.microsoft.com/office/drawing/2014/main" id="{25DA492E-240A-48C5-94BA-6FA7CEFD6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575" y="1727636"/>
              <a:ext cx="1168343" cy="51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1" name="TextBox 35">
              <a:extLst>
                <a:ext uri="{FF2B5EF4-FFF2-40B4-BE49-F238E27FC236}">
                  <a16:creationId xmlns:a16="http://schemas.microsoft.com/office/drawing/2014/main" id="{2BB295C3-A37B-40E7-A3E5-382A38731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8288" y="3348038"/>
              <a:ext cx="918059" cy="51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2" name="TextBox 36">
              <a:extLst>
                <a:ext uri="{FF2B5EF4-FFF2-40B4-BE49-F238E27FC236}">
                  <a16:creationId xmlns:a16="http://schemas.microsoft.com/office/drawing/2014/main" id="{52D54A9F-FCD2-40F7-9D71-D54E4178A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000" y="2967038"/>
              <a:ext cx="937177" cy="51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3" name="TextBox 37">
              <a:extLst>
                <a:ext uri="{FF2B5EF4-FFF2-40B4-BE49-F238E27FC236}">
                  <a16:creationId xmlns:a16="http://schemas.microsoft.com/office/drawing/2014/main" id="{361CFE04-A090-4627-8409-6D0413874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9600" y="2967038"/>
              <a:ext cx="918059" cy="51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275" name="Text Box 3">
            <a:extLst>
              <a:ext uri="{FF2B5EF4-FFF2-40B4-BE49-F238E27FC236}">
                <a16:creationId xmlns:a16="http://schemas.microsoft.com/office/drawing/2014/main" id="{7E34E8A0-A978-49CB-BE6C-471C07D6E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68413"/>
            <a:ext cx="67818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A={a,b,c}, R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={(a,b)|a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 a,b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P(A)}</a:t>
            </a:r>
          </a:p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偏序集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(P(A),R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Hasse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>
            <a:extLst>
              <a:ext uri="{FF2B5EF4-FFF2-40B4-BE49-F238E27FC236}">
                <a16:creationId xmlns:a16="http://schemas.microsoft.com/office/drawing/2014/main" id="{2B357000-0840-41CA-9133-1424F4375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10820400" cy="315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[定义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可比的与不可比的：</a:t>
            </a:r>
            <a:endParaRPr lang="zh-CN" altLang="zh-CN" sz="2600" b="1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      （</a:t>
            </a:r>
            <a:r>
              <a:rPr lang="en-US" altLang="zh-CN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S, ≼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）是偏序集，</a:t>
            </a:r>
            <a:r>
              <a:rPr lang="en-US" altLang="zh-CN" sz="2600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若存在</a:t>
            </a:r>
            <a:r>
              <a:rPr lang="en-US" altLang="zh-CN" sz="2600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sz="2600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600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600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sz="2600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sz="2600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600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可比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较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/comparable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若既不存在</a:t>
            </a:r>
            <a:r>
              <a:rPr lang="en-US" altLang="zh-CN" sz="2600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sz="2600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，也不存在</a:t>
            </a:r>
            <a:r>
              <a:rPr lang="en-US" altLang="zh-CN" sz="2600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600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sz="2600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sz="2600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600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不可比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较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/incomparable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en-US" altLang="zh-CN" sz="26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386B2724-382C-4B7B-83AA-BFD9B04634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7550" y="4146550"/>
          <a:ext cx="3905250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Document" r:id="rId4" imgW="2748382" imgH="1899692" progId="Word.Document.8">
                  <p:embed/>
                </p:oleObj>
              </mc:Choice>
              <mc:Fallback>
                <p:oleObj name="Document" r:id="rId4" imgW="2748382" imgH="18996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4146550"/>
                        <a:ext cx="3905250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6">
            <a:extLst>
              <a:ext uri="{FF2B5EF4-FFF2-40B4-BE49-F238E27FC236}">
                <a16:creationId xmlns:a16="http://schemas.microsoft.com/office/drawing/2014/main" id="{795385E1-CC09-4C85-A593-715D7EEE4B66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495800"/>
            <a:ext cx="2381250" cy="2135188"/>
            <a:chOff x="2485572" y="2743200"/>
            <a:chExt cx="3200021" cy="286939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27345AF-BD2C-4681-85AD-135AFAA5BAD8}"/>
                </a:ext>
              </a:extLst>
            </p:cNvPr>
            <p:cNvSpPr/>
            <p:nvPr/>
          </p:nvSpPr>
          <p:spPr>
            <a:xfrm>
              <a:off x="4266918" y="5104854"/>
              <a:ext cx="153601" cy="15360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B096C94-7136-40E7-BD44-84E4C658B46F}"/>
                </a:ext>
              </a:extLst>
            </p:cNvPr>
            <p:cNvSpPr/>
            <p:nvPr/>
          </p:nvSpPr>
          <p:spPr>
            <a:xfrm>
              <a:off x="3046643" y="4343236"/>
              <a:ext cx="153601" cy="1514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95D45A8-D2F0-4AB9-8036-B29D3BB31A3E}"/>
                </a:ext>
              </a:extLst>
            </p:cNvPr>
            <p:cNvSpPr/>
            <p:nvPr/>
          </p:nvSpPr>
          <p:spPr>
            <a:xfrm>
              <a:off x="3810381" y="4343236"/>
              <a:ext cx="151467" cy="1514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D942CF9-8692-4CFD-B4D1-B67A02C8D08F}"/>
                </a:ext>
              </a:extLst>
            </p:cNvPr>
            <p:cNvSpPr/>
            <p:nvPr/>
          </p:nvSpPr>
          <p:spPr>
            <a:xfrm>
              <a:off x="4648786" y="4343236"/>
              <a:ext cx="151468" cy="1514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29CBB8C-EEA1-43CE-A827-305C7BE93277}"/>
                </a:ext>
              </a:extLst>
            </p:cNvPr>
            <p:cNvSpPr/>
            <p:nvPr/>
          </p:nvSpPr>
          <p:spPr>
            <a:xfrm>
              <a:off x="5410392" y="4343236"/>
              <a:ext cx="151467" cy="1514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DE4866A-B8D5-4924-9730-CA69F24A3579}"/>
                </a:ext>
              </a:extLst>
            </p:cNvPr>
            <p:cNvSpPr/>
            <p:nvPr/>
          </p:nvSpPr>
          <p:spPr>
            <a:xfrm>
              <a:off x="2590107" y="3581620"/>
              <a:ext cx="153601" cy="1514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2BE85DC-4975-4D10-891F-38E1166701D4}"/>
                </a:ext>
              </a:extLst>
            </p:cNvPr>
            <p:cNvSpPr/>
            <p:nvPr/>
          </p:nvSpPr>
          <p:spPr>
            <a:xfrm>
              <a:off x="3428512" y="3581620"/>
              <a:ext cx="153601" cy="1514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83A95B6-D843-45FC-91CD-E140B7376FF9}"/>
                </a:ext>
              </a:extLst>
            </p:cNvPr>
            <p:cNvSpPr/>
            <p:nvPr/>
          </p:nvSpPr>
          <p:spPr>
            <a:xfrm>
              <a:off x="4190117" y="3581620"/>
              <a:ext cx="153601" cy="1514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8375A7C-EE9C-477D-8AF0-9D63B9F0D3C0}"/>
                </a:ext>
              </a:extLst>
            </p:cNvPr>
            <p:cNvSpPr/>
            <p:nvPr/>
          </p:nvSpPr>
          <p:spPr>
            <a:xfrm>
              <a:off x="3046643" y="2743200"/>
              <a:ext cx="153601" cy="1514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865880C-21F7-480A-8367-4647228E2340}"/>
                </a:ext>
              </a:extLst>
            </p:cNvPr>
            <p:cNvCxnSpPr>
              <a:stCxn id="7" idx="0"/>
              <a:endCxn id="8" idx="5"/>
            </p:cNvCxnSpPr>
            <p:nvPr/>
          </p:nvCxnSpPr>
          <p:spPr>
            <a:xfrm rot="16200000" flipV="1">
              <a:off x="3444508" y="4205642"/>
              <a:ext cx="631481" cy="1166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82F0B3D-08A4-4144-B997-15AE42AC1181}"/>
                </a:ext>
              </a:extLst>
            </p:cNvPr>
            <p:cNvCxnSpPr>
              <a:stCxn id="7" idx="0"/>
              <a:endCxn id="9" idx="4"/>
            </p:cNvCxnSpPr>
            <p:nvPr/>
          </p:nvCxnSpPr>
          <p:spPr>
            <a:xfrm rot="16200000" flipV="1">
              <a:off x="3809309" y="4570445"/>
              <a:ext cx="610147" cy="4586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D676A82-6361-43D7-A4D0-9132DA77F247}"/>
                </a:ext>
              </a:extLst>
            </p:cNvPr>
            <p:cNvCxnSpPr>
              <a:stCxn id="7" idx="0"/>
              <a:endCxn id="10" idx="3"/>
            </p:cNvCxnSpPr>
            <p:nvPr/>
          </p:nvCxnSpPr>
          <p:spPr>
            <a:xfrm rot="5400000" flipH="1" flipV="1">
              <a:off x="4191179" y="4625912"/>
              <a:ext cx="631481" cy="326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410A143-AA7C-4F05-AA6A-D8B6AEA4CCAB}"/>
                </a:ext>
              </a:extLst>
            </p:cNvPr>
            <p:cNvCxnSpPr>
              <a:stCxn id="7" idx="0"/>
              <a:endCxn id="11" idx="3"/>
            </p:cNvCxnSpPr>
            <p:nvPr/>
          </p:nvCxnSpPr>
          <p:spPr>
            <a:xfrm rot="5400000" flipH="1" flipV="1">
              <a:off x="4571982" y="4245109"/>
              <a:ext cx="631481" cy="10880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3A2ED3A-8C0B-4306-BCEF-FFB97D3F5DA3}"/>
                </a:ext>
              </a:extLst>
            </p:cNvPr>
            <p:cNvCxnSpPr>
              <a:stCxn id="8" idx="1"/>
              <a:endCxn id="12" idx="4"/>
            </p:cNvCxnSpPr>
            <p:nvPr/>
          </p:nvCxnSpPr>
          <p:spPr>
            <a:xfrm rot="16200000" flipV="1">
              <a:off x="2552768" y="3847228"/>
              <a:ext cx="631481" cy="403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97A2A63-846E-4260-804D-6B1804C59230}"/>
                </a:ext>
              </a:extLst>
            </p:cNvPr>
            <p:cNvCxnSpPr>
              <a:stCxn id="8" idx="1"/>
              <a:endCxn id="13" idx="3"/>
            </p:cNvCxnSpPr>
            <p:nvPr/>
          </p:nvCxnSpPr>
          <p:spPr>
            <a:xfrm rot="5400000" flipH="1" flipV="1">
              <a:off x="2934637" y="3847228"/>
              <a:ext cx="652815" cy="3818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C36E4A4-64BD-464D-9374-B6F595F89102}"/>
                </a:ext>
              </a:extLst>
            </p:cNvPr>
            <p:cNvCxnSpPr>
              <a:stCxn id="12" idx="0"/>
              <a:endCxn id="15" idx="3"/>
            </p:cNvCxnSpPr>
            <p:nvPr/>
          </p:nvCxnSpPr>
          <p:spPr>
            <a:xfrm rot="5400000" flipH="1" flipV="1">
              <a:off x="2514367" y="3025877"/>
              <a:ext cx="708283" cy="403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18824D0-5C21-402C-A9A7-DD890AE160C3}"/>
                </a:ext>
              </a:extLst>
            </p:cNvPr>
            <p:cNvCxnSpPr>
              <a:stCxn id="9" idx="1"/>
              <a:endCxn id="13" idx="4"/>
            </p:cNvCxnSpPr>
            <p:nvPr/>
          </p:nvCxnSpPr>
          <p:spPr>
            <a:xfrm rot="16200000" flipV="1">
              <a:off x="3352773" y="3885628"/>
              <a:ext cx="631481" cy="3264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73C816E-C557-4DCD-A3F8-196D4D0EFFAD}"/>
                </a:ext>
              </a:extLst>
            </p:cNvPr>
            <p:cNvCxnSpPr>
              <a:stCxn id="9" idx="7"/>
              <a:endCxn id="14" idx="4"/>
            </p:cNvCxnSpPr>
            <p:nvPr/>
          </p:nvCxnSpPr>
          <p:spPr>
            <a:xfrm rot="5400000" flipH="1" flipV="1">
              <a:off x="3787976" y="3885628"/>
              <a:ext cx="631481" cy="3264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44" name="TextBox 37">
              <a:extLst>
                <a:ext uri="{FF2B5EF4-FFF2-40B4-BE49-F238E27FC236}">
                  <a16:creationId xmlns:a16="http://schemas.microsoft.com/office/drawing/2014/main" id="{F1D36D83-D79A-4A84-8D38-E57D72C4C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5240440"/>
              <a:ext cx="351594" cy="37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45" name="TextBox 38">
              <a:extLst>
                <a:ext uri="{FF2B5EF4-FFF2-40B4-BE49-F238E27FC236}">
                  <a16:creationId xmlns:a16="http://schemas.microsoft.com/office/drawing/2014/main" id="{87B88447-6B7B-4F8C-B40A-9C300169E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695" y="4495801"/>
              <a:ext cx="351594" cy="37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46" name="TextBox 39">
              <a:extLst>
                <a:ext uri="{FF2B5EF4-FFF2-40B4-BE49-F238E27FC236}">
                  <a16:creationId xmlns:a16="http://schemas.microsoft.com/office/drawing/2014/main" id="{2C4B252A-0886-47D6-B00D-0F865033B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694" y="4495801"/>
              <a:ext cx="351594" cy="37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47" name="TextBox 40">
              <a:extLst>
                <a:ext uri="{FF2B5EF4-FFF2-40B4-BE49-F238E27FC236}">
                  <a16:creationId xmlns:a16="http://schemas.microsoft.com/office/drawing/2014/main" id="{E2BD9159-7510-44FA-A328-DEE53E46D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999" y="4495801"/>
              <a:ext cx="351594" cy="37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48" name="TextBox 41">
              <a:extLst>
                <a:ext uri="{FF2B5EF4-FFF2-40B4-BE49-F238E27FC236}">
                  <a16:creationId xmlns:a16="http://schemas.microsoft.com/office/drawing/2014/main" id="{475A777D-A56D-4369-80CF-8A8CF0D32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3999" y="4495801"/>
              <a:ext cx="351594" cy="37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49" name="TextBox 42">
              <a:extLst>
                <a:ext uri="{FF2B5EF4-FFF2-40B4-BE49-F238E27FC236}">
                  <a16:creationId xmlns:a16="http://schemas.microsoft.com/office/drawing/2014/main" id="{10903E88-8A51-455C-A34C-F1F5E7063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5572" y="3733800"/>
              <a:ext cx="351594" cy="37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0" name="TextBox 43">
              <a:extLst>
                <a:ext uri="{FF2B5EF4-FFF2-40B4-BE49-F238E27FC236}">
                  <a16:creationId xmlns:a16="http://schemas.microsoft.com/office/drawing/2014/main" id="{F5DAD3EB-F600-4C33-A4EF-9234D433B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142" y="3733800"/>
              <a:ext cx="351594" cy="37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1" name="TextBox 44">
              <a:extLst>
                <a:ext uri="{FF2B5EF4-FFF2-40B4-BE49-F238E27FC236}">
                  <a16:creationId xmlns:a16="http://schemas.microsoft.com/office/drawing/2014/main" id="{7A53E0B2-3EBE-499B-93C4-E8A45989E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906" y="3733800"/>
              <a:ext cx="351594" cy="37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52" name="TextBox 45">
              <a:extLst>
                <a:ext uri="{FF2B5EF4-FFF2-40B4-BE49-F238E27FC236}">
                  <a16:creationId xmlns:a16="http://schemas.microsoft.com/office/drawing/2014/main" id="{4316C064-AF69-482A-A65A-336E831A5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895600"/>
              <a:ext cx="351594" cy="37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Rectangle 2">
            <a:extLst>
              <a:ext uri="{FF2B5EF4-FFF2-40B4-BE49-F238E27FC236}">
                <a16:creationId xmlns:a16="http://schemas.microsoft.com/office/drawing/2014/main" id="{313696FF-9B2C-4326-A6CB-873DBB7D5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>
            <a:extLst>
              <a:ext uri="{FF2B5EF4-FFF2-40B4-BE49-F238E27FC236}">
                <a16:creationId xmlns:a16="http://schemas.microsoft.com/office/drawing/2014/main" id="{2F3AC59D-1557-42AA-B314-0669FE31D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1568450"/>
            <a:ext cx="109410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[定义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全序</a:t>
            </a: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 ≼)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是偏序集，如果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，都是可比的，则称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上的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全序关系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/total order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linear order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94915" name="Text Box 3">
            <a:extLst>
              <a:ext uri="{FF2B5EF4-FFF2-40B4-BE49-F238E27FC236}">
                <a16:creationId xmlns:a16="http://schemas.microsoft.com/office/drawing/2014/main" id="{598C9C95-92DC-42BF-8386-E0724F6E8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882900"/>
            <a:ext cx="9998075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说明：</a:t>
            </a:r>
          </a:p>
          <a:p>
            <a:pPr marL="623888" indent="-623888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）全序的含义：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中每两个元素均能比大小，即任何两个元素都相关。</a:t>
            </a:r>
          </a:p>
          <a:p>
            <a:pPr marL="623888" indent="-623888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）半序则是部分有序。</a:t>
            </a:r>
          </a:p>
          <a:p>
            <a:pPr marL="623888" indent="-623888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是全序，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R</a:t>
            </a:r>
            <a:r>
              <a:rPr lang="en-US" altLang="zh-CN" sz="24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都是半序</a:t>
            </a:r>
          </a:p>
          <a:p>
            <a:pPr marL="623888" indent="-623888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        如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4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中，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{1,2,6}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{1,2,4,8}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{1,3,9}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都排成了序，但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7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7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9…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，在整除的意义上来说无法排出大小来。</a:t>
            </a:r>
          </a:p>
        </p:txBody>
      </p:sp>
      <p:grpSp>
        <p:nvGrpSpPr>
          <p:cNvPr id="2" name="组合 46">
            <a:extLst>
              <a:ext uri="{FF2B5EF4-FFF2-40B4-BE49-F238E27FC236}">
                <a16:creationId xmlns:a16="http://schemas.microsoft.com/office/drawing/2014/main" id="{8A74B6EF-C124-4F46-82E1-E74F06FD4CC0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5029200"/>
            <a:ext cx="1617663" cy="1466850"/>
            <a:chOff x="2485572" y="2743200"/>
            <a:chExt cx="3397742" cy="307874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8E37849-3351-4C9C-A515-DF04EB9A8CD8}"/>
                </a:ext>
              </a:extLst>
            </p:cNvPr>
            <p:cNvSpPr/>
            <p:nvPr/>
          </p:nvSpPr>
          <p:spPr>
            <a:xfrm>
              <a:off x="4266135" y="5105570"/>
              <a:ext cx="153382" cy="14993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82A272C-74B2-475D-8245-689A38A2C3D9}"/>
                </a:ext>
              </a:extLst>
            </p:cNvPr>
            <p:cNvSpPr/>
            <p:nvPr/>
          </p:nvSpPr>
          <p:spPr>
            <a:xfrm>
              <a:off x="3049085" y="4342547"/>
              <a:ext cx="150046" cy="1532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88B319E-1FCF-4E18-939C-0617E380F995}"/>
                </a:ext>
              </a:extLst>
            </p:cNvPr>
            <p:cNvSpPr/>
            <p:nvPr/>
          </p:nvSpPr>
          <p:spPr>
            <a:xfrm>
              <a:off x="3809325" y="4342547"/>
              <a:ext cx="153382" cy="1532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D78A659-C0E3-4F7A-B834-71DDB9BBE9E5}"/>
                </a:ext>
              </a:extLst>
            </p:cNvPr>
            <p:cNvSpPr/>
            <p:nvPr/>
          </p:nvSpPr>
          <p:spPr>
            <a:xfrm>
              <a:off x="4649591" y="4342547"/>
              <a:ext cx="150046" cy="1532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8E96BAA-ED70-47BB-B4BF-9251E5EADE74}"/>
                </a:ext>
              </a:extLst>
            </p:cNvPr>
            <p:cNvSpPr/>
            <p:nvPr/>
          </p:nvSpPr>
          <p:spPr>
            <a:xfrm>
              <a:off x="5409831" y="4342547"/>
              <a:ext cx="153382" cy="1532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E9DDE75-93EB-48AD-A438-7DFCC63029EB}"/>
                </a:ext>
              </a:extLst>
            </p:cNvPr>
            <p:cNvSpPr/>
            <p:nvPr/>
          </p:nvSpPr>
          <p:spPr>
            <a:xfrm>
              <a:off x="2588939" y="3579526"/>
              <a:ext cx="153382" cy="1532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053B4D3-BCFC-4109-BE11-215213F4A05E}"/>
                </a:ext>
              </a:extLst>
            </p:cNvPr>
            <p:cNvSpPr/>
            <p:nvPr/>
          </p:nvSpPr>
          <p:spPr>
            <a:xfrm>
              <a:off x="3429205" y="3579526"/>
              <a:ext cx="153382" cy="1532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61B457C-4533-4910-984A-CAA037EC750B}"/>
                </a:ext>
              </a:extLst>
            </p:cNvPr>
            <p:cNvSpPr/>
            <p:nvPr/>
          </p:nvSpPr>
          <p:spPr>
            <a:xfrm>
              <a:off x="4192778" y="3579526"/>
              <a:ext cx="150048" cy="1532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F1C462C-A22B-4D6F-A907-7A48A0E99810}"/>
                </a:ext>
              </a:extLst>
            </p:cNvPr>
            <p:cNvSpPr/>
            <p:nvPr/>
          </p:nvSpPr>
          <p:spPr>
            <a:xfrm>
              <a:off x="3049085" y="2743200"/>
              <a:ext cx="150046" cy="15327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97572F2-FAB4-42A1-BA44-277C628AFFA6}"/>
                </a:ext>
              </a:extLst>
            </p:cNvPr>
            <p:cNvCxnSpPr>
              <a:stCxn id="6" idx="0"/>
              <a:endCxn id="8" idx="5"/>
            </p:cNvCxnSpPr>
            <p:nvPr/>
          </p:nvCxnSpPr>
          <p:spPr>
            <a:xfrm rot="16200000" flipV="1">
              <a:off x="3444437" y="4207182"/>
              <a:ext cx="633075" cy="1163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9E00A76-FE03-437E-97DD-45ABBE6E6489}"/>
                </a:ext>
              </a:extLst>
            </p:cNvPr>
            <p:cNvCxnSpPr>
              <a:stCxn id="6" idx="0"/>
              <a:endCxn id="9" idx="4"/>
            </p:cNvCxnSpPr>
            <p:nvPr/>
          </p:nvCxnSpPr>
          <p:spPr>
            <a:xfrm rot="16200000" flipV="1">
              <a:off x="3809544" y="4572289"/>
              <a:ext cx="609752" cy="456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28C44F1-4CCA-470E-BEB3-082E30DE0901}"/>
                </a:ext>
              </a:extLst>
            </p:cNvPr>
            <p:cNvCxnSpPr>
              <a:stCxn id="6" idx="0"/>
              <a:endCxn id="10" idx="3"/>
            </p:cNvCxnSpPr>
            <p:nvPr/>
          </p:nvCxnSpPr>
          <p:spPr>
            <a:xfrm rot="5400000" flipH="1" flipV="1">
              <a:off x="4189674" y="4625647"/>
              <a:ext cx="633075" cy="326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153E864-EBC3-429C-9205-5C9D50334A9C}"/>
                </a:ext>
              </a:extLst>
            </p:cNvPr>
            <p:cNvCxnSpPr>
              <a:stCxn id="6" idx="0"/>
              <a:endCxn id="11" idx="3"/>
            </p:cNvCxnSpPr>
            <p:nvPr/>
          </p:nvCxnSpPr>
          <p:spPr>
            <a:xfrm rot="5400000" flipH="1" flipV="1">
              <a:off x="4571460" y="4243862"/>
              <a:ext cx="633075" cy="1090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254E33F-2EF7-4B2A-8BA5-11BBBE3C9736}"/>
                </a:ext>
              </a:extLst>
            </p:cNvPr>
            <p:cNvCxnSpPr>
              <a:stCxn id="8" idx="1"/>
              <a:endCxn id="12" idx="4"/>
            </p:cNvCxnSpPr>
            <p:nvPr/>
          </p:nvCxnSpPr>
          <p:spPr>
            <a:xfrm rot="16200000" flipV="1">
              <a:off x="2550821" y="3847605"/>
              <a:ext cx="633075" cy="403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19A4611-0FAD-4222-9406-F307B89BDE28}"/>
                </a:ext>
              </a:extLst>
            </p:cNvPr>
            <p:cNvCxnSpPr>
              <a:stCxn id="8" idx="1"/>
              <a:endCxn id="13" idx="3"/>
            </p:cNvCxnSpPr>
            <p:nvPr/>
          </p:nvCxnSpPr>
          <p:spPr>
            <a:xfrm rot="5400000" flipH="1" flipV="1">
              <a:off x="2934284" y="3847612"/>
              <a:ext cx="653067" cy="3834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8343622-6659-4751-A7A9-0BFF85733CBD}"/>
                </a:ext>
              </a:extLst>
            </p:cNvPr>
            <p:cNvCxnSpPr>
              <a:stCxn id="12" idx="0"/>
              <a:endCxn id="15" idx="3"/>
            </p:cNvCxnSpPr>
            <p:nvPr/>
          </p:nvCxnSpPr>
          <p:spPr>
            <a:xfrm rot="5400000" flipH="1" flipV="1">
              <a:off x="2514171" y="3024606"/>
              <a:ext cx="706378" cy="403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5A34EBF-DCB7-4BD2-B8FB-5F11C1C8F35E}"/>
                </a:ext>
              </a:extLst>
            </p:cNvPr>
            <p:cNvCxnSpPr>
              <a:stCxn id="9" idx="1"/>
              <a:endCxn id="13" idx="4"/>
            </p:cNvCxnSpPr>
            <p:nvPr/>
          </p:nvCxnSpPr>
          <p:spPr>
            <a:xfrm rot="16200000" flipV="1">
              <a:off x="3352742" y="3885949"/>
              <a:ext cx="633075" cy="326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0B20057-884E-4B4C-BD74-226FE5BF6E05}"/>
                </a:ext>
              </a:extLst>
            </p:cNvPr>
            <p:cNvCxnSpPr>
              <a:stCxn id="9" idx="7"/>
              <a:endCxn id="14" idx="4"/>
            </p:cNvCxnSpPr>
            <p:nvPr/>
          </p:nvCxnSpPr>
          <p:spPr>
            <a:xfrm rot="5400000" flipH="1" flipV="1">
              <a:off x="3786213" y="3885949"/>
              <a:ext cx="633075" cy="326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92" name="TextBox 37">
              <a:extLst>
                <a:ext uri="{FF2B5EF4-FFF2-40B4-BE49-F238E27FC236}">
                  <a16:creationId xmlns:a16="http://schemas.microsoft.com/office/drawing/2014/main" id="{A48875AD-E603-4291-8F6F-30944C916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1" y="5240440"/>
              <a:ext cx="549316" cy="58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3" name="TextBox 38">
              <a:extLst>
                <a:ext uri="{FF2B5EF4-FFF2-40B4-BE49-F238E27FC236}">
                  <a16:creationId xmlns:a16="http://schemas.microsoft.com/office/drawing/2014/main" id="{0C9C1B09-FA8A-4167-8612-123D90D13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696" y="4495800"/>
              <a:ext cx="549316" cy="58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4" name="TextBox 39">
              <a:extLst>
                <a:ext uri="{FF2B5EF4-FFF2-40B4-BE49-F238E27FC236}">
                  <a16:creationId xmlns:a16="http://schemas.microsoft.com/office/drawing/2014/main" id="{17F9C5DD-03F7-4A1A-A2E1-454D9865B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694" y="4495800"/>
              <a:ext cx="549316" cy="58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5" name="TextBox 40">
              <a:extLst>
                <a:ext uri="{FF2B5EF4-FFF2-40B4-BE49-F238E27FC236}">
                  <a16:creationId xmlns:a16="http://schemas.microsoft.com/office/drawing/2014/main" id="{88932D4F-71CE-4E46-8CA0-A2FC707E7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998" y="4495800"/>
              <a:ext cx="549316" cy="58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6" name="TextBox 41">
              <a:extLst>
                <a:ext uri="{FF2B5EF4-FFF2-40B4-BE49-F238E27FC236}">
                  <a16:creationId xmlns:a16="http://schemas.microsoft.com/office/drawing/2014/main" id="{9B20E811-C2B5-4EC8-8E19-BB68BF708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3998" y="4495800"/>
              <a:ext cx="549316" cy="58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7" name="TextBox 42">
              <a:extLst>
                <a:ext uri="{FF2B5EF4-FFF2-40B4-BE49-F238E27FC236}">
                  <a16:creationId xmlns:a16="http://schemas.microsoft.com/office/drawing/2014/main" id="{A9D74372-99E3-468C-A59B-8A2B7E7AF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5572" y="3733800"/>
              <a:ext cx="549316" cy="58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8" name="TextBox 43">
              <a:extLst>
                <a:ext uri="{FF2B5EF4-FFF2-40B4-BE49-F238E27FC236}">
                  <a16:creationId xmlns:a16="http://schemas.microsoft.com/office/drawing/2014/main" id="{1003AD1D-E377-48FB-AF90-1CAF44EDF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141" y="3733800"/>
              <a:ext cx="549316" cy="58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99" name="TextBox 44">
              <a:extLst>
                <a:ext uri="{FF2B5EF4-FFF2-40B4-BE49-F238E27FC236}">
                  <a16:creationId xmlns:a16="http://schemas.microsoft.com/office/drawing/2014/main" id="{E340E7A6-3C74-4634-8D68-7FC91728A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906" y="3733800"/>
              <a:ext cx="549316" cy="58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400" name="TextBox 45">
              <a:extLst>
                <a:ext uri="{FF2B5EF4-FFF2-40B4-BE49-F238E27FC236}">
                  <a16:creationId xmlns:a16="http://schemas.microsoft.com/office/drawing/2014/main" id="{D62A904B-877E-4E3E-9F3C-D950404B3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1" y="2895601"/>
              <a:ext cx="549316" cy="58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Rectangle 2">
            <a:extLst>
              <a:ext uri="{FF2B5EF4-FFF2-40B4-BE49-F238E27FC236}">
                <a16:creationId xmlns:a16="http://schemas.microsoft.com/office/drawing/2014/main" id="{7D82D796-6AF5-41E2-94C7-8E756A9BC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utoUpdateAnimBg="0"/>
      <p:bldP spid="2949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FEC77036-A7F9-4408-A6BE-5FD67B81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108204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定义1]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等价关系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Ａ上的二元关系Ｒ，如果Ｒ是自反的、对称的、传递的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称Ｒ为等价关系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/Equivalence Relations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两个由等价关系联系起来的元素叫做等价的元素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2FBCFBA6-80D6-4FA8-B675-02051C6FD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3276600"/>
            <a:ext cx="101314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52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张扑克牌中的同花关系、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52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张扑克牌中的同点关系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55218A66-E9CE-4C3A-8FB8-25533769D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84613"/>
            <a:ext cx="10820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是英文字符串的集合上的关系并且使得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是字符串的长度。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R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是等价关系吗？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973E7031-B8DF-40E5-8A35-D927404E5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51413"/>
            <a:ext cx="10820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整数集合上的关系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，满足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，当且仅当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=-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模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同余关系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R={ (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| 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68DBFC2-9F5C-4497-B09C-F8CF5003D570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-7620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等价关系 </a:t>
            </a:r>
            <a:r>
              <a:rPr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Equivalence Relations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>
            <a:extLst>
              <a:ext uri="{FF2B5EF4-FFF2-40B4-BE49-F238E27FC236}">
                <a16:creationId xmlns:a16="http://schemas.microsoft.com/office/drawing/2014/main" id="{E0883811-EC47-4D40-9A10-8FDAF6E06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57338"/>
            <a:ext cx="10591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[定义</a:t>
            </a:r>
            <a:r>
              <a:rPr lang="en-US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全序集：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偏序集</a:t>
            </a:r>
            <a:r>
              <a:rPr lang="en-US" altLang="zh-CN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 ≼)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中的偏序关系</a:t>
            </a:r>
            <a:r>
              <a:rPr lang="en-US" altLang="zh-CN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上的全序关系，则称（</a:t>
            </a:r>
            <a:r>
              <a:rPr lang="en-US" altLang="zh-CN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S,≼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）为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全序集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/total order set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linear order set</a:t>
            </a:r>
            <a:r>
              <a:rPr lang="zh-CN" altLang="en-US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07875" name="Text Box 3">
            <a:extLst>
              <a:ext uri="{FF2B5EF4-FFF2-40B4-BE49-F238E27FC236}">
                <a16:creationId xmlns:a16="http://schemas.microsoft.com/office/drawing/2014/main" id="{77A92434-4402-4CDA-BFB5-E76B0612E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2971800"/>
            <a:ext cx="107854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如例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(A, R</a:t>
            </a:r>
            <a:r>
              <a:rPr lang="en-US" altLang="zh-CN" sz="2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是全序集；</a:t>
            </a:r>
          </a:p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(-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,+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实数全体，在≤下是全序集；</a:t>
            </a:r>
            <a:endParaRPr lang="en-US" altLang="zh-CN" sz="2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 平面上点集，规定一种</a:t>
            </a:r>
            <a:r>
              <a:rPr lang="en-US" altLang="zh-CN" sz="2600">
                <a:latin typeface="Times New Roman" panose="02020603050405020304" pitchFamily="18" charset="0"/>
                <a:ea typeface="Arial Unicode MS" pitchFamily="34" charset="-122"/>
              </a:rPr>
              <a:t>≼</a:t>
            </a:r>
            <a:r>
              <a:rPr lang="zh-CN" altLang="en-US" sz="2600">
                <a:latin typeface="Times New Roman" panose="02020603050405020304" pitchFamily="18" charset="0"/>
                <a:ea typeface="Arial Unicode MS" pitchFamily="34" charset="-122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a≼b: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点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小于等于点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，（模长大的大，模长相等时，以幅角的大小来比大小），因此，平面上点集与</a:t>
            </a:r>
            <a:r>
              <a:rPr lang="en-US" altLang="zh-CN" sz="2600">
                <a:latin typeface="Times New Roman" panose="02020603050405020304" pitchFamily="18" charset="0"/>
                <a:ea typeface="Arial Unicode MS" pitchFamily="34" charset="-122"/>
              </a:rPr>
              <a:t>≼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构成的也是全序集。</a:t>
            </a:r>
          </a:p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lexicographic ordering on A</a:t>
            </a:r>
            <a:r>
              <a:rPr lang="en-US" altLang="zh-CN" sz="2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6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0C1D7B-5A02-41D7-A548-DB2EEE2E0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>
            <a:extLst>
              <a:ext uri="{FF2B5EF4-FFF2-40B4-BE49-F238E27FC236}">
                <a16:creationId xmlns:a16="http://schemas.microsoft.com/office/drawing/2014/main" id="{A5927468-894C-4691-9CC0-9E5FDA8FF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105156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[定义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链：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 ≼)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是偏序集，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B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(B, ≼)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是全序集，则称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 ≼)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链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/Chain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09924" name="Text Box 4">
            <a:extLst>
              <a:ext uri="{FF2B5EF4-FFF2-40B4-BE49-F238E27FC236}">
                <a16:creationId xmlns:a16="http://schemas.microsoft.com/office/drawing/2014/main" id="{3787E771-86C7-4810-A759-2932B1D4D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2716213"/>
            <a:ext cx="1099343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是有限集时，</a:t>
            </a:r>
            <a:r>
              <a:rPr lang="en-US" altLang="zh-CN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B</a:t>
            </a:r>
            <a:r>
              <a:rPr lang="zh-CN" altLang="en-US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的基数 </a:t>
            </a:r>
            <a:r>
              <a:rPr lang="en-US" altLang="zh-CN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|B| </a:t>
            </a:r>
            <a:r>
              <a:rPr lang="zh-CN" altLang="en-US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链长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/length of chain</a:t>
            </a:r>
            <a:endParaRPr lang="zh-CN" altLang="en-US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43ABE-9F7A-4640-8E38-AA8D8432F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10000"/>
            <a:ext cx="105156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例在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(A,R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中，取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={1, 2, 4, 8}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（整除），则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(B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是全序集，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是偏序集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(A, |)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中链长为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的链。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={1, 2, 6}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={1, 3, 9}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={1, 5}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={1, 7}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也都是偏序集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(A,R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中的链。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C6AB50D-295B-40AA-9ABC-1AE7A128B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>
            <a:extLst>
              <a:ext uri="{FF2B5EF4-FFF2-40B4-BE49-F238E27FC236}">
                <a16:creationId xmlns:a16="http://schemas.microsoft.com/office/drawing/2014/main" id="{90D57A49-C426-4218-BAB8-1A3F39861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12900"/>
            <a:ext cx="104394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[定义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反链：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 ≼)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是偏序集，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，对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不可比的，则称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 ≼)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反链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/antichain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为有限集时，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|B| 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反链的长度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4019" name="Text Box 3">
            <a:extLst>
              <a:ext uri="{FF2B5EF4-FFF2-40B4-BE49-F238E27FC236}">
                <a16:creationId xmlns:a16="http://schemas.microsoft.com/office/drawing/2014/main" id="{A263E722-E94C-4A93-8901-38CC8B6A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3733800"/>
            <a:ext cx="97821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(A,R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＝｛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｝  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|B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|=4</a:t>
            </a:r>
            <a:endParaRPr lang="zh-CN" altLang="en-US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＝｛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｝        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|B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|=3</a:t>
            </a:r>
            <a:endParaRPr lang="zh-CN" altLang="en-US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＝｛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｝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	|B</a:t>
            </a:r>
            <a:r>
              <a:rPr lang="en-US" altLang="zh-CN" sz="26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|=5</a:t>
            </a:r>
            <a:endParaRPr lang="zh-CN" altLang="en-US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都是反链。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292138-D9AE-44BB-AAE9-EA62A7F4F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utoUpdateAnimBg="0"/>
      <p:bldP spid="21401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>
            <a:extLst>
              <a:ext uri="{FF2B5EF4-FFF2-40B4-BE49-F238E27FC236}">
                <a16:creationId xmlns:a16="http://schemas.microsoft.com/office/drawing/2014/main" id="{E0688456-FBC5-4BDE-A094-8972EC68F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33538"/>
            <a:ext cx="1120140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[定义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极大元与极小元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maximal element, minimal element</a:t>
            </a:r>
            <a:r>
              <a:rPr lang="zh-CN" altLang="en-US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≼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是偏序集，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，若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，且在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中没有一个元素</a:t>
            </a:r>
            <a:r>
              <a:rPr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），使</a:t>
            </a:r>
            <a:r>
              <a:rPr lang="en-US" altLang="zh-CN" b="1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b="1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b="1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），则称</a:t>
            </a:r>
            <a:r>
              <a:rPr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极大元（极小元）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16067" name="Text Box 3">
            <a:extLst>
              <a:ext uri="{FF2B5EF4-FFF2-40B4-BE49-F238E27FC236}">
                <a16:creationId xmlns:a16="http://schemas.microsoft.com/office/drawing/2014/main" id="{76C87DE2-6E16-4940-8F97-3EF62994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48075"/>
            <a:ext cx="5943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  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| )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是偏序集， 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A={2,3,4,5,6,7,8,9}</a:t>
            </a:r>
            <a:endParaRPr lang="zh-CN" altLang="en-US" sz="2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中极大元：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endParaRPr lang="zh-CN" altLang="en-US" sz="2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极小元：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endParaRPr lang="zh-CN" altLang="en-US" sz="2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说明：极大元，极小元并不要求唯一，且同一元素，可以既是极大元，又是极小元，如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5, 7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5" name="Picture 2" descr="3">
            <a:extLst>
              <a:ext uri="{FF2B5EF4-FFF2-40B4-BE49-F238E27FC236}">
                <a16:creationId xmlns:a16="http://schemas.microsoft.com/office/drawing/2014/main" id="{3FF14116-F829-4C69-A4DF-BEE105BEB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0" t="17741" r="22330" b="32259"/>
          <a:stretch>
            <a:fillRect/>
          </a:stretch>
        </p:blipFill>
        <p:spPr bwMode="auto">
          <a:xfrm>
            <a:off x="7543800" y="3733800"/>
            <a:ext cx="2895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D5AEF83-F622-40F9-A5F6-DAB296BEC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>
            <a:extLst>
              <a:ext uri="{FF2B5EF4-FFF2-40B4-BE49-F238E27FC236}">
                <a16:creationId xmlns:a16="http://schemas.microsoft.com/office/drawing/2014/main" id="{C46BB717-2058-4E74-920E-5FE11F76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31925"/>
            <a:ext cx="109728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[定义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最大元与最小元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greatest element, least element</a:t>
            </a:r>
            <a:r>
              <a:rPr lang="zh-CN" altLang="en-US" sz="24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b="1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≼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是偏序集，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，若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b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b="1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b="1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最大元（最小元）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4" name="Picture 2" descr="3">
            <a:extLst>
              <a:ext uri="{FF2B5EF4-FFF2-40B4-BE49-F238E27FC236}">
                <a16:creationId xmlns:a16="http://schemas.microsoft.com/office/drawing/2014/main" id="{E3417CD6-BB09-44E1-8B80-0FEBEECF3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0" t="17741" r="22330" b="32259"/>
          <a:stretch>
            <a:fillRect/>
          </a:stretch>
        </p:blipFill>
        <p:spPr bwMode="auto">
          <a:xfrm>
            <a:off x="8077200" y="3113087"/>
            <a:ext cx="320675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0E9C3486-01E0-4F9C-A564-3A4E3FCB1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3211513"/>
            <a:ext cx="5443537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| )</a:t>
            </a:r>
            <a:r>
              <a:rPr lang="zh-CN" altLang="en-US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是偏序集，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A={2,3,4,5,6,7,8,9}</a:t>
            </a:r>
            <a:endParaRPr lang="zh-CN" altLang="en-US" sz="2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B68B3A-ADE5-453B-8504-9A49B914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3879850"/>
            <a:ext cx="25193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无最大和最小元</a:t>
            </a:r>
            <a:endParaRPr lang="zh-CN" altLang="zh-CN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0646934-E676-4B15-8C2E-B3717EF3A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4522787"/>
            <a:ext cx="6569075" cy="2009061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8775" indent="-358775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小元可以不存在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58775" indent="-358775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如果存在则唯一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58775" indent="-358775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小元一定是极大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小元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58775" indent="-358775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当极大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小元唯一，其是最大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小元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B805F5A-EB34-46E9-97D5-B79D6B14D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>
            <a:extLst>
              <a:ext uri="{FF2B5EF4-FFF2-40B4-BE49-F238E27FC236}">
                <a16:creationId xmlns:a16="http://schemas.microsoft.com/office/drawing/2014/main" id="{547A5DCD-D8FC-47B1-8C87-579208B21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10972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例：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B={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}, R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={(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|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∈P(B)}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(P(B),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是偏序集。设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A={Ф,{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},{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},{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},{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},{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}, 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}}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，求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中的最大元和最小元。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Hasse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图为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872E999-411D-4BB3-ABDD-447D0A2CC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3522663"/>
            <a:ext cx="2906713" cy="1531937"/>
          </a:xfrm>
          <a:prstGeom prst="wedgeRoundRectCallout">
            <a:avLst>
              <a:gd name="adj1" fmla="val -78337"/>
              <a:gd name="adj2" fmla="val 4410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结论：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存在最小元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没有最大元</a:t>
            </a:r>
          </a:p>
        </p:txBody>
      </p:sp>
      <p:grpSp>
        <p:nvGrpSpPr>
          <p:cNvPr id="2" name="组合 94">
            <a:extLst>
              <a:ext uri="{FF2B5EF4-FFF2-40B4-BE49-F238E27FC236}">
                <a16:creationId xmlns:a16="http://schemas.microsoft.com/office/drawing/2014/main" id="{601C4907-382F-4355-A303-19088E092D4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581400"/>
            <a:ext cx="3360738" cy="2749550"/>
            <a:chOff x="1650261" y="2759385"/>
            <a:chExt cx="4915376" cy="4187742"/>
          </a:xfrm>
        </p:grpSpPr>
        <p:sp>
          <p:nvSpPr>
            <p:cNvPr id="70662" name="Line 9">
              <a:extLst>
                <a:ext uri="{FF2B5EF4-FFF2-40B4-BE49-F238E27FC236}">
                  <a16:creationId xmlns:a16="http://schemas.microsoft.com/office/drawing/2014/main" id="{B25EFE81-5D0A-4E10-8708-0332ED677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7461" y="3453745"/>
              <a:ext cx="0" cy="1469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663" name="Line 10">
              <a:extLst>
                <a:ext uri="{FF2B5EF4-FFF2-40B4-BE49-F238E27FC236}">
                  <a16:creationId xmlns:a16="http://schemas.microsoft.com/office/drawing/2014/main" id="{7529572A-9418-40AA-9A83-1B662DEED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861" y="3453745"/>
              <a:ext cx="0" cy="1469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664" name="Line 14">
              <a:extLst>
                <a:ext uri="{FF2B5EF4-FFF2-40B4-BE49-F238E27FC236}">
                  <a16:creationId xmlns:a16="http://schemas.microsoft.com/office/drawing/2014/main" id="{7F2B136E-D80C-4117-BA03-B191C14C6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861" y="3750925"/>
              <a:ext cx="1830778" cy="1172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665" name="Line 15">
              <a:extLst>
                <a:ext uri="{FF2B5EF4-FFF2-40B4-BE49-F238E27FC236}">
                  <a16:creationId xmlns:a16="http://schemas.microsoft.com/office/drawing/2014/main" id="{337F870D-39AC-46E1-B6A8-B78A82E2A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639" y="3750925"/>
              <a:ext cx="1826822" cy="1172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666" name="Line 16">
              <a:extLst>
                <a:ext uri="{FF2B5EF4-FFF2-40B4-BE49-F238E27FC236}">
                  <a16:creationId xmlns:a16="http://schemas.microsoft.com/office/drawing/2014/main" id="{65A07BCE-6804-4BEE-9586-2275B9C60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861" y="4923135"/>
              <a:ext cx="1830778" cy="1320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667" name="Line 17">
              <a:extLst>
                <a:ext uri="{FF2B5EF4-FFF2-40B4-BE49-F238E27FC236}">
                  <a16:creationId xmlns:a16="http://schemas.microsoft.com/office/drawing/2014/main" id="{ACFC0C0A-2254-46D7-B278-F114868BF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0639" y="4923135"/>
              <a:ext cx="1826822" cy="1320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668" name="Line 18">
              <a:extLst>
                <a:ext uri="{FF2B5EF4-FFF2-40B4-BE49-F238E27FC236}">
                  <a16:creationId xmlns:a16="http://schemas.microsoft.com/office/drawing/2014/main" id="{95758583-8256-4D9C-856A-EC7890B49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861" y="3453745"/>
              <a:ext cx="1830778" cy="1176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669" name="Line 19">
              <a:extLst>
                <a:ext uri="{FF2B5EF4-FFF2-40B4-BE49-F238E27FC236}">
                  <a16:creationId xmlns:a16="http://schemas.microsoft.com/office/drawing/2014/main" id="{EDCFACB5-A84C-4CD8-8C15-62C89EE63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639" y="3453745"/>
              <a:ext cx="1826822" cy="1176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670" name="Line 20">
              <a:extLst>
                <a:ext uri="{FF2B5EF4-FFF2-40B4-BE49-F238E27FC236}">
                  <a16:creationId xmlns:a16="http://schemas.microsoft.com/office/drawing/2014/main" id="{3BD4932E-C96A-44B4-9949-48436F75A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639" y="4630084"/>
              <a:ext cx="0" cy="16138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4D3C5B8-6F70-4D18-8843-E71EBB887113}"/>
                </a:ext>
              </a:extLst>
            </p:cNvPr>
            <p:cNvSpPr/>
            <p:nvPr/>
          </p:nvSpPr>
          <p:spPr>
            <a:xfrm>
              <a:off x="2212151" y="3375941"/>
              <a:ext cx="143955" cy="145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7D78DD9-D7C2-451D-B27F-D3AE036D1559}"/>
                </a:ext>
              </a:extLst>
            </p:cNvPr>
            <p:cNvSpPr/>
            <p:nvPr/>
          </p:nvSpPr>
          <p:spPr>
            <a:xfrm>
              <a:off x="2198220" y="4858092"/>
              <a:ext cx="143955" cy="145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9DE4306-9F8F-42A7-B47E-33B6145F1362}"/>
                </a:ext>
              </a:extLst>
            </p:cNvPr>
            <p:cNvSpPr/>
            <p:nvPr/>
          </p:nvSpPr>
          <p:spPr>
            <a:xfrm>
              <a:off x="4027845" y="6151650"/>
              <a:ext cx="141634" cy="145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72703003-7EBC-464C-A1A6-666D8815E274}"/>
                </a:ext>
              </a:extLst>
            </p:cNvPr>
            <p:cNvSpPr/>
            <p:nvPr/>
          </p:nvSpPr>
          <p:spPr>
            <a:xfrm>
              <a:off x="5857469" y="4858092"/>
              <a:ext cx="143955" cy="145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4FED5CAD-C7E4-46D1-994E-1193D27B50E3}"/>
                </a:ext>
              </a:extLst>
            </p:cNvPr>
            <p:cNvSpPr/>
            <p:nvPr/>
          </p:nvSpPr>
          <p:spPr>
            <a:xfrm>
              <a:off x="5857469" y="3392866"/>
              <a:ext cx="143955" cy="142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FBFF778-1685-4F74-98B1-0409CC254E35}"/>
                </a:ext>
              </a:extLst>
            </p:cNvPr>
            <p:cNvSpPr/>
            <p:nvPr/>
          </p:nvSpPr>
          <p:spPr>
            <a:xfrm>
              <a:off x="4027845" y="3699935"/>
              <a:ext cx="141634" cy="1426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677" name="TextBox 85">
              <a:extLst>
                <a:ext uri="{FF2B5EF4-FFF2-40B4-BE49-F238E27FC236}">
                  <a16:creationId xmlns:a16="http://schemas.microsoft.com/office/drawing/2014/main" id="{AE34E136-A2F3-4698-8B87-420925F56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145" y="6243935"/>
              <a:ext cx="504457" cy="70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i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endParaRPr lang="zh-CN" altLang="en-US" sz="20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8" name="TextBox 86">
              <a:extLst>
                <a:ext uri="{FF2B5EF4-FFF2-40B4-BE49-F238E27FC236}">
                  <a16:creationId xmlns:a16="http://schemas.microsoft.com/office/drawing/2014/main" id="{86F2F007-073D-4C66-AFDB-C719B7EB0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888" y="4944069"/>
              <a:ext cx="926401" cy="70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679" name="TextBox 87">
              <a:extLst>
                <a:ext uri="{FF2B5EF4-FFF2-40B4-BE49-F238E27FC236}">
                  <a16:creationId xmlns:a16="http://schemas.microsoft.com/office/drawing/2014/main" id="{0EDC0090-F6DF-47F4-80B6-6805AA027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2461" y="4567535"/>
              <a:ext cx="926401" cy="70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680" name="TextBox 88">
              <a:extLst>
                <a:ext uri="{FF2B5EF4-FFF2-40B4-BE49-F238E27FC236}">
                  <a16:creationId xmlns:a16="http://schemas.microsoft.com/office/drawing/2014/main" id="{10F16AC9-0DBA-4828-9388-71A8CF882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7175" y="4952165"/>
              <a:ext cx="900616" cy="70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4B4CC439-7D4C-4049-B963-3C6FA33AF26C}"/>
                </a:ext>
              </a:extLst>
            </p:cNvPr>
            <p:cNvSpPr/>
            <p:nvPr/>
          </p:nvSpPr>
          <p:spPr>
            <a:xfrm>
              <a:off x="4027845" y="4565531"/>
              <a:ext cx="141634" cy="1474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682" name="TextBox 91">
              <a:extLst>
                <a:ext uri="{FF2B5EF4-FFF2-40B4-BE49-F238E27FC236}">
                  <a16:creationId xmlns:a16="http://schemas.microsoft.com/office/drawing/2014/main" id="{33B37BA1-7C82-4558-ABD8-16B3620C6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871" y="3107580"/>
              <a:ext cx="1238171" cy="70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683" name="TextBox 92">
              <a:extLst>
                <a:ext uri="{FF2B5EF4-FFF2-40B4-BE49-F238E27FC236}">
                  <a16:creationId xmlns:a16="http://schemas.microsoft.com/office/drawing/2014/main" id="{6B7730E8-3074-4102-8490-BE7469C4A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0261" y="2761980"/>
              <a:ext cx="1263955" cy="70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684" name="TextBox 93">
              <a:extLst>
                <a:ext uri="{FF2B5EF4-FFF2-40B4-BE49-F238E27FC236}">
                  <a16:creationId xmlns:a16="http://schemas.microsoft.com/office/drawing/2014/main" id="{85F2F52E-7AD3-4E24-872A-5EC2CA35F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7466" y="2759385"/>
              <a:ext cx="1238171" cy="703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A43B4E9A-E17B-42D8-B3A1-B15FE7942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EBFF3BFE-C045-43F7-AABE-4747A4561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10820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例：判断下面每个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Hasse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图表示的偏序集是否有最大元和最小元。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2707" name="Picture 2">
            <a:extLst>
              <a:ext uri="{FF2B5EF4-FFF2-40B4-BE49-F238E27FC236}">
                <a16:creationId xmlns:a16="http://schemas.microsoft.com/office/drawing/2014/main" id="{9D74577C-E43C-4425-8061-C01CF4551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86026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BEC8BC2-4206-4245-8D8D-5558C726B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>
            <a:extLst>
              <a:ext uri="{FF2B5EF4-FFF2-40B4-BE49-F238E27FC236}">
                <a16:creationId xmlns:a16="http://schemas.microsoft.com/office/drawing/2014/main" id="{A0F58C26-18DB-4FD6-9988-526757CAD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00200"/>
            <a:ext cx="1059180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[定义</a:t>
            </a:r>
            <a:r>
              <a:rPr lang="en-US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上界与下界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upper bound and lower bound</a:t>
            </a:r>
            <a:r>
              <a:rPr lang="zh-CN" altLang="en-US" sz="2400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b="1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    设</a:t>
            </a:r>
            <a:r>
              <a:rPr lang="en-US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</a:t>
            </a:r>
            <a:r>
              <a:rPr lang="en-US" altLang="zh-CN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≼</a:t>
            </a:r>
            <a:r>
              <a:rPr lang="en-US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是偏序集，</a:t>
            </a:r>
            <a:r>
              <a:rPr lang="en-US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，若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，对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b="1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b="1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）称</a:t>
            </a:r>
            <a:r>
              <a:rPr lang="en-US" altLang="zh-CN" b="1" i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上界</a:t>
            </a:r>
            <a:r>
              <a:rPr lang="zh-CN" altLang="en-US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下界</a:t>
            </a:r>
            <a:r>
              <a:rPr lang="zh-CN" altLang="en-US" b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226307" name="Text Box 3">
            <a:extLst>
              <a:ext uri="{FF2B5EF4-FFF2-40B4-BE49-F238E27FC236}">
                <a16:creationId xmlns:a16="http://schemas.microsoft.com/office/drawing/2014/main" id="{3B4AAE8F-4688-4ED0-B3FF-39A09221A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3429000"/>
            <a:ext cx="68580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例：</a:t>
            </a:r>
          </a:p>
          <a:p>
            <a:pPr marL="261938" indent="-261938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无最大元，但存在</a:t>
            </a:r>
            <a:r>
              <a:rPr lang="en-US" altLang="zh-CN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的上界</a:t>
            </a:r>
            <a:r>
              <a:rPr lang="en-US" altLang="zh-CN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r>
              <a:rPr lang="en-US" altLang="zh-CN" sz="26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6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en-US" altLang="zh-CN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6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endParaRPr lang="zh-CN" altLang="en-US" sz="26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261938" indent="-261938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Ф</a:t>
            </a:r>
            <a:r>
              <a:rPr lang="zh-CN" altLang="en-US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为</a:t>
            </a:r>
            <a:r>
              <a:rPr lang="en-US" altLang="zh-CN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的最小元，也是</a:t>
            </a:r>
            <a:r>
              <a:rPr lang="en-US" altLang="zh-CN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的下界</a:t>
            </a:r>
          </a:p>
        </p:txBody>
      </p:sp>
      <p:grpSp>
        <p:nvGrpSpPr>
          <p:cNvPr id="2" name="组合 94">
            <a:extLst>
              <a:ext uri="{FF2B5EF4-FFF2-40B4-BE49-F238E27FC236}">
                <a16:creationId xmlns:a16="http://schemas.microsoft.com/office/drawing/2014/main" id="{01BC3396-4088-4CAB-AF53-785D2EDFAC43}"/>
              </a:ext>
            </a:extLst>
          </p:cNvPr>
          <p:cNvGrpSpPr>
            <a:grpSpLocks/>
          </p:cNvGrpSpPr>
          <p:nvPr/>
        </p:nvGrpSpPr>
        <p:grpSpPr bwMode="auto">
          <a:xfrm>
            <a:off x="8102600" y="3867150"/>
            <a:ext cx="2562225" cy="2228850"/>
            <a:chOff x="1650261" y="2682061"/>
            <a:chExt cx="4948775" cy="4172251"/>
          </a:xfrm>
        </p:grpSpPr>
        <p:sp>
          <p:nvSpPr>
            <p:cNvPr id="74759" name="Line 9">
              <a:extLst>
                <a:ext uri="{FF2B5EF4-FFF2-40B4-BE49-F238E27FC236}">
                  <a16:creationId xmlns:a16="http://schemas.microsoft.com/office/drawing/2014/main" id="{204492EF-B15B-4D3D-BCD7-55433F927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7461" y="3453745"/>
              <a:ext cx="0" cy="1469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760" name="Line 10">
              <a:extLst>
                <a:ext uri="{FF2B5EF4-FFF2-40B4-BE49-F238E27FC236}">
                  <a16:creationId xmlns:a16="http://schemas.microsoft.com/office/drawing/2014/main" id="{D8BDF1B8-CA18-4E9D-8057-C164D75EF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861" y="3453745"/>
              <a:ext cx="0" cy="1469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761" name="Line 14">
              <a:extLst>
                <a:ext uri="{FF2B5EF4-FFF2-40B4-BE49-F238E27FC236}">
                  <a16:creationId xmlns:a16="http://schemas.microsoft.com/office/drawing/2014/main" id="{F68DD087-35CD-42D1-B01A-B356BD218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861" y="3750925"/>
              <a:ext cx="1830778" cy="1172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762" name="Line 15">
              <a:extLst>
                <a:ext uri="{FF2B5EF4-FFF2-40B4-BE49-F238E27FC236}">
                  <a16:creationId xmlns:a16="http://schemas.microsoft.com/office/drawing/2014/main" id="{B3831AE9-6FDD-4786-A208-A51FDDB4A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639" y="3750925"/>
              <a:ext cx="1826822" cy="1172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763" name="Line 16">
              <a:extLst>
                <a:ext uri="{FF2B5EF4-FFF2-40B4-BE49-F238E27FC236}">
                  <a16:creationId xmlns:a16="http://schemas.microsoft.com/office/drawing/2014/main" id="{49DF5EA5-4BE1-4486-8F88-53E0C3B0B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861" y="4923135"/>
              <a:ext cx="1830778" cy="1320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764" name="Line 17">
              <a:extLst>
                <a:ext uri="{FF2B5EF4-FFF2-40B4-BE49-F238E27FC236}">
                  <a16:creationId xmlns:a16="http://schemas.microsoft.com/office/drawing/2014/main" id="{9C713101-55A6-48B9-B3C7-6A9BD19CF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0639" y="4923135"/>
              <a:ext cx="1826822" cy="1320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765" name="Line 18">
              <a:extLst>
                <a:ext uri="{FF2B5EF4-FFF2-40B4-BE49-F238E27FC236}">
                  <a16:creationId xmlns:a16="http://schemas.microsoft.com/office/drawing/2014/main" id="{38BBCF93-47E0-49FB-846D-00C00BE1F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861" y="3453745"/>
              <a:ext cx="1830778" cy="1176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766" name="Line 19">
              <a:extLst>
                <a:ext uri="{FF2B5EF4-FFF2-40B4-BE49-F238E27FC236}">
                  <a16:creationId xmlns:a16="http://schemas.microsoft.com/office/drawing/2014/main" id="{85D8A8FC-F0E6-4D2D-BE51-855492C30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0639" y="3453745"/>
              <a:ext cx="1826822" cy="1176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767" name="Line 20">
              <a:extLst>
                <a:ext uri="{FF2B5EF4-FFF2-40B4-BE49-F238E27FC236}">
                  <a16:creationId xmlns:a16="http://schemas.microsoft.com/office/drawing/2014/main" id="{8A2D8619-215D-497E-A8C9-C9ADBB1FB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639" y="4630084"/>
              <a:ext cx="0" cy="16138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CB8C936-60A1-470F-8020-460A8B6A45FE}"/>
                </a:ext>
              </a:extLst>
            </p:cNvPr>
            <p:cNvSpPr/>
            <p:nvPr/>
          </p:nvSpPr>
          <p:spPr>
            <a:xfrm>
              <a:off x="2211368" y="3377436"/>
              <a:ext cx="144108" cy="142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A217237-5E76-47F5-92FF-F213C4CE1A18}"/>
                </a:ext>
              </a:extLst>
            </p:cNvPr>
            <p:cNvSpPr/>
            <p:nvPr/>
          </p:nvSpPr>
          <p:spPr>
            <a:xfrm>
              <a:off x="2199104" y="4857337"/>
              <a:ext cx="144108" cy="145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66FDC31-53F3-4F5B-B8A8-3211A95E081B}"/>
                </a:ext>
              </a:extLst>
            </p:cNvPr>
            <p:cNvSpPr/>
            <p:nvPr/>
          </p:nvSpPr>
          <p:spPr>
            <a:xfrm>
              <a:off x="4026532" y="6152993"/>
              <a:ext cx="144108" cy="142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73F325E-3C3D-4B55-B79E-8B9119364790}"/>
                </a:ext>
              </a:extLst>
            </p:cNvPr>
            <p:cNvSpPr/>
            <p:nvPr/>
          </p:nvSpPr>
          <p:spPr>
            <a:xfrm>
              <a:off x="5857026" y="4857337"/>
              <a:ext cx="144110" cy="145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81D5CDC-21F5-461E-B94B-5E2740315346}"/>
                </a:ext>
              </a:extLst>
            </p:cNvPr>
            <p:cNvSpPr/>
            <p:nvPr/>
          </p:nvSpPr>
          <p:spPr>
            <a:xfrm>
              <a:off x="5857026" y="3392296"/>
              <a:ext cx="144110" cy="1426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69E8A40-99D7-48D4-80CC-B625C678999C}"/>
                </a:ext>
              </a:extLst>
            </p:cNvPr>
            <p:cNvSpPr/>
            <p:nvPr/>
          </p:nvSpPr>
          <p:spPr>
            <a:xfrm>
              <a:off x="4026532" y="3698379"/>
              <a:ext cx="144108" cy="145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74774" name="TextBox 85">
              <a:extLst>
                <a:ext uri="{FF2B5EF4-FFF2-40B4-BE49-F238E27FC236}">
                  <a16:creationId xmlns:a16="http://schemas.microsoft.com/office/drawing/2014/main" id="{C7DBC22C-F009-4C66-AC32-292469A63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144" y="6105338"/>
              <a:ext cx="613558" cy="748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i="1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endParaRPr lang="zh-CN" altLang="en-US" sz="18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75" name="TextBox 86">
              <a:extLst>
                <a:ext uri="{FF2B5EF4-FFF2-40B4-BE49-F238E27FC236}">
                  <a16:creationId xmlns:a16="http://schemas.microsoft.com/office/drawing/2014/main" id="{AF0F6E0C-35E8-4DD7-A1AA-B40A52D5B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0261" y="4944069"/>
              <a:ext cx="1080999" cy="74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6" name="TextBox 87">
              <a:extLst>
                <a:ext uri="{FF2B5EF4-FFF2-40B4-BE49-F238E27FC236}">
                  <a16:creationId xmlns:a16="http://schemas.microsoft.com/office/drawing/2014/main" id="{5FFF0CED-44E4-4C46-95B7-611A51A1A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4581" y="4567534"/>
              <a:ext cx="1080999" cy="74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7" name="TextBox 88">
              <a:extLst>
                <a:ext uri="{FF2B5EF4-FFF2-40B4-BE49-F238E27FC236}">
                  <a16:creationId xmlns:a16="http://schemas.microsoft.com/office/drawing/2014/main" id="{BB90D59E-A4E5-431B-B761-525E6E42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546" y="4952165"/>
              <a:ext cx="1053138" cy="74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6724F95-C7A2-4405-B4AE-C598343305B9}"/>
                </a:ext>
              </a:extLst>
            </p:cNvPr>
            <p:cNvSpPr/>
            <p:nvPr/>
          </p:nvSpPr>
          <p:spPr>
            <a:xfrm>
              <a:off x="4026532" y="4566112"/>
              <a:ext cx="144108" cy="145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74779" name="TextBox 91">
              <a:extLst>
                <a:ext uri="{FF2B5EF4-FFF2-40B4-BE49-F238E27FC236}">
                  <a16:creationId xmlns:a16="http://schemas.microsoft.com/office/drawing/2014/main" id="{0DFCD125-3FFF-4D61-9862-74B342542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482" y="3063062"/>
              <a:ext cx="1424615" cy="74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80" name="TextBox 92">
              <a:extLst>
                <a:ext uri="{FF2B5EF4-FFF2-40B4-BE49-F238E27FC236}">
                  <a16:creationId xmlns:a16="http://schemas.microsoft.com/office/drawing/2014/main" id="{D993FFE9-AFA4-404D-AC84-0D7958ABE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0261" y="2682061"/>
              <a:ext cx="1452476" cy="74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81" name="TextBox 93">
              <a:extLst>
                <a:ext uri="{FF2B5EF4-FFF2-40B4-BE49-F238E27FC236}">
                  <a16:creationId xmlns:a16="http://schemas.microsoft.com/office/drawing/2014/main" id="{6092D876-AEAF-42F8-BF2B-E9C345F5F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421" y="2682061"/>
              <a:ext cx="1424615" cy="74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E249FA0-D24E-4903-8495-907288AD6824}"/>
              </a:ext>
            </a:extLst>
          </p:cNvPr>
          <p:cNvSpPr/>
          <p:nvPr/>
        </p:nvSpPr>
        <p:spPr>
          <a:xfrm>
            <a:off x="1171575" y="5106988"/>
            <a:ext cx="5980113" cy="12017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261938" indent="-261938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最大（小）元是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的一个上（下）界</a:t>
            </a:r>
          </a:p>
          <a:p>
            <a:pPr marL="261938" indent="-261938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上（下）界可以不唯一，也可以不存在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194F770-4B64-47B1-88C6-931819A1A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utoUpdateAnimBg="0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E785962B-A3ED-4C7C-AD88-A6902B0A3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63688"/>
            <a:ext cx="10668000" cy="211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[定义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上确界与下确界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/least upper bound, greatest lower bound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     设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≼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是偏序集，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的一个上界（下界），而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上界（下界）</a:t>
            </a:r>
            <a:r>
              <a:rPr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，都有</a:t>
            </a:r>
            <a:r>
              <a:rPr lang="en-US" altLang="zh-CN" b="1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b="1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en-US" altLang="zh-CN" b="1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），则称</a:t>
            </a:r>
            <a:r>
              <a:rPr lang="en-US" altLang="zh-CN" b="1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上确界（下确界）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81628EE1-9D86-4F47-9334-9883757E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3962400"/>
            <a:ext cx="1038225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说明：上确界：最小上界</a:t>
            </a:r>
          </a:p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       下确界：最大下界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597D37-1BA8-47C6-9735-0A1119482EB8}"/>
              </a:ext>
            </a:extLst>
          </p:cNvPr>
          <p:cNvSpPr/>
          <p:nvPr/>
        </p:nvSpPr>
        <p:spPr>
          <a:xfrm>
            <a:off x="942975" y="5715000"/>
            <a:ext cx="8153400" cy="492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algn="just"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如果存在上（下）确界，则上（下）确界一定唯一。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A28395-1305-4074-A5D1-BD09DA55D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>
            <a:extLst>
              <a:ext uri="{FF2B5EF4-FFF2-40B4-BE49-F238E27FC236}">
                <a16:creationId xmlns:a16="http://schemas.microsoft.com/office/drawing/2014/main" id="{C81E5DC9-BF8E-4C2F-B840-82389BF490A5}"/>
              </a:ext>
            </a:extLst>
          </p:cNvPr>
          <p:cNvSpPr/>
          <p:nvPr/>
        </p:nvSpPr>
        <p:spPr>
          <a:xfrm>
            <a:off x="8382000" y="4219575"/>
            <a:ext cx="2133600" cy="1371600"/>
          </a:xfrm>
          <a:prstGeom prst="ellipse">
            <a:avLst/>
          </a:prstGeom>
          <a:solidFill>
            <a:srgbClr val="FF9999">
              <a:alpha val="4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0402" name="Text Box 2">
            <a:extLst>
              <a:ext uri="{FF2B5EF4-FFF2-40B4-BE49-F238E27FC236}">
                <a16:creationId xmlns:a16="http://schemas.microsoft.com/office/drawing/2014/main" id="{24218EBF-2FEE-4B4B-AE73-FDE767A8C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82738"/>
            <a:ext cx="9601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P(B),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）中取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A'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{Ф,{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},{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A'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的上界，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{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A'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的上确界。</a:t>
            </a:r>
          </a:p>
        </p:txBody>
      </p:sp>
      <p:sp>
        <p:nvSpPr>
          <p:cNvPr id="230404" name="Text Box 4">
            <a:extLst>
              <a:ext uri="{FF2B5EF4-FFF2-40B4-BE49-F238E27FC236}">
                <a16:creationId xmlns:a16="http://schemas.microsoft.com/office/drawing/2014/main" id="{1D41BC9F-585B-4102-BD01-522108A7A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3563938"/>
            <a:ext cx="5351463" cy="1012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存在上（下）界，并不一定存在上（下）确界。   </a:t>
            </a:r>
          </a:p>
        </p:txBody>
      </p:sp>
      <p:grpSp>
        <p:nvGrpSpPr>
          <p:cNvPr id="78853" name="组合 59">
            <a:extLst>
              <a:ext uri="{FF2B5EF4-FFF2-40B4-BE49-F238E27FC236}">
                <a16:creationId xmlns:a16="http://schemas.microsoft.com/office/drawing/2014/main" id="{7BD2AB04-3D0C-4375-AAB0-EF83B892A40D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2805113"/>
            <a:ext cx="3273425" cy="2787650"/>
            <a:chOff x="3962400" y="4071258"/>
            <a:chExt cx="3273879" cy="2786840"/>
          </a:xfrm>
        </p:grpSpPr>
        <p:grpSp>
          <p:nvGrpSpPr>
            <p:cNvPr id="78855" name="组合 94">
              <a:extLst>
                <a:ext uri="{FF2B5EF4-FFF2-40B4-BE49-F238E27FC236}">
                  <a16:creationId xmlns:a16="http://schemas.microsoft.com/office/drawing/2014/main" id="{BF20CB8E-63C0-4633-A33D-1C4F697A4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4800601"/>
              <a:ext cx="3273879" cy="2057497"/>
              <a:chOff x="914406" y="3003106"/>
              <a:chExt cx="6323093" cy="3851370"/>
            </a:xfrm>
          </p:grpSpPr>
          <p:sp>
            <p:nvSpPr>
              <p:cNvPr id="78861" name="Line 9">
                <a:extLst>
                  <a:ext uri="{FF2B5EF4-FFF2-40B4-BE49-F238E27FC236}">
                    <a16:creationId xmlns:a16="http://schemas.microsoft.com/office/drawing/2014/main" id="{D26FB3B7-5C6C-4596-9E90-7511AF5B8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7461" y="3453745"/>
                <a:ext cx="0" cy="1469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862" name="Line 10">
                <a:extLst>
                  <a:ext uri="{FF2B5EF4-FFF2-40B4-BE49-F238E27FC236}">
                    <a16:creationId xmlns:a16="http://schemas.microsoft.com/office/drawing/2014/main" id="{38FA29D8-60FF-4F5D-A39D-824EBE057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9861" y="3453745"/>
                <a:ext cx="0" cy="1469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863" name="Line 14">
                <a:extLst>
                  <a:ext uri="{FF2B5EF4-FFF2-40B4-BE49-F238E27FC236}">
                    <a16:creationId xmlns:a16="http://schemas.microsoft.com/office/drawing/2014/main" id="{E8DAF998-7CAD-463E-A70B-F16760FBE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9861" y="3750925"/>
                <a:ext cx="1830778" cy="1172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864" name="Line 15">
                <a:extLst>
                  <a:ext uri="{FF2B5EF4-FFF2-40B4-BE49-F238E27FC236}">
                    <a16:creationId xmlns:a16="http://schemas.microsoft.com/office/drawing/2014/main" id="{ED0C1D65-6723-44A9-9414-0012E94F1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639" y="3750925"/>
                <a:ext cx="1826822" cy="1172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865" name="Line 16">
                <a:extLst>
                  <a:ext uri="{FF2B5EF4-FFF2-40B4-BE49-F238E27FC236}">
                    <a16:creationId xmlns:a16="http://schemas.microsoft.com/office/drawing/2014/main" id="{87FFF843-A87B-462F-99F3-7B7C2C342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9861" y="4923135"/>
                <a:ext cx="1830778" cy="1320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866" name="Line 17">
                <a:extLst>
                  <a:ext uri="{FF2B5EF4-FFF2-40B4-BE49-F238E27FC236}">
                    <a16:creationId xmlns:a16="http://schemas.microsoft.com/office/drawing/2014/main" id="{94695056-811C-4506-8DFC-DFC247E61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0639" y="4923135"/>
                <a:ext cx="1826822" cy="1320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867" name="Line 18">
                <a:extLst>
                  <a:ext uri="{FF2B5EF4-FFF2-40B4-BE49-F238E27FC236}">
                    <a16:creationId xmlns:a16="http://schemas.microsoft.com/office/drawing/2014/main" id="{7F559E6F-C0D3-4F4A-B2DA-DCEB3C8A0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9861" y="3453745"/>
                <a:ext cx="1830778" cy="1176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868" name="Line 19">
                <a:extLst>
                  <a:ext uri="{FF2B5EF4-FFF2-40B4-BE49-F238E27FC236}">
                    <a16:creationId xmlns:a16="http://schemas.microsoft.com/office/drawing/2014/main" id="{27BC69F4-F08A-4FF7-AACB-4B502AC18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0639" y="3453745"/>
                <a:ext cx="1826822" cy="1176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869" name="Line 20">
                <a:extLst>
                  <a:ext uri="{FF2B5EF4-FFF2-40B4-BE49-F238E27FC236}">
                    <a16:creationId xmlns:a16="http://schemas.microsoft.com/office/drawing/2014/main" id="{8B4B7554-637D-439E-B5E0-D41448A22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639" y="4630084"/>
                <a:ext cx="0" cy="16138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4449994E-283E-4EB1-B0A4-B9E2C781588C}"/>
                  </a:ext>
                </a:extLst>
              </p:cNvPr>
              <p:cNvSpPr/>
              <p:nvPr/>
            </p:nvSpPr>
            <p:spPr>
              <a:xfrm>
                <a:off x="2211530" y="3378719"/>
                <a:ext cx="144124" cy="1425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D7DE856-0E5D-4B07-888A-D8EE5E7B0106}"/>
                  </a:ext>
                </a:extLst>
              </p:cNvPr>
              <p:cNvSpPr/>
              <p:nvPr/>
            </p:nvSpPr>
            <p:spPr>
              <a:xfrm>
                <a:off x="2199264" y="4858144"/>
                <a:ext cx="144124" cy="14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896D053-C66A-4B96-900E-500144CE94B8}"/>
                  </a:ext>
                </a:extLst>
              </p:cNvPr>
              <p:cNvSpPr/>
              <p:nvPr/>
            </p:nvSpPr>
            <p:spPr>
              <a:xfrm>
                <a:off x="4026890" y="6153383"/>
                <a:ext cx="144124" cy="1425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B5AA569D-F449-470D-9740-10356B3E6F47}"/>
                  </a:ext>
                </a:extLst>
              </p:cNvPr>
              <p:cNvSpPr/>
              <p:nvPr/>
            </p:nvSpPr>
            <p:spPr>
              <a:xfrm>
                <a:off x="5857581" y="4858144"/>
                <a:ext cx="144126" cy="14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271A117-9966-4920-9EBB-7F9B53AB07A5}"/>
                  </a:ext>
                </a:extLst>
              </p:cNvPr>
              <p:cNvSpPr/>
              <p:nvPr/>
            </p:nvSpPr>
            <p:spPr>
              <a:xfrm>
                <a:off x="5857581" y="3393572"/>
                <a:ext cx="144126" cy="1425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8DAD4CF-07D0-490F-8A31-E8AE86AC66A0}"/>
                  </a:ext>
                </a:extLst>
              </p:cNvPr>
              <p:cNvSpPr/>
              <p:nvPr/>
            </p:nvSpPr>
            <p:spPr>
              <a:xfrm>
                <a:off x="4026890" y="3699558"/>
                <a:ext cx="144124" cy="14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/>
              </a:p>
            </p:txBody>
          </p:sp>
          <p:sp>
            <p:nvSpPr>
              <p:cNvPr id="78876" name="TextBox 85">
                <a:extLst>
                  <a:ext uri="{FF2B5EF4-FFF2-40B4-BE49-F238E27FC236}">
                    <a16:creationId xmlns:a16="http://schemas.microsoft.com/office/drawing/2014/main" id="{7EC34000-EF44-4E99-8CDD-266DAEF34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7144" y="6105339"/>
                <a:ext cx="613629" cy="749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i="1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endParaRPr lang="zh-CN" altLang="en-US" sz="1800" i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77" name="TextBox 86">
                <a:extLst>
                  <a:ext uri="{FF2B5EF4-FFF2-40B4-BE49-F238E27FC236}">
                    <a16:creationId xmlns:a16="http://schemas.microsoft.com/office/drawing/2014/main" id="{41BAD562-28E9-4189-9595-14AF500838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261" y="4944069"/>
                <a:ext cx="1081125" cy="749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8" name="TextBox 87">
                <a:extLst>
                  <a:ext uri="{FF2B5EF4-FFF2-40B4-BE49-F238E27FC236}">
                    <a16:creationId xmlns:a16="http://schemas.microsoft.com/office/drawing/2014/main" id="{13245F7A-8C73-4FEA-9A17-ACF708542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5688" y="4429471"/>
                <a:ext cx="1081125" cy="749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9" name="TextBox 88">
                <a:extLst>
                  <a:ext uri="{FF2B5EF4-FFF2-40B4-BE49-F238E27FC236}">
                    <a16:creationId xmlns:a16="http://schemas.microsoft.com/office/drawing/2014/main" id="{790DC0CE-255F-402C-B134-CFC5FD6A0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9547" y="4952165"/>
                <a:ext cx="1053261" cy="749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BFC1FD6-F99C-4E09-9336-FD2EEC56AB2A}"/>
                  </a:ext>
                </a:extLst>
              </p:cNvPr>
              <p:cNvSpPr/>
              <p:nvPr/>
            </p:nvSpPr>
            <p:spPr>
              <a:xfrm>
                <a:off x="4026890" y="4567012"/>
                <a:ext cx="144124" cy="14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/>
              </a:p>
            </p:txBody>
          </p:sp>
          <p:sp>
            <p:nvSpPr>
              <p:cNvPr id="78881" name="TextBox 91">
                <a:extLst>
                  <a:ext uri="{FF2B5EF4-FFF2-40B4-BE49-F238E27FC236}">
                    <a16:creationId xmlns:a16="http://schemas.microsoft.com/office/drawing/2014/main" id="{452E5D36-8FFD-4820-87A4-1D73FA0C37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995" y="3145742"/>
                <a:ext cx="1424780" cy="749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2" name="TextBox 92">
                <a:extLst>
                  <a:ext uri="{FF2B5EF4-FFF2-40B4-BE49-F238E27FC236}">
                    <a16:creationId xmlns:a16="http://schemas.microsoft.com/office/drawing/2014/main" id="{6BE98725-F117-4F40-915F-430B6CF7F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6" y="3003106"/>
                <a:ext cx="1452644" cy="749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3" name="TextBox 93">
                <a:extLst>
                  <a:ext uri="{FF2B5EF4-FFF2-40B4-BE49-F238E27FC236}">
                    <a16:creationId xmlns:a16="http://schemas.microsoft.com/office/drawing/2014/main" id="{D99764F3-AECD-4A85-904D-38EBA01D3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12719" y="3021668"/>
                <a:ext cx="1424780" cy="749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856" name="Line 20">
              <a:extLst>
                <a:ext uri="{FF2B5EF4-FFF2-40B4-BE49-F238E27FC236}">
                  <a16:creationId xmlns:a16="http://schemas.microsoft.com/office/drawing/2014/main" id="{E775227C-35C6-47E6-924E-74491C9D4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6943" y="4333954"/>
              <a:ext cx="0" cy="86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8857" name="TextBox 87">
              <a:extLst>
                <a:ext uri="{FF2B5EF4-FFF2-40B4-BE49-F238E27FC236}">
                  <a16:creationId xmlns:a16="http://schemas.microsoft.com/office/drawing/2014/main" id="{4C4BBB6C-8369-40BF-80B1-AA3AC70CD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3137" y="4071258"/>
              <a:ext cx="9300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{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}</a:t>
              </a: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9789998-A23C-413D-A2C7-D32702CD85FA}"/>
                </a:ext>
              </a:extLst>
            </p:cNvPr>
            <p:cNvSpPr/>
            <p:nvPr/>
          </p:nvSpPr>
          <p:spPr bwMode="auto">
            <a:xfrm>
              <a:off x="5573936" y="4299792"/>
              <a:ext cx="74622" cy="77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78859" name="Line 14">
              <a:extLst>
                <a:ext uri="{FF2B5EF4-FFF2-40B4-BE49-F238E27FC236}">
                  <a16:creationId xmlns:a16="http://schemas.microsoft.com/office/drawing/2014/main" id="{FF44C869-E66F-4E62-B758-6D7348D33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8200" y="4359434"/>
              <a:ext cx="947914" cy="626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8860" name="Line 15">
              <a:extLst>
                <a:ext uri="{FF2B5EF4-FFF2-40B4-BE49-F238E27FC236}">
                  <a16:creationId xmlns:a16="http://schemas.microsoft.com/office/drawing/2014/main" id="{192FEC0B-AC26-4E0D-A963-807FCD747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6113" y="4359434"/>
              <a:ext cx="945865" cy="626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8" name="Rectangle 2">
            <a:extLst>
              <a:ext uri="{FF2B5EF4-FFF2-40B4-BE49-F238E27FC236}">
                <a16:creationId xmlns:a16="http://schemas.microsoft.com/office/drawing/2014/main" id="{DD15123B-3432-4558-A12A-24702E2EC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>
            <a:extLst>
              <a:ext uri="{FF2B5EF4-FFF2-40B4-BE49-F238E27FC236}">
                <a16:creationId xmlns:a16="http://schemas.microsoft.com/office/drawing/2014/main" id="{4F8269D5-92DD-4B8C-A4A4-756F0C86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77963"/>
            <a:ext cx="104394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例（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=3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）：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R={(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| 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≡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(mod 3), 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a,b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｝是整数集合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上模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同余的二元关系，证明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是等价关系。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证明：由于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 | (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等价于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≡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(mod  3)</a:t>
            </a:r>
            <a:endParaRPr lang="zh-CN" altLang="en-US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14400" lvl="1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arenBoth"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3| (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 自反性</a:t>
            </a:r>
          </a:p>
          <a:p>
            <a:pPr marL="914400" lvl="1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3| (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，则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3| (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   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对称性</a:t>
            </a:r>
          </a:p>
          <a:p>
            <a:pPr marL="914400" lvl="1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(3)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3| (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3| (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，则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(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+ (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3| (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endParaRPr lang="zh-CN" altLang="en-US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满足传递性，故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是等价关系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823E466-68A3-44DE-B322-25F9BF62B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105156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等价关系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Equivalence Relations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Text Box 3">
            <a:extLst>
              <a:ext uri="{FF2B5EF4-FFF2-40B4-BE49-F238E27FC236}">
                <a16:creationId xmlns:a16="http://schemas.microsoft.com/office/drawing/2014/main" id="{850B8495-B512-41DB-A4A1-FF9A2510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4597400"/>
            <a:ext cx="66294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结论：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d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6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的上界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2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6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无法比大小，不存在上确界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3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的下界不存在，不存在下确界</a:t>
            </a:r>
          </a:p>
        </p:txBody>
      </p:sp>
      <p:sp>
        <p:nvSpPr>
          <p:cNvPr id="232452" name="Text Box 4">
            <a:extLst>
              <a:ext uri="{FF2B5EF4-FFF2-40B4-BE49-F238E27FC236}">
                <a16:creationId xmlns:a16="http://schemas.microsoft.com/office/drawing/2014/main" id="{0E13947E-9642-4E2F-BA8D-3DD2AC04F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11125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P={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},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A={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，偏序集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(P, ≼)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8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Hasse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图如下：</a:t>
            </a:r>
          </a:p>
        </p:txBody>
      </p:sp>
      <p:grpSp>
        <p:nvGrpSpPr>
          <p:cNvPr id="2" name="组合 44">
            <a:extLst>
              <a:ext uri="{FF2B5EF4-FFF2-40B4-BE49-F238E27FC236}">
                <a16:creationId xmlns:a16="http://schemas.microsoft.com/office/drawing/2014/main" id="{48D1C139-C538-43F9-93D6-8E49FAD77ED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590800"/>
            <a:ext cx="2874963" cy="1676400"/>
            <a:chOff x="3276600" y="2590800"/>
            <a:chExt cx="2874988" cy="1676397"/>
          </a:xfrm>
        </p:grpSpPr>
        <p:grpSp>
          <p:nvGrpSpPr>
            <p:cNvPr id="80902" name="组合 46">
              <a:extLst>
                <a:ext uri="{FF2B5EF4-FFF2-40B4-BE49-F238E27FC236}">
                  <a16:creationId xmlns:a16="http://schemas.microsoft.com/office/drawing/2014/main" id="{D429B9CB-47AE-459C-93D4-47F2D19C58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2590800"/>
              <a:ext cx="2874988" cy="1676397"/>
              <a:chOff x="2999935" y="3581264"/>
              <a:chExt cx="1794623" cy="1046108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A9104F8-9546-4347-8B22-2FA121488DAC}"/>
                  </a:ext>
                </a:extLst>
              </p:cNvPr>
              <p:cNvSpPr/>
              <p:nvPr/>
            </p:nvSpPr>
            <p:spPr>
              <a:xfrm>
                <a:off x="3047501" y="4343061"/>
                <a:ext cx="90177" cy="901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8E7DBF7-3DBD-4E3C-8FF6-0823252ACEA8}"/>
                  </a:ext>
                </a:extLst>
              </p:cNvPr>
              <p:cNvSpPr/>
              <p:nvPr/>
            </p:nvSpPr>
            <p:spPr>
              <a:xfrm>
                <a:off x="3809547" y="4343061"/>
                <a:ext cx="90177" cy="901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D0BD815-E095-4335-9964-559CA3E3EC7B}"/>
                  </a:ext>
                </a:extLst>
              </p:cNvPr>
              <p:cNvSpPr/>
              <p:nvPr/>
            </p:nvSpPr>
            <p:spPr>
              <a:xfrm>
                <a:off x="4647896" y="4343061"/>
                <a:ext cx="90177" cy="901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2DB2130-972A-4AD3-BC4D-FB1CB4E92D9C}"/>
                  </a:ext>
                </a:extLst>
              </p:cNvPr>
              <p:cNvSpPr/>
              <p:nvPr/>
            </p:nvSpPr>
            <p:spPr>
              <a:xfrm>
                <a:off x="3429020" y="3581264"/>
                <a:ext cx="89186" cy="901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0F7EDC1-B395-4375-A05E-B931E66132DF}"/>
                  </a:ext>
                </a:extLst>
              </p:cNvPr>
              <p:cNvSpPr/>
              <p:nvPr/>
            </p:nvSpPr>
            <p:spPr>
              <a:xfrm>
                <a:off x="4191065" y="3581264"/>
                <a:ext cx="89186" cy="901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5644651-3B6E-4AF3-8BC6-5979723A2C43}"/>
                  </a:ext>
                </a:extLst>
              </p:cNvPr>
              <p:cNvCxnSpPr>
                <a:stCxn id="9" idx="1"/>
                <a:endCxn id="14" idx="3"/>
              </p:cNvCxnSpPr>
              <p:nvPr/>
            </p:nvCxnSpPr>
            <p:spPr>
              <a:xfrm rot="5400000" flipH="1" flipV="1">
                <a:off x="2901945" y="3815982"/>
                <a:ext cx="698396" cy="381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182CE7D3-D053-4297-997B-8791FDCD84A7}"/>
                  </a:ext>
                </a:extLst>
              </p:cNvPr>
              <p:cNvCxnSpPr>
                <a:stCxn id="10" idx="1"/>
                <a:endCxn id="14" idx="4"/>
              </p:cNvCxnSpPr>
              <p:nvPr/>
            </p:nvCxnSpPr>
            <p:spPr>
              <a:xfrm rot="16200000" flipV="1">
                <a:off x="3305757" y="3839267"/>
                <a:ext cx="684527" cy="3488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8F017739-B63F-4FF2-97D3-BBF9F83A541A}"/>
                  </a:ext>
                </a:extLst>
              </p:cNvPr>
              <p:cNvCxnSpPr>
                <a:stCxn id="10" idx="7"/>
                <a:endCxn id="15" idx="4"/>
              </p:cNvCxnSpPr>
              <p:nvPr/>
            </p:nvCxnSpPr>
            <p:spPr>
              <a:xfrm rot="5400000" flipH="1" flipV="1">
                <a:off x="3718987" y="3839267"/>
                <a:ext cx="684527" cy="3488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914" name="TextBox 38">
                <a:extLst>
                  <a:ext uri="{FF2B5EF4-FFF2-40B4-BE49-F238E27FC236}">
                    <a16:creationId xmlns:a16="http://schemas.microsoft.com/office/drawing/2014/main" id="{2F61662B-22AF-441C-9C10-CEA6EF457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9935" y="4377692"/>
                <a:ext cx="195322" cy="249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sz="20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5" name="TextBox 39">
                <a:extLst>
                  <a:ext uri="{FF2B5EF4-FFF2-40B4-BE49-F238E27FC236}">
                    <a16:creationId xmlns:a16="http://schemas.microsoft.com/office/drawing/2014/main" id="{508242B7-842B-4067-9331-F03E66017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1934" y="4377694"/>
                <a:ext cx="195322" cy="249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sz="20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6" name="TextBox 40">
                <a:extLst>
                  <a:ext uri="{FF2B5EF4-FFF2-40B4-BE49-F238E27FC236}">
                    <a16:creationId xmlns:a16="http://schemas.microsoft.com/office/drawing/2014/main" id="{77F8EC70-1CD9-4582-9810-27660C675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241" y="4377695"/>
                <a:ext cx="186317" cy="249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sz="20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7" name="TextBox 43">
                <a:extLst>
                  <a:ext uri="{FF2B5EF4-FFF2-40B4-BE49-F238E27FC236}">
                    <a16:creationId xmlns:a16="http://schemas.microsoft.com/office/drawing/2014/main" id="{8D16E64D-4814-42CB-AC1C-540721B2F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6382" y="3664437"/>
                <a:ext cx="195322" cy="249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sz="20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8" name="TextBox 44">
                <a:extLst>
                  <a:ext uri="{FF2B5EF4-FFF2-40B4-BE49-F238E27FC236}">
                    <a16:creationId xmlns:a16="http://schemas.microsoft.com/office/drawing/2014/main" id="{CCE64821-6A1F-4755-A9E1-2642E1124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147" y="3664437"/>
                <a:ext cx="186317" cy="249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sz="20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9EC0DF6-025C-4F04-B3BF-F049133E3867}"/>
                </a:ext>
              </a:extLst>
            </p:cNvPr>
            <p:cNvCxnSpPr/>
            <p:nvPr/>
          </p:nvCxnSpPr>
          <p:spPr>
            <a:xfrm rot="16200000" flipV="1">
              <a:off x="5062559" y="2957509"/>
              <a:ext cx="1119185" cy="630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60AEEA5-6A4C-4E86-935B-FE6575F0BB5E}"/>
                </a:ext>
              </a:extLst>
            </p:cNvPr>
            <p:cNvCxnSpPr/>
            <p:nvPr/>
          </p:nvCxnSpPr>
          <p:spPr>
            <a:xfrm rot="5400000">
              <a:off x="3781435" y="2408229"/>
              <a:ext cx="1119185" cy="1728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9D5F420-ED3E-4A72-BA20-90F9CC128AD3}"/>
                </a:ext>
              </a:extLst>
            </p:cNvPr>
            <p:cNvCxnSpPr/>
            <p:nvPr/>
          </p:nvCxnSpPr>
          <p:spPr>
            <a:xfrm rot="16200000" flipH="1">
              <a:off x="4416441" y="2382829"/>
              <a:ext cx="1169985" cy="1830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">
            <a:extLst>
              <a:ext uri="{FF2B5EF4-FFF2-40B4-BE49-F238E27FC236}">
                <a16:creationId xmlns:a16="http://schemas.microsoft.com/office/drawing/2014/main" id="{439AD320-7A4E-4C82-8C9D-15EB613F2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autoUpdateAnimBg="0"/>
      <p:bldP spid="23245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extLst>
              <a:ext uri="{FF2B5EF4-FFF2-40B4-BE49-F238E27FC236}">
                <a16:creationId xmlns:a16="http://schemas.microsoft.com/office/drawing/2014/main" id="{71F976BE-FC37-4BC0-BADE-1564A5FF9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36713"/>
            <a:ext cx="104394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1]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≼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是偏序集，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非空有限子集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一定存在极大（小）元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34499" name="Text Box 3">
            <a:extLst>
              <a:ext uri="{FF2B5EF4-FFF2-40B4-BE49-F238E27FC236}">
                <a16:creationId xmlns:a16="http://schemas.microsoft.com/office/drawing/2014/main" id="{7BE2D5BB-6EB6-457D-ADE4-2C6AB61D0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82913"/>
            <a:ext cx="10439400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证：若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|A|=1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中唯一元素既是极大元，也是极小元。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假定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|A|=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时存在极大（小）元，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|A|=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时，则将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分成由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个元素组成的子集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A'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与元素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。由假定，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A'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存在极大元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340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，极小元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，若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340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≼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为极大元，否则为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340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，因为若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340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≼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，且存在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≼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A'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，而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≼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由传递性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340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 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≼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340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为极大元（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A' 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）矛盾。        同理，若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≼ 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aseline="-250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en-US" sz="2400" baseline="-250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极小元，否则为</a:t>
            </a:r>
            <a:r>
              <a:rPr lang="en-US" altLang="zh-CN" sz="24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01514CD-E0C7-4F9C-B130-0D716C0CD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3">
            <a:extLst>
              <a:ext uri="{FF2B5EF4-FFF2-40B4-BE49-F238E27FC236}">
                <a16:creationId xmlns:a16="http://schemas.microsoft.com/office/drawing/2014/main" id="{6FFD4258-3CFF-47D8-9588-DBEF83113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752600"/>
            <a:ext cx="10718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2] 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≼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是偏序集，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的非空有限子集，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的极大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小元集合，则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的反链。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508986-408A-4A14-9473-743B695CB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>
            <a:extLst>
              <a:ext uri="{FF2B5EF4-FFF2-40B4-BE49-F238E27FC236}">
                <a16:creationId xmlns:a16="http://schemas.microsoft.com/office/drawing/2014/main" id="{A4782028-E922-4DFF-B532-CA55A5E02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29000"/>
            <a:ext cx="102870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16075" indent="-2444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）良序集是全序集</a:t>
            </a:r>
          </a:p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）全序集未必是良序的，</a:t>
            </a:r>
          </a:p>
          <a:p>
            <a:pPr lvl="3"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例实数全体，任两个实数都是可比较的，但子集｛</a:t>
            </a:r>
            <a:r>
              <a:rPr lang="en-US" altLang="zh-CN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1/</a:t>
            </a:r>
            <a:r>
              <a:rPr lang="en-US" altLang="zh-CN" sz="2600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｝的最小元找不到。</a:t>
            </a:r>
          </a:p>
          <a:p>
            <a:pPr lvl="3"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60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有限的全序集是良序集。</a:t>
            </a:r>
          </a:p>
        </p:txBody>
      </p:sp>
      <p:sp>
        <p:nvSpPr>
          <p:cNvPr id="300035" name="Text Box 3">
            <a:extLst>
              <a:ext uri="{FF2B5EF4-FFF2-40B4-BE49-F238E27FC236}">
                <a16:creationId xmlns:a16="http://schemas.microsoft.com/office/drawing/2014/main" id="{C2E8FCAD-08F8-4056-B629-07874996E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112014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[定义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良序集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/well ordered set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设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≼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是偏序集，若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的非空子集都存在最小元，则称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≼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良序关系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/well order relation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</a:t>
            </a:r>
            <a:r>
              <a:rPr lang="en-US" altLang="zh-CN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≼</a:t>
            </a:r>
            <a:r>
              <a:rPr lang="en-US" altLang="zh-CN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为良序集</a:t>
            </a: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F848CC-1911-4AC9-8569-3CFA3D94E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autoUpdateAnimBg="0"/>
      <p:bldP spid="30003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图片 1">
            <a:extLst>
              <a:ext uri="{FF2B5EF4-FFF2-40B4-BE49-F238E27FC236}">
                <a16:creationId xmlns:a16="http://schemas.microsoft.com/office/drawing/2014/main" id="{A4F141FC-8FBC-46D8-9F62-4DF99B67B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3236913"/>
            <a:ext cx="650557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Text Box 5">
            <a:extLst>
              <a:ext uri="{FF2B5EF4-FFF2-40B4-BE49-F238E27FC236}">
                <a16:creationId xmlns:a16="http://schemas.microsoft.com/office/drawing/2014/main" id="{9C8CEA05-A880-4D7F-89C0-45BFE6EF6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04938"/>
            <a:ext cx="10820400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[定义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格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/lattice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    设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</a:t>
            </a:r>
            <a:r>
              <a:rPr lang="en-US" altLang="zh-CN" sz="28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≼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是偏序集，如果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的上确界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下确界都存在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</a:t>
            </a:r>
            <a:r>
              <a:rPr lang="en-US" altLang="zh-CN" sz="28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≼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是一个格。</a:t>
            </a:r>
            <a:endParaRPr lang="zh-CN" altLang="en-US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525804FE-5D24-4D3A-9849-DDE79FCE8864}"/>
              </a:ext>
            </a:extLst>
          </p:cNvPr>
          <p:cNvSpPr/>
          <p:nvPr/>
        </p:nvSpPr>
        <p:spPr>
          <a:xfrm>
            <a:off x="8686800" y="3048000"/>
            <a:ext cx="2514600" cy="914400"/>
          </a:xfrm>
          <a:prstGeom prst="wedgeRoundRectCallout">
            <a:avLst>
              <a:gd name="adj1" fmla="val -77909"/>
              <a:gd name="adj2" fmla="val 4726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这些偏序集是否是格？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3B40E-77F8-4D2F-A4D1-2D51C5C0B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5626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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9E190-4DCE-4765-B891-1440D22C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62600"/>
            <a:ext cx="53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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7DC8E-BD77-4D3E-BA65-4155A5ED6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62600"/>
            <a:ext cx="53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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E766DE-3AA0-4A2E-99F8-803ACCB4F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Text Box 3">
            <a:extLst>
              <a:ext uri="{FF2B5EF4-FFF2-40B4-BE49-F238E27FC236}">
                <a16:creationId xmlns:a16="http://schemas.microsoft.com/office/drawing/2014/main" id="{605328D0-A4F9-48C4-ACF8-29DA8322D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75438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22 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{1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5}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</a:t>
            </a:r>
          </a:p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（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{1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16}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</a:p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23  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P(A)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 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）</a:t>
            </a: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133C12A9-2084-431B-8EAB-A2E51532DCDD}"/>
              </a:ext>
            </a:extLst>
          </p:cNvPr>
          <p:cNvSpPr/>
          <p:nvPr/>
        </p:nvSpPr>
        <p:spPr>
          <a:xfrm>
            <a:off x="6172200" y="2916238"/>
            <a:ext cx="3276600" cy="609600"/>
          </a:xfrm>
          <a:prstGeom prst="wedgeRoundRectCallout">
            <a:avLst>
              <a:gd name="adj1" fmla="val -68404"/>
              <a:gd name="adj2" fmla="val 5642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这些偏序集是否是格？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FE62F-B464-4364-89CA-8628A1E53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068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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B4450-AFB0-4B93-85F4-FAF14128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581400"/>
            <a:ext cx="53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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C0ADF-1308-4B21-8B43-A7F77930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770438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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5617067-7EEF-4E2D-BAF0-A1CA44449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04938"/>
            <a:ext cx="10820400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[定义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格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/lattice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    设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</a:t>
            </a:r>
            <a:r>
              <a:rPr lang="en-US" altLang="zh-CN" sz="28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≼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是偏序集，如果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的上确界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下确界都存在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(S,</a:t>
            </a:r>
            <a:r>
              <a:rPr lang="en-US" altLang="zh-CN" sz="28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≼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是一个格。</a:t>
            </a:r>
            <a:endParaRPr lang="zh-CN" altLang="en-US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ED7FB1A-B7BC-4514-B4FB-D12895562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autoUpdateAnimBg="0"/>
      <p:bldP spid="5" grpId="0" animBg="1"/>
      <p:bldP spid="6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3">
            <a:extLst>
              <a:ext uri="{FF2B5EF4-FFF2-40B4-BE49-F238E27FC236}">
                <a16:creationId xmlns:a16="http://schemas.microsoft.com/office/drawing/2014/main" id="{F97FCB70-4AFD-45FE-805D-8ADF0759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52738"/>
            <a:ext cx="107442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[定义]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拓扑排序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/topological sorting</a:t>
            </a:r>
            <a:r>
              <a:rPr lang="zh-CN" altLang="en-US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(S,</a:t>
            </a:r>
            <a:r>
              <a:rPr lang="en-US" altLang="zh-CN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≼</a:t>
            </a:r>
            <a:r>
              <a:rPr lang="en-US" altLang="zh-CN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是偏序集，</a:t>
            </a:r>
            <a:r>
              <a:rPr lang="en-US" altLang="zh-CN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，对</a:t>
            </a:r>
            <a:r>
              <a:rPr lang="en-US" altLang="zh-CN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中的元素按如下规则排序：</a:t>
            </a:r>
            <a:r>
              <a:rPr lang="en-US" altLang="zh-CN" b="1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排在</a:t>
            </a:r>
            <a:r>
              <a:rPr lang="en-US" altLang="zh-CN" b="1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的前面（左边）当且仅当</a:t>
            </a:r>
            <a:r>
              <a:rPr lang="en-US" altLang="zh-CN" b="1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≼</a:t>
            </a:r>
            <a:r>
              <a:rPr lang="en-US" altLang="zh-CN" b="1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b="1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b="1" i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不可比较。</a:t>
            </a:r>
          </a:p>
        </p:txBody>
      </p:sp>
      <p:sp>
        <p:nvSpPr>
          <p:cNvPr id="93187" name="TextBox 4">
            <a:extLst>
              <a:ext uri="{FF2B5EF4-FFF2-40B4-BE49-F238E27FC236}">
                <a16:creationId xmlns:a16="http://schemas.microsoft.com/office/drawing/2014/main" id="{E7484D77-20E5-4A9E-BDEC-58C95A9CB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20838"/>
            <a:ext cx="838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仿宋_GB2312" panose="02010609030101010101" pitchFamily="49" charset="-122"/>
                <a:ea typeface="仿宋_GB2312" panose="02010609030101010101" pitchFamily="49" charset="-122"/>
              </a:rPr>
              <a:t> 有时需要寻找与偏序相容的一个全序</a:t>
            </a:r>
            <a:r>
              <a:rPr lang="en-US" altLang="zh-CN">
                <a:latin typeface="仿宋_GB2312" panose="02010609030101010101" pitchFamily="49" charset="-122"/>
                <a:ea typeface="仿宋_GB2312" panose="02010609030101010101" pitchFamily="49" charset="-122"/>
              </a:rPr>
              <a:t>——</a:t>
            </a:r>
            <a:r>
              <a:rPr lang="zh-CN" altLang="en-US">
                <a:latin typeface="仿宋_GB2312" panose="02010609030101010101" pitchFamily="49" charset="-122"/>
                <a:ea typeface="仿宋_GB2312" panose="02010609030101010101" pitchFamily="49" charset="-122"/>
              </a:rPr>
              <a:t>拓扑排序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4E67AB96-A7D1-48B8-9A12-18B106468F79}"/>
              </a:ext>
            </a:extLst>
          </p:cNvPr>
          <p:cNvSpPr/>
          <p:nvPr/>
        </p:nvSpPr>
        <p:spPr>
          <a:xfrm>
            <a:off x="6096000" y="5013325"/>
            <a:ext cx="4267200" cy="1235075"/>
          </a:xfrm>
          <a:prstGeom prst="wedgeRoundRectCallout">
            <a:avLst>
              <a:gd name="adj1" fmla="val -54905"/>
              <a:gd name="adj2" fmla="val -8557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思想：每次选择集合的极小元放在集合元素的最前面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C12BC6-5DEB-4222-B6C9-3BCF58655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图片 1">
            <a:extLst>
              <a:ext uri="{FF2B5EF4-FFF2-40B4-BE49-F238E27FC236}">
                <a16:creationId xmlns:a16="http://schemas.microsoft.com/office/drawing/2014/main" id="{5C0426C2-A3C3-4F41-B889-B8C514F16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915193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93A8E0E-7A56-4D8F-9A7A-713AC3BED8B8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0"/>
            <a:ext cx="7543800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Box 4">
            <a:extLst>
              <a:ext uri="{FF2B5EF4-FFF2-40B4-BE49-F238E27FC236}">
                <a16:creationId xmlns:a16="http://schemas.microsoft.com/office/drawing/2014/main" id="{9F816EBD-8AB6-4A85-8BD1-DF1848A5F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108204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 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找出对于偏序集（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{1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20}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）的一个相容的全序。</a:t>
            </a:r>
          </a:p>
        </p:txBody>
      </p:sp>
      <p:pic>
        <p:nvPicPr>
          <p:cNvPr id="97283" name="图片 1">
            <a:extLst>
              <a:ext uri="{FF2B5EF4-FFF2-40B4-BE49-F238E27FC236}">
                <a16:creationId xmlns:a16="http://schemas.microsoft.com/office/drawing/2014/main" id="{6CCA118B-0828-42F9-B533-18E009F73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514600"/>
            <a:ext cx="97313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E6223D9-9E58-4A70-BD68-5FDC3085B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>
            <a:extLst>
              <a:ext uri="{FF2B5EF4-FFF2-40B4-BE49-F238E27FC236}">
                <a16:creationId xmlns:a16="http://schemas.microsoft.com/office/drawing/2014/main" id="{45B4183F-4C02-42A4-AAAE-6CB43419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713" y="1295400"/>
            <a:ext cx="22193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1" name="TextBox 4">
            <a:extLst>
              <a:ext uri="{FF2B5EF4-FFF2-40B4-BE49-F238E27FC236}">
                <a16:creationId xmlns:a16="http://schemas.microsoft.com/office/drawing/2014/main" id="{0A46323C-4E1D-4B52-9C77-E3E0B735C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1493838"/>
            <a:ext cx="800100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26 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一个计算机公司的开发项目需要完成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个任务。其中某些任务只能在其他任务结束后才能开始。考虑如下建在任务上的偏序，如果任务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结束后才能开始，则任务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&lt;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任务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。具体偏序关系如右图，求一个全序完成全部任务</a:t>
            </a:r>
          </a:p>
        </p:txBody>
      </p:sp>
      <p:pic>
        <p:nvPicPr>
          <p:cNvPr id="99332" name="图片 1">
            <a:extLst>
              <a:ext uri="{FF2B5EF4-FFF2-40B4-BE49-F238E27FC236}">
                <a16:creationId xmlns:a16="http://schemas.microsoft.com/office/drawing/2014/main" id="{B12CD954-6558-4B5D-9102-0969F726F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675063"/>
            <a:ext cx="8901112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8D5DAB4-A97F-4B39-90B4-C1E242D78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129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偏序 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Partial Ordering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>
            <a:extLst>
              <a:ext uri="{FF2B5EF4-FFF2-40B4-BE49-F238E27FC236}">
                <a16:creationId xmlns:a16="http://schemas.microsoft.com/office/drawing/2014/main" id="{3799344F-FC37-488D-AD0B-9B41DE5C3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10363200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[定义2]</a:t>
            </a:r>
            <a:r>
              <a:rPr lang="zh-CN" altLang="zh-CN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是集合</a:t>
            </a:r>
            <a:r>
              <a:rPr lang="en-US" altLang="zh-CN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上的等价关系。与</a:t>
            </a:r>
            <a:r>
              <a:rPr lang="en-US" altLang="zh-CN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中的一个元素</a:t>
            </a:r>
            <a:r>
              <a:rPr lang="en-US" altLang="zh-CN" sz="2600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关系的所有元素的集合叫做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关于关系</a:t>
            </a:r>
            <a:r>
              <a:rPr lang="en-US" altLang="zh-CN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等价类</a:t>
            </a:r>
            <a:r>
              <a:rPr lang="en-US" altLang="zh-CN" sz="2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/equivalence class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600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关于关系</a:t>
            </a:r>
            <a:r>
              <a:rPr lang="en-US" altLang="zh-CN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的等价类记为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600" i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6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600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sz="2600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6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的等价类是</a:t>
            </a:r>
            <a:endParaRPr lang="en-US" altLang="zh-CN" sz="26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</a:t>
            </a:r>
            <a:r>
              <a:rPr lang="en-US" altLang="zh-CN" sz="2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</a:t>
            </a:r>
            <a:r>
              <a:rPr lang="en-US" altLang="zh-CN" sz="26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 </a:t>
            </a:r>
            <a:r>
              <a:rPr lang="en-US" altLang="zh-CN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={ </a:t>
            </a:r>
            <a:r>
              <a:rPr lang="en-US" altLang="zh-CN" sz="2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 </a:t>
            </a:r>
            <a:r>
              <a:rPr lang="en-US" altLang="zh-CN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| (</a:t>
            </a:r>
            <a:r>
              <a:rPr lang="en-US" altLang="zh-CN" sz="26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6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en-US" altLang="zh-CN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∈</a:t>
            </a:r>
            <a:r>
              <a:rPr lang="en-US" altLang="zh-CN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 </a:t>
            </a:r>
            <a:r>
              <a:rPr lang="zh-CN" altLang="en-US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∧ </a:t>
            </a:r>
            <a:r>
              <a:rPr lang="en-US" altLang="zh-CN" sz="2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zh-CN" altLang="en-US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∈</a:t>
            </a:r>
            <a:r>
              <a:rPr lang="en-US" altLang="zh-CN" sz="2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 }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如果</a:t>
            </a:r>
            <a:r>
              <a:rPr lang="en-US" altLang="zh-CN" sz="26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zh-CN" altLang="en-US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∈</a:t>
            </a:r>
            <a:r>
              <a:rPr lang="en-US" altLang="zh-CN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</a:t>
            </a:r>
            <a:r>
              <a:rPr lang="en-US" altLang="zh-CN" sz="26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</a:t>
            </a:r>
            <a:r>
              <a:rPr lang="en-US" altLang="zh-CN" sz="26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6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6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zh-CN" altLang="en-US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叫做该等价类的</a:t>
            </a:r>
            <a:r>
              <a:rPr lang="zh-CN" altLang="en-US" sz="26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代表元</a:t>
            </a:r>
            <a:r>
              <a:rPr lang="zh-CN" altLang="en-US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，代表元可任意的</a:t>
            </a:r>
            <a:endParaRPr lang="en-US" altLang="zh-CN" sz="26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9C366122-F936-439A-BF74-8280AB242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95800"/>
            <a:ext cx="815340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30238" indent="-1730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52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张扑克牌中的同花关系：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个等价类：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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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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[J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52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张扑克牌中的同点关系：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个等价类：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[2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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[J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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[Q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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[K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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4A4A4500-E277-4F08-A1F8-D1BA550137D1}"/>
              </a:ext>
            </a:extLst>
          </p:cNvPr>
          <p:cNvSpPr/>
          <p:nvPr/>
        </p:nvSpPr>
        <p:spPr>
          <a:xfrm>
            <a:off x="8686800" y="2935288"/>
            <a:ext cx="1752600" cy="533400"/>
          </a:xfrm>
          <a:prstGeom prst="wedgeRoundRectCallout">
            <a:avLst>
              <a:gd name="adj1" fmla="val -74203"/>
              <a:gd name="adj2" fmla="val 5522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是</a:t>
            </a:r>
            <a:r>
              <a:rPr lang="en-US" altLang="zh-CN" sz="2400" dirty="0"/>
              <a:t>A</a:t>
            </a:r>
            <a:r>
              <a:rPr lang="zh-CN" altLang="en-US" sz="2400" dirty="0"/>
              <a:t>的子集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530D379-277B-4648-8318-A11873AFB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105156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等价关系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Equivalence Relations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allAtOnce" autoUpdateAnimBg="0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7232FD00-1F3E-4F7B-8286-AFB01EA32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10515600" cy="1325563"/>
          </a:xfrm>
        </p:spPr>
        <p:txBody>
          <a:bodyPr/>
          <a:lstStyle/>
          <a:p>
            <a:r>
              <a:rPr lang="zh-CN" altLang="en-US" sz="4000">
                <a:solidFill>
                  <a:schemeClr val="bg1"/>
                </a:solidFill>
                <a:ea typeface="黑体" panose="02010609060101010101" pitchFamily="49" charset="-122"/>
              </a:rPr>
              <a:t>小 结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01379" name="Text Box 4">
            <a:extLst>
              <a:ext uri="{FF2B5EF4-FFF2-40B4-BE49-F238E27FC236}">
                <a16:creationId xmlns:a16="http://schemas.microsoft.com/office/drawing/2014/main" id="{EB463483-96A0-4E94-8443-6DD9C6DEC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76400"/>
            <a:ext cx="7999413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¶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偏序关系与偏序集、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hasse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图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¶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全序关系与全序集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¶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良序关系与良序集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¶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偏序集中的极小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大元、最小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大元、 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	  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下界、上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下确界                 →格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¶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偏序集的应用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拓扑排序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F920651E-BBCF-4480-AD84-3A428E0F3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10515600" cy="1325563"/>
          </a:xfrm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作业</a:t>
            </a:r>
            <a:endParaRPr lang="zh-CN" altLang="zh-CN" b="1">
              <a:solidFill>
                <a:schemeClr val="bg1"/>
              </a:solidFill>
            </a:endParaRPr>
          </a:p>
        </p:txBody>
      </p:sp>
      <p:pic>
        <p:nvPicPr>
          <p:cNvPr id="102403" name="图片 1">
            <a:extLst>
              <a:ext uri="{FF2B5EF4-FFF2-40B4-BE49-F238E27FC236}">
                <a16:creationId xmlns:a16="http://schemas.microsoft.com/office/drawing/2014/main" id="{FBC0E29D-0410-4F64-9E85-112C0D5ED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/>
          <a:stretch>
            <a:fillRect/>
          </a:stretch>
        </p:blipFill>
        <p:spPr bwMode="auto">
          <a:xfrm>
            <a:off x="2133600" y="1435100"/>
            <a:ext cx="92202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4" name="图片 2">
            <a:extLst>
              <a:ext uri="{FF2B5EF4-FFF2-40B4-BE49-F238E27FC236}">
                <a16:creationId xmlns:a16="http://schemas.microsoft.com/office/drawing/2014/main" id="{856AC21A-9906-4288-A262-477D46BF9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52850"/>
            <a:ext cx="41179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5" name="图片 3">
            <a:extLst>
              <a:ext uri="{FF2B5EF4-FFF2-40B4-BE49-F238E27FC236}">
                <a16:creationId xmlns:a16="http://schemas.microsoft.com/office/drawing/2014/main" id="{6F6BA8B5-236A-4D8F-9F3E-0C0D6C7D8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4092575"/>
            <a:ext cx="1362075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6" name="图片 4">
            <a:extLst>
              <a:ext uri="{FF2B5EF4-FFF2-40B4-BE49-F238E27FC236}">
                <a16:creationId xmlns:a16="http://schemas.microsoft.com/office/drawing/2014/main" id="{254B0B42-3491-40D3-8ED8-08C65D50C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553075"/>
            <a:ext cx="4895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图片 5">
            <a:extLst>
              <a:ext uri="{FF2B5EF4-FFF2-40B4-BE49-F238E27FC236}">
                <a16:creationId xmlns:a16="http://schemas.microsoft.com/office/drawing/2014/main" id="{83D881FB-7DDD-49CC-9498-673715C38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5921375"/>
            <a:ext cx="383063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8" name="文本框 6">
            <a:extLst>
              <a:ext uri="{FF2B5EF4-FFF2-40B4-BE49-F238E27FC236}">
                <a16:creationId xmlns:a16="http://schemas.microsoft.com/office/drawing/2014/main" id="{48314D8D-B59B-402B-9AE0-94BFE28A5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392238"/>
            <a:ext cx="355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endParaRPr lang="zh-CN" altLang="en-US" sz="16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9" name="文本框 9">
            <a:extLst>
              <a:ext uri="{FF2B5EF4-FFF2-40B4-BE49-F238E27FC236}">
                <a16:creationId xmlns:a16="http://schemas.microsoft.com/office/drawing/2014/main" id="{26D3E116-C87B-4108-9C2F-F0398EDC6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355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endParaRPr lang="zh-CN" altLang="en-US" sz="16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10" name="文本框 10">
            <a:extLst>
              <a:ext uri="{FF2B5EF4-FFF2-40B4-BE49-F238E27FC236}">
                <a16:creationId xmlns:a16="http://schemas.microsoft.com/office/drawing/2014/main" id="{0D083CD3-099E-4032-9F0B-12BBB8DA7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529263"/>
            <a:ext cx="355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endParaRPr lang="zh-CN" altLang="en-US" sz="16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B7FFC35-E888-49A7-A7BA-77BB4C60B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10515600" cy="1325563"/>
          </a:xfrm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作业</a:t>
            </a:r>
            <a:endParaRPr lang="zh-CN" altLang="zh-CN" b="1">
              <a:solidFill>
                <a:schemeClr val="bg1"/>
              </a:solidFill>
            </a:endParaRPr>
          </a:p>
        </p:txBody>
      </p:sp>
      <p:pic>
        <p:nvPicPr>
          <p:cNvPr id="103427" name="图片 6">
            <a:extLst>
              <a:ext uri="{FF2B5EF4-FFF2-40B4-BE49-F238E27FC236}">
                <a16:creationId xmlns:a16="http://schemas.microsoft.com/office/drawing/2014/main" id="{E1BDD92C-CAEB-41A5-809C-DDDDD8394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5676900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文本框 7">
            <a:extLst>
              <a:ext uri="{FF2B5EF4-FFF2-40B4-BE49-F238E27FC236}">
                <a16:creationId xmlns:a16="http://schemas.microsoft.com/office/drawing/2014/main" id="{231D0656-CFAB-4347-B0E4-17E0AE58B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24400"/>
            <a:ext cx="2981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）求与该偏序集相容的全序。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6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429" name="文本框 10">
            <a:extLst>
              <a:ext uri="{FF2B5EF4-FFF2-40B4-BE49-F238E27FC236}">
                <a16:creationId xmlns:a16="http://schemas.microsoft.com/office/drawing/2014/main" id="{2761FF7C-6272-4388-86A1-BB927312D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1795463"/>
            <a:ext cx="3571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endParaRPr lang="zh-CN" altLang="en-US" sz="16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>
            <a:extLst>
              <a:ext uri="{FF2B5EF4-FFF2-40B4-BE49-F238E27FC236}">
                <a16:creationId xmlns:a16="http://schemas.microsoft.com/office/drawing/2014/main" id="{DB67AC03-B805-4015-AC9B-12C882D35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173538"/>
            <a:ext cx="8537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[0]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＝｛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-6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-3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｝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[1]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＝｛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-5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｝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[2]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＝｛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-4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｝</a:t>
            </a:r>
          </a:p>
        </p:txBody>
      </p:sp>
      <p:sp>
        <p:nvSpPr>
          <p:cNvPr id="335875" name="Text Box 3">
            <a:extLst>
              <a:ext uri="{FF2B5EF4-FFF2-40B4-BE49-F238E27FC236}">
                <a16:creationId xmlns:a16="http://schemas.microsoft.com/office/drawing/2014/main" id="{020CD15C-FAB0-4A73-8EAC-D750B3565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3030538"/>
            <a:ext cx="10420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Congruence Modulo m    R={ (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| 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=3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6" name="TextBox 7">
            <a:extLst>
              <a:ext uri="{FF2B5EF4-FFF2-40B4-BE49-F238E27FC236}">
                <a16:creationId xmlns:a16="http://schemas.microsoft.com/office/drawing/2014/main" id="{42E03AC8-AF27-4473-A10E-03D997B58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30338"/>
            <a:ext cx="107442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整数集合上的关系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，满足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，当且仅当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=-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。一个整数的等价类是什么？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ED586-F356-41CD-B86F-7C774AEE7FD0}"/>
              </a:ext>
            </a:extLst>
          </p:cNvPr>
          <p:cNvSpPr txBox="1"/>
          <p:nvPr/>
        </p:nvSpPr>
        <p:spPr>
          <a:xfrm>
            <a:off x="749300" y="2344738"/>
            <a:ext cx="10744200" cy="493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解：一个整数和它自身以及其相反数等价，即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</a:t>
            </a:r>
            <a:r>
              <a:rPr lang="en-US" altLang="zh-CN" sz="24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</a:t>
            </a:r>
            <a:r>
              <a:rPr lang="en-US" altLang="zh-CN" sz="2400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 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={</a:t>
            </a:r>
            <a:r>
              <a:rPr lang="en-US" altLang="zh-CN" sz="24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,-</a:t>
            </a:r>
            <a:r>
              <a:rPr lang="en-US" altLang="zh-CN" sz="24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0769B3-08F8-4917-A1DF-AD7BB69BB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57838"/>
            <a:ext cx="9209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个等价类：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[0]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[1]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[2]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-1]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6148F0-6F19-4AF1-91E2-35ED0BF1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81400"/>
            <a:ext cx="417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个等价类：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[0]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[1]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[2]</a:t>
            </a:r>
            <a:endParaRPr lang="zh-CN" altLang="en-US" sz="1800"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C4BC1-F483-4E79-8E67-4508F8A3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10050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=[3]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[-3]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[6] …</a:t>
            </a:r>
            <a:endParaRPr lang="zh-CN" altLang="en-US" sz="1800"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CFC143-2A98-435E-9DA2-362C9775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579938"/>
            <a:ext cx="2819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=[4]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[-2] …</a:t>
            </a:r>
            <a:endParaRPr lang="zh-CN" altLang="en-US" sz="1800"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CE3FDB-F415-4073-8F5C-F329D364E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933950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=[5]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[-1] …</a:t>
            </a:r>
            <a:endParaRPr lang="zh-CN" altLang="en-US" sz="1800"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63D77E2-06AB-4366-85BD-51C8C55AC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105156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等价关系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Equivalence Relations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>
            <a:extLst>
              <a:ext uri="{FF2B5EF4-FFF2-40B4-BE49-F238E27FC236}">
                <a16:creationId xmlns:a16="http://schemas.microsoft.com/office/drawing/2014/main" id="{4B7DBF59-75E6-4E91-AFF7-870B07808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10531475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1] R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是集合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上的一个等价关系，则下列命题是等价的：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(i)  (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R       (ii)[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] = [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]      (iii) [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]  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FC6D8795-6200-4FE8-8963-EBE1B885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3078163"/>
            <a:ext cx="107442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200" spc="-1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推出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(ii)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，要证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][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][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，对于任意元素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],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200" i="1" spc="-1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200" spc="-1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200" i="1" spc="-1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R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，又因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200" i="1" spc="-1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200" spc="-1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200" i="1" spc="-1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R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具有对称性，所以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200" i="1" spc="-1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200" spc="-1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200" i="1" spc="-1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R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 ,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故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][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。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 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][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的证明类似。</a:t>
            </a:r>
            <a:endParaRPr lang="en-US" altLang="zh-CN" sz="2200" spc="-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itchFamily="18" charset="2"/>
            </a:endParaRP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(ii)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推出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(iii)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，因为至少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， 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是非空的，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 = 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，故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 </a:t>
            </a:r>
            <a:r>
              <a:rPr lang="zh-CN" altLang="en-US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∩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altLang="zh-CN" sz="2200" i="1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200" spc="-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]  </a:t>
            </a:r>
            <a:endParaRPr lang="en-US" altLang="zh-CN" sz="2200" spc="-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77251504-AAEB-419A-8635-450272D6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29200"/>
            <a:ext cx="10706100" cy="10398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等价关系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的元素分为若干类，各类之间没有公共元素。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确定的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是对集合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进行的一个划分。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21714E4-40C1-445E-A3EC-E4454EF03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105156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等价关系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Equivalence Relations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autoUpdateAnimBg="0"/>
      <p:bldP spid="12292" grpId="0"/>
      <p:bldP spid="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Text Box 3">
            <a:extLst>
              <a:ext uri="{FF2B5EF4-FFF2-40B4-BE49-F238E27FC236}">
                <a16:creationId xmlns:a16="http://schemas.microsoft.com/office/drawing/2014/main" id="{FC04606C-28E2-441B-8E58-9432855D3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08125"/>
            <a:ext cx="10820400" cy="24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3]</a:t>
            </a:r>
            <a:r>
              <a:rPr lang="zh-CN" alt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的划分</a:t>
            </a:r>
            <a:r>
              <a:rPr lang="en-US" altLang="zh-CN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/partition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：一组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的不相交的非空子集，且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就是他们的并。或者说一组子集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，构成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的划分，当且仅当</a:t>
            </a:r>
            <a:endParaRPr lang="en-US" altLang="zh-CN" sz="2600" b="1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	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/>
              </a:rPr>
              <a:t>  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/>
              </a:rPr>
              <a:t>，对于</a:t>
            </a:r>
            <a:r>
              <a:rPr lang="en-US" altLang="zh-CN" sz="2600" b="1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600" b="1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  <a:sym typeface="Symbol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	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∩ 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/>
              </a:rPr>
              <a:t>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/>
              </a:rPr>
              <a:t>，当</a:t>
            </a:r>
            <a:r>
              <a:rPr lang="en-US" altLang="zh-CN" sz="2600" b="1" i="1" dirty="0" err="1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/>
              </a:rPr>
              <a:t>≠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/>
              </a:rPr>
              <a:t>j</a:t>
            </a: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Symbol"/>
              </a:rPr>
              <a:t>和</a:t>
            </a:r>
            <a:endParaRPr lang="en-US" altLang="zh-CN" sz="2600" b="1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  <a:sym typeface="Symbol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2513E895-0B1C-4E68-8BE9-5AD070B3C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597275"/>
          <a:ext cx="14478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4" imgW="596900" imgH="342900" progId="Equation.3">
                  <p:embed/>
                </p:oleObj>
              </mc:Choice>
              <mc:Fallback>
                <p:oleObj name="Equation" r:id="rId4" imgW="596900" imgH="34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97275"/>
                        <a:ext cx="14478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AD6D9E-C8C2-4401-84A2-5EB66B8F6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S={1,2,3,4}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，则下列哪个是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的划分？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C92A5-AE3B-4522-A948-9CCDD3FE6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38788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{1,2},{2,3},{4}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E000D-7831-47F8-A8CF-CB14E4FB8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538788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{1},{2,3},{4}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487C2-E2C0-437F-A486-429C8F742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48313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{1},{2},{3},{4}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158F6-B363-408F-8F51-73DC0AF13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38788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{1},{3,4}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28CACE7-D23C-438C-A255-1927B77C7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10515600" cy="13255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等价关系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Equivalence Relations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E4FE77E3-D31E-47E6-902C-D17E575E9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06675"/>
            <a:ext cx="10896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是等价关系，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，由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的自反性，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属于同一等价类，也即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≠A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∩A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∩A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，且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对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对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对称性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传递性，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由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的任意性，故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endParaRPr lang="en-US" altLang="zh-CN" sz="2400" i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85DE446-2306-4AB7-BBBD-0789262FD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21275"/>
            <a:ext cx="6019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为不同的等价类矛盾。</a:t>
            </a:r>
          </a:p>
          <a:p>
            <a:pPr algn="just"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故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∩A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 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完成了等价类的划分。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C78A6D6-6CC9-4C79-BF43-F772A0648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62075"/>
            <a:ext cx="109728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2]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上等价关系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产生的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等价类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的一个划分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。对于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的任一个划分，也必有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上的一个等价关系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与之对应。  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一一对应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18946</TotalTime>
  <Words>6247</Words>
  <Application>Microsoft Office PowerPoint</Application>
  <PresentationFormat>宽屏</PresentationFormat>
  <Paragraphs>497</Paragraphs>
  <Slides>52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9" baseType="lpstr">
      <vt:lpstr>Arial Unicode MS</vt:lpstr>
      <vt:lpstr>等线</vt:lpstr>
      <vt:lpstr>等线 Light</vt:lpstr>
      <vt:lpstr>仿宋_GB2312</vt:lpstr>
      <vt:lpstr>黑体</vt:lpstr>
      <vt:lpstr>华文细黑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主题​​</vt:lpstr>
      <vt:lpstr>Equation</vt:lpstr>
      <vt:lpstr>Document</vt:lpstr>
      <vt:lpstr>PowerPoint 演示文稿</vt:lpstr>
      <vt:lpstr>5.5 等价关系 Equivalence Relations</vt:lpstr>
      <vt:lpstr>PowerPoint 演示文稿</vt:lpstr>
      <vt:lpstr>5.5 等价关系 Equivalence Relations</vt:lpstr>
      <vt:lpstr>5.5 等价关系 Equivalence Relations</vt:lpstr>
      <vt:lpstr>5.5 等价关系 Equivalence Relations</vt:lpstr>
      <vt:lpstr>5.5 等价关系 Equivalence Relations</vt:lpstr>
      <vt:lpstr>5.5 等价关系 Equivalence Relations</vt:lpstr>
      <vt:lpstr>PowerPoint 演示文稿</vt:lpstr>
      <vt:lpstr>PowerPoint 演示文稿</vt:lpstr>
      <vt:lpstr>5.5 等价关系 Equivalence Relations</vt:lpstr>
      <vt:lpstr>5.5 等价关系 Equivalence Relations</vt:lpstr>
      <vt:lpstr>5.5 等价关系 Equivalence Relations</vt:lpstr>
      <vt:lpstr>5.5 等价关系 Equivalence Relations</vt:lpstr>
      <vt:lpstr>5.5 等价关系 Equivalence Relations</vt:lpstr>
      <vt:lpstr>5.5 等价关系 Equivalence Relations</vt:lpstr>
      <vt:lpstr>小  结</vt:lpstr>
      <vt:lpstr>作业</vt:lpstr>
      <vt:lpstr>5.6 偏序  Partial Ordering </vt:lpstr>
      <vt:lpstr>5.6 偏序  Partial Ordering </vt:lpstr>
      <vt:lpstr>5.6 偏序  Partial Ordering </vt:lpstr>
      <vt:lpstr>5.6 偏序  Partial Ordering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5.6 偏序  Partial Ordering </vt:lpstr>
      <vt:lpstr>PowerPoint 演示文稿</vt:lpstr>
      <vt:lpstr>5.6 偏序  Partial Ordering </vt:lpstr>
      <vt:lpstr>5.6 偏序  Partial Ordering </vt:lpstr>
      <vt:lpstr>小 结</vt:lpstr>
      <vt:lpstr>作业</vt:lpstr>
      <vt:lpstr>作业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高级计数技术</dc:title>
  <dc:creator>hp</dc:creator>
  <cp:lastModifiedBy>dm Ren</cp:lastModifiedBy>
  <cp:revision>198</cp:revision>
  <dcterms:created xsi:type="dcterms:W3CDTF">2011-08-21T12:19:49Z</dcterms:created>
  <dcterms:modified xsi:type="dcterms:W3CDTF">2022-04-24T08:19:50Z</dcterms:modified>
</cp:coreProperties>
</file>