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8"/>
  </p:notesMasterIdLst>
  <p:sldIdLst>
    <p:sldId id="417" r:id="rId2"/>
    <p:sldId id="418" r:id="rId3"/>
    <p:sldId id="419" r:id="rId4"/>
    <p:sldId id="436" r:id="rId5"/>
    <p:sldId id="430" r:id="rId6"/>
    <p:sldId id="423" r:id="rId7"/>
    <p:sldId id="425" r:id="rId8"/>
    <p:sldId id="426" r:id="rId9"/>
    <p:sldId id="441" r:id="rId10"/>
    <p:sldId id="437" r:id="rId11"/>
    <p:sldId id="422" r:id="rId12"/>
    <p:sldId id="434" r:id="rId13"/>
    <p:sldId id="428" r:id="rId14"/>
    <p:sldId id="427" r:id="rId15"/>
    <p:sldId id="435" r:id="rId16"/>
    <p:sldId id="429" r:id="rId17"/>
  </p:sldIdLst>
  <p:sldSz cx="9144000" cy="5143500" type="screen16x9"/>
  <p:notesSz cx="6858000" cy="9144000"/>
  <p:custDataLst>
    <p:tags r:id="rId19"/>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A9C"/>
    <a:srgbClr val="145886"/>
    <a:srgbClr val="005DA2"/>
    <a:srgbClr val="002E51"/>
    <a:srgbClr val="014F9B"/>
    <a:srgbClr val="247C98"/>
    <a:srgbClr val="4288AD"/>
    <a:srgbClr val="0170C1"/>
    <a:srgbClr val="2F8ACC"/>
    <a:srgbClr val="7FA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244" autoAdjust="0"/>
  </p:normalViewPr>
  <p:slideViewPr>
    <p:cSldViewPr snapToGrid="0">
      <p:cViewPr varScale="1">
        <p:scale>
          <a:sx n="103" d="100"/>
          <a:sy n="103" d="100"/>
        </p:scale>
        <p:origin x="902" y="101"/>
      </p:cViewPr>
      <p:guideLst>
        <p:guide orient="horz" pos="1618"/>
        <p:guide pos="2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3T07:10:19.261"/>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94095-B9DE-47E2-8F54-741ABD2B7EB2}" type="datetimeFigureOut">
              <a:rPr lang="zh-CN" altLang="en-US" smtClean="0"/>
              <a:t>2022/4/29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86922-6206-4073-B85C-2DAD37A77C2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0" i="0" dirty="0">
                <a:solidFill>
                  <a:srgbClr val="999999"/>
                </a:solidFill>
                <a:effectLst/>
                <a:latin typeface="-apple-system"/>
              </a:rPr>
              <a:t>C </a:t>
            </a:r>
            <a:r>
              <a:rPr lang="zh-CN" altLang="en-US" b="0" i="0" dirty="0">
                <a:solidFill>
                  <a:srgbClr val="999999"/>
                </a:solidFill>
                <a:effectLst/>
                <a:latin typeface="-apple-system"/>
              </a:rPr>
              <a:t>为下层特征图，</a:t>
            </a:r>
            <a:r>
              <a:rPr lang="en-US" altLang="zh-CN" b="0" i="0" dirty="0">
                <a:solidFill>
                  <a:srgbClr val="999999"/>
                </a:solidFill>
                <a:effectLst/>
                <a:latin typeface="-apple-system"/>
              </a:rPr>
              <a:t>P </a:t>
            </a:r>
            <a:r>
              <a:rPr lang="zh-CN" altLang="en-US" b="0" i="0" dirty="0">
                <a:solidFill>
                  <a:srgbClr val="999999"/>
                </a:solidFill>
                <a:effectLst/>
                <a:latin typeface="-apple-system"/>
              </a:rPr>
              <a:t>为上层，具体可以参照上面的完整架构图；</a:t>
            </a:r>
            <a:r>
              <a:rPr lang="en-US" altLang="zh-CN" b="0" i="0" dirty="0">
                <a:solidFill>
                  <a:srgbClr val="999999"/>
                </a:solidFill>
                <a:effectLst/>
                <a:latin typeface="-apple-system"/>
              </a:rPr>
              <a:t>fa </a:t>
            </a:r>
            <a:r>
              <a:rPr lang="zh-CN" altLang="en-US" b="0" i="0" dirty="0">
                <a:solidFill>
                  <a:srgbClr val="999999"/>
                </a:solidFill>
                <a:effectLst/>
                <a:latin typeface="-apple-system"/>
              </a:rPr>
              <a:t>和 </a:t>
            </a:r>
            <a:r>
              <a:rPr lang="en-US" altLang="zh-CN" b="0" i="0" dirty="0" err="1">
                <a:solidFill>
                  <a:srgbClr val="999999"/>
                </a:solidFill>
                <a:effectLst/>
                <a:latin typeface="-apple-system"/>
              </a:rPr>
              <a:t>fo</a:t>
            </a:r>
            <a:r>
              <a:rPr lang="en-US" altLang="zh-CN" b="0" i="0" dirty="0">
                <a:solidFill>
                  <a:srgbClr val="999999"/>
                </a:solidFill>
                <a:effectLst/>
                <a:latin typeface="-apple-system"/>
              </a:rPr>
              <a:t> </a:t>
            </a:r>
            <a:r>
              <a:rPr lang="zh-CN" altLang="en-US" b="0" i="0" dirty="0">
                <a:solidFill>
                  <a:srgbClr val="999999"/>
                </a:solidFill>
                <a:effectLst/>
                <a:latin typeface="-apple-system"/>
              </a:rPr>
              <a:t>分别为 </a:t>
            </a:r>
            <a:r>
              <a:rPr lang="en-US" altLang="zh-CN" b="0" i="0" dirty="0">
                <a:solidFill>
                  <a:srgbClr val="999999"/>
                </a:solidFill>
                <a:effectLst/>
                <a:latin typeface="-apple-system"/>
              </a:rPr>
              <a:t>DCN </a:t>
            </a:r>
            <a:r>
              <a:rPr lang="zh-CN" altLang="en-US" b="0" i="0" dirty="0">
                <a:solidFill>
                  <a:srgbClr val="999999"/>
                </a:solidFill>
                <a:effectLst/>
                <a:latin typeface="-apple-system"/>
              </a:rPr>
              <a:t>里的 </a:t>
            </a:r>
            <a:r>
              <a:rPr lang="en-US" altLang="zh-CN" b="0" i="0" dirty="0">
                <a:solidFill>
                  <a:srgbClr val="999999"/>
                </a:solidFill>
                <a:effectLst/>
                <a:latin typeface="-apple-system"/>
              </a:rPr>
              <a:t>offset </a:t>
            </a:r>
            <a:r>
              <a:rPr lang="zh-CN" altLang="en-US" b="0" i="0" dirty="0">
                <a:solidFill>
                  <a:srgbClr val="999999"/>
                </a:solidFill>
                <a:effectLst/>
                <a:latin typeface="-apple-system"/>
              </a:rPr>
              <a:t>提取部分和最终卷积部分</a:t>
            </a:r>
            <a:endParaRPr lang="zh-CN" altLang="en-US" dirty="0"/>
          </a:p>
        </p:txBody>
      </p:sp>
    </p:spTree>
    <p:extLst>
      <p:ext uri="{BB962C8B-B14F-4D97-AF65-F5344CB8AC3E}">
        <p14:creationId xmlns:p14="http://schemas.microsoft.com/office/powerpoint/2010/main" val="1182639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686922-6206-4073-B85C-2DAD37A77C20}" type="slidenum">
              <a:rPr lang="zh-CN" altLang="en-US" smtClean="0"/>
              <a:t>11</a:t>
            </a:fld>
            <a:endParaRPr lang="zh-CN" altLang="en-US"/>
          </a:p>
        </p:txBody>
      </p:sp>
    </p:spTree>
    <p:extLst>
      <p:ext uri="{BB962C8B-B14F-4D97-AF65-F5344CB8AC3E}">
        <p14:creationId xmlns:p14="http://schemas.microsoft.com/office/powerpoint/2010/main" val="3188748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0265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686922-6206-4073-B85C-2DAD37A77C20}" type="slidenum">
              <a:rPr lang="zh-CN" altLang="en-US" smtClean="0"/>
              <a:t>13</a:t>
            </a:fld>
            <a:endParaRPr lang="zh-CN" altLang="en-US"/>
          </a:p>
        </p:txBody>
      </p:sp>
    </p:spTree>
    <p:extLst>
      <p:ext uri="{BB962C8B-B14F-4D97-AF65-F5344CB8AC3E}">
        <p14:creationId xmlns:p14="http://schemas.microsoft.com/office/powerpoint/2010/main" val="3436571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686922-6206-4073-B85C-2DAD37A77C2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686922-6206-4073-B85C-2DAD37A77C20}" type="slidenum">
              <a:rPr lang="zh-CN" altLang="en-US" smtClean="0"/>
              <a:t>15</a:t>
            </a:fld>
            <a:endParaRPr lang="zh-CN" altLang="en-US"/>
          </a:p>
        </p:txBody>
      </p:sp>
    </p:spTree>
    <p:extLst>
      <p:ext uri="{BB962C8B-B14F-4D97-AF65-F5344CB8AC3E}">
        <p14:creationId xmlns:p14="http://schemas.microsoft.com/office/powerpoint/2010/main" val="683085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686922-6206-4073-B85C-2DAD37A77C20}"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686922-6206-4073-B85C-2DAD37A77C2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686922-6206-4073-B85C-2DAD37A77C2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8716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22234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686922-6206-4073-B85C-2DAD37A77C2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72102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686922-6206-4073-B85C-2DAD37A77C20}" type="slidenum">
              <a:rPr lang="zh-CN" altLang="en-US" smtClean="0"/>
              <a:t>8</a:t>
            </a:fld>
            <a:endParaRPr lang="zh-CN" altLang="en-US"/>
          </a:p>
        </p:txBody>
      </p:sp>
    </p:spTree>
    <p:extLst>
      <p:ext uri="{BB962C8B-B14F-4D97-AF65-F5344CB8AC3E}">
        <p14:creationId xmlns:p14="http://schemas.microsoft.com/office/powerpoint/2010/main" val="154823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3773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69219"/>
            <a:ext cx="7886700" cy="3263504"/>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3844"/>
            <a:ext cx="5800725" cy="4358879"/>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69219"/>
            <a:ext cx="7886700" cy="3263504"/>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69219"/>
            <a:ext cx="3886200" cy="3263504"/>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369219"/>
            <a:ext cx="3886200" cy="3263504"/>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1878806"/>
            <a:ext cx="3868340" cy="2763441"/>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1878806"/>
            <a:ext cx="3887391" cy="2763441"/>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8" name="页脚占位符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4" name="页脚占位符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3" name="页脚占位符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1543050"/>
            <a:ext cx="2949178" cy="2858691"/>
          </a:xfrm>
          <a:prstGeom prst="rect">
            <a:avLst/>
          </a:prstGeo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编辑母版文本样式</a:t>
            </a:r>
          </a:p>
        </p:txBody>
      </p:sp>
      <p:sp>
        <p:nvSpPr>
          <p:cNvPr id="5" name="日期占位符 4"/>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543050"/>
            <a:ext cx="2949178" cy="2858691"/>
          </a:xfrm>
          <a:prstGeom prst="rect">
            <a:avLst/>
          </a:prstGeo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编辑母版文本样式</a:t>
            </a:r>
          </a:p>
        </p:txBody>
      </p:sp>
      <p:sp>
        <p:nvSpPr>
          <p:cNvPr id="5" name="日期占位符 4"/>
          <p:cNvSpPr>
            <a:spLocks noGrp="1"/>
          </p:cNvSpPr>
          <p:nvPr>
            <p:ph type="dt" sz="half" idx="10"/>
          </p:nvPr>
        </p:nvSpPr>
        <p:spPr>
          <a:xfrm>
            <a:off x="628650" y="4767263"/>
            <a:ext cx="2057400" cy="273844"/>
          </a:xfrm>
          <a:prstGeom prst="rect">
            <a:avLst/>
          </a:prstGeom>
        </p:spPr>
        <p:txBody>
          <a:bodyPr/>
          <a:lstStyle/>
          <a:p>
            <a:fld id="{71941607-2597-40BB-A1EE-675E59C193C9}" type="datetimeFigureOut">
              <a:rPr lang="zh-CN" altLang="en-US" smtClean="0"/>
              <a:t>2022/4/29</a:t>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a:lstStyle/>
          <a:p>
            <a:fld id="{87ADFC6E-C116-46F1-80C8-1AC295B8FC4C}" type="slidenum">
              <a:rPr lang="zh-CN" altLang="en-US" smtClean="0"/>
              <a:t>‹#›</a:t>
            </a:fld>
            <a:endParaRPr lang="zh-CN" altLang="en-US"/>
          </a:p>
        </p:txBody>
      </p:sp>
    </p:spTree>
  </p:cSld>
  <p:clrMapOvr>
    <a:masterClrMapping/>
  </p:clrMapOvr>
  <p:transition spd="slow"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3000">
    <p:push dir="u"/>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gif"/><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2457" y="-4869"/>
            <a:ext cx="8319085" cy="515323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457" y="2681089"/>
            <a:ext cx="8319085" cy="2462411"/>
          </a:xfrm>
          <a:prstGeom prst="rect">
            <a:avLst/>
          </a:prstGeom>
        </p:spPr>
      </p:pic>
      <p:grpSp>
        <p:nvGrpSpPr>
          <p:cNvPr id="3" name="组合 2"/>
          <p:cNvGrpSpPr/>
          <p:nvPr/>
        </p:nvGrpSpPr>
        <p:grpSpPr>
          <a:xfrm>
            <a:off x="-23303" y="-325582"/>
            <a:ext cx="9173160" cy="3446735"/>
            <a:chOff x="-11846" y="1316"/>
            <a:chExt cx="9173160" cy="3446735"/>
          </a:xfrm>
        </p:grpSpPr>
        <p:sp>
          <p:nvSpPr>
            <p:cNvPr id="2" name="矩形 1"/>
            <p:cNvSpPr/>
            <p:nvPr/>
          </p:nvSpPr>
          <p:spPr>
            <a:xfrm>
              <a:off x="-11846" y="1316"/>
              <a:ext cx="9155846" cy="344673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1" tIns="34280" rIns="68561" bIns="34280" rtlCol="0" anchor="ctr"/>
            <a:lstStyle/>
            <a:p>
              <a:pPr algn="ctr"/>
              <a:endParaRPr lang="zh-CN" altLang="en-US">
                <a:solidFill>
                  <a:schemeClr val="bg1"/>
                </a:solidFill>
              </a:endParaRPr>
            </a:p>
          </p:txBody>
        </p:sp>
        <p:sp>
          <p:nvSpPr>
            <p:cNvPr id="28" name="矩形 27"/>
            <p:cNvSpPr/>
            <p:nvPr/>
          </p:nvSpPr>
          <p:spPr>
            <a:xfrm>
              <a:off x="0" y="2943226"/>
              <a:ext cx="9161314" cy="504825"/>
            </a:xfrm>
            <a:prstGeom prst="rect">
              <a:avLst/>
            </a:prstGeom>
            <a:solidFill>
              <a:srgbClr val="0170C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1" tIns="34280" rIns="68561" bIns="34280" rtlCol="0" anchor="ctr"/>
            <a:lstStyle/>
            <a:p>
              <a:pPr algn="ctr"/>
              <a:endParaRPr lang="zh-CN" altLang="en-US" dirty="0">
                <a:solidFill>
                  <a:schemeClr val="bg1"/>
                </a:solidFill>
              </a:endParaRPr>
            </a:p>
          </p:txBody>
        </p:sp>
      </p:grpSp>
      <p:sp>
        <p:nvSpPr>
          <p:cNvPr id="30" name="矩形 29"/>
          <p:cNvSpPr/>
          <p:nvPr/>
        </p:nvSpPr>
        <p:spPr>
          <a:xfrm>
            <a:off x="1938316" y="2738328"/>
            <a:ext cx="5255522" cy="344170"/>
          </a:xfrm>
          <a:prstGeom prst="rect">
            <a:avLst/>
          </a:prstGeom>
        </p:spPr>
        <p:txBody>
          <a:bodyPr wrap="square" lIns="68561" tIns="34280" rIns="68561" bIns="34280">
            <a:spAutoFit/>
          </a:bodyPr>
          <a:lstStyle/>
          <a:p>
            <a:pPr algn="ctr"/>
            <a:r>
              <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汇报人：胡美然</a:t>
            </a:r>
            <a:endParaRPr lang="en-US"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TextBox 40"/>
          <p:cNvSpPr txBox="1"/>
          <p:nvPr/>
        </p:nvSpPr>
        <p:spPr>
          <a:xfrm>
            <a:off x="991386" y="1580445"/>
            <a:ext cx="7126936" cy="438561"/>
          </a:xfrm>
          <a:prstGeom prst="rect">
            <a:avLst/>
          </a:prstGeom>
          <a:noFill/>
        </p:spPr>
        <p:txBody>
          <a:bodyPr wrap="square" lIns="68561" tIns="34280" rIns="68561" bIns="34280" rtlCol="0">
            <a:spAutoFit/>
          </a:bodyPr>
          <a:lstStyle/>
          <a:p>
            <a:pPr algn="ctr"/>
            <a:r>
              <a:rPr lang="zh-CN" altLang="en-US" sz="2400" b="1">
                <a:solidFill>
                  <a:schemeClr val="accent1">
                    <a:lumMod val="50000"/>
                  </a:schemeClr>
                </a:solidFill>
                <a:latin typeface="微软雅黑" panose="020B0503020204020204" pitchFamily="34" charset="-122"/>
                <a:ea typeface="微软雅黑" panose="020B0503020204020204" pitchFamily="34" charset="-122"/>
              </a:rPr>
              <a:t>多尺度自适应的目标</a:t>
            </a:r>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检测网络</a:t>
            </a:r>
            <a:endParaRPr lang="en-US" altLang="zh-CN" sz="2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2" name="标题 4"/>
          <p:cNvSpPr txBox="1"/>
          <p:nvPr/>
        </p:nvSpPr>
        <p:spPr>
          <a:xfrm>
            <a:off x="2503343" y="2287234"/>
            <a:ext cx="4125468" cy="386333"/>
          </a:xfrm>
          <a:prstGeom prst="rect">
            <a:avLst/>
          </a:prstGeom>
        </p:spPr>
        <p:txBody>
          <a:bodyPr vert="horz" lIns="68561" tIns="34280" rIns="68561" bIns="342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600" dirty="0">
                <a:solidFill>
                  <a:srgbClr val="002E51"/>
                </a:solidFill>
                <a:latin typeface="Arial" panose="020B0604020202020204" pitchFamily="34" charset="0"/>
                <a:ea typeface="微软雅黑" panose="020B0503020204020204" pitchFamily="34" charset="-122"/>
                <a:cs typeface="Arial" panose="020B0604020202020204" pitchFamily="34" charset="0"/>
              </a:rPr>
              <a:t>导师：马颖东</a:t>
            </a: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3300" y="698322"/>
            <a:ext cx="2021548" cy="667832"/>
          </a:xfrm>
          <a:prstGeom prst="rect">
            <a:avLst/>
          </a:prstGeom>
        </p:spPr>
      </p:pic>
    </p:spTree>
  </p:cSld>
  <p:clrMapOvr>
    <a:masterClrMapping/>
  </p:clrMapOvr>
  <p:transition spd="slow" advTm="109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arn(outVertical)">
                                      <p:cBhvr>
                                        <p:cTn id="12" dur="500"/>
                                        <p:tgtEl>
                                          <p:spTgt spid="41"/>
                                        </p:tgtEl>
                                      </p:cBhvr>
                                    </p:animEffect>
                                  </p:childTnLst>
                                </p:cTn>
                              </p:par>
                            </p:childTnLst>
                          </p:cTn>
                        </p:par>
                        <p:par>
                          <p:cTn id="13" fill="hold">
                            <p:stCondLst>
                              <p:cond delay="1000"/>
                            </p:stCondLst>
                            <p:childTnLst>
                              <p:par>
                                <p:cTn id="14" presetID="55"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p:cTn id="16" dur="1000" fill="hold"/>
                                        <p:tgtEl>
                                          <p:spTgt spid="42"/>
                                        </p:tgtEl>
                                        <p:attrNameLst>
                                          <p:attrName>ppt_w</p:attrName>
                                        </p:attrNameLst>
                                      </p:cBhvr>
                                      <p:tavLst>
                                        <p:tav tm="0">
                                          <p:val>
                                            <p:strVal val="#ppt_w*0.70"/>
                                          </p:val>
                                        </p:tav>
                                        <p:tav tm="100000">
                                          <p:val>
                                            <p:strVal val="#ppt_w"/>
                                          </p:val>
                                        </p:tav>
                                      </p:tavLst>
                                    </p:anim>
                                    <p:anim calcmode="lin" valueType="num">
                                      <p:cBhvr>
                                        <p:cTn id="17" dur="1000" fill="hold"/>
                                        <p:tgtEl>
                                          <p:spTgt spid="42"/>
                                        </p:tgtEl>
                                        <p:attrNameLst>
                                          <p:attrName>ppt_h</p:attrName>
                                        </p:attrNameLst>
                                      </p:cBhvr>
                                      <p:tavLst>
                                        <p:tav tm="0">
                                          <p:val>
                                            <p:strVal val="#ppt_h"/>
                                          </p:val>
                                        </p:tav>
                                        <p:tav tm="100000">
                                          <p:val>
                                            <p:strVal val="#ppt_h"/>
                                          </p:val>
                                        </p:tav>
                                      </p:tavLst>
                                    </p:anim>
                                    <p:animEffect transition="in" filter="fade">
                                      <p:cBhvr>
                                        <p:cTn id="18" dur="1000"/>
                                        <p:tgtEl>
                                          <p:spTgt spid="42"/>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1"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对角圆角 5">
            <a:extLst>
              <a:ext uri="{FF2B5EF4-FFF2-40B4-BE49-F238E27FC236}">
                <a16:creationId xmlns:a16="http://schemas.microsoft.com/office/drawing/2014/main" id="{150870CF-38CD-48E8-A699-53B55B26FDE9}"/>
              </a:ext>
            </a:extLst>
          </p:cNvPr>
          <p:cNvSpPr/>
          <p:nvPr/>
        </p:nvSpPr>
        <p:spPr>
          <a:xfrm>
            <a:off x="210192" y="993465"/>
            <a:ext cx="3490951" cy="398780"/>
          </a:xfrm>
          <a:prstGeom prst="round2DiagRect">
            <a:avLst/>
          </a:prstGeom>
          <a:solidFill>
            <a:srgbClr val="3F7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0" y="146685"/>
            <a:ext cx="7778115" cy="398780"/>
          </a:xfrm>
          <a:prstGeom prst="rect">
            <a:avLst/>
          </a:prstGeom>
          <a:noFill/>
        </p:spPr>
        <p:txBody>
          <a:bodyPr wrap="square" rtlCol="0" anchor="t">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研究方案</a:t>
            </a:r>
            <a:endParaRPr sz="20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42" name="直接连接符 41"/>
          <p:cNvCxnSpPr>
            <a:cxnSpLocks/>
          </p:cNvCxnSpPr>
          <p:nvPr/>
        </p:nvCxnSpPr>
        <p:spPr>
          <a:xfrm flipV="1">
            <a:off x="0" y="631149"/>
            <a:ext cx="1943100" cy="18456"/>
          </a:xfrm>
          <a:prstGeom prst="line">
            <a:avLst/>
          </a:prstGeom>
          <a:ln w="50800">
            <a:solidFill>
              <a:srgbClr val="0170C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E31ACA91-6778-49B0-9BE0-7861A61F65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sp>
        <p:nvSpPr>
          <p:cNvPr id="5" name="文本框 4">
            <a:extLst>
              <a:ext uri="{FF2B5EF4-FFF2-40B4-BE49-F238E27FC236}">
                <a16:creationId xmlns:a16="http://schemas.microsoft.com/office/drawing/2014/main" id="{BCE8CCEC-9A08-42E0-8AF4-BAAFD12E0FFA}"/>
              </a:ext>
            </a:extLst>
          </p:cNvPr>
          <p:cNvSpPr txBox="1"/>
          <p:nvPr/>
        </p:nvSpPr>
        <p:spPr>
          <a:xfrm>
            <a:off x="290541" y="868383"/>
            <a:ext cx="4970887" cy="510524"/>
          </a:xfrm>
          <a:prstGeom prst="rect">
            <a:avLst/>
          </a:prstGeom>
          <a:noFill/>
        </p:spPr>
        <p:txBody>
          <a:bodyPr wrap="square" rtlCol="0">
            <a:spAutoFit/>
          </a:bodyPr>
          <a:lstStyle/>
          <a:p>
            <a:pPr marL="285750" indent="-285750">
              <a:lnSpc>
                <a:spcPct val="200000"/>
              </a:lnSpc>
              <a:buFont typeface="Wingdings" panose="05000000000000000000" pitchFamily="2" charset="2"/>
              <a:buChar char="u"/>
            </a:pPr>
            <a:r>
              <a:rPr lang="en-US" altLang="zh-CN" sz="1600" kern="0" dirty="0">
                <a:solidFill>
                  <a:schemeClr val="bg1"/>
                </a:solidFill>
                <a:latin typeface="微软雅黑" panose="020B0503020204020204" pitchFamily="34" charset="-122"/>
                <a:ea typeface="微软雅黑" panose="020B0503020204020204" pitchFamily="34" charset="-122"/>
                <a:cs typeface="+mn-ea"/>
              </a:rPr>
              <a:t>Feature Alignment Module</a:t>
            </a:r>
          </a:p>
        </p:txBody>
      </p:sp>
      <p:pic>
        <p:nvPicPr>
          <p:cNvPr id="7" name="图片 6">
            <a:extLst>
              <a:ext uri="{FF2B5EF4-FFF2-40B4-BE49-F238E27FC236}">
                <a16:creationId xmlns:a16="http://schemas.microsoft.com/office/drawing/2014/main" id="{3C096432-F80E-47ED-B735-EE77E52D952C}"/>
              </a:ext>
            </a:extLst>
          </p:cNvPr>
          <p:cNvPicPr>
            <a:picLocks noChangeAspect="1"/>
          </p:cNvPicPr>
          <p:nvPr/>
        </p:nvPicPr>
        <p:blipFill rotWithShape="1">
          <a:blip r:embed="rId4"/>
          <a:srcRect l="9443"/>
          <a:stretch/>
        </p:blipFill>
        <p:spPr>
          <a:xfrm>
            <a:off x="210193" y="1705947"/>
            <a:ext cx="3869306" cy="2898072"/>
          </a:xfrm>
          <a:prstGeom prst="rect">
            <a:avLst/>
          </a:prstGeom>
        </p:spPr>
      </p:pic>
      <p:sp>
        <p:nvSpPr>
          <p:cNvPr id="12" name="文本框 11">
            <a:extLst>
              <a:ext uri="{FF2B5EF4-FFF2-40B4-BE49-F238E27FC236}">
                <a16:creationId xmlns:a16="http://schemas.microsoft.com/office/drawing/2014/main" id="{2BD0C0E1-E5FF-4B3C-A7EB-2AAAE7EB78DD}"/>
              </a:ext>
            </a:extLst>
          </p:cNvPr>
          <p:cNvSpPr txBox="1"/>
          <p:nvPr/>
        </p:nvSpPr>
        <p:spPr>
          <a:xfrm>
            <a:off x="4346944" y="1627393"/>
            <a:ext cx="4797056" cy="2640018"/>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600" dirty="0">
                <a:solidFill>
                  <a:srgbClr val="121212"/>
                </a:solidFill>
                <a:latin typeface="-apple-system"/>
              </a:rPr>
              <a:t> 采用可变形卷积，保证</a:t>
            </a:r>
            <a:r>
              <a:rPr lang="en-US" altLang="zh-CN" sz="1600" dirty="0">
                <a:solidFill>
                  <a:srgbClr val="121212"/>
                </a:solidFill>
                <a:latin typeface="-apple-system"/>
              </a:rPr>
              <a:t>offset </a:t>
            </a:r>
            <a:r>
              <a:rPr lang="zh-CN" altLang="en-US" sz="1600" dirty="0">
                <a:solidFill>
                  <a:srgbClr val="121212"/>
                </a:solidFill>
                <a:latin typeface="-apple-system"/>
              </a:rPr>
              <a:t>会让上层特征和下层特征位置上完美匹配</a:t>
            </a:r>
            <a:endParaRPr lang="en-US" altLang="zh-CN" sz="1600" dirty="0">
              <a:solidFill>
                <a:srgbClr val="121212"/>
              </a:solidFill>
              <a:latin typeface="-apple-system"/>
            </a:endParaRPr>
          </a:p>
          <a:p>
            <a:pPr>
              <a:lnSpc>
                <a:spcPct val="150000"/>
              </a:lnSpc>
            </a:pPr>
            <a:endParaRPr lang="en-US" altLang="zh-CN" sz="1600" b="0" i="0" dirty="0">
              <a:effectLst/>
              <a:latin typeface="-apple-system"/>
            </a:endParaRPr>
          </a:p>
          <a:p>
            <a:pPr>
              <a:lnSpc>
                <a:spcPct val="150000"/>
              </a:lnSpc>
            </a:pPr>
            <a:r>
              <a:rPr lang="zh-CN" altLang="en-US" sz="1600" b="0" i="0" dirty="0">
                <a:effectLst/>
                <a:latin typeface="-apple-system"/>
              </a:rPr>
              <a:t>步骤：</a:t>
            </a:r>
            <a:endParaRPr lang="en-US" altLang="zh-CN" sz="1600" b="0" i="0" dirty="0">
              <a:effectLst/>
              <a:latin typeface="-apple-system"/>
            </a:endParaRPr>
          </a:p>
          <a:p>
            <a:pPr marL="342900" indent="-342900">
              <a:lnSpc>
                <a:spcPct val="150000"/>
              </a:lnSpc>
              <a:buFont typeface="+mj-lt"/>
              <a:buAutoNum type="arabicPeriod"/>
            </a:pPr>
            <a:r>
              <a:rPr lang="zh-CN" altLang="en-US" sz="1600" b="0" i="0" dirty="0">
                <a:effectLst/>
                <a:latin typeface="-apple-system"/>
              </a:rPr>
              <a:t>从上采样和下采样特征图中，学习偏差</a:t>
            </a:r>
            <a:r>
              <a:rPr lang="en-US" altLang="zh-CN" sz="1600" b="0" i="0" dirty="0">
                <a:effectLst/>
                <a:latin typeface="-apple-system"/>
              </a:rPr>
              <a:t>offsets(    )</a:t>
            </a:r>
          </a:p>
          <a:p>
            <a:pPr marL="342900" indent="-342900">
              <a:lnSpc>
                <a:spcPct val="150000"/>
              </a:lnSpc>
              <a:buFont typeface="+mj-lt"/>
              <a:buAutoNum type="arabicPeriod"/>
            </a:pPr>
            <a:endParaRPr lang="en-US" altLang="zh-CN" sz="1600" b="0" i="0" dirty="0">
              <a:effectLst/>
              <a:latin typeface="-apple-system"/>
            </a:endParaRPr>
          </a:p>
          <a:p>
            <a:pPr marL="342900" indent="-342900">
              <a:lnSpc>
                <a:spcPct val="150000"/>
              </a:lnSpc>
              <a:buFont typeface="+mj-lt"/>
              <a:buAutoNum type="arabicPeriod"/>
            </a:pPr>
            <a:r>
              <a:rPr lang="zh-CN" altLang="en-US" sz="1600" b="0" i="0" dirty="0">
                <a:effectLst/>
                <a:latin typeface="-apple-system"/>
              </a:rPr>
              <a:t>將偏差作用于下采样特征图</a:t>
            </a:r>
            <a:r>
              <a:rPr lang="en-US" altLang="zh-CN" sz="1600" b="0" i="1" dirty="0">
                <a:effectLst/>
                <a:latin typeface="KaTeX_Math"/>
              </a:rPr>
              <a:t>P</a:t>
            </a:r>
            <a:r>
              <a:rPr lang="zh-CN" altLang="en-US" sz="1600" b="0" i="0" dirty="0">
                <a:effectLst/>
                <a:latin typeface="-apple-system"/>
              </a:rPr>
              <a:t>，进行对齐</a:t>
            </a:r>
            <a:endParaRPr lang="en-US" altLang="zh-CN" sz="1600" b="0" i="0" dirty="0">
              <a:effectLst/>
              <a:latin typeface="-apple-system"/>
            </a:endParaRPr>
          </a:p>
        </p:txBody>
      </p:sp>
      <p:pic>
        <p:nvPicPr>
          <p:cNvPr id="4" name="图片 3">
            <a:extLst>
              <a:ext uri="{FF2B5EF4-FFF2-40B4-BE49-F238E27FC236}">
                <a16:creationId xmlns:a16="http://schemas.microsoft.com/office/drawing/2014/main" id="{97B9228F-3EDB-49F2-910B-1B76F4226D44}"/>
              </a:ext>
            </a:extLst>
          </p:cNvPr>
          <p:cNvPicPr>
            <a:picLocks noChangeAspect="1"/>
          </p:cNvPicPr>
          <p:nvPr/>
        </p:nvPicPr>
        <p:blipFill>
          <a:blip r:embed="rId5"/>
          <a:stretch>
            <a:fillRect/>
          </a:stretch>
        </p:blipFill>
        <p:spPr>
          <a:xfrm>
            <a:off x="8840723" y="3228736"/>
            <a:ext cx="200682" cy="277693"/>
          </a:xfrm>
          <a:prstGeom prst="rect">
            <a:avLst/>
          </a:prstGeom>
        </p:spPr>
      </p:pic>
      <p:pic>
        <p:nvPicPr>
          <p:cNvPr id="11" name="图片 10">
            <a:extLst>
              <a:ext uri="{FF2B5EF4-FFF2-40B4-BE49-F238E27FC236}">
                <a16:creationId xmlns:a16="http://schemas.microsoft.com/office/drawing/2014/main" id="{70A45473-075E-4410-BFD4-24B68E086A4C}"/>
              </a:ext>
            </a:extLst>
          </p:cNvPr>
          <p:cNvPicPr>
            <a:picLocks noChangeAspect="1"/>
          </p:cNvPicPr>
          <p:nvPr/>
        </p:nvPicPr>
        <p:blipFill>
          <a:blip r:embed="rId6"/>
          <a:stretch>
            <a:fillRect/>
          </a:stretch>
        </p:blipFill>
        <p:spPr>
          <a:xfrm>
            <a:off x="5867423" y="3523240"/>
            <a:ext cx="1894045" cy="366589"/>
          </a:xfrm>
          <a:prstGeom prst="rect">
            <a:avLst/>
          </a:prstGeom>
        </p:spPr>
      </p:pic>
      <p:pic>
        <p:nvPicPr>
          <p:cNvPr id="14" name="图片 13">
            <a:extLst>
              <a:ext uri="{FF2B5EF4-FFF2-40B4-BE49-F238E27FC236}">
                <a16:creationId xmlns:a16="http://schemas.microsoft.com/office/drawing/2014/main" id="{5647BD81-54C5-425B-9A33-17C5FBBEC4DA}"/>
              </a:ext>
            </a:extLst>
          </p:cNvPr>
          <p:cNvPicPr>
            <a:picLocks noChangeAspect="1"/>
          </p:cNvPicPr>
          <p:nvPr/>
        </p:nvPicPr>
        <p:blipFill>
          <a:blip r:embed="rId7"/>
          <a:stretch>
            <a:fillRect/>
          </a:stretch>
        </p:blipFill>
        <p:spPr>
          <a:xfrm>
            <a:off x="5961009" y="4290319"/>
            <a:ext cx="1568925" cy="379219"/>
          </a:xfrm>
          <a:prstGeom prst="rect">
            <a:avLst/>
          </a:prstGeom>
        </p:spPr>
      </p:pic>
    </p:spTree>
    <p:extLst>
      <p:ext uri="{BB962C8B-B14F-4D97-AF65-F5344CB8AC3E}">
        <p14:creationId xmlns:p14="http://schemas.microsoft.com/office/powerpoint/2010/main" val="3129745821"/>
      </p:ext>
    </p:extLst>
  </p:cSld>
  <p:clrMapOvr>
    <a:masterClrMapping/>
  </p:clrMapOvr>
  <p:transition spd="slow" advTm="56489">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形用户界面&#10;&#10;中度可信度描述已自动生成">
            <a:extLst>
              <a:ext uri="{FF2B5EF4-FFF2-40B4-BE49-F238E27FC236}">
                <a16:creationId xmlns:a16="http://schemas.microsoft.com/office/drawing/2014/main" id="{520B27D2-DEC5-4C56-B3B0-58B2B2CC8057}"/>
              </a:ext>
            </a:extLst>
          </p:cNvPr>
          <p:cNvPicPr>
            <a:picLocks noChangeAspect="1"/>
          </p:cNvPicPr>
          <p:nvPr/>
        </p:nvPicPr>
        <p:blipFill rotWithShape="1">
          <a:blip r:embed="rId3">
            <a:extLst>
              <a:ext uri="{28A0092B-C50C-407E-A947-70E740481C1C}">
                <a14:useLocalDpi xmlns:a14="http://schemas.microsoft.com/office/drawing/2010/main" val="0"/>
              </a:ext>
            </a:extLst>
          </a:blip>
          <a:srcRect t="19828" b="30251"/>
          <a:stretch/>
        </p:blipFill>
        <p:spPr>
          <a:xfrm>
            <a:off x="5302642" y="3082933"/>
            <a:ext cx="2847129" cy="1089924"/>
          </a:xfrm>
          <a:prstGeom prst="rect">
            <a:avLst/>
          </a:prstGeom>
        </p:spPr>
      </p:pic>
      <p:sp>
        <p:nvSpPr>
          <p:cNvPr id="11" name="矩形: 对角圆角 10">
            <a:extLst>
              <a:ext uri="{FF2B5EF4-FFF2-40B4-BE49-F238E27FC236}">
                <a16:creationId xmlns:a16="http://schemas.microsoft.com/office/drawing/2014/main" id="{7DF406D3-B66B-422C-A991-AE10CAF4A24E}"/>
              </a:ext>
            </a:extLst>
          </p:cNvPr>
          <p:cNvSpPr/>
          <p:nvPr/>
        </p:nvSpPr>
        <p:spPr>
          <a:xfrm>
            <a:off x="247245" y="791825"/>
            <a:ext cx="4423991" cy="398780"/>
          </a:xfrm>
          <a:prstGeom prst="round2DiagRect">
            <a:avLst/>
          </a:prstGeom>
          <a:solidFill>
            <a:srgbClr val="3F7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sp>
        <p:nvSpPr>
          <p:cNvPr id="7" name="文本框 6">
            <a:extLst>
              <a:ext uri="{FF2B5EF4-FFF2-40B4-BE49-F238E27FC236}">
                <a16:creationId xmlns:a16="http://schemas.microsoft.com/office/drawing/2014/main" id="{6A7C59CA-D4A8-42C7-B1BC-D2AD7B769873}"/>
              </a:ext>
            </a:extLst>
          </p:cNvPr>
          <p:cNvSpPr txBox="1"/>
          <p:nvPr/>
        </p:nvSpPr>
        <p:spPr>
          <a:xfrm>
            <a:off x="0" y="146685"/>
            <a:ext cx="7778115" cy="369332"/>
          </a:xfrm>
          <a:prstGeom prst="rect">
            <a:avLst/>
          </a:prstGeom>
          <a:noFill/>
        </p:spPr>
        <p:txBody>
          <a:bodyPr wrap="square" rtlCol="0" anchor="t">
            <a:spAutoFit/>
          </a:bodyPr>
          <a:lstStyle/>
          <a:p>
            <a:r>
              <a:rPr lang="zh-CN" altLang="en-US" sz="1800" dirty="0">
                <a:latin typeface="Arial" panose="020B0604020202020204" pitchFamily="34" charset="0"/>
                <a:ea typeface="微软雅黑" panose="020B0503020204020204" pitchFamily="34" charset="-122"/>
                <a:cs typeface="Arial" panose="020B0604020202020204" pitchFamily="34" charset="0"/>
              </a:rPr>
              <a:t>研究方案</a:t>
            </a:r>
            <a:endParaRPr sz="18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8" name="直接连接符 7">
            <a:extLst>
              <a:ext uri="{FF2B5EF4-FFF2-40B4-BE49-F238E27FC236}">
                <a16:creationId xmlns:a16="http://schemas.microsoft.com/office/drawing/2014/main" id="{BE013D8A-F859-4A06-AE61-9C71D643E18C}"/>
              </a:ext>
            </a:extLst>
          </p:cNvPr>
          <p:cNvCxnSpPr>
            <a:cxnSpLocks/>
          </p:cNvCxnSpPr>
          <p:nvPr/>
        </p:nvCxnSpPr>
        <p:spPr>
          <a:xfrm>
            <a:off x="0" y="599987"/>
            <a:ext cx="2516372" cy="0"/>
          </a:xfrm>
          <a:prstGeom prst="line">
            <a:avLst/>
          </a:prstGeom>
          <a:ln w="50800">
            <a:solidFill>
              <a:srgbClr val="0170C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5B33E6E-F404-4386-BD4E-4DA70F303A8B}"/>
              </a:ext>
            </a:extLst>
          </p:cNvPr>
          <p:cNvSpPr txBox="1"/>
          <p:nvPr/>
        </p:nvSpPr>
        <p:spPr>
          <a:xfrm>
            <a:off x="247246" y="791825"/>
            <a:ext cx="8961120" cy="1661993"/>
          </a:xfrm>
          <a:prstGeom prst="rect">
            <a:avLst/>
          </a:prstGeom>
          <a:noFill/>
        </p:spPr>
        <p:txBody>
          <a:bodyPr wrap="square">
            <a:spAutoFit/>
          </a:bodyPr>
          <a:lstStyle/>
          <a:p>
            <a:pPr marL="285750" indent="-285750">
              <a:buFont typeface="Wingdings" panose="05000000000000000000" pitchFamily="2" charset="2"/>
              <a:buChar char="Ø"/>
            </a:pPr>
            <a:r>
              <a:rPr lang="zh-CN" altLang="en-US" sz="1600" b="1" dirty="0">
                <a:solidFill>
                  <a:schemeClr val="bg1"/>
                </a:solidFill>
              </a:rPr>
              <a:t>针对</a:t>
            </a:r>
            <a:r>
              <a:rPr lang="en-US" altLang="zh-CN" sz="1600" b="1" dirty="0">
                <a:solidFill>
                  <a:schemeClr val="bg1"/>
                </a:solidFill>
              </a:rPr>
              <a:t>ROI Pooling</a:t>
            </a:r>
            <a:r>
              <a:rPr lang="zh-CN" altLang="en-US" sz="1600" b="1" dirty="0">
                <a:solidFill>
                  <a:schemeClr val="bg1"/>
                </a:solidFill>
              </a:rPr>
              <a:t>会破坏小目标结构的问题。</a:t>
            </a:r>
            <a:endParaRPr lang="en-US" altLang="zh-CN" sz="1600" b="1" dirty="0">
              <a:solidFill>
                <a:schemeClr val="bg1"/>
              </a:solidFill>
            </a:endParaRPr>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r>
              <a:rPr lang="zh-CN" altLang="en-US" sz="1600" dirty="0"/>
              <a:t>将经典</a:t>
            </a:r>
            <a:r>
              <a:rPr lang="en-US" altLang="zh-CN" sz="1600" dirty="0"/>
              <a:t>ROI Pooling</a:t>
            </a:r>
            <a:r>
              <a:rPr lang="zh-CN" altLang="en-US" sz="1600" dirty="0"/>
              <a:t>替换为</a:t>
            </a:r>
            <a:r>
              <a:rPr lang="en-US" altLang="zh-CN" sz="1600" b="1" dirty="0"/>
              <a:t>Adaptive </a:t>
            </a:r>
            <a:r>
              <a:rPr lang="zh-CN" altLang="en-US" sz="1600" b="1" dirty="0"/>
              <a:t>RoI Pooling</a:t>
            </a:r>
            <a:endParaRPr lang="en-US" altLang="zh-CN" sz="1600" b="1" dirty="0"/>
          </a:p>
          <a:p>
            <a:endParaRPr lang="en-US" altLang="zh-CN" b="1" dirty="0"/>
          </a:p>
          <a:p>
            <a:pPr marL="342900" indent="-342900">
              <a:buFont typeface="+mj-lt"/>
              <a:buAutoNum type="arabicPeriod"/>
            </a:pPr>
            <a:r>
              <a:rPr lang="zh-CN" altLang="en-US" dirty="0"/>
              <a:t>当ROI的宽和高均大于目标大小时，继续采用和经典ROI Pooling一致的策略。</a:t>
            </a:r>
            <a:endParaRPr lang="en-US" altLang="zh-CN" dirty="0"/>
          </a:p>
          <a:p>
            <a:pPr marL="342900" indent="-342900">
              <a:buFont typeface="+mj-lt"/>
              <a:buAutoNum type="arabicPeriod"/>
            </a:pPr>
            <a:r>
              <a:rPr lang="zh-CN" altLang="en-US" dirty="0"/>
              <a:t>当ROI的宽和高均小于目标大小时，使用双线性插值的方法。其中核的大小等于目标大小与ROI大小的比值。</a:t>
            </a:r>
            <a:endParaRPr lang="en-US" altLang="zh-CN" dirty="0"/>
          </a:p>
          <a:p>
            <a:pPr marL="342900" indent="-342900">
              <a:buFont typeface="+mj-lt"/>
              <a:buAutoNum type="arabicPeriod"/>
            </a:pPr>
            <a:r>
              <a:rPr lang="zh-CN" altLang="en-US" dirty="0"/>
              <a:t>当ROI的宽大于目标大小而高小于目标大小时，则只针对于高进行双线性插值。</a:t>
            </a:r>
          </a:p>
        </p:txBody>
      </p:sp>
      <p:pic>
        <p:nvPicPr>
          <p:cNvPr id="15" name="Picture 2" descr="在这里插入图片描述">
            <a:extLst>
              <a:ext uri="{FF2B5EF4-FFF2-40B4-BE49-F238E27FC236}">
                <a16:creationId xmlns:a16="http://schemas.microsoft.com/office/drawing/2014/main" id="{F23B461A-6004-4F11-A80C-8B8FE3060152}"/>
              </a:ext>
            </a:extLst>
          </p:cNvPr>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330" y="2634729"/>
            <a:ext cx="4106670" cy="161343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0316B78-8E7D-4A1F-AA6B-2AF7E9D267EE}"/>
              </a:ext>
            </a:extLst>
          </p:cNvPr>
          <p:cNvSpPr txBox="1"/>
          <p:nvPr/>
        </p:nvSpPr>
        <p:spPr>
          <a:xfrm>
            <a:off x="963068" y="4429078"/>
            <a:ext cx="2859314" cy="261610"/>
          </a:xfrm>
          <a:prstGeom prst="rect">
            <a:avLst/>
          </a:prstGeom>
          <a:noFill/>
        </p:spPr>
        <p:txBody>
          <a:bodyPr wrap="square" rtlCol="0">
            <a:spAutoFit/>
          </a:bodyPr>
          <a:lstStyle/>
          <a:p>
            <a:r>
              <a:rPr lang="zh-CN" altLang="en-US" sz="1100" b="1" dirty="0"/>
              <a:t>经典</a:t>
            </a:r>
            <a:r>
              <a:rPr lang="en-US" altLang="zh-CN" sz="1100" b="1" dirty="0" err="1"/>
              <a:t>RoI</a:t>
            </a:r>
            <a:r>
              <a:rPr lang="en-US" altLang="zh-CN" sz="1100" b="1" dirty="0"/>
              <a:t> Pooling</a:t>
            </a:r>
            <a:r>
              <a:rPr lang="zh-CN" altLang="en-US" sz="1100" b="1" dirty="0"/>
              <a:t>例图</a:t>
            </a:r>
          </a:p>
        </p:txBody>
      </p:sp>
      <p:cxnSp>
        <p:nvCxnSpPr>
          <p:cNvPr id="16" name="直接箭头连接符 15">
            <a:extLst>
              <a:ext uri="{FF2B5EF4-FFF2-40B4-BE49-F238E27FC236}">
                <a16:creationId xmlns:a16="http://schemas.microsoft.com/office/drawing/2014/main" id="{D6A31740-1775-48CD-9CA0-3CBCA5291DA6}"/>
              </a:ext>
            </a:extLst>
          </p:cNvPr>
          <p:cNvCxnSpPr>
            <a:cxnSpLocks/>
          </p:cNvCxnSpPr>
          <p:nvPr/>
        </p:nvCxnSpPr>
        <p:spPr>
          <a:xfrm>
            <a:off x="5959306" y="3801637"/>
            <a:ext cx="110589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D04F6262-4CFC-4309-A89B-2499C831ECF1}"/>
              </a:ext>
            </a:extLst>
          </p:cNvPr>
          <p:cNvSpPr txBox="1"/>
          <p:nvPr/>
        </p:nvSpPr>
        <p:spPr>
          <a:xfrm>
            <a:off x="6147992" y="3509225"/>
            <a:ext cx="1105896" cy="307777"/>
          </a:xfrm>
          <a:prstGeom prst="rect">
            <a:avLst/>
          </a:prstGeom>
          <a:noFill/>
        </p:spPr>
        <p:txBody>
          <a:bodyPr wrap="square" rtlCol="0">
            <a:spAutoFit/>
          </a:bodyPr>
          <a:lstStyle/>
          <a:p>
            <a:r>
              <a:rPr lang="en-US" altLang="zh-CN" dirty="0" err="1"/>
              <a:t>RoI</a:t>
            </a:r>
            <a:r>
              <a:rPr lang="en-US" altLang="zh-CN" dirty="0"/>
              <a:t> Pooling</a:t>
            </a:r>
            <a:endParaRPr lang="zh-CN" altLang="en-US" dirty="0"/>
          </a:p>
        </p:txBody>
      </p:sp>
    </p:spTree>
    <p:extLst>
      <p:ext uri="{BB962C8B-B14F-4D97-AF65-F5344CB8AC3E}">
        <p14:creationId xmlns:p14="http://schemas.microsoft.com/office/powerpoint/2010/main" val="374386412"/>
      </p:ext>
    </p:extLst>
  </p:cSld>
  <p:clrMapOvr>
    <a:masterClrMapping/>
  </p:clrMapOvr>
  <p:transition spd="slow" advTm="1339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46685"/>
            <a:ext cx="7778115" cy="398780"/>
          </a:xfrm>
          <a:prstGeom prst="rect">
            <a:avLst/>
          </a:prstGeom>
          <a:noFill/>
        </p:spPr>
        <p:txBody>
          <a:bodyPr wrap="square" rtlCol="0" anchor="t">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研究方案</a:t>
            </a:r>
            <a:endParaRPr sz="20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42" name="直接连接符 41"/>
          <p:cNvCxnSpPr>
            <a:cxnSpLocks/>
          </p:cNvCxnSpPr>
          <p:nvPr/>
        </p:nvCxnSpPr>
        <p:spPr>
          <a:xfrm flipV="1">
            <a:off x="0" y="631149"/>
            <a:ext cx="1943100" cy="18456"/>
          </a:xfrm>
          <a:prstGeom prst="line">
            <a:avLst/>
          </a:prstGeom>
          <a:ln w="50800">
            <a:solidFill>
              <a:srgbClr val="0170C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E31ACA91-6778-49B0-9BE0-7861A61F65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sp>
        <p:nvSpPr>
          <p:cNvPr id="18" name="文本框 17">
            <a:extLst>
              <a:ext uri="{FF2B5EF4-FFF2-40B4-BE49-F238E27FC236}">
                <a16:creationId xmlns:a16="http://schemas.microsoft.com/office/drawing/2014/main" id="{DFC2AC3F-65EE-4403-B2EC-B0E079101482}"/>
              </a:ext>
            </a:extLst>
          </p:cNvPr>
          <p:cNvSpPr txBox="1"/>
          <p:nvPr/>
        </p:nvSpPr>
        <p:spPr>
          <a:xfrm>
            <a:off x="330082" y="839183"/>
            <a:ext cx="2094142" cy="417165"/>
          </a:xfrm>
          <a:prstGeom prst="rect">
            <a:avLst/>
          </a:prstGeom>
          <a:noFill/>
        </p:spPr>
        <p:txBody>
          <a:bodyPr wrap="square" rtlCol="0" anchor="t">
            <a:spAutoFit/>
          </a:bodyPr>
          <a:lstStyle/>
          <a:p>
            <a:pPr>
              <a:lnSpc>
                <a:spcPct val="130000"/>
              </a:lnSpc>
              <a:spcBef>
                <a:spcPts val="0"/>
              </a:spcBef>
              <a:spcAft>
                <a:spcPts val="0"/>
              </a:spcAft>
            </a:pPr>
            <a:r>
              <a:rPr lang="zh-CN" altLang="en-US" sz="1800" dirty="0">
                <a:latin typeface="Times New Roman" panose="02020603050405020304" charset="0"/>
                <a:ea typeface="Arial Unicode MS" panose="020B0604020202020204" charset="-122"/>
                <a:cs typeface="Times New Roman" panose="02020603050405020304" charset="0"/>
              </a:rPr>
              <a:t>预使用数据集</a:t>
            </a:r>
            <a:endParaRPr sz="1800" dirty="0">
              <a:latin typeface="Times New Roman" panose="02020603050405020304" charset="0"/>
              <a:ea typeface="Arial Unicode MS" panose="020B0604020202020204" charset="-122"/>
              <a:cs typeface="Times New Roman" panose="02020603050405020304" charset="0"/>
            </a:endParaRPr>
          </a:p>
        </p:txBody>
      </p:sp>
      <p:graphicFrame>
        <p:nvGraphicFramePr>
          <p:cNvPr id="6" name="表格 5">
            <a:extLst>
              <a:ext uri="{FF2B5EF4-FFF2-40B4-BE49-F238E27FC236}">
                <a16:creationId xmlns:a16="http://schemas.microsoft.com/office/drawing/2014/main" id="{8A591F1D-26CD-4AAC-BA7C-04ED2C6FE949}"/>
              </a:ext>
            </a:extLst>
          </p:cNvPr>
          <p:cNvGraphicFramePr/>
          <p:nvPr>
            <p:custDataLst>
              <p:tags r:id="rId1"/>
            </p:custDataLst>
            <p:extLst>
              <p:ext uri="{D42A27DB-BD31-4B8C-83A1-F6EECF244321}">
                <p14:modId xmlns:p14="http://schemas.microsoft.com/office/powerpoint/2010/main" val="479777154"/>
              </p:ext>
            </p:extLst>
          </p:nvPr>
        </p:nvGraphicFramePr>
        <p:xfrm>
          <a:off x="700223" y="1550066"/>
          <a:ext cx="7431665" cy="2681130"/>
        </p:xfrm>
        <a:graphic>
          <a:graphicData uri="http://schemas.openxmlformats.org/drawingml/2006/table">
            <a:tbl>
              <a:tblPr firstRow="1" bandRow="1">
                <a:tableStyleId>{5C22544A-7EE6-4342-B048-85BDC9FD1C3A}</a:tableStyleId>
              </a:tblPr>
              <a:tblGrid>
                <a:gridCol w="1928950">
                  <a:extLst>
                    <a:ext uri="{9D8B030D-6E8A-4147-A177-3AD203B41FA5}">
                      <a16:colId xmlns:a16="http://schemas.microsoft.com/office/drawing/2014/main" val="20000"/>
                    </a:ext>
                  </a:extLst>
                </a:gridCol>
                <a:gridCol w="3971623">
                  <a:extLst>
                    <a:ext uri="{9D8B030D-6E8A-4147-A177-3AD203B41FA5}">
                      <a16:colId xmlns:a16="http://schemas.microsoft.com/office/drawing/2014/main" val="20001"/>
                    </a:ext>
                  </a:extLst>
                </a:gridCol>
                <a:gridCol w="1531092">
                  <a:extLst>
                    <a:ext uri="{9D8B030D-6E8A-4147-A177-3AD203B41FA5}">
                      <a16:colId xmlns:a16="http://schemas.microsoft.com/office/drawing/2014/main" val="20002"/>
                    </a:ext>
                  </a:extLst>
                </a:gridCol>
              </a:tblGrid>
              <a:tr h="339194">
                <a:tc>
                  <a:txBody>
                    <a:bodyPr/>
                    <a:lstStyle/>
                    <a:p>
                      <a:pPr algn="ctr">
                        <a:buNone/>
                      </a:pPr>
                      <a:r>
                        <a:rPr lang="zh-CN" altLang="en-US" sz="1800" dirty="0"/>
                        <a:t>数据集</a:t>
                      </a:r>
                    </a:p>
                  </a:txBody>
                  <a:tcPr marT="45716" marB="45716"/>
                </a:tc>
                <a:tc>
                  <a:txBody>
                    <a:bodyPr/>
                    <a:lstStyle/>
                    <a:p>
                      <a:pPr algn="ctr">
                        <a:buNone/>
                      </a:pPr>
                      <a:r>
                        <a:rPr lang="zh-CN" altLang="en-US" sz="1800"/>
                        <a:t>内容</a:t>
                      </a:r>
                    </a:p>
                  </a:txBody>
                  <a:tcPr marT="45716" marB="45716"/>
                </a:tc>
                <a:tc>
                  <a:txBody>
                    <a:bodyPr/>
                    <a:lstStyle/>
                    <a:p>
                      <a:pPr algn="ctr">
                        <a:buNone/>
                      </a:pPr>
                      <a:r>
                        <a:rPr lang="zh-CN" altLang="en-US" sz="1800"/>
                        <a:t>类别</a:t>
                      </a:r>
                    </a:p>
                  </a:txBody>
                  <a:tcPr marT="45716" marB="45716"/>
                </a:tc>
                <a:extLst>
                  <a:ext uri="{0D108BD9-81ED-4DB2-BD59-A6C34878D82A}">
                    <a16:rowId xmlns:a16="http://schemas.microsoft.com/office/drawing/2014/main" val="10000"/>
                  </a:ext>
                </a:extLst>
              </a:tr>
              <a:tr h="646296">
                <a:tc>
                  <a:txBody>
                    <a:bodyPr/>
                    <a:lstStyle/>
                    <a:p>
                      <a:pPr algn="ctr">
                        <a:buNone/>
                      </a:pPr>
                      <a:r>
                        <a:rPr lang="en-US" altLang="zh-CN" sz="1600" b="0" i="0" kern="1200" dirty="0">
                          <a:solidFill>
                            <a:schemeClr val="dk1"/>
                          </a:solidFill>
                          <a:effectLst/>
                          <a:latin typeface="+mn-lt"/>
                          <a:ea typeface="+mn-ea"/>
                          <a:cs typeface="+mn-cs"/>
                        </a:rPr>
                        <a:t>MS COCO2017</a:t>
                      </a:r>
                      <a:endParaRPr lang="zh-CN" altLang="en-US" sz="1600" dirty="0"/>
                    </a:p>
                  </a:txBody>
                  <a:tcPr marT="45716" marB="45716"/>
                </a:tc>
                <a:tc>
                  <a:txBody>
                    <a:bodyPr/>
                    <a:lstStyle/>
                    <a:p>
                      <a:pPr algn="l"/>
                      <a:r>
                        <a:rPr lang="zh-CN" altLang="en-US" sz="1600" b="0" i="0" kern="1200" dirty="0">
                          <a:solidFill>
                            <a:schemeClr val="dk1"/>
                          </a:solidFill>
                          <a:effectLst/>
                          <a:latin typeface="+mn-lt"/>
                          <a:ea typeface="+mn-ea"/>
                          <a:cs typeface="+mn-cs"/>
                        </a:rPr>
                        <a:t>训练集</a:t>
                      </a:r>
                      <a:r>
                        <a:rPr lang="en-US" altLang="zh-CN" sz="1600" b="0" i="0" kern="1200" dirty="0">
                          <a:solidFill>
                            <a:schemeClr val="dk1"/>
                          </a:solidFill>
                          <a:effectLst/>
                          <a:latin typeface="+mn-lt"/>
                          <a:ea typeface="+mn-ea"/>
                          <a:cs typeface="+mn-cs"/>
                        </a:rPr>
                        <a:t>Trainval35k</a:t>
                      </a:r>
                      <a:r>
                        <a:rPr lang="zh-CN" altLang="en-US" sz="1600" b="0" i="0" kern="1200" dirty="0">
                          <a:solidFill>
                            <a:schemeClr val="dk1"/>
                          </a:solidFill>
                          <a:effectLst/>
                          <a:latin typeface="+mn-lt"/>
                          <a:ea typeface="+mn-ea"/>
                          <a:cs typeface="+mn-cs"/>
                        </a:rPr>
                        <a:t>共</a:t>
                      </a:r>
                      <a:r>
                        <a:rPr lang="en-US" altLang="zh-CN" sz="1600" b="0" i="0" kern="1200" dirty="0">
                          <a:solidFill>
                            <a:schemeClr val="dk1"/>
                          </a:solidFill>
                          <a:effectLst/>
                          <a:latin typeface="+mn-lt"/>
                          <a:ea typeface="+mn-ea"/>
                          <a:cs typeface="+mn-cs"/>
                        </a:rPr>
                        <a:t>118287</a:t>
                      </a:r>
                      <a:r>
                        <a:rPr lang="zh-CN" altLang="en-US" sz="1600" b="0" i="0" kern="1200" dirty="0">
                          <a:solidFill>
                            <a:schemeClr val="dk1"/>
                          </a:solidFill>
                          <a:effectLst/>
                          <a:latin typeface="+mn-lt"/>
                          <a:ea typeface="+mn-ea"/>
                          <a:cs typeface="+mn-cs"/>
                        </a:rPr>
                        <a:t>张图片</a:t>
                      </a:r>
                      <a:r>
                        <a:rPr lang="en-US" altLang="zh-CN" sz="1600" b="0" i="0" kern="1200" dirty="0">
                          <a:solidFill>
                            <a:schemeClr val="dk1"/>
                          </a:solidFill>
                          <a:effectLst/>
                          <a:latin typeface="+mn-lt"/>
                          <a:ea typeface="+mn-ea"/>
                          <a:cs typeface="+mn-cs"/>
                        </a:rPr>
                        <a:t>,</a:t>
                      </a:r>
                      <a:r>
                        <a:rPr lang="zh-CN" altLang="en-US" sz="1600" b="0" i="0" kern="1200" dirty="0">
                          <a:solidFill>
                            <a:schemeClr val="dk1"/>
                          </a:solidFill>
                          <a:effectLst/>
                          <a:latin typeface="+mn-lt"/>
                          <a:ea typeface="+mn-ea"/>
                          <a:cs typeface="+mn-cs"/>
                        </a:rPr>
                        <a:t>验证集</a:t>
                      </a:r>
                      <a:r>
                        <a:rPr lang="en-US" altLang="zh-CN" sz="1600" b="0" i="0" kern="1200" dirty="0" err="1">
                          <a:solidFill>
                            <a:schemeClr val="dk1"/>
                          </a:solidFill>
                          <a:effectLst/>
                          <a:latin typeface="+mn-lt"/>
                          <a:ea typeface="+mn-ea"/>
                          <a:cs typeface="+mn-cs"/>
                        </a:rPr>
                        <a:t>miniVal</a:t>
                      </a:r>
                      <a:r>
                        <a:rPr lang="zh-CN" altLang="en-US" sz="1600" b="0" i="0" kern="1200" dirty="0">
                          <a:solidFill>
                            <a:schemeClr val="dk1"/>
                          </a:solidFill>
                          <a:effectLst/>
                          <a:latin typeface="+mn-lt"/>
                          <a:ea typeface="+mn-ea"/>
                          <a:cs typeface="+mn-cs"/>
                        </a:rPr>
                        <a:t>共</a:t>
                      </a:r>
                      <a:r>
                        <a:rPr lang="en-US" altLang="zh-CN" sz="1600" b="0" i="0" kern="1200" dirty="0">
                          <a:solidFill>
                            <a:schemeClr val="dk1"/>
                          </a:solidFill>
                          <a:effectLst/>
                          <a:latin typeface="+mn-lt"/>
                          <a:ea typeface="+mn-ea"/>
                          <a:cs typeface="+mn-cs"/>
                        </a:rPr>
                        <a:t>5000</a:t>
                      </a:r>
                      <a:r>
                        <a:rPr lang="zh-CN" altLang="en-US" sz="1600" b="0" i="0" kern="1200" dirty="0">
                          <a:solidFill>
                            <a:schemeClr val="dk1"/>
                          </a:solidFill>
                          <a:effectLst/>
                          <a:latin typeface="+mn-lt"/>
                          <a:ea typeface="+mn-ea"/>
                          <a:cs typeface="+mn-cs"/>
                        </a:rPr>
                        <a:t>张</a:t>
                      </a:r>
                      <a:r>
                        <a:rPr lang="en-US" altLang="zh-CN" sz="1600" b="0" i="0" kern="1200" dirty="0">
                          <a:solidFill>
                            <a:schemeClr val="dk1"/>
                          </a:solidFill>
                          <a:effectLst/>
                          <a:latin typeface="+mn-lt"/>
                          <a:ea typeface="+mn-ea"/>
                          <a:cs typeface="+mn-cs"/>
                        </a:rPr>
                        <a:t>,</a:t>
                      </a:r>
                      <a:r>
                        <a:rPr lang="zh-CN" altLang="en-US" sz="1600" b="0" i="0" kern="1200" dirty="0">
                          <a:solidFill>
                            <a:schemeClr val="dk1"/>
                          </a:solidFill>
                          <a:effectLst/>
                          <a:latin typeface="+mn-lt"/>
                          <a:ea typeface="+mn-ea"/>
                          <a:cs typeface="+mn-cs"/>
                        </a:rPr>
                        <a:t>测试集</a:t>
                      </a:r>
                      <a:r>
                        <a:rPr lang="en-US" altLang="zh-CN" sz="1600" b="0" i="0" kern="1200" dirty="0">
                          <a:solidFill>
                            <a:schemeClr val="dk1"/>
                          </a:solidFill>
                          <a:effectLst/>
                          <a:latin typeface="+mn-lt"/>
                          <a:ea typeface="+mn-ea"/>
                          <a:cs typeface="+mn-cs"/>
                        </a:rPr>
                        <a:t>40670</a:t>
                      </a:r>
                      <a:r>
                        <a:rPr lang="zh-CN" altLang="en-US" sz="1600" b="0" i="0" kern="1200" dirty="0">
                          <a:solidFill>
                            <a:schemeClr val="dk1"/>
                          </a:solidFill>
                          <a:effectLst/>
                          <a:latin typeface="+mn-lt"/>
                          <a:ea typeface="+mn-ea"/>
                          <a:cs typeface="+mn-cs"/>
                        </a:rPr>
                        <a:t>张。</a:t>
                      </a:r>
                      <a:endParaRPr lang="zh-CN" altLang="en-US" sz="1600" kern="1200" dirty="0">
                        <a:solidFill>
                          <a:schemeClr val="dk1"/>
                        </a:solidFill>
                        <a:latin typeface="+mn-lt"/>
                        <a:ea typeface="+mn-ea"/>
                        <a:cs typeface="+mn-cs"/>
                      </a:endParaRPr>
                    </a:p>
                  </a:txBody>
                  <a:tcPr marT="45716" marB="45716"/>
                </a:tc>
                <a:tc>
                  <a:txBody>
                    <a:bodyPr/>
                    <a:lstStyle/>
                    <a:p>
                      <a:pPr algn="ctr"/>
                      <a:r>
                        <a:rPr lang="zh-CN" altLang="en-US" sz="1600" dirty="0"/>
                        <a:t>大类</a:t>
                      </a:r>
                      <a:r>
                        <a:rPr lang="en-US" altLang="zh-CN" sz="1600" dirty="0"/>
                        <a:t>12</a:t>
                      </a:r>
                      <a:r>
                        <a:rPr lang="zh-CN" altLang="en-US" sz="1600" dirty="0"/>
                        <a:t>个，小类</a:t>
                      </a:r>
                      <a:r>
                        <a:rPr lang="en-US" altLang="zh-CN" sz="1600" dirty="0"/>
                        <a:t>80</a:t>
                      </a:r>
                      <a:r>
                        <a:rPr lang="zh-CN" altLang="en-US" sz="1600" dirty="0"/>
                        <a:t>个</a:t>
                      </a:r>
                    </a:p>
                  </a:txBody>
                  <a:tcPr marT="45716" marB="45716"/>
                </a:tc>
                <a:extLst>
                  <a:ext uri="{0D108BD9-81ED-4DB2-BD59-A6C34878D82A}">
                    <a16:rowId xmlns:a16="http://schemas.microsoft.com/office/drawing/2014/main" val="10001"/>
                  </a:ext>
                </a:extLst>
              </a:tr>
              <a:tr h="890599">
                <a:tc>
                  <a:txBody>
                    <a:bodyPr/>
                    <a:lstStyle/>
                    <a:p>
                      <a:pPr algn="ctr"/>
                      <a:r>
                        <a:rPr lang="en-US" altLang="zh-CN" sz="1600" dirty="0"/>
                        <a:t>Pascal VOC2012</a:t>
                      </a:r>
                      <a:endParaRPr lang="zh-CN" altLang="en-US" sz="1200" dirty="0"/>
                    </a:p>
                  </a:txBody>
                  <a:tcPr anchor="ctr"/>
                </a:tc>
                <a:tc>
                  <a:txBody>
                    <a:bodyPr/>
                    <a:lstStyle/>
                    <a:p>
                      <a:pPr algn="l"/>
                      <a:r>
                        <a:rPr lang="zh-CN" altLang="en-US" sz="1600" b="0" i="0" kern="1200" dirty="0">
                          <a:solidFill>
                            <a:schemeClr val="dk1"/>
                          </a:solidFill>
                          <a:effectLst/>
                          <a:latin typeface="+mn-lt"/>
                          <a:ea typeface="+mn-ea"/>
                          <a:cs typeface="+mn-cs"/>
                        </a:rPr>
                        <a:t>对于检测任务</a:t>
                      </a:r>
                      <a:r>
                        <a:rPr lang="en-US" altLang="zh-CN" sz="1600" b="0" i="0" kern="1200" dirty="0">
                          <a:solidFill>
                            <a:schemeClr val="dk1"/>
                          </a:solidFill>
                          <a:effectLst/>
                          <a:latin typeface="+mn-lt"/>
                          <a:ea typeface="+mn-ea"/>
                          <a:cs typeface="+mn-cs"/>
                        </a:rPr>
                        <a:t>,</a:t>
                      </a:r>
                      <a:r>
                        <a:rPr lang="zh-CN" altLang="en-US" sz="1600" b="0" i="0" kern="1200" dirty="0">
                          <a:solidFill>
                            <a:schemeClr val="dk1"/>
                          </a:solidFill>
                          <a:effectLst/>
                          <a:latin typeface="+mn-lt"/>
                          <a:ea typeface="+mn-ea"/>
                          <a:cs typeface="+mn-cs"/>
                        </a:rPr>
                        <a:t>trainval及</a:t>
                      </a:r>
                      <a:r>
                        <a:rPr lang="en-US" altLang="zh-CN" sz="1600" b="0" i="0" kern="1200" dirty="0">
                          <a:solidFill>
                            <a:schemeClr val="dk1"/>
                          </a:solidFill>
                          <a:effectLst/>
                          <a:latin typeface="+mn-lt"/>
                          <a:ea typeface="+mn-ea"/>
                          <a:cs typeface="+mn-cs"/>
                        </a:rPr>
                        <a:t>test</a:t>
                      </a:r>
                      <a:r>
                        <a:rPr lang="zh-CN" altLang="en-US" sz="1600" b="0" i="0" kern="1200" dirty="0">
                          <a:solidFill>
                            <a:schemeClr val="dk1"/>
                          </a:solidFill>
                          <a:effectLst/>
                          <a:latin typeface="+mn-lt"/>
                          <a:ea typeface="+mn-ea"/>
                          <a:cs typeface="+mn-cs"/>
                        </a:rPr>
                        <a:t>包含08-11年的所有对应图片。trainval有11540张图片共27450个物体。</a:t>
                      </a:r>
                    </a:p>
                  </a:txBody>
                  <a:tcPr/>
                </a:tc>
                <a:tc>
                  <a:txBody>
                    <a:bodyPr/>
                    <a:lstStyle/>
                    <a:p>
                      <a:pPr algn="ctr"/>
                      <a:r>
                        <a:rPr lang="en-US" altLang="zh-CN" sz="1600" b="0" i="0" kern="1200" dirty="0">
                          <a:solidFill>
                            <a:schemeClr val="dk1"/>
                          </a:solidFill>
                          <a:effectLst/>
                          <a:latin typeface="+mn-lt"/>
                          <a:ea typeface="+mn-ea"/>
                          <a:cs typeface="+mn-cs"/>
                        </a:rPr>
                        <a:t>20</a:t>
                      </a:r>
                      <a:endParaRPr lang="zh-CN" altLang="en-US"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778483">
                <a:tc>
                  <a:txBody>
                    <a:bodyPr/>
                    <a:lstStyle/>
                    <a:p>
                      <a:pPr algn="ctr"/>
                      <a:r>
                        <a:rPr lang="en-US" altLang="zh-CN" sz="1600" dirty="0"/>
                        <a:t>Cityscapes</a:t>
                      </a:r>
                      <a:endParaRPr lang="zh-CN" altLang="en-US" sz="1200" dirty="0"/>
                    </a:p>
                  </a:txBody>
                  <a:tcPr anchor="ct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包含</a:t>
                      </a:r>
                      <a:r>
                        <a:rPr lang="en-US" altLang="zh-CN" sz="1600" b="0" i="0" kern="1200" dirty="0">
                          <a:solidFill>
                            <a:schemeClr val="dk1"/>
                          </a:solidFill>
                          <a:effectLst/>
                          <a:latin typeface="+mn-lt"/>
                          <a:ea typeface="+mn-ea"/>
                          <a:cs typeface="+mn-cs"/>
                        </a:rPr>
                        <a:t>5000</a:t>
                      </a:r>
                      <a:r>
                        <a:rPr lang="zh-CN" altLang="en-US" sz="1600" b="0" i="0" kern="1200" dirty="0">
                          <a:solidFill>
                            <a:schemeClr val="dk1"/>
                          </a:solidFill>
                          <a:effectLst/>
                          <a:latin typeface="+mn-lt"/>
                          <a:ea typeface="+mn-ea"/>
                          <a:cs typeface="+mn-cs"/>
                        </a:rPr>
                        <a:t>张精细注释；</a:t>
                      </a:r>
                      <a:r>
                        <a:rPr lang="en-US" altLang="zh-CN" sz="1600" b="0" i="0" kern="1200" dirty="0">
                          <a:solidFill>
                            <a:schemeClr val="dk1"/>
                          </a:solidFill>
                          <a:effectLst/>
                          <a:latin typeface="+mn-lt"/>
                          <a:ea typeface="+mn-ea"/>
                          <a:cs typeface="+mn-cs"/>
                        </a:rPr>
                        <a:t>2975</a:t>
                      </a:r>
                      <a:r>
                        <a:rPr lang="zh-CN" altLang="en-US" sz="1600" b="0" i="0" kern="1200" dirty="0">
                          <a:solidFill>
                            <a:schemeClr val="dk1"/>
                          </a:solidFill>
                          <a:effectLst/>
                          <a:latin typeface="+mn-lt"/>
                          <a:ea typeface="+mn-ea"/>
                          <a:cs typeface="+mn-cs"/>
                        </a:rPr>
                        <a:t>张训练图，</a:t>
                      </a:r>
                      <a:endParaRPr lang="en-US" altLang="zh-CN" sz="1600" b="0" i="0" kern="1200" dirty="0">
                        <a:solidFill>
                          <a:schemeClr val="dk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dk1"/>
                          </a:solidFill>
                          <a:effectLst/>
                          <a:latin typeface="+mn-lt"/>
                          <a:ea typeface="+mn-ea"/>
                          <a:cs typeface="+mn-cs"/>
                        </a:rPr>
                        <a:t>500</a:t>
                      </a:r>
                      <a:r>
                        <a:rPr lang="zh-CN" altLang="en-US" sz="1600" b="0" i="0" kern="1200" dirty="0">
                          <a:solidFill>
                            <a:schemeClr val="dk1"/>
                          </a:solidFill>
                          <a:effectLst/>
                          <a:latin typeface="+mn-lt"/>
                          <a:ea typeface="+mn-ea"/>
                          <a:cs typeface="+mn-cs"/>
                        </a:rPr>
                        <a:t>张验证图和</a:t>
                      </a:r>
                      <a:r>
                        <a:rPr lang="en-US" altLang="zh-CN" sz="1600" b="0" i="0" kern="1200" dirty="0">
                          <a:solidFill>
                            <a:schemeClr val="dk1"/>
                          </a:solidFill>
                          <a:effectLst/>
                          <a:latin typeface="+mn-lt"/>
                          <a:ea typeface="+mn-ea"/>
                          <a:cs typeface="+mn-cs"/>
                        </a:rPr>
                        <a:t>1525</a:t>
                      </a:r>
                      <a:r>
                        <a:rPr lang="zh-CN" altLang="en-US" sz="1600" b="0" i="0" kern="1200" dirty="0">
                          <a:solidFill>
                            <a:schemeClr val="dk1"/>
                          </a:solidFill>
                          <a:effectLst/>
                          <a:latin typeface="+mn-lt"/>
                          <a:ea typeface="+mn-ea"/>
                          <a:cs typeface="+mn-cs"/>
                        </a:rPr>
                        <a:t>张测试图。</a:t>
                      </a:r>
                      <a:endParaRPr lang="zh-CN" altLang="en-US" sz="1600" dirty="0"/>
                    </a:p>
                  </a:txBody>
                  <a:tcPr/>
                </a:tc>
                <a:tc>
                  <a:txBody>
                    <a:bodyPr/>
                    <a:lstStyle/>
                    <a:p>
                      <a:pPr algn="ctr"/>
                      <a:r>
                        <a:rPr lang="en-US" altLang="zh-CN" sz="1600" dirty="0"/>
                        <a:t>33</a:t>
                      </a:r>
                      <a:endParaRPr lang="zh-CN" altLang="en-US" sz="1600"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17755872"/>
      </p:ext>
    </p:extLst>
  </p:cSld>
  <p:clrMapOvr>
    <a:masterClrMapping/>
  </p:clrMapOvr>
  <p:transition spd="slow" advTm="20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2"/>
          <p:cNvSpPr txBox="1"/>
          <p:nvPr/>
        </p:nvSpPr>
        <p:spPr>
          <a:xfrm>
            <a:off x="3857069" y="1684461"/>
            <a:ext cx="3949452" cy="646331"/>
          </a:xfrm>
          <a:prstGeom prst="rect">
            <a:avLst/>
          </a:prstGeom>
          <a:noFill/>
        </p:spPr>
        <p:txBody>
          <a:bodyPr wrap="square" rtlCol="0">
            <a:spAutoFit/>
          </a:bodyPr>
          <a:lstStyle/>
          <a:p>
            <a:pPr algn="ctr"/>
            <a:r>
              <a:rPr lang="zh-CN" altLang="en-US" sz="3600" b="1" spc="300" dirty="0">
                <a:latin typeface="微软雅黑" panose="020B0503020204020204" pitchFamily="34" charset="-122"/>
                <a:ea typeface="微软雅黑" panose="020B0503020204020204" pitchFamily="34" charset="-122"/>
              </a:rPr>
              <a:t>工作计划</a:t>
            </a:r>
          </a:p>
        </p:txBody>
      </p:sp>
      <p:cxnSp>
        <p:nvCxnSpPr>
          <p:cNvPr id="42" name="直接连接符 41"/>
          <p:cNvCxnSpPr/>
          <p:nvPr/>
        </p:nvCxnSpPr>
        <p:spPr>
          <a:xfrm>
            <a:off x="3909918" y="2381935"/>
            <a:ext cx="4271445" cy="0"/>
          </a:xfrm>
          <a:prstGeom prst="line">
            <a:avLst/>
          </a:prstGeom>
          <a:ln>
            <a:solidFill>
              <a:srgbClr val="0170C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192278" y="1419773"/>
            <a:ext cx="1840822" cy="2693044"/>
            <a:chOff x="2061638" y="3502788"/>
            <a:chExt cx="1224579" cy="1791506"/>
          </a:xfrm>
        </p:grpSpPr>
        <p:sp>
          <p:nvSpPr>
            <p:cNvPr id="57" name="矩形 56"/>
            <p:cNvSpPr/>
            <p:nvPr/>
          </p:nvSpPr>
          <p:spPr>
            <a:xfrm rot="2700000">
              <a:off x="2061638" y="3544074"/>
              <a:ext cx="1224579" cy="1224579"/>
            </a:xfrm>
            <a:prstGeom prst="rect">
              <a:avLst/>
            </a:prstGeom>
            <a:solidFill>
              <a:srgbClr val="0170C1"/>
            </a:solidFill>
            <a:ln w="635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58" name="文本框 11"/>
            <p:cNvSpPr txBox="1"/>
            <p:nvPr/>
          </p:nvSpPr>
          <p:spPr>
            <a:xfrm flipH="1">
              <a:off x="2160362" y="3502788"/>
              <a:ext cx="1027131" cy="1791506"/>
            </a:xfrm>
            <a:prstGeom prst="rect">
              <a:avLst/>
            </a:prstGeom>
            <a:noFill/>
          </p:spPr>
          <p:txBody>
            <a:bodyPr wrap="none" rtlCol="0">
              <a:spAutoFit/>
            </a:bodyPr>
            <a:lstStyle/>
            <a:p>
              <a:pPr algn="ctr"/>
              <a:r>
                <a:rPr lang="en-US" altLang="zh-CN"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rPr>
                <a:t>04</a:t>
              </a:r>
              <a:endParaRPr lang="zh-CN" altLang="en-US"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endParaRPr>
            </a:p>
            <a:p>
              <a:pPr algn="ctr"/>
              <a:endParaRPr lang="zh-CN" altLang="en-US" sz="5400" dirty="0">
                <a:solidFill>
                  <a:srgbClr val="0170C1"/>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nvGrpSpPr>
          <p:cNvPr id="21" name="组合 20"/>
          <p:cNvGrpSpPr/>
          <p:nvPr/>
        </p:nvGrpSpPr>
        <p:grpSpPr>
          <a:xfrm flipH="1">
            <a:off x="-1167217" y="-1167219"/>
            <a:ext cx="11502956" cy="7474486"/>
            <a:chOff x="-1167217" y="-1167219"/>
            <a:chExt cx="11502956" cy="7474486"/>
          </a:xfrm>
        </p:grpSpPr>
        <p:sp>
          <p:nvSpPr>
            <p:cNvPr id="22" name="矩形 21"/>
            <p:cNvSpPr/>
            <p:nvPr/>
          </p:nvSpPr>
          <p:spPr>
            <a:xfrm rot="2700000">
              <a:off x="-1167217" y="-1167219"/>
              <a:ext cx="2334434" cy="2334434"/>
            </a:xfrm>
            <a:prstGeom prst="rect">
              <a:avLst/>
            </a:prstGeom>
            <a:blipFill dpi="0" rotWithShape="0">
              <a:blip r:embed="rId3"/>
              <a:srcRect/>
              <a:stretch>
                <a:fillRect/>
              </a:stretch>
            </a:blipFill>
            <a:ln w="1270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rot="8100000" flipH="1">
              <a:off x="8001305" y="3972833"/>
              <a:ext cx="2334434" cy="2334434"/>
            </a:xfrm>
            <a:prstGeom prst="rect">
              <a:avLst/>
            </a:prstGeom>
            <a:blipFill dpi="0" rotWithShape="1">
              <a:blip r:embed="rId3"/>
              <a:srcRect/>
              <a:stretch>
                <a:fillRect/>
              </a:stretch>
            </a:blipFill>
            <a:ln w="1270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Tree>
    <p:extLst>
      <p:ext uri="{BB962C8B-B14F-4D97-AF65-F5344CB8AC3E}">
        <p14:creationId xmlns:p14="http://schemas.microsoft.com/office/powerpoint/2010/main" val="1368065815"/>
      </p:ext>
    </p:extLst>
  </p:cSld>
  <p:clrMapOvr>
    <a:masterClrMapping/>
  </p:clrMapOvr>
  <p:transition spd="slow" advTm="7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p:cTn id="13" dur="1000" fill="hold"/>
                                        <p:tgtEl>
                                          <p:spTgt spid="56"/>
                                        </p:tgtEl>
                                        <p:attrNameLst>
                                          <p:attrName>ppt_w</p:attrName>
                                        </p:attrNameLst>
                                      </p:cBhvr>
                                      <p:tavLst>
                                        <p:tav tm="0">
                                          <p:val>
                                            <p:fltVal val="0"/>
                                          </p:val>
                                        </p:tav>
                                        <p:tav tm="100000">
                                          <p:val>
                                            <p:strVal val="#ppt_w"/>
                                          </p:val>
                                        </p:tav>
                                      </p:tavLst>
                                    </p:anim>
                                    <p:anim calcmode="lin" valueType="num">
                                      <p:cBhvr>
                                        <p:cTn id="14" dur="1000" fill="hold"/>
                                        <p:tgtEl>
                                          <p:spTgt spid="56"/>
                                        </p:tgtEl>
                                        <p:attrNameLst>
                                          <p:attrName>ppt_h</p:attrName>
                                        </p:attrNameLst>
                                      </p:cBhvr>
                                      <p:tavLst>
                                        <p:tav tm="0">
                                          <p:val>
                                            <p:fltVal val="0"/>
                                          </p:val>
                                        </p:tav>
                                        <p:tav tm="100000">
                                          <p:val>
                                            <p:strVal val="#ppt_h"/>
                                          </p:val>
                                        </p:tav>
                                      </p:tavLst>
                                    </p:anim>
                                    <p:anim calcmode="lin" valueType="num">
                                      <p:cBhvr>
                                        <p:cTn id="15" dur="1000" fill="hold"/>
                                        <p:tgtEl>
                                          <p:spTgt spid="56"/>
                                        </p:tgtEl>
                                        <p:attrNameLst>
                                          <p:attrName>style.rotation</p:attrName>
                                        </p:attrNameLst>
                                      </p:cBhvr>
                                      <p:tavLst>
                                        <p:tav tm="0">
                                          <p:val>
                                            <p:fltVal val="90"/>
                                          </p:val>
                                        </p:tav>
                                        <p:tav tm="100000">
                                          <p:val>
                                            <p:fltVal val="0"/>
                                          </p:val>
                                        </p:tav>
                                      </p:tavLst>
                                    </p:anim>
                                    <p:animEffect transition="in" filter="fade">
                                      <p:cBhvr>
                                        <p:cTn id="16" dur="1000"/>
                                        <p:tgtEl>
                                          <p:spTgt spid="5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par>
                                <p:cTn id="21" presetID="22" presetClass="entr" presetSubtype="8"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graphicFrame>
        <p:nvGraphicFramePr>
          <p:cNvPr id="7" name="表格 6">
            <a:extLst>
              <a:ext uri="{FF2B5EF4-FFF2-40B4-BE49-F238E27FC236}">
                <a16:creationId xmlns:a16="http://schemas.microsoft.com/office/drawing/2014/main" id="{2D7795F8-B07E-4C8B-BBEA-990A8770EC35}"/>
              </a:ext>
            </a:extLst>
          </p:cNvPr>
          <p:cNvGraphicFramePr/>
          <p:nvPr>
            <p:custDataLst>
              <p:tags r:id="rId1"/>
            </p:custDataLst>
            <p:extLst>
              <p:ext uri="{D42A27DB-BD31-4B8C-83A1-F6EECF244321}">
                <p14:modId xmlns:p14="http://schemas.microsoft.com/office/powerpoint/2010/main" val="1654534171"/>
              </p:ext>
            </p:extLst>
          </p:nvPr>
        </p:nvGraphicFramePr>
        <p:xfrm>
          <a:off x="851865" y="1189271"/>
          <a:ext cx="7099094" cy="2437349"/>
        </p:xfrm>
        <a:graphic>
          <a:graphicData uri="http://schemas.openxmlformats.org/drawingml/2006/table">
            <a:tbl>
              <a:tblPr firstRow="1" bandRow="1">
                <a:tableStyleId>{5C22544A-7EE6-4342-B048-85BDC9FD1C3A}</a:tableStyleId>
              </a:tblPr>
              <a:tblGrid>
                <a:gridCol w="3549547">
                  <a:extLst>
                    <a:ext uri="{9D8B030D-6E8A-4147-A177-3AD203B41FA5}">
                      <a16:colId xmlns:a16="http://schemas.microsoft.com/office/drawing/2014/main" val="20000"/>
                    </a:ext>
                  </a:extLst>
                </a:gridCol>
                <a:gridCol w="3549547">
                  <a:extLst>
                    <a:ext uri="{9D8B030D-6E8A-4147-A177-3AD203B41FA5}">
                      <a16:colId xmlns:a16="http://schemas.microsoft.com/office/drawing/2014/main" val="20001"/>
                    </a:ext>
                  </a:extLst>
                </a:gridCol>
              </a:tblGrid>
              <a:tr h="430298">
                <a:tc>
                  <a:txBody>
                    <a:bodyPr/>
                    <a:lstStyle/>
                    <a:p>
                      <a:pPr algn="ctr">
                        <a:buNone/>
                      </a:pPr>
                      <a:r>
                        <a:rPr lang="zh-CN" altLang="zh-CN" sz="2800" dirty="0"/>
                        <a:t>时间</a:t>
                      </a:r>
                    </a:p>
                  </a:txBody>
                  <a:tcPr/>
                </a:tc>
                <a:tc>
                  <a:txBody>
                    <a:bodyPr/>
                    <a:lstStyle/>
                    <a:p>
                      <a:pPr algn="ctr">
                        <a:buNone/>
                      </a:pPr>
                      <a:r>
                        <a:rPr lang="zh-CN" altLang="en-US" sz="2800"/>
                        <a:t>工作</a:t>
                      </a:r>
                    </a:p>
                  </a:txBody>
                  <a:tcPr/>
                </a:tc>
                <a:extLst>
                  <a:ext uri="{0D108BD9-81ED-4DB2-BD59-A6C34878D82A}">
                    <a16:rowId xmlns:a16="http://schemas.microsoft.com/office/drawing/2014/main" val="10000"/>
                  </a:ext>
                </a:extLst>
              </a:tr>
              <a:tr h="429932">
                <a:tc>
                  <a:txBody>
                    <a:bodyPr/>
                    <a:lstStyle/>
                    <a:p>
                      <a:pPr algn="ctr">
                        <a:buNone/>
                      </a:pPr>
                      <a:r>
                        <a:rPr lang="en-US" altLang="zh-CN" sz="1400" dirty="0">
                          <a:solidFill>
                            <a:schemeClr val="tx1"/>
                          </a:solidFill>
                          <a:sym typeface="+mn-ea"/>
                        </a:rPr>
                        <a:t>2021.09-2021.11</a:t>
                      </a:r>
                      <a:endParaRPr lang="en-US" altLang="zh-CN" sz="1400" b="0" dirty="0">
                        <a:solidFill>
                          <a:schemeClr val="tx1"/>
                        </a:solidFill>
                        <a:sym typeface="+mn-ea"/>
                      </a:endParaRPr>
                    </a:p>
                    <a:p>
                      <a:pPr algn="ctr">
                        <a:buNone/>
                      </a:pPr>
                      <a:endParaRPr lang="en-US" altLang="zh-CN" sz="1400" b="0" dirty="0">
                        <a:solidFill>
                          <a:schemeClr val="tx1"/>
                        </a:solidFill>
                        <a:sym typeface="+mn-ea"/>
                      </a:endParaRPr>
                    </a:p>
                  </a:txBody>
                  <a:tcPr/>
                </a:tc>
                <a:tc>
                  <a:txBody>
                    <a:bodyPr/>
                    <a:lstStyle/>
                    <a:p>
                      <a:pPr>
                        <a:buNone/>
                      </a:pPr>
                      <a:r>
                        <a:rPr lang="zh-CN" altLang="en-US" sz="1400" dirty="0"/>
                        <a:t>看论文，确定研究方向</a:t>
                      </a:r>
                    </a:p>
                  </a:txBody>
                  <a:tcPr/>
                </a:tc>
                <a:extLst>
                  <a:ext uri="{0D108BD9-81ED-4DB2-BD59-A6C34878D82A}">
                    <a16:rowId xmlns:a16="http://schemas.microsoft.com/office/drawing/2014/main" val="10001"/>
                  </a:ext>
                </a:extLst>
              </a:tr>
              <a:tr h="617272">
                <a:tc>
                  <a:txBody>
                    <a:bodyPr/>
                    <a:lstStyle/>
                    <a:p>
                      <a:pPr algn="ctr">
                        <a:buNone/>
                      </a:pPr>
                      <a:r>
                        <a:rPr lang="en-US" altLang="zh-CN" sz="1400" dirty="0"/>
                        <a:t>2021.12-2022.05</a:t>
                      </a:r>
                    </a:p>
                  </a:txBody>
                  <a:tcPr/>
                </a:tc>
                <a:tc>
                  <a:txBody>
                    <a:bodyPr/>
                    <a:lstStyle/>
                    <a:p>
                      <a:pPr>
                        <a:buNone/>
                      </a:pPr>
                      <a:r>
                        <a:rPr lang="zh-CN" altLang="en-US" sz="1400" dirty="0"/>
                        <a:t>测试基线网络结构；实现多尺度环境感知的目标检测框架并验证其效果</a:t>
                      </a:r>
                    </a:p>
                  </a:txBody>
                  <a:tcPr/>
                </a:tc>
                <a:extLst>
                  <a:ext uri="{0D108BD9-81ED-4DB2-BD59-A6C34878D82A}">
                    <a16:rowId xmlns:a16="http://schemas.microsoft.com/office/drawing/2014/main" val="10002"/>
                  </a:ext>
                </a:extLst>
              </a:tr>
              <a:tr h="416394">
                <a:tc>
                  <a:txBody>
                    <a:bodyPr/>
                    <a:lstStyle/>
                    <a:p>
                      <a:pPr algn="ctr">
                        <a:buNone/>
                      </a:pPr>
                      <a:r>
                        <a:rPr lang="en-US" altLang="zh-CN" sz="1400" dirty="0"/>
                        <a:t>2022.06-2022.11</a:t>
                      </a:r>
                    </a:p>
                  </a:txBody>
                  <a:tcPr/>
                </a:tc>
                <a:tc>
                  <a:txBody>
                    <a:bodyPr/>
                    <a:lstStyle/>
                    <a:p>
                      <a:pPr>
                        <a:buNone/>
                      </a:pPr>
                      <a:r>
                        <a:rPr lang="zh-CN" altLang="en-US" sz="1400" dirty="0"/>
                        <a:t>改进目标检测网络框架，撰写论文初稿</a:t>
                      </a:r>
                    </a:p>
                  </a:txBody>
                  <a:tcPr/>
                </a:tc>
                <a:extLst>
                  <a:ext uri="{0D108BD9-81ED-4DB2-BD59-A6C34878D82A}">
                    <a16:rowId xmlns:a16="http://schemas.microsoft.com/office/drawing/2014/main" val="10003"/>
                  </a:ext>
                </a:extLst>
              </a:tr>
              <a:tr h="367363">
                <a:tc>
                  <a:txBody>
                    <a:bodyPr/>
                    <a:lstStyle/>
                    <a:p>
                      <a:pPr algn="ctr">
                        <a:buNone/>
                      </a:pPr>
                      <a:r>
                        <a:rPr lang="en-US" altLang="zh-CN" sz="1400" dirty="0"/>
                        <a:t>2022.12-2023.03</a:t>
                      </a:r>
                    </a:p>
                  </a:txBody>
                  <a:tcPr/>
                </a:tc>
                <a:tc>
                  <a:txBody>
                    <a:bodyPr/>
                    <a:lstStyle/>
                    <a:p>
                      <a:pPr>
                        <a:buNone/>
                      </a:pPr>
                      <a:r>
                        <a:rPr lang="zh-CN" altLang="en-US" sz="1400" dirty="0"/>
                        <a:t>修改论文，准备答辩</a:t>
                      </a:r>
                    </a:p>
                  </a:txBody>
                  <a:tcPr/>
                </a:tc>
                <a:extLst>
                  <a:ext uri="{0D108BD9-81ED-4DB2-BD59-A6C34878D82A}">
                    <a16:rowId xmlns:a16="http://schemas.microsoft.com/office/drawing/2014/main" val="10004"/>
                  </a:ext>
                </a:extLst>
              </a:tr>
            </a:tbl>
          </a:graphicData>
        </a:graphic>
      </p:graphicFrame>
      <p:sp>
        <p:nvSpPr>
          <p:cNvPr id="8" name="文本框 7">
            <a:extLst>
              <a:ext uri="{FF2B5EF4-FFF2-40B4-BE49-F238E27FC236}">
                <a16:creationId xmlns:a16="http://schemas.microsoft.com/office/drawing/2014/main" id="{EC895BFC-B0BC-4775-945B-5F4886E9724A}"/>
              </a:ext>
            </a:extLst>
          </p:cNvPr>
          <p:cNvSpPr txBox="1"/>
          <p:nvPr/>
        </p:nvSpPr>
        <p:spPr>
          <a:xfrm>
            <a:off x="0" y="146685"/>
            <a:ext cx="7778115" cy="398780"/>
          </a:xfrm>
          <a:prstGeom prst="rect">
            <a:avLst/>
          </a:prstGeom>
          <a:noFill/>
        </p:spPr>
        <p:txBody>
          <a:bodyPr wrap="square" rtlCol="0" anchor="t">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工作计划</a:t>
            </a:r>
            <a:endParaRPr sz="20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9" name="直接连接符 8">
            <a:extLst>
              <a:ext uri="{FF2B5EF4-FFF2-40B4-BE49-F238E27FC236}">
                <a16:creationId xmlns:a16="http://schemas.microsoft.com/office/drawing/2014/main" id="{7E15D524-2A81-4EE3-BE5F-5CDE5E0D9982}"/>
              </a:ext>
            </a:extLst>
          </p:cNvPr>
          <p:cNvCxnSpPr>
            <a:cxnSpLocks/>
          </p:cNvCxnSpPr>
          <p:nvPr/>
        </p:nvCxnSpPr>
        <p:spPr>
          <a:xfrm flipV="1">
            <a:off x="0" y="631149"/>
            <a:ext cx="1943100" cy="18456"/>
          </a:xfrm>
          <a:prstGeom prst="line">
            <a:avLst/>
          </a:prstGeom>
          <a:ln w="50800">
            <a:solidFill>
              <a:srgbClr val="0170C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2"/>
          <p:cNvSpPr txBox="1"/>
          <p:nvPr/>
        </p:nvSpPr>
        <p:spPr>
          <a:xfrm>
            <a:off x="3857069" y="1684461"/>
            <a:ext cx="3949452" cy="646331"/>
          </a:xfrm>
          <a:prstGeom prst="rect">
            <a:avLst/>
          </a:prstGeom>
          <a:noFill/>
        </p:spPr>
        <p:txBody>
          <a:bodyPr wrap="square" rtlCol="0">
            <a:spAutoFit/>
          </a:bodyPr>
          <a:lstStyle/>
          <a:p>
            <a:pPr algn="ctr"/>
            <a:r>
              <a:rPr lang="zh-CN" altLang="en-US" sz="3600" b="1" spc="300" dirty="0">
                <a:latin typeface="微软雅黑" panose="020B0503020204020204" pitchFamily="34" charset="-122"/>
                <a:ea typeface="微软雅黑" panose="020B0503020204020204" pitchFamily="34" charset="-122"/>
              </a:rPr>
              <a:t>参考文献</a:t>
            </a:r>
          </a:p>
        </p:txBody>
      </p:sp>
      <p:cxnSp>
        <p:nvCxnSpPr>
          <p:cNvPr id="42" name="直接连接符 41"/>
          <p:cNvCxnSpPr/>
          <p:nvPr/>
        </p:nvCxnSpPr>
        <p:spPr>
          <a:xfrm>
            <a:off x="3909918" y="2381935"/>
            <a:ext cx="4271445" cy="0"/>
          </a:xfrm>
          <a:prstGeom prst="line">
            <a:avLst/>
          </a:prstGeom>
          <a:ln>
            <a:solidFill>
              <a:srgbClr val="0170C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192278" y="1419773"/>
            <a:ext cx="1840822" cy="2693044"/>
            <a:chOff x="2061638" y="3502788"/>
            <a:chExt cx="1224579" cy="1791506"/>
          </a:xfrm>
        </p:grpSpPr>
        <p:sp>
          <p:nvSpPr>
            <p:cNvPr id="57" name="矩形 56"/>
            <p:cNvSpPr/>
            <p:nvPr/>
          </p:nvSpPr>
          <p:spPr>
            <a:xfrm rot="2700000">
              <a:off x="2061638" y="3544074"/>
              <a:ext cx="1224579" cy="1224579"/>
            </a:xfrm>
            <a:prstGeom prst="rect">
              <a:avLst/>
            </a:prstGeom>
            <a:solidFill>
              <a:srgbClr val="0170C1"/>
            </a:solidFill>
            <a:ln w="635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58" name="文本框 11"/>
            <p:cNvSpPr txBox="1"/>
            <p:nvPr/>
          </p:nvSpPr>
          <p:spPr>
            <a:xfrm flipH="1">
              <a:off x="2160895" y="3502788"/>
              <a:ext cx="1026065" cy="1791506"/>
            </a:xfrm>
            <a:prstGeom prst="rect">
              <a:avLst/>
            </a:prstGeom>
            <a:noFill/>
          </p:spPr>
          <p:txBody>
            <a:bodyPr wrap="none" rtlCol="0">
              <a:spAutoFit/>
            </a:bodyPr>
            <a:lstStyle/>
            <a:p>
              <a:pPr algn="ctr"/>
              <a:r>
                <a:rPr lang="en-US" altLang="zh-CN"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rPr>
                <a:t>05</a:t>
              </a:r>
              <a:endParaRPr lang="zh-CN" altLang="en-US"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endParaRPr>
            </a:p>
            <a:p>
              <a:pPr algn="ctr"/>
              <a:endParaRPr lang="zh-CN" altLang="en-US" sz="5400" dirty="0">
                <a:solidFill>
                  <a:srgbClr val="0170C1"/>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nvGrpSpPr>
          <p:cNvPr id="21" name="组合 20"/>
          <p:cNvGrpSpPr/>
          <p:nvPr/>
        </p:nvGrpSpPr>
        <p:grpSpPr>
          <a:xfrm flipH="1">
            <a:off x="-1167217" y="-1167219"/>
            <a:ext cx="11502956" cy="7474486"/>
            <a:chOff x="-1167217" y="-1167219"/>
            <a:chExt cx="11502956" cy="7474486"/>
          </a:xfrm>
        </p:grpSpPr>
        <p:sp>
          <p:nvSpPr>
            <p:cNvPr id="22" name="矩形 21"/>
            <p:cNvSpPr/>
            <p:nvPr/>
          </p:nvSpPr>
          <p:spPr>
            <a:xfrm rot="2700000">
              <a:off x="-1167217" y="-1167219"/>
              <a:ext cx="2334434" cy="2334434"/>
            </a:xfrm>
            <a:prstGeom prst="rect">
              <a:avLst/>
            </a:prstGeom>
            <a:blipFill dpi="0" rotWithShape="0">
              <a:blip r:embed="rId3"/>
              <a:srcRect/>
              <a:stretch>
                <a:fillRect/>
              </a:stretch>
            </a:blipFill>
            <a:ln w="1270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rot="8100000" flipH="1">
              <a:off x="8001305" y="3972833"/>
              <a:ext cx="2334434" cy="2334434"/>
            </a:xfrm>
            <a:prstGeom prst="rect">
              <a:avLst/>
            </a:prstGeom>
            <a:blipFill dpi="0" rotWithShape="1">
              <a:blip r:embed="rId3"/>
              <a:srcRect/>
              <a:stretch>
                <a:fillRect/>
              </a:stretch>
            </a:blipFill>
            <a:ln w="1270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Tree>
    <p:extLst>
      <p:ext uri="{BB962C8B-B14F-4D97-AF65-F5344CB8AC3E}">
        <p14:creationId xmlns:p14="http://schemas.microsoft.com/office/powerpoint/2010/main" val="1644164834"/>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p:cTn id="13" dur="1000" fill="hold"/>
                                        <p:tgtEl>
                                          <p:spTgt spid="56"/>
                                        </p:tgtEl>
                                        <p:attrNameLst>
                                          <p:attrName>ppt_w</p:attrName>
                                        </p:attrNameLst>
                                      </p:cBhvr>
                                      <p:tavLst>
                                        <p:tav tm="0">
                                          <p:val>
                                            <p:fltVal val="0"/>
                                          </p:val>
                                        </p:tav>
                                        <p:tav tm="100000">
                                          <p:val>
                                            <p:strVal val="#ppt_w"/>
                                          </p:val>
                                        </p:tav>
                                      </p:tavLst>
                                    </p:anim>
                                    <p:anim calcmode="lin" valueType="num">
                                      <p:cBhvr>
                                        <p:cTn id="14" dur="1000" fill="hold"/>
                                        <p:tgtEl>
                                          <p:spTgt spid="56"/>
                                        </p:tgtEl>
                                        <p:attrNameLst>
                                          <p:attrName>ppt_h</p:attrName>
                                        </p:attrNameLst>
                                      </p:cBhvr>
                                      <p:tavLst>
                                        <p:tav tm="0">
                                          <p:val>
                                            <p:fltVal val="0"/>
                                          </p:val>
                                        </p:tav>
                                        <p:tav tm="100000">
                                          <p:val>
                                            <p:strVal val="#ppt_h"/>
                                          </p:val>
                                        </p:tav>
                                      </p:tavLst>
                                    </p:anim>
                                    <p:anim calcmode="lin" valueType="num">
                                      <p:cBhvr>
                                        <p:cTn id="15" dur="1000" fill="hold"/>
                                        <p:tgtEl>
                                          <p:spTgt spid="56"/>
                                        </p:tgtEl>
                                        <p:attrNameLst>
                                          <p:attrName>style.rotation</p:attrName>
                                        </p:attrNameLst>
                                      </p:cBhvr>
                                      <p:tavLst>
                                        <p:tav tm="0">
                                          <p:val>
                                            <p:fltVal val="90"/>
                                          </p:val>
                                        </p:tav>
                                        <p:tav tm="100000">
                                          <p:val>
                                            <p:fltVal val="0"/>
                                          </p:val>
                                        </p:tav>
                                      </p:tavLst>
                                    </p:anim>
                                    <p:animEffect transition="in" filter="fade">
                                      <p:cBhvr>
                                        <p:cTn id="16" dur="1000"/>
                                        <p:tgtEl>
                                          <p:spTgt spid="5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par>
                                <p:cTn id="21" presetID="22" presetClass="entr" presetSubtype="8"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sp>
        <p:nvSpPr>
          <p:cNvPr id="4" name="矩形 3"/>
          <p:cNvSpPr/>
          <p:nvPr/>
        </p:nvSpPr>
        <p:spPr>
          <a:xfrm>
            <a:off x="851865" y="-314"/>
            <a:ext cx="504265" cy="655544"/>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矩形 4"/>
          <p:cNvSpPr/>
          <p:nvPr/>
        </p:nvSpPr>
        <p:spPr>
          <a:xfrm>
            <a:off x="1356130" y="-314"/>
            <a:ext cx="504265" cy="6555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矩形 5"/>
          <p:cNvSpPr/>
          <p:nvPr/>
        </p:nvSpPr>
        <p:spPr>
          <a:xfrm>
            <a:off x="1860395" y="-314"/>
            <a:ext cx="504265" cy="65554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文本框 6">
            <a:extLst>
              <a:ext uri="{FF2B5EF4-FFF2-40B4-BE49-F238E27FC236}">
                <a16:creationId xmlns:a16="http://schemas.microsoft.com/office/drawing/2014/main" id="{4BD6207F-3D9A-4503-BC97-5B3524AE3658}"/>
              </a:ext>
            </a:extLst>
          </p:cNvPr>
          <p:cNvSpPr txBox="1"/>
          <p:nvPr/>
        </p:nvSpPr>
        <p:spPr>
          <a:xfrm>
            <a:off x="241003" y="988597"/>
            <a:ext cx="8399722" cy="3970318"/>
          </a:xfrm>
          <a:prstGeom prst="rect">
            <a:avLst/>
          </a:prstGeom>
          <a:noFill/>
        </p:spPr>
        <p:txBody>
          <a:bodyPr wrap="square">
            <a:spAutoFit/>
          </a:bodyPr>
          <a:lstStyle/>
          <a:p>
            <a:r>
              <a:rPr lang="en-US" altLang="zh-CN" sz="1800" dirty="0">
                <a:solidFill>
                  <a:srgbClr val="000000"/>
                </a:solidFill>
                <a:latin typeface="-apple-system"/>
              </a:rPr>
              <a:t>[1]</a:t>
            </a:r>
            <a:r>
              <a:rPr lang="en-US" altLang="zh-CN" sz="1800" b="0" i="0" dirty="0" err="1">
                <a:solidFill>
                  <a:srgbClr val="000000"/>
                </a:solidFill>
                <a:effectLst/>
                <a:latin typeface="-apple-system"/>
              </a:rPr>
              <a:t>Kaiming</a:t>
            </a:r>
            <a:r>
              <a:rPr lang="en-US" altLang="zh-CN" sz="1800" b="0" i="0" dirty="0">
                <a:solidFill>
                  <a:srgbClr val="000000"/>
                </a:solidFill>
                <a:effectLst/>
                <a:latin typeface="-apple-system"/>
              </a:rPr>
              <a:t> </a:t>
            </a:r>
            <a:r>
              <a:rPr lang="en-US" altLang="zh-CN" sz="1800" b="0" i="0" dirty="0" err="1">
                <a:solidFill>
                  <a:srgbClr val="000000"/>
                </a:solidFill>
                <a:effectLst/>
                <a:latin typeface="-apple-system"/>
              </a:rPr>
              <a:t>He,Xiangyu</a:t>
            </a:r>
            <a:r>
              <a:rPr lang="en-US" altLang="zh-CN" sz="1800" b="0" i="0" dirty="0">
                <a:solidFill>
                  <a:srgbClr val="000000"/>
                </a:solidFill>
                <a:effectLst/>
                <a:latin typeface="-apple-system"/>
              </a:rPr>
              <a:t> </a:t>
            </a:r>
            <a:r>
              <a:rPr lang="en-US" altLang="zh-CN" sz="1800" b="0" i="0" dirty="0" err="1">
                <a:solidFill>
                  <a:srgbClr val="000000"/>
                </a:solidFill>
                <a:effectLst/>
                <a:latin typeface="-apple-system"/>
              </a:rPr>
              <a:t>Zhang,Shaoqing</a:t>
            </a:r>
            <a:r>
              <a:rPr lang="en-US" altLang="zh-CN" sz="1800" b="0" i="0" dirty="0">
                <a:solidFill>
                  <a:srgbClr val="000000"/>
                </a:solidFill>
                <a:effectLst/>
                <a:latin typeface="-apple-system"/>
              </a:rPr>
              <a:t> </a:t>
            </a:r>
            <a:r>
              <a:rPr lang="en-US" altLang="zh-CN" sz="1800" b="0" i="0" dirty="0" err="1">
                <a:solidFill>
                  <a:srgbClr val="000000"/>
                </a:solidFill>
                <a:effectLst/>
                <a:latin typeface="-apple-system"/>
              </a:rPr>
              <a:t>Ren,Jian</a:t>
            </a:r>
            <a:r>
              <a:rPr lang="en-US" altLang="zh-CN" sz="1800" b="0" i="0" dirty="0">
                <a:solidFill>
                  <a:srgbClr val="000000"/>
                </a:solidFill>
                <a:effectLst/>
                <a:latin typeface="-apple-system"/>
              </a:rPr>
              <a:t> </a:t>
            </a:r>
            <a:r>
              <a:rPr lang="en-US" altLang="zh-CN" sz="1800" b="0" i="0" dirty="0" err="1">
                <a:solidFill>
                  <a:srgbClr val="000000"/>
                </a:solidFill>
                <a:effectLst/>
                <a:latin typeface="-apple-system"/>
              </a:rPr>
              <a:t>Sun.Deep</a:t>
            </a:r>
            <a:r>
              <a:rPr lang="en-US" altLang="zh-CN" sz="1800" b="0" i="0" dirty="0">
                <a:solidFill>
                  <a:srgbClr val="000000"/>
                </a:solidFill>
                <a:effectLst/>
                <a:latin typeface="-apple-system"/>
              </a:rPr>
              <a:t> Residual Learning for Image </a:t>
            </a:r>
            <a:r>
              <a:rPr lang="en-US" altLang="zh-CN" sz="1800" b="0" i="0" dirty="0" err="1">
                <a:solidFill>
                  <a:srgbClr val="000000"/>
                </a:solidFill>
                <a:effectLst/>
                <a:latin typeface="-apple-system"/>
              </a:rPr>
              <a:t>Recognition.Computer</a:t>
            </a:r>
            <a:r>
              <a:rPr lang="en-US" altLang="zh-CN" sz="1800" b="0" i="0" dirty="0">
                <a:solidFill>
                  <a:srgbClr val="000000"/>
                </a:solidFill>
                <a:effectLst/>
                <a:latin typeface="-apple-system"/>
              </a:rPr>
              <a:t> Vision and Pattern Recognition,2015</a:t>
            </a:r>
            <a:endParaRPr lang="en-US" altLang="zh-CN" sz="1800" dirty="0">
              <a:solidFill>
                <a:srgbClr val="000000"/>
              </a:solidFill>
              <a:latin typeface="-apple-system"/>
            </a:endParaRPr>
          </a:p>
          <a:p>
            <a:r>
              <a:rPr lang="en-US" altLang="zh-CN" sz="1800" dirty="0">
                <a:solidFill>
                  <a:srgbClr val="000000"/>
                </a:solidFill>
                <a:latin typeface="-apple-system"/>
              </a:rPr>
              <a:t>[2] </a:t>
            </a:r>
            <a:r>
              <a:rPr lang="en-US" altLang="zh-CN" sz="1800" dirty="0" err="1">
                <a:solidFill>
                  <a:srgbClr val="000000"/>
                </a:solidFill>
                <a:latin typeface="-apple-system"/>
              </a:rPr>
              <a:t>Chaoxu</a:t>
            </a:r>
            <a:r>
              <a:rPr lang="en-US" altLang="zh-CN" sz="1800" dirty="0">
                <a:solidFill>
                  <a:srgbClr val="000000"/>
                </a:solidFill>
                <a:latin typeface="-apple-system"/>
              </a:rPr>
              <a:t> </a:t>
            </a:r>
            <a:r>
              <a:rPr lang="en-US" altLang="zh-CN" sz="1800" dirty="0" err="1">
                <a:solidFill>
                  <a:srgbClr val="000000"/>
                </a:solidFill>
                <a:latin typeface="-apple-system"/>
              </a:rPr>
              <a:t>Guo,Bin</a:t>
            </a:r>
            <a:r>
              <a:rPr lang="en-US" altLang="zh-CN" sz="1800" dirty="0">
                <a:solidFill>
                  <a:srgbClr val="000000"/>
                </a:solidFill>
                <a:latin typeface="-apple-system"/>
              </a:rPr>
              <a:t> Fan, Qian </a:t>
            </a:r>
            <a:r>
              <a:rPr lang="en-US" altLang="zh-CN" sz="1800" dirty="0" err="1">
                <a:solidFill>
                  <a:srgbClr val="000000"/>
                </a:solidFill>
                <a:latin typeface="-apple-system"/>
              </a:rPr>
              <a:t>Zhang,Shiming</a:t>
            </a:r>
            <a:r>
              <a:rPr lang="en-US" altLang="zh-CN" sz="1800" dirty="0">
                <a:solidFill>
                  <a:srgbClr val="000000"/>
                </a:solidFill>
                <a:latin typeface="-apple-system"/>
              </a:rPr>
              <a:t> Xiang, </a:t>
            </a:r>
            <a:r>
              <a:rPr lang="en-US" altLang="zh-CN" sz="1800" dirty="0" err="1">
                <a:solidFill>
                  <a:srgbClr val="000000"/>
                </a:solidFill>
                <a:latin typeface="-apple-system"/>
              </a:rPr>
              <a:t>Chunhong</a:t>
            </a:r>
            <a:r>
              <a:rPr lang="en-US" altLang="zh-CN" sz="1800" dirty="0">
                <a:solidFill>
                  <a:srgbClr val="000000"/>
                </a:solidFill>
                <a:latin typeface="-apple-system"/>
              </a:rPr>
              <a:t> Pan. </a:t>
            </a:r>
            <a:r>
              <a:rPr lang="en-US" altLang="zh-CN" sz="1800" dirty="0" err="1">
                <a:solidFill>
                  <a:srgbClr val="000000"/>
                </a:solidFill>
                <a:latin typeface="-apple-system"/>
              </a:rPr>
              <a:t>AugFPN</a:t>
            </a:r>
            <a:r>
              <a:rPr lang="en-US" altLang="zh-CN" sz="1800" dirty="0">
                <a:solidFill>
                  <a:srgbClr val="000000"/>
                </a:solidFill>
                <a:latin typeface="-apple-system"/>
              </a:rPr>
              <a:t>: Improving Multi-scale Feature Learning for Object Detection. Conference on Computer Vision and Pattern Recognition,2020.</a:t>
            </a:r>
          </a:p>
          <a:p>
            <a:r>
              <a:rPr lang="en-US" altLang="zh-CN" sz="1800" dirty="0">
                <a:solidFill>
                  <a:srgbClr val="000000"/>
                </a:solidFill>
                <a:latin typeface="-apple-system"/>
              </a:rPr>
              <a:t>[3]He, </a:t>
            </a:r>
            <a:r>
              <a:rPr lang="en-US" altLang="zh-CN" sz="1800" dirty="0" err="1">
                <a:solidFill>
                  <a:srgbClr val="000000"/>
                </a:solidFill>
                <a:latin typeface="-apple-system"/>
              </a:rPr>
              <a:t>Kaiming</a:t>
            </a:r>
            <a:r>
              <a:rPr lang="en-US" altLang="zh-CN" sz="1800" dirty="0">
                <a:solidFill>
                  <a:srgbClr val="000000"/>
                </a:solidFill>
                <a:latin typeface="-apple-system"/>
              </a:rPr>
              <a:t>; Zhang, </a:t>
            </a:r>
            <a:r>
              <a:rPr lang="en-US" altLang="zh-CN" sz="1800" dirty="0" err="1">
                <a:solidFill>
                  <a:srgbClr val="000000"/>
                </a:solidFill>
                <a:latin typeface="-apple-system"/>
              </a:rPr>
              <a:t>Xiangyu</a:t>
            </a:r>
            <a:r>
              <a:rPr lang="en-US" altLang="zh-CN" sz="1800" dirty="0">
                <a:solidFill>
                  <a:srgbClr val="000000"/>
                </a:solidFill>
                <a:latin typeface="-apple-system"/>
              </a:rPr>
              <a:t>; Ren, </a:t>
            </a:r>
            <a:r>
              <a:rPr lang="en-US" altLang="zh-CN" sz="1800" dirty="0" err="1">
                <a:solidFill>
                  <a:srgbClr val="000000"/>
                </a:solidFill>
                <a:latin typeface="-apple-system"/>
              </a:rPr>
              <a:t>Shaoqing,Sun</a:t>
            </a:r>
            <a:r>
              <a:rPr lang="en-US" altLang="zh-CN" sz="1800" dirty="0">
                <a:solidFill>
                  <a:srgbClr val="000000"/>
                </a:solidFill>
                <a:latin typeface="-apple-system"/>
              </a:rPr>
              <a:t>, </a:t>
            </a:r>
            <a:r>
              <a:rPr lang="en-US" altLang="zh-CN" sz="1800" dirty="0" err="1">
                <a:solidFill>
                  <a:srgbClr val="000000"/>
                </a:solidFill>
                <a:latin typeface="-apple-system"/>
              </a:rPr>
              <a:t>Jian.Spatial</a:t>
            </a:r>
            <a:r>
              <a:rPr lang="en-US" altLang="zh-CN" sz="1800" dirty="0">
                <a:solidFill>
                  <a:srgbClr val="000000"/>
                </a:solidFill>
                <a:latin typeface="-apple-system"/>
              </a:rPr>
              <a:t> Pyramid Pooling in Deep Convolutional Networks for Visual </a:t>
            </a:r>
            <a:r>
              <a:rPr lang="en-US" altLang="zh-CN" sz="1800" dirty="0" err="1">
                <a:solidFill>
                  <a:srgbClr val="000000"/>
                </a:solidFill>
                <a:latin typeface="-apple-system"/>
              </a:rPr>
              <a:t>Recognition.IEEE</a:t>
            </a:r>
            <a:r>
              <a:rPr lang="en-US" altLang="zh-CN" sz="1800" dirty="0">
                <a:solidFill>
                  <a:srgbClr val="000000"/>
                </a:solidFill>
                <a:latin typeface="-apple-system"/>
              </a:rPr>
              <a:t> Transactions on Pattern Analysis and Machine Intelligence,2015</a:t>
            </a:r>
          </a:p>
          <a:p>
            <a:r>
              <a:rPr lang="en-US" altLang="zh-CN" sz="1800" dirty="0">
                <a:solidFill>
                  <a:srgbClr val="000000"/>
                </a:solidFill>
                <a:latin typeface="-apple-system"/>
              </a:rPr>
              <a:t>[4] </a:t>
            </a:r>
            <a:r>
              <a:rPr lang="en-US" altLang="zh-CN" sz="1800" dirty="0" err="1">
                <a:solidFill>
                  <a:srgbClr val="000000"/>
                </a:solidFill>
                <a:latin typeface="-apple-system"/>
              </a:rPr>
              <a:t>Xiaowei</a:t>
            </a:r>
            <a:r>
              <a:rPr lang="en-US" altLang="zh-CN" sz="1800" dirty="0">
                <a:solidFill>
                  <a:srgbClr val="000000"/>
                </a:solidFill>
                <a:latin typeface="-apple-system"/>
              </a:rPr>
              <a:t> Hu, </a:t>
            </a:r>
            <a:r>
              <a:rPr lang="en-US" altLang="zh-CN" sz="1800" dirty="0" err="1">
                <a:solidFill>
                  <a:srgbClr val="000000"/>
                </a:solidFill>
                <a:latin typeface="-apple-system"/>
              </a:rPr>
              <a:t>Xuemiao</a:t>
            </a:r>
            <a:r>
              <a:rPr lang="en-US" altLang="zh-CN" sz="1800" dirty="0">
                <a:solidFill>
                  <a:srgbClr val="000000"/>
                </a:solidFill>
                <a:latin typeface="-apple-system"/>
              </a:rPr>
              <a:t> Xu, </a:t>
            </a:r>
            <a:r>
              <a:rPr lang="en-US" altLang="zh-CN" sz="1800" dirty="0" err="1">
                <a:solidFill>
                  <a:srgbClr val="000000"/>
                </a:solidFill>
                <a:latin typeface="-apple-system"/>
              </a:rPr>
              <a:t>Yongjie</a:t>
            </a:r>
            <a:r>
              <a:rPr lang="en-US" altLang="zh-CN" sz="1800" dirty="0">
                <a:solidFill>
                  <a:srgbClr val="000000"/>
                </a:solidFill>
                <a:latin typeface="-apple-system"/>
              </a:rPr>
              <a:t> </a:t>
            </a:r>
            <a:r>
              <a:rPr lang="en-US" altLang="zh-CN" sz="1800" dirty="0" err="1">
                <a:solidFill>
                  <a:srgbClr val="000000"/>
                </a:solidFill>
                <a:latin typeface="-apple-system"/>
              </a:rPr>
              <a:t>Xiao,Hao</a:t>
            </a:r>
            <a:r>
              <a:rPr lang="en-US" altLang="zh-CN" sz="1800" dirty="0">
                <a:solidFill>
                  <a:srgbClr val="000000"/>
                </a:solidFill>
                <a:latin typeface="-apple-system"/>
              </a:rPr>
              <a:t> Chen, </a:t>
            </a:r>
            <a:r>
              <a:rPr lang="en-US" altLang="zh-CN" sz="1800" dirty="0" err="1">
                <a:solidFill>
                  <a:srgbClr val="000000"/>
                </a:solidFill>
                <a:latin typeface="-apple-system"/>
              </a:rPr>
              <a:t>Shengfeng</a:t>
            </a:r>
            <a:r>
              <a:rPr lang="en-US" altLang="zh-CN" sz="1800" dirty="0">
                <a:solidFill>
                  <a:srgbClr val="000000"/>
                </a:solidFill>
                <a:latin typeface="-apple-system"/>
              </a:rPr>
              <a:t> </a:t>
            </a:r>
            <a:r>
              <a:rPr lang="en-US" altLang="zh-CN" sz="1800" dirty="0" err="1">
                <a:solidFill>
                  <a:srgbClr val="000000"/>
                </a:solidFill>
                <a:latin typeface="-apple-system"/>
              </a:rPr>
              <a:t>He,Jing</a:t>
            </a:r>
            <a:r>
              <a:rPr lang="en-US" altLang="zh-CN" sz="1800" dirty="0">
                <a:solidFill>
                  <a:srgbClr val="000000"/>
                </a:solidFill>
                <a:latin typeface="-apple-system"/>
              </a:rPr>
              <a:t> Qin, </a:t>
            </a:r>
            <a:r>
              <a:rPr lang="en-US" altLang="zh-CN" sz="1800" dirty="0" err="1">
                <a:solidFill>
                  <a:srgbClr val="000000"/>
                </a:solidFill>
                <a:latin typeface="-apple-system"/>
              </a:rPr>
              <a:t>Pheng</a:t>
            </a:r>
            <a:r>
              <a:rPr lang="en-US" altLang="zh-CN" sz="1800" dirty="0">
                <a:solidFill>
                  <a:srgbClr val="000000"/>
                </a:solidFill>
                <a:latin typeface="-apple-system"/>
              </a:rPr>
              <a:t>-Ann Heng. </a:t>
            </a:r>
            <a:r>
              <a:rPr lang="en-US" altLang="zh-CN" sz="1800" dirty="0" err="1">
                <a:solidFill>
                  <a:srgbClr val="000000"/>
                </a:solidFill>
                <a:latin typeface="-apple-system"/>
              </a:rPr>
              <a:t>SINet</a:t>
            </a:r>
            <a:r>
              <a:rPr lang="en-US" altLang="zh-CN" sz="1800" dirty="0">
                <a:solidFill>
                  <a:srgbClr val="000000"/>
                </a:solidFill>
                <a:latin typeface="-apple-system"/>
              </a:rPr>
              <a:t>: A Scale-Insensitive Convolutional Neural Network for Fast Vehicle </a:t>
            </a:r>
            <a:r>
              <a:rPr lang="en-US" altLang="zh-CN" sz="1800" dirty="0" err="1">
                <a:solidFill>
                  <a:srgbClr val="000000"/>
                </a:solidFill>
                <a:latin typeface="-apple-system"/>
              </a:rPr>
              <a:t>Detection.IEEE</a:t>
            </a:r>
            <a:r>
              <a:rPr lang="en-US" altLang="zh-CN" sz="1800" dirty="0">
                <a:solidFill>
                  <a:srgbClr val="000000"/>
                </a:solidFill>
                <a:latin typeface="-apple-system"/>
              </a:rPr>
              <a:t> Transactions on Intelligent Transportation Systems ,2019</a:t>
            </a:r>
          </a:p>
          <a:p>
            <a:r>
              <a:rPr lang="en-US" altLang="zh-CN" sz="1800" dirty="0">
                <a:solidFill>
                  <a:srgbClr val="000000"/>
                </a:solidFill>
                <a:latin typeface="-apple-system"/>
              </a:rPr>
              <a:t>[5] </a:t>
            </a:r>
            <a:r>
              <a:rPr lang="en-US" altLang="zh-CN" sz="1800" dirty="0" err="1">
                <a:solidFill>
                  <a:srgbClr val="000000"/>
                </a:solidFill>
                <a:latin typeface="-apple-system"/>
              </a:rPr>
              <a:t>Shihua</a:t>
            </a:r>
            <a:r>
              <a:rPr lang="en-US" altLang="zh-CN" sz="1800" dirty="0">
                <a:solidFill>
                  <a:srgbClr val="000000"/>
                </a:solidFill>
                <a:latin typeface="-apple-system"/>
              </a:rPr>
              <a:t> Huang, </a:t>
            </a:r>
            <a:r>
              <a:rPr lang="en-US" altLang="zh-CN" sz="1800" dirty="0" err="1">
                <a:solidFill>
                  <a:srgbClr val="000000"/>
                </a:solidFill>
                <a:latin typeface="-apple-system"/>
              </a:rPr>
              <a:t>Zhichao</a:t>
            </a:r>
            <a:r>
              <a:rPr lang="en-US" altLang="zh-CN" sz="1800" dirty="0">
                <a:solidFill>
                  <a:srgbClr val="000000"/>
                </a:solidFill>
                <a:latin typeface="-apple-system"/>
              </a:rPr>
              <a:t> Lu, Ran Cheng ,Cheng He. </a:t>
            </a:r>
            <a:r>
              <a:rPr lang="en-US" altLang="zh-CN" sz="1800" dirty="0" err="1">
                <a:solidFill>
                  <a:srgbClr val="000000"/>
                </a:solidFill>
                <a:latin typeface="-apple-system"/>
              </a:rPr>
              <a:t>FaPN</a:t>
            </a:r>
            <a:r>
              <a:rPr lang="en-US" altLang="zh-CN" sz="1800" dirty="0">
                <a:solidFill>
                  <a:srgbClr val="000000"/>
                </a:solidFill>
                <a:latin typeface="-apple-system"/>
              </a:rPr>
              <a:t>: Feature-aligned Pyramid Network for Dense Image Prediction. Conference on Computer Vision and Pattern Recognition,2021</a:t>
            </a:r>
          </a:p>
        </p:txBody>
      </p:sp>
    </p:spTree>
  </p:cSld>
  <p:clrMapOvr>
    <a:masterClrMapping/>
  </p:clrMapOvr>
  <p:transition spd="slow"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 y="0"/>
            <a:ext cx="9200348" cy="2571750"/>
            <a:chOff x="-2" y="0"/>
            <a:chExt cx="9200348" cy="2571750"/>
          </a:xfrm>
        </p:grpSpPr>
        <p:sp>
          <p:nvSpPr>
            <p:cNvPr id="4" name="矩形 3"/>
            <p:cNvSpPr/>
            <p:nvPr/>
          </p:nvSpPr>
          <p:spPr>
            <a:xfrm>
              <a:off x="-2" y="0"/>
              <a:ext cx="9200348"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矩形 4"/>
            <p:cNvSpPr/>
            <p:nvPr/>
          </p:nvSpPr>
          <p:spPr>
            <a:xfrm>
              <a:off x="0" y="1522268"/>
              <a:ext cx="9200346" cy="10494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文本框 9"/>
            <p:cNvSpPr txBox="1"/>
            <p:nvPr/>
          </p:nvSpPr>
          <p:spPr>
            <a:xfrm>
              <a:off x="4041553" y="942999"/>
              <a:ext cx="2034852" cy="500137"/>
            </a:xfrm>
            <a:prstGeom prst="rect">
              <a:avLst/>
            </a:prstGeom>
            <a:noFill/>
          </p:spPr>
          <p:txBody>
            <a:bodyPr wrap="none" lIns="68580" tIns="34290" rIns="68580" bIns="34290" rtlCol="0">
              <a:spAutoFit/>
            </a:bodyPr>
            <a:lstStyle/>
            <a:p>
              <a:r>
                <a:rPr lang="en-US" altLang="zh-CN" sz="2800" dirty="0">
                  <a:solidFill>
                    <a:srgbClr val="0170C1"/>
                  </a:solidFill>
                  <a:latin typeface="Kartika" panose="02020503030404060203" pitchFamily="18" charset="0"/>
                  <a:ea typeface="方正姚体" panose="02010601030101010101" pitchFamily="2" charset="-122"/>
                  <a:cs typeface="Kartika" panose="02020503030404060203" pitchFamily="18" charset="0"/>
                </a:rPr>
                <a:t>CONTENTS</a:t>
              </a:r>
              <a:endParaRPr lang="zh-CN" altLang="en-US" sz="2800" dirty="0">
                <a:solidFill>
                  <a:srgbClr val="0170C1"/>
                </a:solidFill>
                <a:latin typeface="Kartika" panose="02020503030404060203" pitchFamily="18" charset="0"/>
                <a:ea typeface="方正姚体" panose="02010601030101010101" pitchFamily="2" charset="-122"/>
                <a:cs typeface="Kartika" panose="02020503030404060203" pitchFamily="18" charset="0"/>
              </a:endParaRPr>
            </a:p>
          </p:txBody>
        </p:sp>
        <p:sp>
          <p:nvSpPr>
            <p:cNvPr id="11" name="文本框 1"/>
            <p:cNvSpPr>
              <a:spLocks noChangeArrowheads="1"/>
            </p:cNvSpPr>
            <p:nvPr/>
          </p:nvSpPr>
          <p:spPr bwMode="auto">
            <a:xfrm>
              <a:off x="5999423" y="546773"/>
              <a:ext cx="1730282"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5400" b="1" dirty="0">
                  <a:solidFill>
                    <a:srgbClr val="004D86"/>
                  </a:solidFill>
                  <a:latin typeface="微软雅黑" panose="020B0503020204020204" pitchFamily="34" charset="-122"/>
                  <a:ea typeface="微软雅黑" panose="020B0503020204020204" pitchFamily="34" charset="-122"/>
                  <a:sym typeface="微软雅黑" panose="020B0503020204020204" pitchFamily="34" charset="-122"/>
                </a:rPr>
                <a:t>目 录</a:t>
              </a:r>
              <a:endParaRPr lang="en-US" altLang="en-US" sz="5400" b="1" dirty="0">
                <a:solidFill>
                  <a:srgbClr val="004D86"/>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0" name="组合 19"/>
          <p:cNvGrpSpPr/>
          <p:nvPr/>
        </p:nvGrpSpPr>
        <p:grpSpPr>
          <a:xfrm>
            <a:off x="597709" y="2132651"/>
            <a:ext cx="918434" cy="989174"/>
            <a:chOff x="2061638" y="3544074"/>
            <a:chExt cx="1224579" cy="1318898"/>
          </a:xfrm>
        </p:grpSpPr>
        <p:sp>
          <p:nvSpPr>
            <p:cNvPr id="6" name="矩形 5"/>
            <p:cNvSpPr/>
            <p:nvPr/>
          </p:nvSpPr>
          <p:spPr>
            <a:xfrm rot="2700000">
              <a:off x="2061638" y="3544074"/>
              <a:ext cx="1224579" cy="1224579"/>
            </a:xfrm>
            <a:prstGeom prst="rect">
              <a:avLst/>
            </a:prstGeom>
            <a:solidFill>
              <a:srgbClr val="0170C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flipH="1">
              <a:off x="2174643" y="3693421"/>
              <a:ext cx="677964" cy="1169551"/>
            </a:xfrm>
            <a:prstGeom prst="rect">
              <a:avLst/>
            </a:prstGeom>
            <a:noFill/>
          </p:spPr>
          <p:txBody>
            <a:bodyPr wrap="none" rtlCol="0">
              <a:spAutoFit/>
            </a:bodyPr>
            <a:lstStyle/>
            <a:p>
              <a:r>
                <a:rPr lang="en-US" altLang="zh-CN"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rPr>
                <a:t>01</a:t>
              </a:r>
              <a:endParaRPr lang="zh-CN" altLang="en-US"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endParaRPr>
            </a:p>
            <a:p>
              <a:endParaRPr lang="zh-CN" altLang="en-US" sz="1500" dirty="0">
                <a:solidFill>
                  <a:srgbClr val="0170C1"/>
                </a:solidFill>
                <a:latin typeface="Gulim" panose="020B0600000101010101" pitchFamily="34" charset="-127"/>
                <a:ea typeface="Gulim" panose="020B0600000101010101" pitchFamily="34" charset="-127"/>
              </a:endParaRPr>
            </a:p>
          </p:txBody>
        </p:sp>
      </p:grpSp>
      <p:grpSp>
        <p:nvGrpSpPr>
          <p:cNvPr id="21" name="组合 20"/>
          <p:cNvGrpSpPr/>
          <p:nvPr/>
        </p:nvGrpSpPr>
        <p:grpSpPr>
          <a:xfrm>
            <a:off x="2402112" y="2125562"/>
            <a:ext cx="918434" cy="990074"/>
            <a:chOff x="4343637" y="3544073"/>
            <a:chExt cx="1224579" cy="1320098"/>
          </a:xfrm>
        </p:grpSpPr>
        <p:sp>
          <p:nvSpPr>
            <p:cNvPr id="7" name="矩形 6"/>
            <p:cNvSpPr/>
            <p:nvPr/>
          </p:nvSpPr>
          <p:spPr>
            <a:xfrm rot="2700000">
              <a:off x="4343637" y="3544073"/>
              <a:ext cx="1224579" cy="1224579"/>
            </a:xfrm>
            <a:prstGeom prst="rect">
              <a:avLst/>
            </a:prstGeom>
            <a:solidFill>
              <a:srgbClr val="0170C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flipH="1">
              <a:off x="4450896" y="3694621"/>
              <a:ext cx="804067" cy="1169550"/>
            </a:xfrm>
            <a:prstGeom prst="rect">
              <a:avLst/>
            </a:prstGeom>
            <a:noFill/>
          </p:spPr>
          <p:txBody>
            <a:bodyPr wrap="none" rtlCol="0">
              <a:spAutoFit/>
            </a:bodyPr>
            <a:lstStyle/>
            <a:p>
              <a:r>
                <a:rPr lang="en-US" altLang="zh-CN"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rPr>
                <a:t>02</a:t>
              </a:r>
              <a:endParaRPr lang="zh-CN" altLang="en-US"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endParaRPr>
            </a:p>
            <a:p>
              <a:endParaRPr lang="zh-CN" altLang="en-US" sz="1500" dirty="0">
                <a:solidFill>
                  <a:srgbClr val="0170C1"/>
                </a:solidFill>
                <a:latin typeface="Gulim" panose="020B0600000101010101" pitchFamily="34" charset="-127"/>
                <a:ea typeface="Gulim" panose="020B0600000101010101" pitchFamily="34" charset="-127"/>
              </a:endParaRPr>
            </a:p>
          </p:txBody>
        </p:sp>
      </p:grpSp>
      <p:grpSp>
        <p:nvGrpSpPr>
          <p:cNvPr id="22" name="组合 21"/>
          <p:cNvGrpSpPr/>
          <p:nvPr/>
        </p:nvGrpSpPr>
        <p:grpSpPr>
          <a:xfrm>
            <a:off x="4206886" y="2126659"/>
            <a:ext cx="918434" cy="1013517"/>
            <a:chOff x="6625637" y="3544073"/>
            <a:chExt cx="1224579" cy="1351356"/>
          </a:xfrm>
        </p:grpSpPr>
        <p:sp>
          <p:nvSpPr>
            <p:cNvPr id="8" name="矩形 7"/>
            <p:cNvSpPr/>
            <p:nvPr/>
          </p:nvSpPr>
          <p:spPr>
            <a:xfrm rot="2700000">
              <a:off x="6625637" y="3544073"/>
              <a:ext cx="1224579" cy="1224579"/>
            </a:xfrm>
            <a:prstGeom prst="rect">
              <a:avLst/>
            </a:prstGeom>
            <a:solidFill>
              <a:srgbClr val="0170C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flipH="1">
              <a:off x="6829603" y="3725878"/>
              <a:ext cx="814754" cy="1169551"/>
            </a:xfrm>
            <a:prstGeom prst="rect">
              <a:avLst/>
            </a:prstGeom>
            <a:noFill/>
          </p:spPr>
          <p:txBody>
            <a:bodyPr wrap="none" rtlCol="0">
              <a:spAutoFit/>
            </a:bodyPr>
            <a:lstStyle/>
            <a:p>
              <a:r>
                <a:rPr lang="en-US" altLang="zh-CN"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rPr>
                <a:t>03</a:t>
              </a:r>
              <a:endParaRPr lang="zh-CN" altLang="en-US"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endParaRPr>
            </a:p>
            <a:p>
              <a:endParaRPr lang="zh-CN" altLang="en-US" sz="1500" dirty="0">
                <a:solidFill>
                  <a:srgbClr val="0170C1"/>
                </a:solidFill>
                <a:latin typeface="Gulim" panose="020B0600000101010101" pitchFamily="34" charset="-127"/>
                <a:ea typeface="Gulim" panose="020B0600000101010101" pitchFamily="34" charset="-127"/>
              </a:endParaRPr>
            </a:p>
          </p:txBody>
        </p:sp>
      </p:grpSp>
      <p:grpSp>
        <p:nvGrpSpPr>
          <p:cNvPr id="23" name="组合 22"/>
          <p:cNvGrpSpPr/>
          <p:nvPr/>
        </p:nvGrpSpPr>
        <p:grpSpPr>
          <a:xfrm>
            <a:off x="6035039" y="2111946"/>
            <a:ext cx="918434" cy="1036800"/>
            <a:chOff x="8907636" y="3544072"/>
            <a:chExt cx="1224579" cy="1382399"/>
          </a:xfrm>
        </p:grpSpPr>
        <p:sp>
          <p:nvSpPr>
            <p:cNvPr id="9" name="矩形 8"/>
            <p:cNvSpPr/>
            <p:nvPr/>
          </p:nvSpPr>
          <p:spPr>
            <a:xfrm rot="2700000">
              <a:off x="8907636" y="3544072"/>
              <a:ext cx="1224579" cy="1224579"/>
            </a:xfrm>
            <a:prstGeom prst="rect">
              <a:avLst/>
            </a:prstGeom>
            <a:solidFill>
              <a:srgbClr val="0170C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flipH="1">
              <a:off x="9059333" y="3756921"/>
              <a:ext cx="812616" cy="1169550"/>
            </a:xfrm>
            <a:prstGeom prst="rect">
              <a:avLst/>
            </a:prstGeom>
            <a:noFill/>
          </p:spPr>
          <p:txBody>
            <a:bodyPr wrap="none" rtlCol="0">
              <a:spAutoFit/>
            </a:bodyPr>
            <a:lstStyle/>
            <a:p>
              <a:r>
                <a:rPr lang="en-US" altLang="zh-CN"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rPr>
                <a:t>04</a:t>
              </a:r>
              <a:endParaRPr lang="zh-CN" altLang="en-US"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endParaRPr>
            </a:p>
            <a:p>
              <a:endParaRPr lang="zh-CN" altLang="en-US" sz="1500" dirty="0">
                <a:solidFill>
                  <a:srgbClr val="0170C1"/>
                </a:solidFill>
                <a:latin typeface="Gulim" panose="020B0600000101010101" pitchFamily="34" charset="-127"/>
                <a:ea typeface="Gulim" panose="020B0600000101010101" pitchFamily="34" charset="-127"/>
              </a:endParaRPr>
            </a:p>
          </p:txBody>
        </p:sp>
      </p:grpSp>
      <p:sp>
        <p:nvSpPr>
          <p:cNvPr id="16" name="文本框 15"/>
          <p:cNvSpPr txBox="1"/>
          <p:nvPr/>
        </p:nvSpPr>
        <p:spPr>
          <a:xfrm>
            <a:off x="494310" y="3427660"/>
            <a:ext cx="937437" cy="807913"/>
          </a:xfrm>
          <a:prstGeom prst="rect">
            <a:avLst/>
          </a:prstGeom>
          <a:noFill/>
        </p:spPr>
        <p:txBody>
          <a:bodyPr wrap="square" lIns="68580" tIns="34290" rIns="68580" bIns="34290" rtlCol="0">
            <a:spAutoFit/>
          </a:bodyPr>
          <a:lstStyle/>
          <a:p>
            <a:pPr algn="ctr"/>
            <a:r>
              <a:rPr lang="zh-CN" altLang="en-US" sz="2400" dirty="0">
                <a:solidFill>
                  <a:srgbClr val="7F7F7F"/>
                </a:solidFill>
                <a:latin typeface="微软雅黑" panose="020B0503020204020204" pitchFamily="34" charset="-122"/>
                <a:ea typeface="微软雅黑" panose="020B0503020204020204" pitchFamily="34" charset="-122"/>
              </a:rPr>
              <a:t>选题依据</a:t>
            </a:r>
          </a:p>
        </p:txBody>
      </p:sp>
      <p:sp>
        <p:nvSpPr>
          <p:cNvPr id="18" name="文本框 17"/>
          <p:cNvSpPr txBox="1"/>
          <p:nvPr/>
        </p:nvSpPr>
        <p:spPr>
          <a:xfrm>
            <a:off x="2581740" y="3392588"/>
            <a:ext cx="937437" cy="1177245"/>
          </a:xfrm>
          <a:prstGeom prst="rect">
            <a:avLst/>
          </a:prstGeom>
          <a:noFill/>
        </p:spPr>
        <p:txBody>
          <a:bodyPr wrap="square" lIns="68580" tIns="34290" rIns="68580" bIns="34290" rtlCol="0">
            <a:spAutoFit/>
          </a:bodyPr>
          <a:lstStyle/>
          <a:p>
            <a:pPr algn="ctr"/>
            <a:r>
              <a:rPr lang="zh-CN" altLang="en-US" sz="2400" dirty="0">
                <a:solidFill>
                  <a:srgbClr val="7F7F7F"/>
                </a:solidFill>
                <a:latin typeface="微软雅黑" panose="020B0503020204020204" pitchFamily="34" charset="-122"/>
                <a:ea typeface="微软雅黑" panose="020B0503020204020204" pitchFamily="34" charset="-122"/>
              </a:rPr>
              <a:t>研究内容</a:t>
            </a:r>
          </a:p>
          <a:p>
            <a:pPr algn="ctr"/>
            <a:endParaRPr lang="en-US" altLang="zh-CN" sz="2400" dirty="0">
              <a:solidFill>
                <a:srgbClr val="7F7F7F"/>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076405" y="3310293"/>
            <a:ext cx="930033" cy="807913"/>
          </a:xfrm>
          <a:prstGeom prst="rect">
            <a:avLst/>
          </a:prstGeom>
          <a:noFill/>
        </p:spPr>
        <p:txBody>
          <a:bodyPr wrap="square" lIns="68580" tIns="34290" rIns="68580" bIns="34290" rtlCol="0">
            <a:spAutoFit/>
          </a:bodyPr>
          <a:lstStyle/>
          <a:p>
            <a:pPr algn="ctr"/>
            <a:r>
              <a:rPr lang="zh-CN" altLang="en-US" sz="2400" dirty="0">
                <a:solidFill>
                  <a:srgbClr val="7F7F7F"/>
                </a:solidFill>
                <a:latin typeface="微软雅黑" panose="020B0503020204020204" pitchFamily="34" charset="-122"/>
                <a:ea typeface="微软雅黑" panose="020B0503020204020204" pitchFamily="34" charset="-122"/>
                <a:sym typeface="+mn-ea"/>
              </a:rPr>
              <a:t>工作计划</a:t>
            </a:r>
            <a:endParaRPr lang="en-US" sz="2400" dirty="0">
              <a:solidFill>
                <a:srgbClr val="7F7F7F"/>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167217" y="-1167219"/>
            <a:ext cx="11502956" cy="7474486"/>
            <a:chOff x="-1167217" y="-1167219"/>
            <a:chExt cx="11502956" cy="7474486"/>
          </a:xfrm>
        </p:grpSpPr>
        <p:sp>
          <p:nvSpPr>
            <p:cNvPr id="3" name="矩形 2"/>
            <p:cNvSpPr/>
            <p:nvPr/>
          </p:nvSpPr>
          <p:spPr>
            <a:xfrm rot="2700000">
              <a:off x="-1167217" y="-1167219"/>
              <a:ext cx="2334434" cy="2334434"/>
            </a:xfrm>
            <a:prstGeom prst="rect">
              <a:avLst/>
            </a:prstGeom>
            <a:blipFill dpi="0" rotWithShape="0">
              <a:blip r:embed="rId4"/>
              <a:srcRect/>
              <a:stretch>
                <a:fillRect/>
              </a:stretch>
            </a:blipFill>
            <a:ln w="1270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4" name="矩形 23"/>
            <p:cNvSpPr/>
            <p:nvPr/>
          </p:nvSpPr>
          <p:spPr>
            <a:xfrm rot="8100000" flipH="1">
              <a:off x="8001305" y="3972833"/>
              <a:ext cx="2334434" cy="2334434"/>
            </a:xfrm>
            <a:prstGeom prst="rect">
              <a:avLst/>
            </a:prstGeom>
            <a:blipFill dpi="0" rotWithShape="1">
              <a:blip r:embed="rId4"/>
              <a:srcRect/>
              <a:stretch>
                <a:fillRect/>
              </a:stretch>
            </a:blipFill>
            <a:ln w="1270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
        <p:nvSpPr>
          <p:cNvPr id="36" name="文本框 35">
            <a:extLst>
              <a:ext uri="{FF2B5EF4-FFF2-40B4-BE49-F238E27FC236}">
                <a16:creationId xmlns:a16="http://schemas.microsoft.com/office/drawing/2014/main" id="{2F3F5BDB-4882-4120-B4B4-83C7960146F3}"/>
              </a:ext>
            </a:extLst>
          </p:cNvPr>
          <p:cNvSpPr txBox="1"/>
          <p:nvPr/>
        </p:nvSpPr>
        <p:spPr>
          <a:xfrm>
            <a:off x="7739622" y="3330666"/>
            <a:ext cx="930033" cy="888704"/>
          </a:xfrm>
          <a:prstGeom prst="rect">
            <a:avLst/>
          </a:prstGeom>
          <a:noFill/>
        </p:spPr>
        <p:txBody>
          <a:bodyPr wrap="square" lIns="68580" tIns="34290" rIns="68580" bIns="34290" rtlCol="0">
            <a:spAutoFit/>
          </a:bodyPr>
          <a:lstStyle/>
          <a:p>
            <a:pPr algn="ctr"/>
            <a:r>
              <a:rPr lang="zh-CN" altLang="en-US" sz="2400" dirty="0">
                <a:solidFill>
                  <a:srgbClr val="7F7F7F"/>
                </a:solidFill>
                <a:latin typeface="微软雅黑" panose="020B0503020204020204" pitchFamily="34" charset="-122"/>
                <a:ea typeface="微软雅黑" panose="020B0503020204020204" pitchFamily="34" charset="-122"/>
                <a:sym typeface="+mn-ea"/>
              </a:rPr>
              <a:t>参考文献</a:t>
            </a:r>
            <a:endParaRPr lang="en-US" sz="2400" dirty="0">
              <a:solidFill>
                <a:srgbClr val="7F7F7F"/>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5D367DE7-DB38-497F-A623-BC57D54C25BA}"/>
              </a:ext>
            </a:extLst>
          </p:cNvPr>
          <p:cNvGrpSpPr/>
          <p:nvPr/>
        </p:nvGrpSpPr>
        <p:grpSpPr>
          <a:xfrm>
            <a:off x="7825917" y="2103376"/>
            <a:ext cx="918434" cy="1036800"/>
            <a:chOff x="8907636" y="3544072"/>
            <a:chExt cx="1224579" cy="1382399"/>
          </a:xfrm>
        </p:grpSpPr>
        <p:sp>
          <p:nvSpPr>
            <p:cNvPr id="27" name="矩形 26">
              <a:extLst>
                <a:ext uri="{FF2B5EF4-FFF2-40B4-BE49-F238E27FC236}">
                  <a16:creationId xmlns:a16="http://schemas.microsoft.com/office/drawing/2014/main" id="{D2D6173A-5F20-4A31-A64A-54F82E3EC83B}"/>
                </a:ext>
              </a:extLst>
            </p:cNvPr>
            <p:cNvSpPr/>
            <p:nvPr/>
          </p:nvSpPr>
          <p:spPr>
            <a:xfrm rot="2700000">
              <a:off x="8907636" y="3544072"/>
              <a:ext cx="1224579" cy="1224579"/>
            </a:xfrm>
            <a:prstGeom prst="rect">
              <a:avLst/>
            </a:prstGeom>
            <a:solidFill>
              <a:srgbClr val="0170C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19A141D-0D1E-4B3F-9A22-22A3AF7305F9}"/>
                </a:ext>
              </a:extLst>
            </p:cNvPr>
            <p:cNvSpPr txBox="1"/>
            <p:nvPr/>
          </p:nvSpPr>
          <p:spPr>
            <a:xfrm flipH="1">
              <a:off x="9059333" y="3756921"/>
              <a:ext cx="812616" cy="1169550"/>
            </a:xfrm>
            <a:prstGeom prst="rect">
              <a:avLst/>
            </a:prstGeom>
            <a:noFill/>
          </p:spPr>
          <p:txBody>
            <a:bodyPr wrap="none" rtlCol="0">
              <a:spAutoFit/>
            </a:bodyPr>
            <a:lstStyle/>
            <a:p>
              <a:r>
                <a:rPr lang="en-US" altLang="zh-CN"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rPr>
                <a:t>05</a:t>
              </a:r>
              <a:endParaRPr lang="zh-CN" altLang="en-US" sz="3600" b="1" dirty="0">
                <a:solidFill>
                  <a:srgbClr val="FFFFFF"/>
                </a:solidFill>
                <a:latin typeface="Agency FB" panose="020B0503020202020204" pitchFamily="34" charset="0"/>
                <a:ea typeface="微软雅黑" panose="020B0503020204020204" pitchFamily="34" charset="-122"/>
                <a:cs typeface="Aharoni" panose="02010803020104030203" pitchFamily="2" charset="-79"/>
              </a:endParaRPr>
            </a:p>
            <a:p>
              <a:endParaRPr lang="zh-CN" altLang="en-US" sz="1500" dirty="0">
                <a:solidFill>
                  <a:srgbClr val="0170C1"/>
                </a:solidFill>
                <a:latin typeface="Gulim" panose="020B0600000101010101" pitchFamily="34" charset="-127"/>
                <a:ea typeface="Gulim" panose="020B0600000101010101" pitchFamily="34" charset="-127"/>
              </a:endParaRPr>
            </a:p>
          </p:txBody>
        </p:sp>
      </p:grpSp>
      <p:sp>
        <p:nvSpPr>
          <p:cNvPr id="29" name="文本框 28">
            <a:extLst>
              <a:ext uri="{FF2B5EF4-FFF2-40B4-BE49-F238E27FC236}">
                <a16:creationId xmlns:a16="http://schemas.microsoft.com/office/drawing/2014/main" id="{4C906EBF-A227-453D-80FF-6C34E731CE28}"/>
              </a:ext>
            </a:extLst>
          </p:cNvPr>
          <p:cNvSpPr txBox="1"/>
          <p:nvPr/>
        </p:nvSpPr>
        <p:spPr>
          <a:xfrm>
            <a:off x="4252361" y="3362474"/>
            <a:ext cx="937437" cy="1177245"/>
          </a:xfrm>
          <a:prstGeom prst="rect">
            <a:avLst/>
          </a:prstGeom>
          <a:noFill/>
        </p:spPr>
        <p:txBody>
          <a:bodyPr wrap="square" lIns="68580" tIns="34290" rIns="68580" bIns="34290" rtlCol="0">
            <a:spAutoFit/>
          </a:bodyPr>
          <a:lstStyle/>
          <a:p>
            <a:pPr algn="ctr"/>
            <a:r>
              <a:rPr lang="zh-CN" altLang="en-US" sz="2400" dirty="0">
                <a:solidFill>
                  <a:srgbClr val="7F7F7F"/>
                </a:solidFill>
                <a:latin typeface="微软雅黑" panose="020B0503020204020204" pitchFamily="34" charset="-122"/>
                <a:ea typeface="微软雅黑" panose="020B0503020204020204" pitchFamily="34" charset="-122"/>
              </a:rPr>
              <a:t>研究方案</a:t>
            </a:r>
          </a:p>
          <a:p>
            <a:pPr algn="ctr"/>
            <a:endParaRPr lang="en-US" altLang="zh-CN" sz="2400" dirty="0">
              <a:solidFill>
                <a:srgbClr val="7F7F7F"/>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Tm="47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par>
                                <p:cTn id="21" presetID="53" presetClass="entr" presetSubtype="16"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53" presetClass="entr" presetSubtype="16"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53" presetClass="entr" presetSubtype="16"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childTnLst>
                          </p:cTn>
                        </p:par>
                        <p:par>
                          <p:cTn id="36" fill="hold">
                            <p:stCondLst>
                              <p:cond delay="1500"/>
                            </p:stCondLst>
                            <p:childTnLst>
                              <p:par>
                                <p:cTn id="37" presetID="16" presetClass="entr" presetSubtype="37"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outVertical)">
                                      <p:cBhvr>
                                        <p:cTn id="39" dur="500"/>
                                        <p:tgtEl>
                                          <p:spTgt spid="16"/>
                                        </p:tgtEl>
                                      </p:cBhvr>
                                    </p:animEffect>
                                  </p:childTnLst>
                                </p:cTn>
                              </p:par>
                              <p:par>
                                <p:cTn id="40" presetID="16" presetClass="entr" presetSubtype="37"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outVertical)">
                                      <p:cBhvr>
                                        <p:cTn id="42" dur="500"/>
                                        <p:tgtEl>
                                          <p:spTgt spid="18"/>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outVertical)">
                                      <p:cBhvr>
                                        <p:cTn id="45" dur="500"/>
                                        <p:tgtEl>
                                          <p:spTgt spid="19"/>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barn(outVertical)">
                                      <p:cBhvr>
                                        <p:cTn id="48" dur="500"/>
                                        <p:tgtEl>
                                          <p:spTgt spid="36"/>
                                        </p:tgtEl>
                                      </p:cBhvr>
                                    </p:animEffect>
                                  </p:childTnLst>
                                </p:cTn>
                              </p:par>
                              <p:par>
                                <p:cTn id="49" presetID="53" presetClass="entr" presetSubtype="16"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16" presetClass="entr" presetSubtype="37"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barn(outVertical)">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36"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2"/>
          <p:cNvSpPr txBox="1"/>
          <p:nvPr/>
        </p:nvSpPr>
        <p:spPr>
          <a:xfrm>
            <a:off x="3857069" y="1684461"/>
            <a:ext cx="3949452" cy="646331"/>
          </a:xfrm>
          <a:prstGeom prst="rect">
            <a:avLst/>
          </a:prstGeom>
          <a:noFill/>
        </p:spPr>
        <p:txBody>
          <a:bodyPr wrap="square" rtlCol="0">
            <a:spAutoFit/>
          </a:bodyPr>
          <a:lstStyle/>
          <a:p>
            <a:pPr algn="ctr"/>
            <a:r>
              <a:rPr lang="zh-CN" altLang="en-US" sz="3600" b="1" spc="300" dirty="0">
                <a:latin typeface="微软雅黑" panose="020B0503020204020204" pitchFamily="34" charset="-122"/>
                <a:ea typeface="微软雅黑" panose="020B0503020204020204" pitchFamily="34" charset="-122"/>
              </a:rPr>
              <a:t>选题依据</a:t>
            </a:r>
          </a:p>
        </p:txBody>
      </p:sp>
      <p:cxnSp>
        <p:nvCxnSpPr>
          <p:cNvPr id="42" name="直接连接符 41"/>
          <p:cNvCxnSpPr/>
          <p:nvPr/>
        </p:nvCxnSpPr>
        <p:spPr>
          <a:xfrm>
            <a:off x="3909918" y="2381935"/>
            <a:ext cx="4271445" cy="0"/>
          </a:xfrm>
          <a:prstGeom prst="line">
            <a:avLst/>
          </a:prstGeom>
          <a:ln>
            <a:solidFill>
              <a:srgbClr val="0170C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192278" y="1419774"/>
            <a:ext cx="1840822" cy="2693046"/>
            <a:chOff x="2061638" y="3502788"/>
            <a:chExt cx="1224579" cy="1791507"/>
          </a:xfrm>
        </p:grpSpPr>
        <p:sp>
          <p:nvSpPr>
            <p:cNvPr id="57" name="矩形 56"/>
            <p:cNvSpPr/>
            <p:nvPr/>
          </p:nvSpPr>
          <p:spPr>
            <a:xfrm rot="2700000">
              <a:off x="2061638" y="3544074"/>
              <a:ext cx="1224579" cy="1224579"/>
            </a:xfrm>
            <a:prstGeom prst="rect">
              <a:avLst/>
            </a:prstGeom>
            <a:solidFill>
              <a:srgbClr val="0170C1"/>
            </a:solidFill>
            <a:ln w="635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58" name="文本框 11"/>
            <p:cNvSpPr txBox="1"/>
            <p:nvPr/>
          </p:nvSpPr>
          <p:spPr>
            <a:xfrm flipH="1">
              <a:off x="2268600" y="3502788"/>
              <a:ext cx="810657" cy="1791507"/>
            </a:xfrm>
            <a:prstGeom prst="rect">
              <a:avLst/>
            </a:prstGeom>
            <a:noFill/>
          </p:spPr>
          <p:txBody>
            <a:bodyPr wrap="none" rtlCol="0">
              <a:spAutoFit/>
            </a:bodyPr>
            <a:lstStyle/>
            <a:p>
              <a:pPr algn="ctr"/>
              <a:r>
                <a:rPr lang="en-US" altLang="zh-CN"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rPr>
                <a:t>01</a:t>
              </a:r>
              <a:endParaRPr lang="zh-CN" altLang="en-US"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endParaRPr>
            </a:p>
            <a:p>
              <a:pPr algn="ctr"/>
              <a:endParaRPr lang="zh-CN" altLang="en-US" sz="5400" dirty="0">
                <a:solidFill>
                  <a:srgbClr val="0170C1"/>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nvGrpSpPr>
          <p:cNvPr id="21" name="组合 20"/>
          <p:cNvGrpSpPr/>
          <p:nvPr/>
        </p:nvGrpSpPr>
        <p:grpSpPr>
          <a:xfrm flipH="1">
            <a:off x="-1167217" y="-1167219"/>
            <a:ext cx="11502956" cy="7474486"/>
            <a:chOff x="-1167217" y="-1167219"/>
            <a:chExt cx="11502956" cy="7474486"/>
          </a:xfrm>
        </p:grpSpPr>
        <p:sp>
          <p:nvSpPr>
            <p:cNvPr id="22" name="矩形 21"/>
            <p:cNvSpPr/>
            <p:nvPr/>
          </p:nvSpPr>
          <p:spPr>
            <a:xfrm rot="2700000">
              <a:off x="-1167217" y="-1167219"/>
              <a:ext cx="2334434" cy="2334434"/>
            </a:xfrm>
            <a:prstGeom prst="rect">
              <a:avLst/>
            </a:prstGeom>
            <a:blipFill dpi="0" rotWithShape="0">
              <a:blip r:embed="rId4"/>
              <a:srcRect/>
              <a:stretch>
                <a:fillRect/>
              </a:stretch>
            </a:blipFill>
            <a:ln w="1270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rot="8100000" flipH="1">
              <a:off x="8001305" y="3972833"/>
              <a:ext cx="2334434" cy="2334434"/>
            </a:xfrm>
            <a:prstGeom prst="rect">
              <a:avLst/>
            </a:prstGeom>
            <a:blipFill dpi="0" rotWithShape="1">
              <a:blip r:embed="rId4"/>
              <a:srcRect/>
              <a:stretch>
                <a:fillRect/>
              </a:stretch>
            </a:blipFill>
            <a:ln w="1270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Tree>
    <p:custDataLst>
      <p:tags r:id="rId1"/>
    </p:custDataLst>
  </p:cSld>
  <p:clrMapOvr>
    <a:masterClrMapping/>
  </p:clrMapOvr>
  <p:transition spd="slow" advTm="205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p:cTn id="13" dur="1000" fill="hold"/>
                                        <p:tgtEl>
                                          <p:spTgt spid="56"/>
                                        </p:tgtEl>
                                        <p:attrNameLst>
                                          <p:attrName>ppt_w</p:attrName>
                                        </p:attrNameLst>
                                      </p:cBhvr>
                                      <p:tavLst>
                                        <p:tav tm="0">
                                          <p:val>
                                            <p:fltVal val="0"/>
                                          </p:val>
                                        </p:tav>
                                        <p:tav tm="100000">
                                          <p:val>
                                            <p:strVal val="#ppt_w"/>
                                          </p:val>
                                        </p:tav>
                                      </p:tavLst>
                                    </p:anim>
                                    <p:anim calcmode="lin" valueType="num">
                                      <p:cBhvr>
                                        <p:cTn id="14" dur="1000" fill="hold"/>
                                        <p:tgtEl>
                                          <p:spTgt spid="56"/>
                                        </p:tgtEl>
                                        <p:attrNameLst>
                                          <p:attrName>ppt_h</p:attrName>
                                        </p:attrNameLst>
                                      </p:cBhvr>
                                      <p:tavLst>
                                        <p:tav tm="0">
                                          <p:val>
                                            <p:fltVal val="0"/>
                                          </p:val>
                                        </p:tav>
                                        <p:tav tm="100000">
                                          <p:val>
                                            <p:strVal val="#ppt_h"/>
                                          </p:val>
                                        </p:tav>
                                      </p:tavLst>
                                    </p:anim>
                                    <p:anim calcmode="lin" valueType="num">
                                      <p:cBhvr>
                                        <p:cTn id="15" dur="1000" fill="hold"/>
                                        <p:tgtEl>
                                          <p:spTgt spid="56"/>
                                        </p:tgtEl>
                                        <p:attrNameLst>
                                          <p:attrName>style.rotation</p:attrName>
                                        </p:attrNameLst>
                                      </p:cBhvr>
                                      <p:tavLst>
                                        <p:tav tm="0">
                                          <p:val>
                                            <p:fltVal val="90"/>
                                          </p:val>
                                        </p:tav>
                                        <p:tav tm="100000">
                                          <p:val>
                                            <p:fltVal val="0"/>
                                          </p:val>
                                        </p:tav>
                                      </p:tavLst>
                                    </p:anim>
                                    <p:animEffect transition="in" filter="fade">
                                      <p:cBhvr>
                                        <p:cTn id="16" dur="1000"/>
                                        <p:tgtEl>
                                          <p:spTgt spid="5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par>
                                <p:cTn id="21" presetID="22" presetClass="entr" presetSubtype="8"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对角圆角 12">
            <a:extLst>
              <a:ext uri="{FF2B5EF4-FFF2-40B4-BE49-F238E27FC236}">
                <a16:creationId xmlns:a16="http://schemas.microsoft.com/office/drawing/2014/main" id="{97AF265A-0FDE-488A-B36E-2C99416AD099}"/>
              </a:ext>
            </a:extLst>
          </p:cNvPr>
          <p:cNvSpPr/>
          <p:nvPr/>
        </p:nvSpPr>
        <p:spPr>
          <a:xfrm>
            <a:off x="177208" y="850605"/>
            <a:ext cx="2573079" cy="387503"/>
          </a:xfrm>
          <a:prstGeom prst="round2DiagRect">
            <a:avLst/>
          </a:prstGeom>
          <a:solidFill>
            <a:srgbClr val="3F7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0" y="146685"/>
            <a:ext cx="7778115" cy="398780"/>
          </a:xfrm>
          <a:prstGeom prst="rect">
            <a:avLst/>
          </a:prstGeom>
          <a:noFill/>
        </p:spPr>
        <p:txBody>
          <a:bodyPr wrap="square" rtlCol="0" anchor="t">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选题依据</a:t>
            </a:r>
            <a:endParaRPr sz="20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42" name="直接连接符 41"/>
          <p:cNvCxnSpPr>
            <a:cxnSpLocks/>
          </p:cNvCxnSpPr>
          <p:nvPr/>
        </p:nvCxnSpPr>
        <p:spPr>
          <a:xfrm>
            <a:off x="0" y="545465"/>
            <a:ext cx="1874520" cy="0"/>
          </a:xfrm>
          <a:prstGeom prst="line">
            <a:avLst/>
          </a:prstGeom>
          <a:ln w="50800">
            <a:solidFill>
              <a:srgbClr val="0170C1"/>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5C88773B-C2F4-4680-A22A-8B2FE1C0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sp>
        <p:nvSpPr>
          <p:cNvPr id="11" name="文本框 10">
            <a:extLst>
              <a:ext uri="{FF2B5EF4-FFF2-40B4-BE49-F238E27FC236}">
                <a16:creationId xmlns:a16="http://schemas.microsoft.com/office/drawing/2014/main" id="{5B8DC00F-CC6D-46D9-99D3-E03E4020B501}"/>
              </a:ext>
            </a:extLst>
          </p:cNvPr>
          <p:cNvSpPr txBox="1"/>
          <p:nvPr/>
        </p:nvSpPr>
        <p:spPr>
          <a:xfrm>
            <a:off x="120503" y="770668"/>
            <a:ext cx="2721934" cy="465640"/>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1600" b="0" i="0" dirty="0">
                <a:solidFill>
                  <a:schemeClr val="bg1"/>
                </a:solidFill>
                <a:effectLst/>
                <a:latin typeface="-apple-system"/>
              </a:rPr>
              <a:t>    </a:t>
            </a:r>
            <a:r>
              <a:rPr lang="zh-CN" altLang="en-US" sz="1800" b="1" i="0" dirty="0">
                <a:solidFill>
                  <a:schemeClr val="bg1"/>
                </a:solidFill>
                <a:effectLst/>
                <a:latin typeface="-apple-system"/>
              </a:rPr>
              <a:t>研究背景及意义</a:t>
            </a:r>
            <a:endParaRPr lang="zh-CN" altLang="en-US" sz="1200" b="1" dirty="0">
              <a:solidFill>
                <a:schemeClr val="bg1"/>
              </a:solidFill>
            </a:endParaRPr>
          </a:p>
        </p:txBody>
      </p:sp>
      <p:sp>
        <p:nvSpPr>
          <p:cNvPr id="8" name="文本框 7">
            <a:extLst>
              <a:ext uri="{FF2B5EF4-FFF2-40B4-BE49-F238E27FC236}">
                <a16:creationId xmlns:a16="http://schemas.microsoft.com/office/drawing/2014/main" id="{EF2A837C-C108-484B-B6BF-D42C1536A05D}"/>
              </a:ext>
            </a:extLst>
          </p:cNvPr>
          <p:cNvSpPr txBox="1"/>
          <p:nvPr/>
        </p:nvSpPr>
        <p:spPr>
          <a:xfrm>
            <a:off x="484148" y="1449134"/>
            <a:ext cx="7738364" cy="2451569"/>
          </a:xfrm>
          <a:prstGeom prst="rect">
            <a:avLst/>
          </a:prstGeom>
          <a:noFill/>
        </p:spPr>
        <p:txBody>
          <a:bodyPr wrap="square" rtlCol="0">
            <a:spAutoFit/>
          </a:bodyPr>
          <a:lstStyle/>
          <a:p>
            <a:pPr marL="285750" indent="-285750" defTabSz="685800" fontAlgn="auto">
              <a:lnSpc>
                <a:spcPct val="120000"/>
              </a:lnSpc>
              <a:spcBef>
                <a:spcPts val="225"/>
              </a:spcBef>
              <a:spcAft>
                <a:spcPts val="0"/>
              </a:spcAft>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目前目标检测领域的深度学习方法主要分为两类：</a:t>
            </a:r>
          </a:p>
          <a:p>
            <a:pPr>
              <a:lnSpc>
                <a:spcPct val="120000"/>
              </a:lnSpc>
              <a:spcBef>
                <a:spcPts val="225"/>
              </a:spcBef>
              <a:defRPr/>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1</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two stage</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的目标检测算法：</a:t>
            </a:r>
            <a:r>
              <a:rPr lang="zh-CN" altLang="en-US"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先由算法生成一系列作为样本的候选框，再通过卷积神经网络进行样本分类。</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ts val="225"/>
              </a:spcBef>
              <a:defRPr/>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2</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one stage</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的目标检测算法：</a:t>
            </a:r>
            <a:r>
              <a:rPr lang="zh-CN" altLang="en-US"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不用产生候选框，直接将目标边框定位的问题转化为回归问题处理</a:t>
            </a:r>
            <a:endParaRPr lang="en-US" altLang="zh-CN" sz="1600" dirty="0">
              <a:latin typeface="Noto Sans S Chinese DemiLight" panose="020B0400000000000000" pitchFamily="34" charset="-122"/>
              <a:ea typeface="Noto Sans S Chinese DemiLight" panose="020B0400000000000000" pitchFamily="34" charset="-122"/>
              <a:sym typeface="Arial" panose="020B0604020202020204" pitchFamily="34" charset="0"/>
            </a:endParaRPr>
          </a:p>
          <a:p>
            <a:pPr>
              <a:lnSpc>
                <a:spcPct val="120000"/>
              </a:lnSpc>
              <a:spcBef>
                <a:spcPts val="225"/>
              </a:spcBef>
              <a:defRPr/>
            </a:pPr>
            <a:endParaRPr lang="en-US" altLang="zh-CN" dirty="0">
              <a:latin typeface="Noto Sans S Chinese DemiLight" panose="020B0400000000000000" pitchFamily="34" charset="-122"/>
              <a:ea typeface="Noto Sans S Chinese DemiLight" panose="020B0400000000000000" pitchFamily="34" charset="-122"/>
              <a:sym typeface="Arial" panose="020B0604020202020204" pitchFamily="34" charset="0"/>
            </a:endParaRPr>
          </a:p>
          <a:p>
            <a:pPr>
              <a:lnSpc>
                <a:spcPct val="120000"/>
              </a:lnSpc>
              <a:spcBef>
                <a:spcPts val="225"/>
              </a:spcBef>
              <a:defRPr/>
            </a:pPr>
            <a:r>
              <a:rPr lang="zh-CN" altLang="en-US" dirty="0">
                <a:latin typeface="Noto Sans S Chinese DemiLight" panose="020B0400000000000000" pitchFamily="34" charset="-122"/>
                <a:ea typeface="Noto Sans S Chinese DemiLight" panose="020B0400000000000000" pitchFamily="34" charset="-122"/>
                <a:sym typeface="Arial" panose="020B0604020202020204" pitchFamily="34" charset="0"/>
              </a:rPr>
              <a:t>             </a:t>
            </a:r>
            <a:endParaRPr lang="en-US" altLang="zh-CN" sz="1400" dirty="0">
              <a:latin typeface="Noto Sans S Chinese DemiLight" panose="020B0400000000000000" pitchFamily="34" charset="-122"/>
              <a:ea typeface="Noto Sans S Chinese DemiLight" panose="020B0400000000000000" pitchFamily="34" charset="-122"/>
              <a:sym typeface="Arial" panose="020B0604020202020204" pitchFamily="34" charset="0"/>
            </a:endParaRPr>
          </a:p>
          <a:p>
            <a:pPr defTabSz="685800" fontAlgn="auto">
              <a:lnSpc>
                <a:spcPct val="120000"/>
              </a:lnSpc>
              <a:spcBef>
                <a:spcPts val="225"/>
              </a:spcBef>
              <a:spcAft>
                <a:spcPts val="0"/>
              </a:spcAft>
              <a:defRPr/>
            </a:pP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文本框 11">
            <a:extLst>
              <a:ext uri="{FF2B5EF4-FFF2-40B4-BE49-F238E27FC236}">
                <a16:creationId xmlns:a16="http://schemas.microsoft.com/office/drawing/2014/main" id="{FAD4C727-0E3A-407A-A673-516A1F90DB8A}"/>
              </a:ext>
            </a:extLst>
          </p:cNvPr>
          <p:cNvSpPr txBox="1"/>
          <p:nvPr/>
        </p:nvSpPr>
        <p:spPr>
          <a:xfrm>
            <a:off x="799214" y="3196023"/>
            <a:ext cx="7373679" cy="116153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目前涌现出了很多先进的检测方法如</a:t>
            </a:r>
            <a:r>
              <a:rPr lang="en-US" altLang="zh-CN"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SSD</a:t>
            </a:r>
            <a:r>
              <a:rPr lang="zh-CN" altLang="en-US"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a:t>
            </a:r>
            <a:r>
              <a:rPr lang="en-US" altLang="zh-CN"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faster R-CNN</a:t>
            </a:r>
            <a:r>
              <a:rPr lang="zh-CN" altLang="en-US"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a:t>
            </a:r>
            <a:r>
              <a:rPr lang="en-US" altLang="zh-CN" sz="1600" dirty="0" err="1">
                <a:latin typeface="Noto Sans S Chinese DemiLight" panose="020B0400000000000000" pitchFamily="34" charset="-122"/>
                <a:ea typeface="Noto Sans S Chinese DemiLight" panose="020B0400000000000000" pitchFamily="34" charset="-122"/>
                <a:sym typeface="Arial" panose="020B0604020202020204" pitchFamily="34" charset="0"/>
              </a:rPr>
              <a:t>RetinaNet</a:t>
            </a:r>
            <a:r>
              <a:rPr lang="zh-CN" altLang="en-US"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a:t>
            </a:r>
            <a:r>
              <a:rPr lang="en-US" altLang="zh-CN"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YOLO</a:t>
            </a:r>
            <a:r>
              <a:rPr lang="zh-CN" altLang="en-US"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等，但</a:t>
            </a:r>
            <a:r>
              <a:rPr lang="zh-CN" altLang="en-US" sz="1600" b="1" dirty="0">
                <a:latin typeface="Noto Sans S Chinese DemiLight" panose="020B0400000000000000" pitchFamily="34" charset="-122"/>
                <a:ea typeface="Noto Sans S Chinese DemiLight" panose="020B0400000000000000" pitchFamily="34" charset="-122"/>
                <a:sym typeface="Arial" panose="020B0604020202020204" pitchFamily="34" charset="0"/>
              </a:rPr>
              <a:t>小目标检测性能差</a:t>
            </a:r>
            <a:r>
              <a:rPr lang="zh-CN" altLang="en-US" sz="1600" dirty="0">
                <a:latin typeface="Noto Sans S Chinese DemiLight" panose="020B0400000000000000" pitchFamily="34" charset="-122"/>
                <a:ea typeface="Noto Sans S Chinese DemiLight" panose="020B0400000000000000" pitchFamily="34" charset="-122"/>
                <a:sym typeface="Arial" panose="020B0604020202020204" pitchFamily="34" charset="0"/>
              </a:rPr>
              <a:t>的问题至今也没有被完全解决。因此小目标检测具有重要的研究意义</a:t>
            </a:r>
            <a:endParaRPr lang="zh-CN" altLang="en-US" sz="1600" dirty="0"/>
          </a:p>
        </p:txBody>
      </p:sp>
    </p:spTree>
    <p:extLst>
      <p:ext uri="{BB962C8B-B14F-4D97-AF65-F5344CB8AC3E}">
        <p14:creationId xmlns:p14="http://schemas.microsoft.com/office/powerpoint/2010/main" val="2515252257"/>
      </p:ext>
    </p:extLst>
  </p:cSld>
  <p:clrMapOvr>
    <a:masterClrMapping/>
  </p:clrMapOvr>
  <p:transition spd="slow" advTm="3748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对角圆角 15">
            <a:extLst>
              <a:ext uri="{FF2B5EF4-FFF2-40B4-BE49-F238E27FC236}">
                <a16:creationId xmlns:a16="http://schemas.microsoft.com/office/drawing/2014/main" id="{4910C229-D5E5-4D9A-9BEF-278262F7BB65}"/>
              </a:ext>
            </a:extLst>
          </p:cNvPr>
          <p:cNvSpPr/>
          <p:nvPr/>
        </p:nvSpPr>
        <p:spPr>
          <a:xfrm>
            <a:off x="177209" y="850605"/>
            <a:ext cx="2509284" cy="387503"/>
          </a:xfrm>
          <a:prstGeom prst="round2DiagRect">
            <a:avLst/>
          </a:prstGeom>
          <a:solidFill>
            <a:srgbClr val="3F7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0" name="Picture 6" descr="查看源图像">
            <a:extLst>
              <a:ext uri="{FF2B5EF4-FFF2-40B4-BE49-F238E27FC236}">
                <a16:creationId xmlns:a16="http://schemas.microsoft.com/office/drawing/2014/main" id="{7DF917B5-A237-4E6C-96C2-CEE0E087A8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13" r="17918" b="19306"/>
          <a:stretch/>
        </p:blipFill>
        <p:spPr bwMode="auto">
          <a:xfrm>
            <a:off x="5925879" y="1559241"/>
            <a:ext cx="3040912" cy="265117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0" y="146685"/>
            <a:ext cx="7778115" cy="398780"/>
          </a:xfrm>
          <a:prstGeom prst="rect">
            <a:avLst/>
          </a:prstGeom>
          <a:noFill/>
        </p:spPr>
        <p:txBody>
          <a:bodyPr wrap="square" rtlCol="0" anchor="t">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选题依据</a:t>
            </a:r>
            <a:endParaRPr sz="20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42" name="直接连接符 41"/>
          <p:cNvCxnSpPr>
            <a:cxnSpLocks/>
          </p:cNvCxnSpPr>
          <p:nvPr/>
        </p:nvCxnSpPr>
        <p:spPr>
          <a:xfrm>
            <a:off x="0" y="649605"/>
            <a:ext cx="1874520" cy="0"/>
          </a:xfrm>
          <a:prstGeom prst="line">
            <a:avLst/>
          </a:prstGeom>
          <a:ln w="50800">
            <a:solidFill>
              <a:srgbClr val="0170C1"/>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5C88773B-C2F4-4680-A22A-8B2FE1C0FD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sp>
        <p:nvSpPr>
          <p:cNvPr id="7" name="文本框 6">
            <a:extLst>
              <a:ext uri="{FF2B5EF4-FFF2-40B4-BE49-F238E27FC236}">
                <a16:creationId xmlns:a16="http://schemas.microsoft.com/office/drawing/2014/main" id="{3D461F59-256B-4F36-841B-41FA33E5AB28}"/>
              </a:ext>
            </a:extLst>
          </p:cNvPr>
          <p:cNvSpPr txBox="1"/>
          <p:nvPr/>
        </p:nvSpPr>
        <p:spPr>
          <a:xfrm>
            <a:off x="513907" y="1453369"/>
            <a:ext cx="3962400" cy="369332"/>
          </a:xfrm>
          <a:prstGeom prst="rect">
            <a:avLst/>
          </a:prstGeom>
          <a:noFill/>
        </p:spPr>
        <p:txBody>
          <a:bodyPr wrap="square">
            <a:spAutoFit/>
          </a:bodyPr>
          <a:lstStyle/>
          <a:p>
            <a:pPr marL="285750" indent="-285750">
              <a:buFont typeface="Wingdings" panose="05000000000000000000" pitchFamily="2" charset="2"/>
              <a:buChar char="Ø"/>
            </a:pPr>
            <a:r>
              <a:rPr lang="zh-CN" altLang="en-US" sz="1600" b="0" i="0" dirty="0">
                <a:solidFill>
                  <a:srgbClr val="121212"/>
                </a:solidFill>
                <a:effectLst/>
                <a:latin typeface="-apple-system"/>
              </a:rPr>
              <a:t>  </a:t>
            </a:r>
            <a:r>
              <a:rPr lang="en-US" altLang="zh-CN" sz="1800" b="1" i="0" dirty="0">
                <a:solidFill>
                  <a:srgbClr val="121212"/>
                </a:solidFill>
                <a:effectLst/>
                <a:latin typeface="-apple-system"/>
              </a:rPr>
              <a:t>Multi-scale feature learning</a:t>
            </a:r>
            <a:endParaRPr lang="en-US" altLang="zh-CN" sz="1600" b="1" i="0" dirty="0">
              <a:solidFill>
                <a:srgbClr val="121212"/>
              </a:solidFill>
              <a:effectLst/>
              <a:latin typeface="-apple-system"/>
            </a:endParaRPr>
          </a:p>
        </p:txBody>
      </p:sp>
      <p:sp>
        <p:nvSpPr>
          <p:cNvPr id="13" name="文本框 12">
            <a:extLst>
              <a:ext uri="{FF2B5EF4-FFF2-40B4-BE49-F238E27FC236}">
                <a16:creationId xmlns:a16="http://schemas.microsoft.com/office/drawing/2014/main" id="{6021DC02-EE04-421A-A846-7C47E919434A}"/>
              </a:ext>
            </a:extLst>
          </p:cNvPr>
          <p:cNvSpPr txBox="1"/>
          <p:nvPr/>
        </p:nvSpPr>
        <p:spPr>
          <a:xfrm>
            <a:off x="262271" y="753746"/>
            <a:ext cx="2424222" cy="46544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1800" b="0" i="0" dirty="0">
                <a:solidFill>
                  <a:schemeClr val="bg1"/>
                </a:solidFill>
                <a:effectLst/>
                <a:latin typeface="-apple-system"/>
              </a:rPr>
              <a:t>    </a:t>
            </a:r>
            <a:r>
              <a:rPr lang="zh-CN" altLang="en-US" sz="1800" b="1" i="0" dirty="0">
                <a:solidFill>
                  <a:schemeClr val="bg1"/>
                </a:solidFill>
                <a:effectLst/>
                <a:latin typeface="-apple-system"/>
              </a:rPr>
              <a:t>研究现状及问题</a:t>
            </a:r>
            <a:endParaRPr lang="zh-CN" altLang="en-US" b="1" dirty="0">
              <a:solidFill>
                <a:schemeClr val="bg1"/>
              </a:solidFill>
            </a:endParaRPr>
          </a:p>
        </p:txBody>
      </p:sp>
      <p:sp>
        <p:nvSpPr>
          <p:cNvPr id="15" name="文本框 14">
            <a:extLst>
              <a:ext uri="{FF2B5EF4-FFF2-40B4-BE49-F238E27FC236}">
                <a16:creationId xmlns:a16="http://schemas.microsoft.com/office/drawing/2014/main" id="{67D94F17-38BB-468F-A712-6B1058A91DBE}"/>
              </a:ext>
            </a:extLst>
          </p:cNvPr>
          <p:cNvSpPr txBox="1"/>
          <p:nvPr/>
        </p:nvSpPr>
        <p:spPr>
          <a:xfrm>
            <a:off x="177209" y="1870690"/>
            <a:ext cx="5826642" cy="2644698"/>
          </a:xfrm>
          <a:prstGeom prst="rect">
            <a:avLst/>
          </a:prstGeom>
          <a:noFill/>
        </p:spPr>
        <p:txBody>
          <a:bodyPr wrap="square">
            <a:spAutoFit/>
          </a:bodyPr>
          <a:lstStyle/>
          <a:p>
            <a:pPr>
              <a:lnSpc>
                <a:spcPct val="150000"/>
              </a:lnSpc>
            </a:pPr>
            <a:r>
              <a:rPr lang="zh-CN" altLang="en-US" sz="1400" b="1" i="0" dirty="0">
                <a:solidFill>
                  <a:srgbClr val="121212"/>
                </a:solidFill>
                <a:effectLst/>
                <a:latin typeface="-apple-system"/>
              </a:rPr>
              <a:t>        采用将不同</a:t>
            </a:r>
            <a:r>
              <a:rPr lang="en-US" altLang="zh-CN" sz="1400" b="1" i="0" dirty="0">
                <a:solidFill>
                  <a:srgbClr val="121212"/>
                </a:solidFill>
                <a:effectLst/>
                <a:latin typeface="-apple-system"/>
              </a:rPr>
              <a:t>scale</a:t>
            </a:r>
            <a:r>
              <a:rPr lang="zh-CN" altLang="en-US" sz="1400" b="1" i="0" dirty="0">
                <a:solidFill>
                  <a:srgbClr val="121212"/>
                </a:solidFill>
                <a:effectLst/>
                <a:latin typeface="-apple-system"/>
              </a:rPr>
              <a:t>物体分开学习的方法来解决小目标本身判别性特征少的问题。</a:t>
            </a:r>
            <a:r>
              <a:rPr lang="zh-CN" altLang="en-US" sz="1400" i="0" dirty="0">
                <a:solidFill>
                  <a:srgbClr val="121212"/>
                </a:solidFill>
                <a:effectLst/>
                <a:latin typeface="-apple-system"/>
              </a:rPr>
              <a:t>其中，</a:t>
            </a:r>
            <a:r>
              <a:rPr lang="en-US" altLang="zh-CN" sz="1400" b="1" i="0" dirty="0">
                <a:solidFill>
                  <a:srgbClr val="121212"/>
                </a:solidFill>
                <a:effectLst/>
                <a:latin typeface="-apple-system"/>
              </a:rPr>
              <a:t>FPN</a:t>
            </a:r>
            <a:r>
              <a:rPr lang="zh-CN" altLang="en-US" sz="1400" i="0" dirty="0">
                <a:solidFill>
                  <a:srgbClr val="121212"/>
                </a:solidFill>
                <a:effectLst/>
                <a:latin typeface="-apple-system"/>
              </a:rPr>
              <a:t>以更为轻量的最近邻插值结合侧向连接实现了将高层的语义信息逐渐传播到低层的功能，使得尺度更为平滑。</a:t>
            </a:r>
            <a:endParaRPr lang="en-US" altLang="zh-CN" sz="1400" i="0" dirty="0">
              <a:solidFill>
                <a:srgbClr val="121212"/>
              </a:solidFill>
              <a:effectLst/>
              <a:latin typeface="-apple-system"/>
            </a:endParaRPr>
          </a:p>
          <a:p>
            <a:pPr>
              <a:lnSpc>
                <a:spcPct val="150000"/>
              </a:lnSpc>
            </a:pPr>
            <a:r>
              <a:rPr lang="en-US" altLang="zh-CN" sz="1400" b="1" dirty="0">
                <a:solidFill>
                  <a:srgbClr val="121212"/>
                </a:solidFill>
                <a:latin typeface="-apple-system"/>
              </a:rPr>
              <a:t>      FPN</a:t>
            </a:r>
            <a:r>
              <a:rPr lang="zh-CN" altLang="en-US" sz="1400" b="1" dirty="0">
                <a:solidFill>
                  <a:srgbClr val="121212"/>
                </a:solidFill>
                <a:latin typeface="-apple-system"/>
              </a:rPr>
              <a:t>看起来很完美，但在小物体检测上仍然有一些缺陷</a:t>
            </a:r>
            <a:r>
              <a:rPr lang="zh-CN" altLang="en-US" sz="1400" dirty="0">
                <a:solidFill>
                  <a:srgbClr val="121212"/>
                </a:solidFill>
                <a:latin typeface="-apple-system"/>
              </a:rPr>
              <a:t>：</a:t>
            </a:r>
            <a:endParaRPr lang="en-US" altLang="zh-CN" sz="1400" dirty="0">
              <a:solidFill>
                <a:srgbClr val="121212"/>
              </a:solidFill>
              <a:latin typeface="-apple-system"/>
            </a:endParaRPr>
          </a:p>
          <a:p>
            <a:pPr marL="342900" indent="-342900">
              <a:lnSpc>
                <a:spcPct val="150000"/>
              </a:lnSpc>
              <a:buFont typeface="+mj-lt"/>
              <a:buAutoNum type="arabicPeriod"/>
            </a:pPr>
            <a:r>
              <a:rPr lang="zh-CN" altLang="en-US" sz="1400" dirty="0">
                <a:solidFill>
                  <a:srgbClr val="121212"/>
                </a:solidFill>
                <a:latin typeface="-apple-system"/>
              </a:rPr>
              <a:t>由于重复使用下采样操作，对于其和上采样的特征图会存在空间不对齐，如果直接使用相加的方法会损害边界和小目标的预测。</a:t>
            </a:r>
            <a:endParaRPr lang="en-US" altLang="zh-CN" sz="1400" dirty="0">
              <a:solidFill>
                <a:srgbClr val="121212"/>
              </a:solidFill>
              <a:latin typeface="-apple-system"/>
            </a:endParaRPr>
          </a:p>
          <a:p>
            <a:pPr marL="342900" indent="-342900">
              <a:lnSpc>
                <a:spcPct val="150000"/>
              </a:lnSpc>
              <a:buFont typeface="+mj-lt"/>
              <a:buAutoNum type="arabicPeriod"/>
            </a:pPr>
            <a:r>
              <a:rPr lang="zh-CN" altLang="en-US" sz="1400" dirty="0">
                <a:solidFill>
                  <a:srgbClr val="121212"/>
                </a:solidFill>
                <a:latin typeface="-apple-system"/>
              </a:rPr>
              <a:t>在</a:t>
            </a:r>
            <a:r>
              <a:rPr lang="en-US" altLang="zh-CN" sz="1400" dirty="0">
                <a:solidFill>
                  <a:srgbClr val="121212"/>
                </a:solidFill>
                <a:latin typeface="-apple-system"/>
              </a:rPr>
              <a:t>FPN</a:t>
            </a:r>
            <a:r>
              <a:rPr lang="zh-CN" altLang="en-US" sz="1400" dirty="0">
                <a:solidFill>
                  <a:srgbClr val="121212"/>
                </a:solidFill>
                <a:latin typeface="-apple-system"/>
              </a:rPr>
              <a:t>内部使用</a:t>
            </a:r>
            <a:r>
              <a:rPr lang="en-US" altLang="zh-CN" sz="1400" dirty="0">
                <a:solidFill>
                  <a:srgbClr val="121212"/>
                </a:solidFill>
                <a:latin typeface="-apple-system"/>
              </a:rPr>
              <a:t>ROI </a:t>
            </a:r>
            <a:r>
              <a:rPr lang="en-US" altLang="zh-CN" dirty="0">
                <a:solidFill>
                  <a:srgbClr val="121212"/>
                </a:solidFill>
                <a:latin typeface="-apple-system"/>
              </a:rPr>
              <a:t>Pooling </a:t>
            </a:r>
            <a:r>
              <a:rPr lang="zh-CN" altLang="en-US" dirty="0">
                <a:solidFill>
                  <a:srgbClr val="121212"/>
                </a:solidFill>
                <a:latin typeface="-apple-system"/>
              </a:rPr>
              <a:t>方式破坏了小目标的结构</a:t>
            </a:r>
            <a:r>
              <a:rPr lang="zh-CN" altLang="en-US" sz="1400" dirty="0">
                <a:solidFill>
                  <a:srgbClr val="121212"/>
                </a:solidFill>
                <a:latin typeface="-apple-system"/>
              </a:rPr>
              <a:t>。当</a:t>
            </a:r>
            <a:r>
              <a:rPr lang="en-US" altLang="zh-CN" dirty="0">
                <a:solidFill>
                  <a:srgbClr val="121212"/>
                </a:solidFill>
                <a:latin typeface="-apple-system"/>
              </a:rPr>
              <a:t>ROI</a:t>
            </a:r>
            <a:r>
              <a:rPr lang="zh-CN" altLang="en-US" dirty="0">
                <a:solidFill>
                  <a:srgbClr val="121212"/>
                </a:solidFill>
                <a:latin typeface="-apple-system"/>
              </a:rPr>
              <a:t>的大小小于目标大小时，它只是简单地复制特征值以符合预设的特征长度。</a:t>
            </a:r>
            <a:endParaRPr lang="zh-CN" altLang="en-US" sz="1400" dirty="0">
              <a:solidFill>
                <a:srgbClr val="121212"/>
              </a:solidFill>
              <a:latin typeface="-apple-system"/>
            </a:endParaRPr>
          </a:p>
        </p:txBody>
      </p:sp>
    </p:spTree>
    <p:extLst>
      <p:ext uri="{BB962C8B-B14F-4D97-AF65-F5344CB8AC3E}">
        <p14:creationId xmlns:p14="http://schemas.microsoft.com/office/powerpoint/2010/main" val="138356728"/>
      </p:ext>
    </p:extLst>
  </p:cSld>
  <p:clrMapOvr>
    <a:masterClrMapping/>
  </p:clrMapOvr>
  <p:transition spd="slow" advTm="5490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2"/>
          <p:cNvSpPr txBox="1"/>
          <p:nvPr/>
        </p:nvSpPr>
        <p:spPr>
          <a:xfrm>
            <a:off x="3857069" y="1684461"/>
            <a:ext cx="3949452" cy="1200329"/>
          </a:xfrm>
          <a:prstGeom prst="rect">
            <a:avLst/>
          </a:prstGeom>
          <a:noFill/>
        </p:spPr>
        <p:txBody>
          <a:bodyPr wrap="square" rtlCol="0">
            <a:spAutoFit/>
          </a:bodyPr>
          <a:lstStyle/>
          <a:p>
            <a:pPr algn="ctr"/>
            <a:r>
              <a:rPr lang="zh-CN" altLang="en-US" sz="3600" b="1" spc="300" dirty="0">
                <a:latin typeface="微软雅黑" panose="020B0503020204020204" pitchFamily="34" charset="-122"/>
                <a:ea typeface="微软雅黑" panose="020B0503020204020204" pitchFamily="34" charset="-122"/>
              </a:rPr>
              <a:t>研究内容</a:t>
            </a:r>
          </a:p>
          <a:p>
            <a:endParaRPr lang="en-US" altLang="zh-CN" sz="3600" b="1" spc="300" dirty="0">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3909918" y="2381935"/>
            <a:ext cx="4271445" cy="0"/>
          </a:xfrm>
          <a:prstGeom prst="line">
            <a:avLst/>
          </a:prstGeom>
          <a:ln>
            <a:solidFill>
              <a:srgbClr val="0170C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192278" y="1419774"/>
            <a:ext cx="1840822" cy="2693046"/>
            <a:chOff x="2061638" y="3502788"/>
            <a:chExt cx="1224579" cy="1791507"/>
          </a:xfrm>
        </p:grpSpPr>
        <p:sp>
          <p:nvSpPr>
            <p:cNvPr id="57" name="矩形 56"/>
            <p:cNvSpPr/>
            <p:nvPr/>
          </p:nvSpPr>
          <p:spPr>
            <a:xfrm rot="2700000">
              <a:off x="2061638" y="3544074"/>
              <a:ext cx="1224579" cy="1224579"/>
            </a:xfrm>
            <a:prstGeom prst="rect">
              <a:avLst/>
            </a:prstGeom>
            <a:solidFill>
              <a:srgbClr val="0170C1"/>
            </a:solidFill>
            <a:ln w="635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58" name="文本框 11"/>
            <p:cNvSpPr txBox="1"/>
            <p:nvPr/>
          </p:nvSpPr>
          <p:spPr>
            <a:xfrm flipH="1">
              <a:off x="2167294" y="3502788"/>
              <a:ext cx="1013268" cy="1791507"/>
            </a:xfrm>
            <a:prstGeom prst="rect">
              <a:avLst/>
            </a:prstGeom>
            <a:noFill/>
          </p:spPr>
          <p:txBody>
            <a:bodyPr wrap="none" rtlCol="0">
              <a:spAutoFit/>
            </a:bodyPr>
            <a:lstStyle/>
            <a:p>
              <a:pPr algn="ctr"/>
              <a:r>
                <a:rPr lang="en-US" altLang="zh-CN"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rPr>
                <a:t>02</a:t>
              </a:r>
              <a:endParaRPr lang="zh-CN" altLang="en-US"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endParaRPr>
            </a:p>
            <a:p>
              <a:pPr algn="ctr"/>
              <a:endParaRPr lang="zh-CN" altLang="en-US" sz="5400" dirty="0">
                <a:solidFill>
                  <a:srgbClr val="0170C1"/>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nvGrpSpPr>
          <p:cNvPr id="21" name="组合 20"/>
          <p:cNvGrpSpPr/>
          <p:nvPr/>
        </p:nvGrpSpPr>
        <p:grpSpPr>
          <a:xfrm flipH="1">
            <a:off x="-1167217" y="-1167219"/>
            <a:ext cx="11502956" cy="7474486"/>
            <a:chOff x="-1167217" y="-1167219"/>
            <a:chExt cx="11502956" cy="7474486"/>
          </a:xfrm>
        </p:grpSpPr>
        <p:sp>
          <p:nvSpPr>
            <p:cNvPr id="22" name="矩形 21"/>
            <p:cNvSpPr/>
            <p:nvPr/>
          </p:nvSpPr>
          <p:spPr>
            <a:xfrm rot="2700000">
              <a:off x="-1167217" y="-1167219"/>
              <a:ext cx="2334434" cy="2334434"/>
            </a:xfrm>
            <a:prstGeom prst="rect">
              <a:avLst/>
            </a:prstGeom>
            <a:blipFill dpi="0" rotWithShape="0">
              <a:blip r:embed="rId4"/>
              <a:srcRect/>
              <a:stretch>
                <a:fillRect/>
              </a:stretch>
            </a:blipFill>
            <a:ln w="1270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rot="8100000" flipH="1">
              <a:off x="8001305" y="3972833"/>
              <a:ext cx="2334434" cy="2334434"/>
            </a:xfrm>
            <a:prstGeom prst="rect">
              <a:avLst/>
            </a:prstGeom>
            <a:blipFill dpi="0" rotWithShape="1">
              <a:blip r:embed="rId4"/>
              <a:srcRect/>
              <a:stretch>
                <a:fillRect/>
              </a:stretch>
            </a:blipFill>
            <a:ln w="1270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Tree>
    <p:custDataLst>
      <p:tags r:id="rId1"/>
    </p:custDataLst>
  </p:cSld>
  <p:clrMapOvr>
    <a:masterClrMapping/>
  </p:clrMapOvr>
  <p:transition spd="slow" advTm="247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p:cTn id="13" dur="1000" fill="hold"/>
                                        <p:tgtEl>
                                          <p:spTgt spid="56"/>
                                        </p:tgtEl>
                                        <p:attrNameLst>
                                          <p:attrName>ppt_w</p:attrName>
                                        </p:attrNameLst>
                                      </p:cBhvr>
                                      <p:tavLst>
                                        <p:tav tm="0">
                                          <p:val>
                                            <p:fltVal val="0"/>
                                          </p:val>
                                        </p:tav>
                                        <p:tav tm="100000">
                                          <p:val>
                                            <p:strVal val="#ppt_w"/>
                                          </p:val>
                                        </p:tav>
                                      </p:tavLst>
                                    </p:anim>
                                    <p:anim calcmode="lin" valueType="num">
                                      <p:cBhvr>
                                        <p:cTn id="14" dur="1000" fill="hold"/>
                                        <p:tgtEl>
                                          <p:spTgt spid="56"/>
                                        </p:tgtEl>
                                        <p:attrNameLst>
                                          <p:attrName>ppt_h</p:attrName>
                                        </p:attrNameLst>
                                      </p:cBhvr>
                                      <p:tavLst>
                                        <p:tav tm="0">
                                          <p:val>
                                            <p:fltVal val="0"/>
                                          </p:val>
                                        </p:tav>
                                        <p:tav tm="100000">
                                          <p:val>
                                            <p:strVal val="#ppt_h"/>
                                          </p:val>
                                        </p:tav>
                                      </p:tavLst>
                                    </p:anim>
                                    <p:anim calcmode="lin" valueType="num">
                                      <p:cBhvr>
                                        <p:cTn id="15" dur="1000" fill="hold"/>
                                        <p:tgtEl>
                                          <p:spTgt spid="56"/>
                                        </p:tgtEl>
                                        <p:attrNameLst>
                                          <p:attrName>style.rotation</p:attrName>
                                        </p:attrNameLst>
                                      </p:cBhvr>
                                      <p:tavLst>
                                        <p:tav tm="0">
                                          <p:val>
                                            <p:fltVal val="90"/>
                                          </p:val>
                                        </p:tav>
                                        <p:tav tm="100000">
                                          <p:val>
                                            <p:fltVal val="0"/>
                                          </p:val>
                                        </p:tav>
                                      </p:tavLst>
                                    </p:anim>
                                    <p:animEffect transition="in" filter="fade">
                                      <p:cBhvr>
                                        <p:cTn id="16" dur="1000"/>
                                        <p:tgtEl>
                                          <p:spTgt spid="5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par>
                                <p:cTn id="21" presetID="22" presetClass="entr" presetSubtype="8"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对角圆角 6">
            <a:extLst>
              <a:ext uri="{FF2B5EF4-FFF2-40B4-BE49-F238E27FC236}">
                <a16:creationId xmlns:a16="http://schemas.microsoft.com/office/drawing/2014/main" id="{40765DF1-CDF1-432A-9DAC-85D150E0BE69}"/>
              </a:ext>
            </a:extLst>
          </p:cNvPr>
          <p:cNvSpPr/>
          <p:nvPr/>
        </p:nvSpPr>
        <p:spPr>
          <a:xfrm>
            <a:off x="210192" y="993465"/>
            <a:ext cx="3678865" cy="387503"/>
          </a:xfrm>
          <a:prstGeom prst="round2DiagRect">
            <a:avLst/>
          </a:prstGeom>
          <a:solidFill>
            <a:srgbClr val="3F7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0" y="146685"/>
            <a:ext cx="7778115" cy="398780"/>
          </a:xfrm>
          <a:prstGeom prst="rect">
            <a:avLst/>
          </a:prstGeom>
          <a:noFill/>
        </p:spPr>
        <p:txBody>
          <a:bodyPr wrap="square" rtlCol="0" anchor="t">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研究内容</a:t>
            </a:r>
            <a:endParaRPr sz="20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42" name="直接连接符 41"/>
          <p:cNvCxnSpPr>
            <a:cxnSpLocks/>
          </p:cNvCxnSpPr>
          <p:nvPr/>
        </p:nvCxnSpPr>
        <p:spPr>
          <a:xfrm>
            <a:off x="0" y="649605"/>
            <a:ext cx="1874520" cy="0"/>
          </a:xfrm>
          <a:prstGeom prst="line">
            <a:avLst/>
          </a:prstGeom>
          <a:ln w="50800">
            <a:solidFill>
              <a:srgbClr val="0170C1"/>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5C88773B-C2F4-4680-A22A-8B2FE1C0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sp>
        <p:nvSpPr>
          <p:cNvPr id="11" name="文本框 10">
            <a:extLst>
              <a:ext uri="{FF2B5EF4-FFF2-40B4-BE49-F238E27FC236}">
                <a16:creationId xmlns:a16="http://schemas.microsoft.com/office/drawing/2014/main" id="{5B8DC00F-CC6D-46D9-99D3-E03E4020B501}"/>
              </a:ext>
            </a:extLst>
          </p:cNvPr>
          <p:cNvSpPr txBox="1"/>
          <p:nvPr/>
        </p:nvSpPr>
        <p:spPr>
          <a:xfrm>
            <a:off x="554330" y="1706656"/>
            <a:ext cx="7922342" cy="19878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1600" kern="0" dirty="0">
                <a:latin typeface="微软雅黑" panose="020B0503020204020204" pitchFamily="34" charset="-122"/>
                <a:ea typeface="微软雅黑" panose="020B0503020204020204" pitchFamily="34" charset="-122"/>
                <a:cs typeface="+mn-ea"/>
              </a:rPr>
              <a:t>基于</a:t>
            </a:r>
            <a:r>
              <a:rPr lang="en-US" altLang="zh-CN" sz="1600" kern="0" dirty="0">
                <a:latin typeface="微软雅黑" panose="020B0503020204020204" pitchFamily="34" charset="-122"/>
                <a:ea typeface="微软雅黑" panose="020B0503020204020204" pitchFamily="34" charset="-122"/>
                <a:cs typeface="+mn-ea"/>
              </a:rPr>
              <a:t>FPN</a:t>
            </a:r>
            <a:r>
              <a:rPr lang="zh-CN" altLang="en-US" sz="1600" kern="0" dirty="0">
                <a:latin typeface="微软雅黑" panose="020B0503020204020204" pitchFamily="34" charset="-122"/>
                <a:ea typeface="微软雅黑" panose="020B0503020204020204" pitchFamily="34" charset="-122"/>
                <a:cs typeface="+mn-ea"/>
              </a:rPr>
              <a:t>设计一种新的多尺度特征学习框架，改善由于经过多次下采样而导致的和高层特征空间不对齐的问题。</a:t>
            </a:r>
            <a:endParaRPr lang="en-US" altLang="zh-CN" sz="1600" kern="0" dirty="0">
              <a:latin typeface="微软雅黑" panose="020B0503020204020204" pitchFamily="34" charset="-122"/>
              <a:ea typeface="微软雅黑" panose="020B0503020204020204" pitchFamily="34" charset="-122"/>
              <a:cs typeface="+mn-ea"/>
            </a:endParaRPr>
          </a:p>
          <a:p>
            <a:pPr marL="285750" indent="-285750">
              <a:lnSpc>
                <a:spcPct val="200000"/>
              </a:lnSpc>
              <a:buFont typeface="Arial" panose="020B0604020202020204" pitchFamily="34" charset="0"/>
              <a:buChar char="•"/>
            </a:pPr>
            <a:r>
              <a:rPr lang="zh-CN" altLang="en-US" sz="1600" kern="0" dirty="0">
                <a:latin typeface="微软雅黑" panose="020B0503020204020204" pitchFamily="34" charset="-122"/>
                <a:ea typeface="微软雅黑" panose="020B0503020204020204" pitchFamily="34" charset="-122"/>
                <a:cs typeface="+mn-ea"/>
              </a:rPr>
              <a:t>解决</a:t>
            </a:r>
            <a:r>
              <a:rPr lang="en-US" altLang="zh-CN" sz="1600" kern="0" dirty="0">
                <a:latin typeface="微软雅黑" panose="020B0503020204020204" pitchFamily="34" charset="-122"/>
                <a:ea typeface="微软雅黑" panose="020B0503020204020204" pitchFamily="34" charset="-122"/>
                <a:cs typeface="+mn-ea"/>
              </a:rPr>
              <a:t>ROI Pooling</a:t>
            </a:r>
            <a:r>
              <a:rPr lang="zh-CN" altLang="en-US" sz="1600" kern="0" dirty="0">
                <a:latin typeface="微软雅黑" panose="020B0503020204020204" pitchFamily="34" charset="-122"/>
                <a:ea typeface="微软雅黑" panose="020B0503020204020204" pitchFamily="34" charset="-122"/>
                <a:cs typeface="+mn-ea"/>
              </a:rPr>
              <a:t>会破坏小目标结构的问题。</a:t>
            </a:r>
            <a:endParaRPr lang="en-US" altLang="zh-CN" sz="1600" kern="0" dirty="0">
              <a:latin typeface="微软雅黑" panose="020B0503020204020204" pitchFamily="34" charset="-122"/>
              <a:ea typeface="微软雅黑" panose="020B0503020204020204" pitchFamily="34" charset="-122"/>
              <a:cs typeface="+mn-ea"/>
            </a:endParaRPr>
          </a:p>
          <a:p>
            <a:pPr marL="285750" indent="-285750">
              <a:lnSpc>
                <a:spcPct val="200000"/>
              </a:lnSpc>
              <a:buFont typeface="Arial" panose="020B0604020202020204" pitchFamily="34" charset="0"/>
              <a:buChar char="•"/>
            </a:pPr>
            <a:endParaRPr lang="en-US" altLang="zh-CN" sz="1600" kern="0" dirty="0">
              <a:latin typeface="微软雅黑" panose="020B0503020204020204" pitchFamily="34" charset="-122"/>
              <a:ea typeface="微软雅黑" panose="020B0503020204020204" pitchFamily="34" charset="-122"/>
              <a:cs typeface="+mn-ea"/>
            </a:endParaRPr>
          </a:p>
        </p:txBody>
      </p:sp>
      <p:sp>
        <p:nvSpPr>
          <p:cNvPr id="6" name="文本框 5">
            <a:extLst>
              <a:ext uri="{FF2B5EF4-FFF2-40B4-BE49-F238E27FC236}">
                <a16:creationId xmlns:a16="http://schemas.microsoft.com/office/drawing/2014/main" id="{FFAFDE09-5E90-45BF-9F32-2F137A4CEB5B}"/>
              </a:ext>
            </a:extLst>
          </p:cNvPr>
          <p:cNvSpPr txBox="1"/>
          <p:nvPr/>
        </p:nvSpPr>
        <p:spPr>
          <a:xfrm>
            <a:off x="386316" y="993465"/>
            <a:ext cx="3962400" cy="369332"/>
          </a:xfrm>
          <a:prstGeom prst="rect">
            <a:avLst/>
          </a:prstGeom>
          <a:noFill/>
        </p:spPr>
        <p:txBody>
          <a:bodyPr wrap="square">
            <a:spAutoFit/>
          </a:bodyPr>
          <a:lstStyle/>
          <a:p>
            <a:pPr marL="285750" indent="-285750">
              <a:buFont typeface="Wingdings" panose="05000000000000000000" pitchFamily="2" charset="2"/>
              <a:buChar char="Ø"/>
            </a:pPr>
            <a:r>
              <a:rPr lang="zh-CN" altLang="en-US" sz="1600" b="0" i="0" dirty="0">
                <a:solidFill>
                  <a:schemeClr val="bg1"/>
                </a:solidFill>
                <a:effectLst/>
                <a:latin typeface="-apple-system"/>
              </a:rPr>
              <a:t>  </a:t>
            </a:r>
            <a:r>
              <a:rPr lang="zh-CN" altLang="en-US" sz="1800" b="1" i="0" dirty="0">
                <a:solidFill>
                  <a:schemeClr val="bg1"/>
                </a:solidFill>
                <a:effectLst/>
                <a:latin typeface="-apple-system"/>
              </a:rPr>
              <a:t>本研究主要包括以下几方面：</a:t>
            </a:r>
            <a:endParaRPr lang="en-US" altLang="zh-CN" sz="1600" b="1" i="0" dirty="0">
              <a:solidFill>
                <a:schemeClr val="bg1"/>
              </a:solidFill>
              <a:effectLst/>
              <a:latin typeface="-apple-system"/>
            </a:endParaRPr>
          </a:p>
        </p:txBody>
      </p:sp>
    </p:spTree>
    <p:extLst>
      <p:ext uri="{BB962C8B-B14F-4D97-AF65-F5344CB8AC3E}">
        <p14:creationId xmlns:p14="http://schemas.microsoft.com/office/powerpoint/2010/main" val="2609543953"/>
      </p:ext>
    </p:extLst>
  </p:cSld>
  <p:clrMapOvr>
    <a:masterClrMapping/>
  </p:clrMapOvr>
  <p:transition spd="slow" advTm="1755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2"/>
          <p:cNvSpPr txBox="1"/>
          <p:nvPr/>
        </p:nvSpPr>
        <p:spPr>
          <a:xfrm>
            <a:off x="3682898" y="1755916"/>
            <a:ext cx="3949452" cy="646331"/>
          </a:xfrm>
          <a:prstGeom prst="rect">
            <a:avLst/>
          </a:prstGeom>
          <a:noFill/>
        </p:spPr>
        <p:txBody>
          <a:bodyPr wrap="square" rtlCol="0">
            <a:spAutoFit/>
          </a:bodyPr>
          <a:lstStyle/>
          <a:p>
            <a:pPr algn="ctr"/>
            <a:r>
              <a:rPr lang="zh-CN" altLang="en-US" sz="3600" b="1" spc="300" dirty="0">
                <a:latin typeface="微软雅黑" panose="020B0503020204020204" pitchFamily="34" charset="-122"/>
                <a:ea typeface="微软雅黑" panose="020B0503020204020204" pitchFamily="34" charset="-122"/>
              </a:rPr>
              <a:t>研究方案</a:t>
            </a:r>
          </a:p>
        </p:txBody>
      </p:sp>
      <p:cxnSp>
        <p:nvCxnSpPr>
          <p:cNvPr id="42" name="直接连接符 41"/>
          <p:cNvCxnSpPr/>
          <p:nvPr/>
        </p:nvCxnSpPr>
        <p:spPr>
          <a:xfrm>
            <a:off x="3909918" y="2381935"/>
            <a:ext cx="4271445" cy="0"/>
          </a:xfrm>
          <a:prstGeom prst="line">
            <a:avLst/>
          </a:prstGeom>
          <a:ln>
            <a:solidFill>
              <a:srgbClr val="0170C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192278" y="1419773"/>
            <a:ext cx="1840822" cy="2693044"/>
            <a:chOff x="2061638" y="3502788"/>
            <a:chExt cx="1224579" cy="1791506"/>
          </a:xfrm>
        </p:grpSpPr>
        <p:sp>
          <p:nvSpPr>
            <p:cNvPr id="57" name="矩形 56"/>
            <p:cNvSpPr/>
            <p:nvPr/>
          </p:nvSpPr>
          <p:spPr>
            <a:xfrm rot="2700000">
              <a:off x="2061638" y="3544074"/>
              <a:ext cx="1224579" cy="1224579"/>
            </a:xfrm>
            <a:prstGeom prst="rect">
              <a:avLst/>
            </a:prstGeom>
            <a:solidFill>
              <a:srgbClr val="0170C1"/>
            </a:solidFill>
            <a:ln w="635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58" name="文本框 11"/>
            <p:cNvSpPr txBox="1"/>
            <p:nvPr/>
          </p:nvSpPr>
          <p:spPr>
            <a:xfrm flipH="1">
              <a:off x="2158229" y="3502788"/>
              <a:ext cx="1031397" cy="1791506"/>
            </a:xfrm>
            <a:prstGeom prst="rect">
              <a:avLst/>
            </a:prstGeom>
            <a:noFill/>
          </p:spPr>
          <p:txBody>
            <a:bodyPr wrap="none" rtlCol="0">
              <a:spAutoFit/>
            </a:bodyPr>
            <a:lstStyle/>
            <a:p>
              <a:pPr algn="ctr"/>
              <a:r>
                <a:rPr lang="en-US" altLang="zh-CN"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rPr>
                <a:t>03</a:t>
              </a:r>
              <a:endParaRPr lang="zh-CN" altLang="en-US" sz="115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cs typeface="Aharoni" panose="02010803020104030203" pitchFamily="2" charset="-79"/>
              </a:endParaRPr>
            </a:p>
            <a:p>
              <a:pPr algn="ctr"/>
              <a:endParaRPr lang="zh-CN" altLang="en-US" sz="5400" dirty="0">
                <a:solidFill>
                  <a:srgbClr val="0170C1"/>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nvGrpSpPr>
          <p:cNvPr id="21" name="组合 20"/>
          <p:cNvGrpSpPr/>
          <p:nvPr/>
        </p:nvGrpSpPr>
        <p:grpSpPr>
          <a:xfrm flipH="1">
            <a:off x="-1167217" y="-1167219"/>
            <a:ext cx="11502956" cy="7474486"/>
            <a:chOff x="-1167217" y="-1167219"/>
            <a:chExt cx="11502956" cy="7474486"/>
          </a:xfrm>
        </p:grpSpPr>
        <p:sp>
          <p:nvSpPr>
            <p:cNvPr id="22" name="矩形 21"/>
            <p:cNvSpPr/>
            <p:nvPr/>
          </p:nvSpPr>
          <p:spPr>
            <a:xfrm rot="2700000">
              <a:off x="-1167217" y="-1167219"/>
              <a:ext cx="2334434" cy="2334434"/>
            </a:xfrm>
            <a:prstGeom prst="rect">
              <a:avLst/>
            </a:prstGeom>
            <a:blipFill dpi="0" rotWithShape="0">
              <a:blip r:embed="rId4"/>
              <a:srcRect/>
              <a:stretch>
                <a:fillRect/>
              </a:stretch>
            </a:blipFill>
            <a:ln w="1270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rot="8100000" flipH="1">
              <a:off x="8001305" y="3972833"/>
              <a:ext cx="2334434" cy="2334434"/>
            </a:xfrm>
            <a:prstGeom prst="rect">
              <a:avLst/>
            </a:prstGeom>
            <a:blipFill dpi="0" rotWithShape="1">
              <a:blip r:embed="rId4"/>
              <a:srcRect/>
              <a:stretch>
                <a:fillRect/>
              </a:stretch>
            </a:blipFill>
            <a:ln w="1270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Tree>
    <p:custDataLst>
      <p:tags r:id="rId1"/>
    </p:custDataLst>
    <p:extLst>
      <p:ext uri="{BB962C8B-B14F-4D97-AF65-F5344CB8AC3E}">
        <p14:creationId xmlns:p14="http://schemas.microsoft.com/office/powerpoint/2010/main" val="3906513147"/>
      </p:ext>
    </p:extLst>
  </p:cSld>
  <p:clrMapOvr>
    <a:masterClrMapping/>
  </p:clrMapOvr>
  <p:transition spd="slow" advTm="207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p:cTn id="13" dur="1000" fill="hold"/>
                                        <p:tgtEl>
                                          <p:spTgt spid="56"/>
                                        </p:tgtEl>
                                        <p:attrNameLst>
                                          <p:attrName>ppt_w</p:attrName>
                                        </p:attrNameLst>
                                      </p:cBhvr>
                                      <p:tavLst>
                                        <p:tav tm="0">
                                          <p:val>
                                            <p:fltVal val="0"/>
                                          </p:val>
                                        </p:tav>
                                        <p:tav tm="100000">
                                          <p:val>
                                            <p:strVal val="#ppt_w"/>
                                          </p:val>
                                        </p:tav>
                                      </p:tavLst>
                                    </p:anim>
                                    <p:anim calcmode="lin" valueType="num">
                                      <p:cBhvr>
                                        <p:cTn id="14" dur="1000" fill="hold"/>
                                        <p:tgtEl>
                                          <p:spTgt spid="56"/>
                                        </p:tgtEl>
                                        <p:attrNameLst>
                                          <p:attrName>ppt_h</p:attrName>
                                        </p:attrNameLst>
                                      </p:cBhvr>
                                      <p:tavLst>
                                        <p:tav tm="0">
                                          <p:val>
                                            <p:fltVal val="0"/>
                                          </p:val>
                                        </p:tav>
                                        <p:tav tm="100000">
                                          <p:val>
                                            <p:strVal val="#ppt_h"/>
                                          </p:val>
                                        </p:tav>
                                      </p:tavLst>
                                    </p:anim>
                                    <p:anim calcmode="lin" valueType="num">
                                      <p:cBhvr>
                                        <p:cTn id="15" dur="1000" fill="hold"/>
                                        <p:tgtEl>
                                          <p:spTgt spid="56"/>
                                        </p:tgtEl>
                                        <p:attrNameLst>
                                          <p:attrName>style.rotation</p:attrName>
                                        </p:attrNameLst>
                                      </p:cBhvr>
                                      <p:tavLst>
                                        <p:tav tm="0">
                                          <p:val>
                                            <p:fltVal val="90"/>
                                          </p:val>
                                        </p:tav>
                                        <p:tav tm="100000">
                                          <p:val>
                                            <p:fltVal val="0"/>
                                          </p:val>
                                        </p:tav>
                                      </p:tavLst>
                                    </p:anim>
                                    <p:animEffect transition="in" filter="fade">
                                      <p:cBhvr>
                                        <p:cTn id="16" dur="1000"/>
                                        <p:tgtEl>
                                          <p:spTgt spid="5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par>
                                <p:cTn id="21" presetID="22" presetClass="entr" presetSubtype="8"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对角圆角 5">
            <a:extLst>
              <a:ext uri="{FF2B5EF4-FFF2-40B4-BE49-F238E27FC236}">
                <a16:creationId xmlns:a16="http://schemas.microsoft.com/office/drawing/2014/main" id="{150870CF-38CD-48E8-A699-53B55B26FDE9}"/>
              </a:ext>
            </a:extLst>
          </p:cNvPr>
          <p:cNvSpPr/>
          <p:nvPr/>
        </p:nvSpPr>
        <p:spPr>
          <a:xfrm>
            <a:off x="210193" y="993465"/>
            <a:ext cx="2284914" cy="398780"/>
          </a:xfrm>
          <a:prstGeom prst="round2DiagRect">
            <a:avLst/>
          </a:prstGeom>
          <a:solidFill>
            <a:srgbClr val="3F7A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0" y="146685"/>
            <a:ext cx="7778115" cy="398780"/>
          </a:xfrm>
          <a:prstGeom prst="rect">
            <a:avLst/>
          </a:prstGeom>
          <a:noFill/>
        </p:spPr>
        <p:txBody>
          <a:bodyPr wrap="square" rtlCol="0" anchor="t">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研究方案</a:t>
            </a:r>
            <a:endParaRPr sz="20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42" name="直接连接符 41"/>
          <p:cNvCxnSpPr>
            <a:cxnSpLocks/>
          </p:cNvCxnSpPr>
          <p:nvPr/>
        </p:nvCxnSpPr>
        <p:spPr>
          <a:xfrm flipV="1">
            <a:off x="0" y="631149"/>
            <a:ext cx="1943100" cy="18456"/>
          </a:xfrm>
          <a:prstGeom prst="line">
            <a:avLst/>
          </a:prstGeom>
          <a:ln w="50800">
            <a:solidFill>
              <a:srgbClr val="0170C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E31ACA91-6778-49B0-9BE0-7861A61F65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176" y="72394"/>
            <a:ext cx="1198992" cy="396095"/>
          </a:xfrm>
          <a:prstGeom prst="rect">
            <a:avLst/>
          </a:prstGeom>
        </p:spPr>
      </p:pic>
      <p:sp>
        <p:nvSpPr>
          <p:cNvPr id="5" name="文本框 4">
            <a:extLst>
              <a:ext uri="{FF2B5EF4-FFF2-40B4-BE49-F238E27FC236}">
                <a16:creationId xmlns:a16="http://schemas.microsoft.com/office/drawing/2014/main" id="{BCE8CCEC-9A08-42E0-8AF4-BAAFD12E0FFA}"/>
              </a:ext>
            </a:extLst>
          </p:cNvPr>
          <p:cNvSpPr txBox="1"/>
          <p:nvPr/>
        </p:nvSpPr>
        <p:spPr>
          <a:xfrm>
            <a:off x="355856" y="870444"/>
            <a:ext cx="1943100" cy="510524"/>
          </a:xfrm>
          <a:prstGeom prst="rect">
            <a:avLst/>
          </a:prstGeom>
          <a:noFill/>
        </p:spPr>
        <p:txBody>
          <a:bodyPr wrap="square" rtlCol="0">
            <a:spAutoFit/>
          </a:bodyPr>
          <a:lstStyle/>
          <a:p>
            <a:pPr marL="285750" indent="-285750">
              <a:lnSpc>
                <a:spcPct val="200000"/>
              </a:lnSpc>
              <a:buFont typeface="Wingdings" panose="05000000000000000000" pitchFamily="2" charset="2"/>
              <a:buChar char="u"/>
            </a:pPr>
            <a:r>
              <a:rPr lang="zh-CN" altLang="en-US" sz="1600" kern="0" dirty="0">
                <a:solidFill>
                  <a:schemeClr val="bg1"/>
                </a:solidFill>
                <a:latin typeface="微软雅黑" panose="020B0503020204020204" pitchFamily="34" charset="-122"/>
                <a:ea typeface="微软雅黑" panose="020B0503020204020204" pitchFamily="34" charset="-122"/>
                <a:cs typeface="+mn-ea"/>
              </a:rPr>
              <a:t>网络主体结构</a:t>
            </a:r>
            <a:endParaRPr lang="en-US" altLang="zh-CN" sz="1600" kern="0" dirty="0">
              <a:solidFill>
                <a:schemeClr val="bg1"/>
              </a:solidFill>
              <a:latin typeface="微软雅黑" panose="020B0503020204020204" pitchFamily="34" charset="-122"/>
              <a:ea typeface="微软雅黑" panose="020B0503020204020204" pitchFamily="34" charset="-122"/>
              <a:cs typeface="+mn-ea"/>
            </a:endParaRPr>
          </a:p>
        </p:txBody>
      </p:sp>
      <p:grpSp>
        <p:nvGrpSpPr>
          <p:cNvPr id="9" name="组合 8">
            <a:extLst>
              <a:ext uri="{FF2B5EF4-FFF2-40B4-BE49-F238E27FC236}">
                <a16:creationId xmlns:a16="http://schemas.microsoft.com/office/drawing/2014/main" id="{DDAE62CD-938C-4141-85A7-554F07B430D7}"/>
              </a:ext>
            </a:extLst>
          </p:cNvPr>
          <p:cNvGrpSpPr/>
          <p:nvPr/>
        </p:nvGrpSpPr>
        <p:grpSpPr>
          <a:xfrm>
            <a:off x="0" y="1601807"/>
            <a:ext cx="8409654" cy="3110971"/>
            <a:chOff x="84722" y="1591658"/>
            <a:chExt cx="8535125" cy="3107058"/>
          </a:xfrm>
        </p:grpSpPr>
        <p:grpSp>
          <p:nvGrpSpPr>
            <p:cNvPr id="26" name="组合 25">
              <a:extLst>
                <a:ext uri="{FF2B5EF4-FFF2-40B4-BE49-F238E27FC236}">
                  <a16:creationId xmlns:a16="http://schemas.microsoft.com/office/drawing/2014/main" id="{5AD0DE9D-2E07-4565-92F3-224636C4D4D3}"/>
                </a:ext>
              </a:extLst>
            </p:cNvPr>
            <p:cNvGrpSpPr/>
            <p:nvPr/>
          </p:nvGrpSpPr>
          <p:grpSpPr>
            <a:xfrm>
              <a:off x="638466" y="1591658"/>
              <a:ext cx="5033270" cy="3107058"/>
              <a:chOff x="532729" y="1512419"/>
              <a:chExt cx="5261531" cy="3204429"/>
            </a:xfrm>
          </p:grpSpPr>
          <p:sp>
            <p:nvSpPr>
              <p:cNvPr id="15" name="Google Shape;13750;p207">
                <a:extLst>
                  <a:ext uri="{FF2B5EF4-FFF2-40B4-BE49-F238E27FC236}">
                    <a16:creationId xmlns:a16="http://schemas.microsoft.com/office/drawing/2014/main" id="{2ABFA938-10F9-4C11-A3AF-AD0E9D444210}"/>
                  </a:ext>
                </a:extLst>
              </p:cNvPr>
              <p:cNvSpPr/>
              <p:nvPr/>
            </p:nvSpPr>
            <p:spPr>
              <a:xfrm rot="16200000">
                <a:off x="1610575" y="2774479"/>
                <a:ext cx="402995" cy="1896200"/>
              </a:xfrm>
              <a:prstGeom prst="cube">
                <a:avLst>
                  <a:gd name="adj" fmla="val 7414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7D7007B6-7A46-4CE4-A6F5-588F7B62DE47}"/>
                      </a:ext>
                    </a:extLst>
                  </p14:cNvPr>
                  <p14:cNvContentPartPr/>
                  <p14:nvPr/>
                </p14:nvContentPartPr>
                <p14:xfrm>
                  <a:off x="1484897" y="3208787"/>
                  <a:ext cx="360" cy="360"/>
                </p14:xfrm>
              </p:contentPart>
            </mc:Choice>
            <mc:Fallback xmlns="">
              <p:pic>
                <p:nvPicPr>
                  <p:cNvPr id="8" name="墨迹 7">
                    <a:extLst>
                      <a:ext uri="{FF2B5EF4-FFF2-40B4-BE49-F238E27FC236}">
                        <a16:creationId xmlns:a16="http://schemas.microsoft.com/office/drawing/2014/main" id="{7D7007B6-7A46-4CE4-A6F5-588F7B62DE47}"/>
                      </a:ext>
                    </a:extLst>
                  </p:cNvPr>
                  <p:cNvPicPr/>
                  <p:nvPr/>
                </p:nvPicPr>
                <p:blipFill>
                  <a:blip r:embed="rId5"/>
                  <a:stretch>
                    <a:fillRect/>
                  </a:stretch>
                </p:blipFill>
                <p:spPr>
                  <a:xfrm>
                    <a:off x="1475897" y="3199787"/>
                    <a:ext cx="18000" cy="18000"/>
                  </a:xfrm>
                  <a:prstGeom prst="rect">
                    <a:avLst/>
                  </a:prstGeom>
                </p:spPr>
              </p:pic>
            </mc:Fallback>
          </mc:AlternateContent>
          <p:sp>
            <p:nvSpPr>
              <p:cNvPr id="14" name="Google Shape;13750;p207">
                <a:extLst>
                  <a:ext uri="{FF2B5EF4-FFF2-40B4-BE49-F238E27FC236}">
                    <a16:creationId xmlns:a16="http://schemas.microsoft.com/office/drawing/2014/main" id="{434981C0-2CB4-4D56-B46B-3D08D1FE74B6}"/>
                  </a:ext>
                </a:extLst>
              </p:cNvPr>
              <p:cNvSpPr/>
              <p:nvPr/>
            </p:nvSpPr>
            <p:spPr>
              <a:xfrm rot="16200000">
                <a:off x="1423110" y="2325789"/>
                <a:ext cx="340514" cy="1458793"/>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750;p207">
                <a:extLst>
                  <a:ext uri="{FF2B5EF4-FFF2-40B4-BE49-F238E27FC236}">
                    <a16:creationId xmlns:a16="http://schemas.microsoft.com/office/drawing/2014/main" id="{A6E75B87-FFE6-4344-8413-AEF3F1749940}"/>
                  </a:ext>
                </a:extLst>
              </p:cNvPr>
              <p:cNvSpPr/>
              <p:nvPr/>
            </p:nvSpPr>
            <p:spPr>
              <a:xfrm rot="16200000">
                <a:off x="1218533" y="1879727"/>
                <a:ext cx="374685" cy="1081971"/>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750;p207">
                <a:extLst>
                  <a:ext uri="{FF2B5EF4-FFF2-40B4-BE49-F238E27FC236}">
                    <a16:creationId xmlns:a16="http://schemas.microsoft.com/office/drawing/2014/main" id="{434981C0-2CB4-4D56-B46B-3D08D1FE74B6}"/>
                  </a:ext>
                </a:extLst>
              </p:cNvPr>
              <p:cNvSpPr/>
              <p:nvPr/>
            </p:nvSpPr>
            <p:spPr>
              <a:xfrm rot="16200000">
                <a:off x="1152719" y="1394014"/>
                <a:ext cx="319004" cy="836888"/>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lvl="0" indent="0" algn="l" rtl="0">
                  <a:spcBef>
                    <a:spcPts val="0"/>
                  </a:spcBef>
                  <a:spcAft>
                    <a:spcPts val="0"/>
                  </a:spcAft>
                  <a:buNone/>
                </a:pPr>
                <a:endParaRPr dirty="0"/>
              </a:p>
            </p:txBody>
          </p:sp>
          <p:sp>
            <p:nvSpPr>
              <p:cNvPr id="46" name="文本框 45">
                <a:extLst>
                  <a:ext uri="{FF2B5EF4-FFF2-40B4-BE49-F238E27FC236}">
                    <a16:creationId xmlns:a16="http://schemas.microsoft.com/office/drawing/2014/main" id="{97DD3AF4-55A9-46CC-B7F3-1620C3960157}"/>
                  </a:ext>
                </a:extLst>
              </p:cNvPr>
              <p:cNvSpPr txBox="1"/>
              <p:nvPr/>
            </p:nvSpPr>
            <p:spPr>
              <a:xfrm>
                <a:off x="2203590" y="3554463"/>
                <a:ext cx="450802" cy="317422"/>
              </a:xfrm>
              <a:prstGeom prst="rect">
                <a:avLst/>
              </a:prstGeom>
              <a:noFill/>
            </p:spPr>
            <p:txBody>
              <a:bodyPr wrap="square" rtlCol="0">
                <a:spAutoFit/>
              </a:bodyPr>
              <a:lstStyle/>
              <a:p>
                <a:r>
                  <a:rPr lang="en-US" altLang="zh-CN" dirty="0"/>
                  <a:t>C2</a:t>
                </a:r>
                <a:endParaRPr lang="zh-CN" altLang="en-US" dirty="0"/>
              </a:p>
            </p:txBody>
          </p:sp>
          <p:sp>
            <p:nvSpPr>
              <p:cNvPr id="47" name="文本框 46">
                <a:extLst>
                  <a:ext uri="{FF2B5EF4-FFF2-40B4-BE49-F238E27FC236}">
                    <a16:creationId xmlns:a16="http://schemas.microsoft.com/office/drawing/2014/main" id="{0BFC12B2-E775-4DAE-9925-3A7280573D09}"/>
                  </a:ext>
                </a:extLst>
              </p:cNvPr>
              <p:cNvSpPr txBox="1"/>
              <p:nvPr/>
            </p:nvSpPr>
            <p:spPr>
              <a:xfrm>
                <a:off x="1851483" y="2912744"/>
                <a:ext cx="428675" cy="285680"/>
              </a:xfrm>
              <a:prstGeom prst="rect">
                <a:avLst/>
              </a:prstGeom>
              <a:noFill/>
            </p:spPr>
            <p:txBody>
              <a:bodyPr wrap="square" rtlCol="0">
                <a:spAutoFit/>
              </a:bodyPr>
              <a:lstStyle/>
              <a:p>
                <a:r>
                  <a:rPr lang="en-US" altLang="zh-CN" sz="1200" dirty="0"/>
                  <a:t>C3</a:t>
                </a:r>
                <a:endParaRPr lang="zh-CN" altLang="en-US" sz="1200" dirty="0"/>
              </a:p>
            </p:txBody>
          </p:sp>
          <p:sp>
            <p:nvSpPr>
              <p:cNvPr id="48" name="文本框 47">
                <a:extLst>
                  <a:ext uri="{FF2B5EF4-FFF2-40B4-BE49-F238E27FC236}">
                    <a16:creationId xmlns:a16="http://schemas.microsoft.com/office/drawing/2014/main" id="{83E52CE1-87D6-40A5-802D-BA1E5003150C}"/>
                  </a:ext>
                </a:extLst>
              </p:cNvPr>
              <p:cNvSpPr txBox="1"/>
              <p:nvPr/>
            </p:nvSpPr>
            <p:spPr>
              <a:xfrm>
                <a:off x="1526970" y="2293229"/>
                <a:ext cx="387447" cy="276999"/>
              </a:xfrm>
              <a:prstGeom prst="rect">
                <a:avLst/>
              </a:prstGeom>
              <a:noFill/>
            </p:spPr>
            <p:txBody>
              <a:bodyPr wrap="square" rtlCol="0">
                <a:spAutoFit/>
              </a:bodyPr>
              <a:lstStyle/>
              <a:p>
                <a:r>
                  <a:rPr lang="en-US" altLang="zh-CN" sz="1200" dirty="0"/>
                  <a:t>C4</a:t>
                </a:r>
                <a:endParaRPr lang="zh-CN" altLang="en-US" sz="1200" dirty="0"/>
              </a:p>
            </p:txBody>
          </p:sp>
          <p:sp>
            <p:nvSpPr>
              <p:cNvPr id="49" name="文本框 48">
                <a:extLst>
                  <a:ext uri="{FF2B5EF4-FFF2-40B4-BE49-F238E27FC236}">
                    <a16:creationId xmlns:a16="http://schemas.microsoft.com/office/drawing/2014/main" id="{488E7761-EECD-49DA-BFF1-DC12AAA56F0D}"/>
                  </a:ext>
                </a:extLst>
              </p:cNvPr>
              <p:cNvSpPr txBox="1"/>
              <p:nvPr/>
            </p:nvSpPr>
            <p:spPr>
              <a:xfrm>
                <a:off x="1343219" y="1708831"/>
                <a:ext cx="387447" cy="261610"/>
              </a:xfrm>
              <a:prstGeom prst="rect">
                <a:avLst/>
              </a:prstGeom>
              <a:noFill/>
            </p:spPr>
            <p:txBody>
              <a:bodyPr wrap="square" rtlCol="0">
                <a:spAutoFit/>
              </a:bodyPr>
              <a:lstStyle/>
              <a:p>
                <a:r>
                  <a:rPr lang="en-US" altLang="zh-CN" sz="1100" dirty="0"/>
                  <a:t>C5</a:t>
                </a:r>
                <a:endParaRPr lang="zh-CN" altLang="en-US" sz="1100" dirty="0"/>
              </a:p>
            </p:txBody>
          </p:sp>
          <p:sp>
            <p:nvSpPr>
              <p:cNvPr id="51" name="矩形 50">
                <a:extLst>
                  <a:ext uri="{FF2B5EF4-FFF2-40B4-BE49-F238E27FC236}">
                    <a16:creationId xmlns:a16="http://schemas.microsoft.com/office/drawing/2014/main" id="{BF3B7198-7EBB-4ABC-8BE0-E67626B12370}"/>
                  </a:ext>
                </a:extLst>
              </p:cNvPr>
              <p:cNvSpPr/>
              <p:nvPr/>
            </p:nvSpPr>
            <p:spPr>
              <a:xfrm>
                <a:off x="532729" y="4058047"/>
                <a:ext cx="2495107" cy="658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Input image</a:t>
                </a:r>
                <a:endParaRPr lang="zh-CN" altLang="en-US" dirty="0">
                  <a:solidFill>
                    <a:schemeClr val="tx1"/>
                  </a:solidFill>
                </a:endParaRPr>
              </a:p>
            </p:txBody>
          </p:sp>
          <p:cxnSp>
            <p:nvCxnSpPr>
              <p:cNvPr id="53" name="直接箭头连接符 52">
                <a:extLst>
                  <a:ext uri="{FF2B5EF4-FFF2-40B4-BE49-F238E27FC236}">
                    <a16:creationId xmlns:a16="http://schemas.microsoft.com/office/drawing/2014/main" id="{23E7EE9B-7402-4BB9-8599-4AFFCEE8AF50}"/>
                  </a:ext>
                </a:extLst>
              </p:cNvPr>
              <p:cNvCxnSpPr>
                <a:cxnSpLocks/>
              </p:cNvCxnSpPr>
              <p:nvPr/>
            </p:nvCxnSpPr>
            <p:spPr>
              <a:xfrm flipH="1" flipV="1">
                <a:off x="1780281" y="3903977"/>
                <a:ext cx="1" cy="24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E41C0C19-E599-480E-862B-0D41BA3A73EE}"/>
                  </a:ext>
                </a:extLst>
              </p:cNvPr>
              <p:cNvCxnSpPr>
                <a:cxnSpLocks/>
              </p:cNvCxnSpPr>
              <p:nvPr/>
            </p:nvCxnSpPr>
            <p:spPr>
              <a:xfrm flipV="1">
                <a:off x="1679685" y="3234314"/>
                <a:ext cx="1" cy="2705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23E7EE9B-7402-4BB9-8599-4AFFCEE8AF50}"/>
                  </a:ext>
                </a:extLst>
              </p:cNvPr>
              <p:cNvCxnSpPr>
                <a:cxnSpLocks/>
              </p:cNvCxnSpPr>
              <p:nvPr/>
            </p:nvCxnSpPr>
            <p:spPr>
              <a:xfrm flipV="1">
                <a:off x="1528433" y="2615673"/>
                <a:ext cx="1" cy="3728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23E7EE9B-7402-4BB9-8599-4AFFCEE8AF50}"/>
                  </a:ext>
                </a:extLst>
              </p:cNvPr>
              <p:cNvCxnSpPr>
                <a:cxnSpLocks/>
              </p:cNvCxnSpPr>
              <p:nvPr/>
            </p:nvCxnSpPr>
            <p:spPr>
              <a:xfrm flipV="1">
                <a:off x="1405461" y="2006060"/>
                <a:ext cx="0" cy="3275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Google Shape;13750;p207">
                <a:extLst>
                  <a:ext uri="{FF2B5EF4-FFF2-40B4-BE49-F238E27FC236}">
                    <a16:creationId xmlns:a16="http://schemas.microsoft.com/office/drawing/2014/main" id="{9A3ED48A-1577-4E0D-A47E-175A26B92189}"/>
                  </a:ext>
                </a:extLst>
              </p:cNvPr>
              <p:cNvSpPr/>
              <p:nvPr/>
            </p:nvSpPr>
            <p:spPr>
              <a:xfrm rot="16200000">
                <a:off x="3972213" y="2328124"/>
                <a:ext cx="340514" cy="1458793"/>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750;p207">
                <a:extLst>
                  <a:ext uri="{FF2B5EF4-FFF2-40B4-BE49-F238E27FC236}">
                    <a16:creationId xmlns:a16="http://schemas.microsoft.com/office/drawing/2014/main" id="{DAA2B5B7-069F-4F3D-9A6E-FFD73C1CA06A}"/>
                  </a:ext>
                </a:extLst>
              </p:cNvPr>
              <p:cNvSpPr/>
              <p:nvPr/>
            </p:nvSpPr>
            <p:spPr>
              <a:xfrm rot="16200000">
                <a:off x="4357797" y="2772440"/>
                <a:ext cx="402995" cy="1876055"/>
              </a:xfrm>
              <a:prstGeom prst="cube">
                <a:avLst>
                  <a:gd name="adj" fmla="val 7414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3750;p207">
                <a:extLst>
                  <a:ext uri="{FF2B5EF4-FFF2-40B4-BE49-F238E27FC236}">
                    <a16:creationId xmlns:a16="http://schemas.microsoft.com/office/drawing/2014/main" id="{DC812FF5-26DC-4F62-B2AA-6C45C910F7DC}"/>
                  </a:ext>
                </a:extLst>
              </p:cNvPr>
              <p:cNvSpPr/>
              <p:nvPr/>
            </p:nvSpPr>
            <p:spPr>
              <a:xfrm rot="16200000">
                <a:off x="3517483" y="1253477"/>
                <a:ext cx="319004" cy="836888"/>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lvl="0" indent="0" algn="l" rtl="0">
                  <a:spcBef>
                    <a:spcPts val="0"/>
                  </a:spcBef>
                  <a:spcAft>
                    <a:spcPts val="0"/>
                  </a:spcAft>
                  <a:buNone/>
                </a:pPr>
                <a:endParaRPr dirty="0"/>
              </a:p>
            </p:txBody>
          </p:sp>
          <p:sp>
            <p:nvSpPr>
              <p:cNvPr id="100" name="Google Shape;13750;p207">
                <a:extLst>
                  <a:ext uri="{FF2B5EF4-FFF2-40B4-BE49-F238E27FC236}">
                    <a16:creationId xmlns:a16="http://schemas.microsoft.com/office/drawing/2014/main" id="{2ABF2CC7-1370-4453-B980-9EE40D111BF7}"/>
                  </a:ext>
                </a:extLst>
              </p:cNvPr>
              <p:cNvSpPr/>
              <p:nvPr/>
            </p:nvSpPr>
            <p:spPr>
              <a:xfrm rot="16200000">
                <a:off x="3627570" y="1782818"/>
                <a:ext cx="374685" cy="1081971"/>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 name="直接箭头连接符 101">
                <a:extLst>
                  <a:ext uri="{FF2B5EF4-FFF2-40B4-BE49-F238E27FC236}">
                    <a16:creationId xmlns:a16="http://schemas.microsoft.com/office/drawing/2014/main" id="{424ABF54-254F-4120-91D4-18556C6759A2}"/>
                  </a:ext>
                </a:extLst>
              </p:cNvPr>
              <p:cNvCxnSpPr>
                <a:cxnSpLocks/>
                <a:stCxn id="49" idx="0"/>
              </p:cNvCxnSpPr>
              <p:nvPr/>
            </p:nvCxnSpPr>
            <p:spPr>
              <a:xfrm>
                <a:off x="1536942" y="1708831"/>
                <a:ext cx="1851745" cy="147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文本框 103">
                <a:extLst>
                  <a:ext uri="{FF2B5EF4-FFF2-40B4-BE49-F238E27FC236}">
                    <a16:creationId xmlns:a16="http://schemas.microsoft.com/office/drawing/2014/main" id="{0668573B-4E90-4BE6-9FFE-857B6776EAAE}"/>
                  </a:ext>
                </a:extLst>
              </p:cNvPr>
              <p:cNvSpPr txBox="1"/>
              <p:nvPr/>
            </p:nvSpPr>
            <p:spPr>
              <a:xfrm>
                <a:off x="3701912" y="1571485"/>
                <a:ext cx="387447" cy="261610"/>
              </a:xfrm>
              <a:prstGeom prst="rect">
                <a:avLst/>
              </a:prstGeom>
              <a:noFill/>
            </p:spPr>
            <p:txBody>
              <a:bodyPr wrap="square" rtlCol="0">
                <a:spAutoFit/>
              </a:bodyPr>
              <a:lstStyle/>
              <a:p>
                <a:r>
                  <a:rPr lang="en-US" altLang="zh-CN" sz="1100" dirty="0"/>
                  <a:t>P5</a:t>
                </a:r>
                <a:endParaRPr lang="zh-CN" altLang="en-US" sz="1100" dirty="0"/>
              </a:p>
            </p:txBody>
          </p:sp>
          <p:cxnSp>
            <p:nvCxnSpPr>
              <p:cNvPr id="116" name="直接箭头连接符 115">
                <a:extLst>
                  <a:ext uri="{FF2B5EF4-FFF2-40B4-BE49-F238E27FC236}">
                    <a16:creationId xmlns:a16="http://schemas.microsoft.com/office/drawing/2014/main" id="{A6425A6C-E9E1-4B13-B897-D0740B02C8AA}"/>
                  </a:ext>
                </a:extLst>
              </p:cNvPr>
              <p:cNvCxnSpPr>
                <a:cxnSpLocks/>
                <a:stCxn id="104" idx="2"/>
              </p:cNvCxnSpPr>
              <p:nvPr/>
            </p:nvCxnSpPr>
            <p:spPr>
              <a:xfrm>
                <a:off x="3895636" y="1833095"/>
                <a:ext cx="1369" cy="424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连接符: 肘形 117">
                <a:extLst>
                  <a:ext uri="{FF2B5EF4-FFF2-40B4-BE49-F238E27FC236}">
                    <a16:creationId xmlns:a16="http://schemas.microsoft.com/office/drawing/2014/main" id="{C0595C78-A979-4832-B5B6-28E39192CD58}"/>
                  </a:ext>
                </a:extLst>
              </p:cNvPr>
              <p:cNvCxnSpPr>
                <a:cxnSpLocks/>
                <a:stCxn id="48" idx="3"/>
                <a:endCxn id="50" idx="1"/>
              </p:cNvCxnSpPr>
              <p:nvPr/>
            </p:nvCxnSpPr>
            <p:spPr>
              <a:xfrm flipV="1">
                <a:off x="1914417" y="1980350"/>
                <a:ext cx="1566648" cy="451379"/>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连接符: 肘形 118">
                <a:extLst>
                  <a:ext uri="{FF2B5EF4-FFF2-40B4-BE49-F238E27FC236}">
                    <a16:creationId xmlns:a16="http://schemas.microsoft.com/office/drawing/2014/main" id="{96F7FE06-06E2-44BD-B55D-EE459B07EF23}"/>
                  </a:ext>
                </a:extLst>
              </p:cNvPr>
              <p:cNvCxnSpPr>
                <a:cxnSpLocks/>
                <a:stCxn id="47" idx="3"/>
              </p:cNvCxnSpPr>
              <p:nvPr/>
            </p:nvCxnSpPr>
            <p:spPr>
              <a:xfrm flipV="1">
                <a:off x="2280158" y="2639637"/>
                <a:ext cx="1487358" cy="41594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9E1B6E4A-F5C3-4F6A-B110-15B95D5947F7}"/>
                  </a:ext>
                </a:extLst>
              </p:cNvPr>
              <p:cNvCxnSpPr>
                <a:cxnSpLocks/>
              </p:cNvCxnSpPr>
              <p:nvPr/>
            </p:nvCxnSpPr>
            <p:spPr>
              <a:xfrm>
                <a:off x="4072897" y="2507853"/>
                <a:ext cx="16461" cy="5173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0960EA4E-A963-42B0-9F11-06A92F01113B}"/>
                  </a:ext>
                </a:extLst>
              </p:cNvPr>
              <p:cNvCxnSpPr>
                <a:cxnSpLocks/>
                <a:stCxn id="46" idx="3"/>
                <a:endCxn id="52" idx="1"/>
              </p:cNvCxnSpPr>
              <p:nvPr/>
            </p:nvCxnSpPr>
            <p:spPr>
              <a:xfrm flipV="1">
                <a:off x="2654392" y="3332076"/>
                <a:ext cx="1574442" cy="38109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6D20B0F9-846F-466E-A440-C0643ACD5EEA}"/>
                  </a:ext>
                </a:extLst>
              </p:cNvPr>
              <p:cNvCxnSpPr>
                <a:cxnSpLocks/>
              </p:cNvCxnSpPr>
              <p:nvPr/>
            </p:nvCxnSpPr>
            <p:spPr>
              <a:xfrm flipH="1">
                <a:off x="4513100" y="3191883"/>
                <a:ext cx="2817" cy="4668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文本框 138">
                <a:extLst>
                  <a:ext uri="{FF2B5EF4-FFF2-40B4-BE49-F238E27FC236}">
                    <a16:creationId xmlns:a16="http://schemas.microsoft.com/office/drawing/2014/main" id="{A0DBA311-2702-45D9-ADF6-2522148A52E8}"/>
                  </a:ext>
                </a:extLst>
              </p:cNvPr>
              <p:cNvSpPr txBox="1"/>
              <p:nvPr/>
            </p:nvSpPr>
            <p:spPr>
              <a:xfrm>
                <a:off x="3978312" y="2226876"/>
                <a:ext cx="387447" cy="261610"/>
              </a:xfrm>
              <a:prstGeom prst="rect">
                <a:avLst/>
              </a:prstGeom>
              <a:noFill/>
            </p:spPr>
            <p:txBody>
              <a:bodyPr wrap="square" rtlCol="0">
                <a:spAutoFit/>
              </a:bodyPr>
              <a:lstStyle/>
              <a:p>
                <a:r>
                  <a:rPr lang="en-US" altLang="zh-CN" sz="1100" dirty="0"/>
                  <a:t>P4</a:t>
                </a:r>
                <a:endParaRPr lang="zh-CN" altLang="en-US" sz="1100" dirty="0"/>
              </a:p>
            </p:txBody>
          </p:sp>
          <p:sp>
            <p:nvSpPr>
              <p:cNvPr id="140" name="文本框 139">
                <a:extLst>
                  <a:ext uri="{FF2B5EF4-FFF2-40B4-BE49-F238E27FC236}">
                    <a16:creationId xmlns:a16="http://schemas.microsoft.com/office/drawing/2014/main" id="{4EE26FB1-72D1-4C6C-B774-D1408F403BFB}"/>
                  </a:ext>
                </a:extLst>
              </p:cNvPr>
              <p:cNvSpPr txBox="1"/>
              <p:nvPr/>
            </p:nvSpPr>
            <p:spPr>
              <a:xfrm>
                <a:off x="4378276" y="2845523"/>
                <a:ext cx="387447" cy="261610"/>
              </a:xfrm>
              <a:prstGeom prst="rect">
                <a:avLst/>
              </a:prstGeom>
              <a:noFill/>
            </p:spPr>
            <p:txBody>
              <a:bodyPr wrap="square" rtlCol="0">
                <a:spAutoFit/>
              </a:bodyPr>
              <a:lstStyle/>
              <a:p>
                <a:r>
                  <a:rPr lang="en-US" altLang="zh-CN" sz="1100" dirty="0"/>
                  <a:t>P3</a:t>
                </a:r>
                <a:endParaRPr lang="zh-CN" altLang="en-US" sz="1100" dirty="0"/>
              </a:p>
            </p:txBody>
          </p:sp>
          <p:sp>
            <p:nvSpPr>
              <p:cNvPr id="141" name="文本框 140">
                <a:extLst>
                  <a:ext uri="{FF2B5EF4-FFF2-40B4-BE49-F238E27FC236}">
                    <a16:creationId xmlns:a16="http://schemas.microsoft.com/office/drawing/2014/main" id="{A02C1C33-EEE6-4B62-8D8D-35BC60516D4E}"/>
                  </a:ext>
                </a:extLst>
              </p:cNvPr>
              <p:cNvSpPr txBox="1"/>
              <p:nvPr/>
            </p:nvSpPr>
            <p:spPr>
              <a:xfrm>
                <a:off x="4979780" y="3554463"/>
                <a:ext cx="387447" cy="261610"/>
              </a:xfrm>
              <a:prstGeom prst="rect">
                <a:avLst/>
              </a:prstGeom>
              <a:noFill/>
            </p:spPr>
            <p:txBody>
              <a:bodyPr wrap="square" rtlCol="0">
                <a:spAutoFit/>
              </a:bodyPr>
              <a:lstStyle/>
              <a:p>
                <a:r>
                  <a:rPr lang="en-US" altLang="zh-CN" sz="1100" dirty="0"/>
                  <a:t>P2</a:t>
                </a:r>
                <a:endParaRPr lang="zh-CN" altLang="en-US" sz="1100" dirty="0"/>
              </a:p>
            </p:txBody>
          </p:sp>
          <p:cxnSp>
            <p:nvCxnSpPr>
              <p:cNvPr id="143" name="直接箭头连接符 142">
                <a:extLst>
                  <a:ext uri="{FF2B5EF4-FFF2-40B4-BE49-F238E27FC236}">
                    <a16:creationId xmlns:a16="http://schemas.microsoft.com/office/drawing/2014/main" id="{DABE9874-D756-4559-B05A-9EC7AC13B777}"/>
                  </a:ext>
                </a:extLst>
              </p:cNvPr>
              <p:cNvCxnSpPr>
                <a:cxnSpLocks/>
              </p:cNvCxnSpPr>
              <p:nvPr/>
            </p:nvCxnSpPr>
            <p:spPr>
              <a:xfrm>
                <a:off x="4231567" y="2281567"/>
                <a:ext cx="1265755" cy="217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5F45CC07-1815-488E-9F7E-73CB5E55E19F}"/>
                  </a:ext>
                </a:extLst>
              </p:cNvPr>
              <p:cNvCxnSpPr>
                <a:cxnSpLocks/>
              </p:cNvCxnSpPr>
              <p:nvPr/>
            </p:nvCxnSpPr>
            <p:spPr>
              <a:xfrm>
                <a:off x="4749182" y="3017356"/>
                <a:ext cx="892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FA1A3DC2-C73C-4753-B22B-D3B4B95B6414}"/>
                  </a:ext>
                </a:extLst>
              </p:cNvPr>
              <p:cNvCxnSpPr>
                <a:cxnSpLocks/>
              </p:cNvCxnSpPr>
              <p:nvPr/>
            </p:nvCxnSpPr>
            <p:spPr>
              <a:xfrm flipV="1">
                <a:off x="5367226" y="3655986"/>
                <a:ext cx="427034" cy="27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E07C1434-688A-4FA3-9221-D906CA067774}"/>
                  </a:ext>
                </a:extLst>
              </p:cNvPr>
              <p:cNvSpPr/>
              <p:nvPr/>
            </p:nvSpPr>
            <p:spPr>
              <a:xfrm>
                <a:off x="3481065" y="1919803"/>
                <a:ext cx="574162" cy="12109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FAM</a:t>
                </a:r>
                <a:endParaRPr lang="zh-CN" altLang="en-US" sz="900" dirty="0">
                  <a:solidFill>
                    <a:schemeClr val="tx1"/>
                  </a:solidFill>
                </a:endParaRPr>
              </a:p>
            </p:txBody>
          </p:sp>
          <p:sp>
            <p:nvSpPr>
              <p:cNvPr id="52" name="矩形 51">
                <a:extLst>
                  <a:ext uri="{FF2B5EF4-FFF2-40B4-BE49-F238E27FC236}">
                    <a16:creationId xmlns:a16="http://schemas.microsoft.com/office/drawing/2014/main" id="{0824F9F0-1588-439F-9F18-49BCA64BB788}"/>
                  </a:ext>
                </a:extLst>
              </p:cNvPr>
              <p:cNvSpPr/>
              <p:nvPr/>
            </p:nvSpPr>
            <p:spPr>
              <a:xfrm>
                <a:off x="4228834" y="3271529"/>
                <a:ext cx="574162" cy="12109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FAM</a:t>
                </a:r>
                <a:endParaRPr lang="zh-CN" altLang="en-US" sz="900" dirty="0">
                  <a:solidFill>
                    <a:schemeClr val="tx1"/>
                  </a:solidFill>
                </a:endParaRPr>
              </a:p>
            </p:txBody>
          </p:sp>
          <p:sp>
            <p:nvSpPr>
              <p:cNvPr id="55" name="矩形 54">
                <a:extLst>
                  <a:ext uri="{FF2B5EF4-FFF2-40B4-BE49-F238E27FC236}">
                    <a16:creationId xmlns:a16="http://schemas.microsoft.com/office/drawing/2014/main" id="{8BDCC741-5E44-4DE5-B7B8-62E4398F8010}"/>
                  </a:ext>
                </a:extLst>
              </p:cNvPr>
              <p:cNvSpPr/>
              <p:nvPr/>
            </p:nvSpPr>
            <p:spPr>
              <a:xfrm>
                <a:off x="3762612" y="2557759"/>
                <a:ext cx="574162" cy="12109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FAM</a:t>
                </a:r>
                <a:endParaRPr lang="zh-CN" altLang="en-US" sz="900" dirty="0">
                  <a:solidFill>
                    <a:schemeClr val="tx1"/>
                  </a:solidFill>
                </a:endParaRPr>
              </a:p>
            </p:txBody>
          </p:sp>
        </p:grpSp>
        <p:sp>
          <p:nvSpPr>
            <p:cNvPr id="35" name="文本框 34">
              <a:extLst>
                <a:ext uri="{FF2B5EF4-FFF2-40B4-BE49-F238E27FC236}">
                  <a16:creationId xmlns:a16="http://schemas.microsoft.com/office/drawing/2014/main" id="{1143CC52-7FAC-4C9D-AD53-F5724C483CC0}"/>
                </a:ext>
              </a:extLst>
            </p:cNvPr>
            <p:cNvSpPr txBox="1"/>
            <p:nvPr/>
          </p:nvSpPr>
          <p:spPr>
            <a:xfrm>
              <a:off x="4362410" y="2074597"/>
              <a:ext cx="1029792" cy="276999"/>
            </a:xfrm>
            <a:prstGeom prst="rect">
              <a:avLst/>
            </a:prstGeom>
            <a:noFill/>
          </p:spPr>
          <p:txBody>
            <a:bodyPr wrap="square" rtlCol="0">
              <a:spAutoFit/>
            </a:bodyPr>
            <a:lstStyle/>
            <a:p>
              <a:r>
                <a:rPr lang="en-US" altLang="zh-CN" sz="1200" dirty="0"/>
                <a:t>3X3 Conv</a:t>
              </a:r>
              <a:endParaRPr lang="zh-CN" altLang="en-US" sz="1200" dirty="0"/>
            </a:p>
          </p:txBody>
        </p:sp>
        <p:sp>
          <p:nvSpPr>
            <p:cNvPr id="80" name="文本框 79">
              <a:extLst>
                <a:ext uri="{FF2B5EF4-FFF2-40B4-BE49-F238E27FC236}">
                  <a16:creationId xmlns:a16="http://schemas.microsoft.com/office/drawing/2014/main" id="{8FD7FBA8-0923-4C73-8A29-C77F2EF07130}"/>
                </a:ext>
              </a:extLst>
            </p:cNvPr>
            <p:cNvSpPr txBox="1"/>
            <p:nvPr/>
          </p:nvSpPr>
          <p:spPr>
            <a:xfrm>
              <a:off x="5159980" y="3268832"/>
              <a:ext cx="698720" cy="430887"/>
            </a:xfrm>
            <a:prstGeom prst="rect">
              <a:avLst/>
            </a:prstGeom>
            <a:noFill/>
          </p:spPr>
          <p:txBody>
            <a:bodyPr wrap="square" rtlCol="0">
              <a:spAutoFit/>
            </a:bodyPr>
            <a:lstStyle/>
            <a:p>
              <a:r>
                <a:rPr lang="en-US" altLang="zh-CN" sz="1100" dirty="0"/>
                <a:t>3X3 Conv</a:t>
              </a:r>
              <a:endParaRPr lang="zh-CN" altLang="en-US" sz="1100" dirty="0"/>
            </a:p>
          </p:txBody>
        </p:sp>
        <p:sp>
          <p:nvSpPr>
            <p:cNvPr id="36" name="文本框 35">
              <a:extLst>
                <a:ext uri="{FF2B5EF4-FFF2-40B4-BE49-F238E27FC236}">
                  <a16:creationId xmlns:a16="http://schemas.microsoft.com/office/drawing/2014/main" id="{E6A7A1D3-9EA4-4CEA-A4FF-B22B54AD3129}"/>
                </a:ext>
              </a:extLst>
            </p:cNvPr>
            <p:cNvSpPr txBox="1"/>
            <p:nvPr/>
          </p:nvSpPr>
          <p:spPr>
            <a:xfrm>
              <a:off x="84722" y="2387717"/>
              <a:ext cx="924457" cy="522562"/>
            </a:xfrm>
            <a:prstGeom prst="rect">
              <a:avLst/>
            </a:prstGeom>
            <a:noFill/>
          </p:spPr>
          <p:txBody>
            <a:bodyPr wrap="square" rtlCol="0">
              <a:spAutoFit/>
            </a:bodyPr>
            <a:lstStyle/>
            <a:p>
              <a:r>
                <a:rPr lang="en-US" altLang="zh-CN" dirty="0" err="1"/>
                <a:t>ResNeSt</a:t>
              </a:r>
              <a:r>
                <a:rPr lang="en-US" altLang="zh-CN" dirty="0"/>
                <a:t>/</a:t>
              </a:r>
            </a:p>
            <a:p>
              <a:r>
                <a:rPr lang="en-US" altLang="zh-CN" dirty="0" err="1"/>
                <a:t>ResNet</a:t>
              </a:r>
              <a:endParaRPr lang="zh-CN" altLang="en-US" dirty="0"/>
            </a:p>
          </p:txBody>
        </p:sp>
        <p:sp>
          <p:nvSpPr>
            <p:cNvPr id="37" name="矩形: 圆角 36">
              <a:extLst>
                <a:ext uri="{FF2B5EF4-FFF2-40B4-BE49-F238E27FC236}">
                  <a16:creationId xmlns:a16="http://schemas.microsoft.com/office/drawing/2014/main" id="{84C7D5FF-0A32-47D5-BF3B-242A36B58847}"/>
                </a:ext>
              </a:extLst>
            </p:cNvPr>
            <p:cNvSpPr/>
            <p:nvPr/>
          </p:nvSpPr>
          <p:spPr>
            <a:xfrm>
              <a:off x="5386058" y="2229094"/>
              <a:ext cx="758477" cy="261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RPN</a:t>
              </a:r>
              <a:endParaRPr lang="zh-CN" altLang="en-US" dirty="0"/>
            </a:p>
          </p:txBody>
        </p:sp>
        <p:sp>
          <p:nvSpPr>
            <p:cNvPr id="83" name="矩形: 圆角 82">
              <a:extLst>
                <a:ext uri="{FF2B5EF4-FFF2-40B4-BE49-F238E27FC236}">
                  <a16:creationId xmlns:a16="http://schemas.microsoft.com/office/drawing/2014/main" id="{031C7DAC-5F16-4FE2-8BA9-EB085BAF90BA}"/>
                </a:ext>
              </a:extLst>
            </p:cNvPr>
            <p:cNvSpPr/>
            <p:nvPr/>
          </p:nvSpPr>
          <p:spPr>
            <a:xfrm>
              <a:off x="5529436" y="2923232"/>
              <a:ext cx="758477" cy="261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RPN</a:t>
              </a:r>
              <a:endParaRPr lang="zh-CN" altLang="en-US" dirty="0"/>
            </a:p>
          </p:txBody>
        </p:sp>
        <p:sp>
          <p:nvSpPr>
            <p:cNvPr id="84" name="矩形: 圆角 83">
              <a:extLst>
                <a:ext uri="{FF2B5EF4-FFF2-40B4-BE49-F238E27FC236}">
                  <a16:creationId xmlns:a16="http://schemas.microsoft.com/office/drawing/2014/main" id="{5E5042FD-9AE7-4C2C-A807-901228E81F96}"/>
                </a:ext>
              </a:extLst>
            </p:cNvPr>
            <p:cNvSpPr/>
            <p:nvPr/>
          </p:nvSpPr>
          <p:spPr>
            <a:xfrm>
              <a:off x="5684461" y="3554062"/>
              <a:ext cx="758477" cy="261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RPN</a:t>
              </a:r>
              <a:endParaRPr lang="zh-CN" altLang="en-US" dirty="0"/>
            </a:p>
          </p:txBody>
        </p:sp>
        <p:cxnSp>
          <p:nvCxnSpPr>
            <p:cNvPr id="41" name="直接连接符 40">
              <a:extLst>
                <a:ext uri="{FF2B5EF4-FFF2-40B4-BE49-F238E27FC236}">
                  <a16:creationId xmlns:a16="http://schemas.microsoft.com/office/drawing/2014/main" id="{99833BA6-4815-4967-A3AA-F1F3E17518EB}"/>
                </a:ext>
              </a:extLst>
            </p:cNvPr>
            <p:cNvCxnSpPr>
              <a:cxnSpLocks/>
              <a:stCxn id="84" idx="3"/>
            </p:cNvCxnSpPr>
            <p:nvPr/>
          </p:nvCxnSpPr>
          <p:spPr>
            <a:xfrm>
              <a:off x="6442938" y="3684867"/>
              <a:ext cx="105984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B3F815F3-198A-4C4D-98A5-F85A184F1788}"/>
                </a:ext>
              </a:extLst>
            </p:cNvPr>
            <p:cNvCxnSpPr>
              <a:cxnSpLocks/>
              <a:stCxn id="83" idx="3"/>
            </p:cNvCxnSpPr>
            <p:nvPr/>
          </p:nvCxnSpPr>
          <p:spPr>
            <a:xfrm>
              <a:off x="6287913" y="3054037"/>
              <a:ext cx="1214871" cy="4427"/>
            </a:xfrm>
            <a:prstGeom prst="line">
              <a:avLst/>
            </a:prstGeom>
            <a:ln w="12700"/>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F05E7955-238F-4A64-BCC8-1194C380868B}"/>
                </a:ext>
              </a:extLst>
            </p:cNvPr>
            <p:cNvSpPr txBox="1"/>
            <p:nvPr/>
          </p:nvSpPr>
          <p:spPr>
            <a:xfrm rot="16200000">
              <a:off x="6456710" y="1627371"/>
              <a:ext cx="492443" cy="1094080"/>
            </a:xfrm>
            <a:prstGeom prst="rect">
              <a:avLst/>
            </a:prstGeom>
            <a:noFill/>
          </p:spPr>
          <p:txBody>
            <a:bodyPr vert="eaVert" wrap="square" rtlCol="0">
              <a:spAutoFit/>
            </a:bodyPr>
            <a:lstStyle/>
            <a:p>
              <a:pPr algn="ctr"/>
              <a:r>
                <a:rPr lang="en-US" altLang="zh-CN" sz="1000" dirty="0"/>
                <a:t>Adaptive </a:t>
              </a:r>
              <a:r>
                <a:rPr lang="en-US" altLang="zh-CN" sz="1000" dirty="0" err="1"/>
                <a:t>RoI</a:t>
              </a:r>
              <a:r>
                <a:rPr lang="en-US" altLang="zh-CN" sz="1000" dirty="0"/>
                <a:t> Pooling</a:t>
              </a:r>
              <a:endParaRPr lang="zh-CN" altLang="en-US" sz="1000" dirty="0"/>
            </a:p>
          </p:txBody>
        </p:sp>
        <p:sp>
          <p:nvSpPr>
            <p:cNvPr id="98" name="文本框 97">
              <a:extLst>
                <a:ext uri="{FF2B5EF4-FFF2-40B4-BE49-F238E27FC236}">
                  <a16:creationId xmlns:a16="http://schemas.microsoft.com/office/drawing/2014/main" id="{74795452-EA8D-440D-96ED-7BCCEB2813A2}"/>
                </a:ext>
              </a:extLst>
            </p:cNvPr>
            <p:cNvSpPr txBox="1"/>
            <p:nvPr/>
          </p:nvSpPr>
          <p:spPr>
            <a:xfrm>
              <a:off x="4642121" y="2819908"/>
              <a:ext cx="1029792" cy="276999"/>
            </a:xfrm>
            <a:prstGeom prst="rect">
              <a:avLst/>
            </a:prstGeom>
            <a:noFill/>
          </p:spPr>
          <p:txBody>
            <a:bodyPr wrap="square" rtlCol="0">
              <a:spAutoFit/>
            </a:bodyPr>
            <a:lstStyle/>
            <a:p>
              <a:r>
                <a:rPr lang="en-US" altLang="zh-CN" sz="1200" dirty="0"/>
                <a:t>3X3 Conv</a:t>
              </a:r>
              <a:endParaRPr lang="zh-CN" altLang="en-US" sz="1200" dirty="0"/>
            </a:p>
          </p:txBody>
        </p:sp>
        <p:sp>
          <p:nvSpPr>
            <p:cNvPr id="103" name="Google Shape;4248;p93">
              <a:extLst>
                <a:ext uri="{FF2B5EF4-FFF2-40B4-BE49-F238E27FC236}">
                  <a16:creationId xmlns:a16="http://schemas.microsoft.com/office/drawing/2014/main" id="{4377D352-9DCB-4445-AB4F-79AFB4D38672}"/>
                </a:ext>
              </a:extLst>
            </p:cNvPr>
            <p:cNvSpPr/>
            <p:nvPr/>
          </p:nvSpPr>
          <p:spPr>
            <a:xfrm flipH="1">
              <a:off x="7686866" y="3434914"/>
              <a:ext cx="200471" cy="198642"/>
            </a:xfrm>
            <a:prstGeom prst="rect">
              <a:avLst/>
            </a:prstGeom>
            <a:gradFill>
              <a:gsLst>
                <a:gs pos="0">
                  <a:srgbClr val="F5D0D0"/>
                </a:gs>
                <a:gs pos="100000">
                  <a:srgbClr val="D96868"/>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49;p93">
              <a:extLst>
                <a:ext uri="{FF2B5EF4-FFF2-40B4-BE49-F238E27FC236}">
                  <a16:creationId xmlns:a16="http://schemas.microsoft.com/office/drawing/2014/main" id="{43363CE2-DC40-444F-A3A1-5B0644AFAB37}"/>
                </a:ext>
              </a:extLst>
            </p:cNvPr>
            <p:cNvSpPr/>
            <p:nvPr/>
          </p:nvSpPr>
          <p:spPr>
            <a:xfrm flipH="1">
              <a:off x="7626310" y="3521382"/>
              <a:ext cx="221890" cy="199703"/>
            </a:xfrm>
            <a:prstGeom prst="rect">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50;p93">
              <a:extLst>
                <a:ext uri="{FF2B5EF4-FFF2-40B4-BE49-F238E27FC236}">
                  <a16:creationId xmlns:a16="http://schemas.microsoft.com/office/drawing/2014/main" id="{173D812D-C144-42F0-A4A4-BCD38503693B}"/>
                </a:ext>
              </a:extLst>
            </p:cNvPr>
            <p:cNvSpPr/>
            <p:nvPr/>
          </p:nvSpPr>
          <p:spPr>
            <a:xfrm flipH="1">
              <a:off x="7564228" y="3625153"/>
              <a:ext cx="221890" cy="199701"/>
            </a:xfrm>
            <a:prstGeom prst="rect">
              <a:avLst/>
            </a:prstGeom>
            <a:gradFill>
              <a:gsLst>
                <a:gs pos="0">
                  <a:srgbClr val="DFE9FB"/>
                </a:gs>
                <a:gs pos="100000">
                  <a:srgbClr val="6E9BE7"/>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直接连接符 60">
              <a:extLst>
                <a:ext uri="{FF2B5EF4-FFF2-40B4-BE49-F238E27FC236}">
                  <a16:creationId xmlns:a16="http://schemas.microsoft.com/office/drawing/2014/main" id="{9F3716AF-309D-4E74-A96D-8EB5AD901257}"/>
                </a:ext>
              </a:extLst>
            </p:cNvPr>
            <p:cNvCxnSpPr>
              <a:cxnSpLocks/>
            </p:cNvCxnSpPr>
            <p:nvPr/>
          </p:nvCxnSpPr>
          <p:spPr>
            <a:xfrm flipV="1">
              <a:off x="6144535" y="2347997"/>
              <a:ext cx="1307860" cy="1"/>
            </a:xfrm>
            <a:prstGeom prst="line">
              <a:avLst/>
            </a:prstGeom>
            <a:ln w="12700"/>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BC320953-AAB5-4831-88AA-48D7D87BC594}"/>
                </a:ext>
              </a:extLst>
            </p:cNvPr>
            <p:cNvSpPr txBox="1"/>
            <p:nvPr/>
          </p:nvSpPr>
          <p:spPr>
            <a:xfrm rot="16200000">
              <a:off x="6476643" y="2392323"/>
              <a:ext cx="492443" cy="1014049"/>
            </a:xfrm>
            <a:prstGeom prst="rect">
              <a:avLst/>
            </a:prstGeom>
            <a:noFill/>
          </p:spPr>
          <p:txBody>
            <a:bodyPr vert="eaVert" wrap="square" rtlCol="0">
              <a:spAutoFit/>
            </a:bodyPr>
            <a:lstStyle/>
            <a:p>
              <a:pPr algn="ctr"/>
              <a:r>
                <a:rPr lang="en-US" altLang="zh-CN" sz="1000" dirty="0"/>
                <a:t>Adaptive </a:t>
              </a:r>
              <a:r>
                <a:rPr lang="en-US" altLang="zh-CN" sz="1000" dirty="0" err="1"/>
                <a:t>RoI</a:t>
              </a:r>
              <a:r>
                <a:rPr lang="en-US" altLang="zh-CN" sz="1000" dirty="0"/>
                <a:t> Pooling</a:t>
              </a:r>
              <a:endParaRPr lang="zh-CN" altLang="en-US" sz="1000" dirty="0"/>
            </a:p>
          </p:txBody>
        </p:sp>
        <p:sp>
          <p:nvSpPr>
            <p:cNvPr id="66" name="文本框 65">
              <a:extLst>
                <a:ext uri="{FF2B5EF4-FFF2-40B4-BE49-F238E27FC236}">
                  <a16:creationId xmlns:a16="http://schemas.microsoft.com/office/drawing/2014/main" id="{65E07C31-6001-4102-BBCF-F2A36DF83CCC}"/>
                </a:ext>
              </a:extLst>
            </p:cNvPr>
            <p:cNvSpPr txBox="1"/>
            <p:nvPr/>
          </p:nvSpPr>
          <p:spPr>
            <a:xfrm rot="16200000">
              <a:off x="6643454" y="2935828"/>
              <a:ext cx="492443" cy="1125439"/>
            </a:xfrm>
            <a:prstGeom prst="rect">
              <a:avLst/>
            </a:prstGeom>
            <a:noFill/>
          </p:spPr>
          <p:txBody>
            <a:bodyPr vert="eaVert" wrap="square" rtlCol="0">
              <a:spAutoFit/>
            </a:bodyPr>
            <a:lstStyle/>
            <a:p>
              <a:pPr algn="ctr"/>
              <a:r>
                <a:rPr lang="en-US" altLang="zh-CN" sz="1000" dirty="0"/>
                <a:t>Adaptive </a:t>
              </a:r>
              <a:r>
                <a:rPr lang="en-US" altLang="zh-CN" sz="1000" dirty="0" err="1"/>
                <a:t>RoI</a:t>
              </a:r>
              <a:r>
                <a:rPr lang="en-US" altLang="zh-CN" sz="1000" dirty="0"/>
                <a:t> Pooling</a:t>
              </a:r>
              <a:endParaRPr lang="zh-CN" altLang="en-US" sz="1000" dirty="0"/>
            </a:p>
          </p:txBody>
        </p:sp>
        <p:sp>
          <p:nvSpPr>
            <p:cNvPr id="70" name="Google Shape;4248;p93">
              <a:extLst>
                <a:ext uri="{FF2B5EF4-FFF2-40B4-BE49-F238E27FC236}">
                  <a16:creationId xmlns:a16="http://schemas.microsoft.com/office/drawing/2014/main" id="{C14BFAAB-C3CF-425E-A72F-BEE0B92B506F}"/>
                </a:ext>
              </a:extLst>
            </p:cNvPr>
            <p:cNvSpPr/>
            <p:nvPr/>
          </p:nvSpPr>
          <p:spPr>
            <a:xfrm flipH="1">
              <a:off x="7672355" y="2796283"/>
              <a:ext cx="200471" cy="198642"/>
            </a:xfrm>
            <a:prstGeom prst="rect">
              <a:avLst/>
            </a:prstGeom>
            <a:gradFill>
              <a:gsLst>
                <a:gs pos="0">
                  <a:srgbClr val="F5D0D0"/>
                </a:gs>
                <a:gs pos="100000">
                  <a:srgbClr val="D96868"/>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9;p93">
              <a:extLst>
                <a:ext uri="{FF2B5EF4-FFF2-40B4-BE49-F238E27FC236}">
                  <a16:creationId xmlns:a16="http://schemas.microsoft.com/office/drawing/2014/main" id="{A2A27E38-2BCB-401D-8B7D-727C13C2A56A}"/>
                </a:ext>
              </a:extLst>
            </p:cNvPr>
            <p:cNvSpPr/>
            <p:nvPr/>
          </p:nvSpPr>
          <p:spPr>
            <a:xfrm flipH="1">
              <a:off x="7611799" y="2882751"/>
              <a:ext cx="221890" cy="199703"/>
            </a:xfrm>
            <a:prstGeom prst="rect">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0;p93">
              <a:extLst>
                <a:ext uri="{FF2B5EF4-FFF2-40B4-BE49-F238E27FC236}">
                  <a16:creationId xmlns:a16="http://schemas.microsoft.com/office/drawing/2014/main" id="{BD54F40C-AA89-46F2-8FA8-6DFFF2C91EFB}"/>
                </a:ext>
              </a:extLst>
            </p:cNvPr>
            <p:cNvSpPr/>
            <p:nvPr/>
          </p:nvSpPr>
          <p:spPr>
            <a:xfrm flipH="1">
              <a:off x="7549717" y="2986522"/>
              <a:ext cx="221890" cy="199701"/>
            </a:xfrm>
            <a:prstGeom prst="rect">
              <a:avLst/>
            </a:prstGeom>
            <a:gradFill>
              <a:gsLst>
                <a:gs pos="0">
                  <a:srgbClr val="DFE9FB"/>
                </a:gs>
                <a:gs pos="100000">
                  <a:srgbClr val="6E9BE7"/>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48;p93">
              <a:extLst>
                <a:ext uri="{FF2B5EF4-FFF2-40B4-BE49-F238E27FC236}">
                  <a16:creationId xmlns:a16="http://schemas.microsoft.com/office/drawing/2014/main" id="{9EE7747D-3399-4651-BD35-E2655667720A}"/>
                </a:ext>
              </a:extLst>
            </p:cNvPr>
            <p:cNvSpPr/>
            <p:nvPr/>
          </p:nvSpPr>
          <p:spPr>
            <a:xfrm flipH="1">
              <a:off x="7672355" y="2091229"/>
              <a:ext cx="200471" cy="198642"/>
            </a:xfrm>
            <a:prstGeom prst="rect">
              <a:avLst/>
            </a:prstGeom>
            <a:gradFill>
              <a:gsLst>
                <a:gs pos="0">
                  <a:srgbClr val="F5D0D0"/>
                </a:gs>
                <a:gs pos="100000">
                  <a:srgbClr val="D96868"/>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49;p93">
              <a:extLst>
                <a:ext uri="{FF2B5EF4-FFF2-40B4-BE49-F238E27FC236}">
                  <a16:creationId xmlns:a16="http://schemas.microsoft.com/office/drawing/2014/main" id="{6246D945-D63D-47A4-8EB9-75A42043359D}"/>
                </a:ext>
              </a:extLst>
            </p:cNvPr>
            <p:cNvSpPr/>
            <p:nvPr/>
          </p:nvSpPr>
          <p:spPr>
            <a:xfrm flipH="1">
              <a:off x="7611799" y="2177697"/>
              <a:ext cx="221890" cy="199703"/>
            </a:xfrm>
            <a:prstGeom prst="rect">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50;p93">
              <a:extLst>
                <a:ext uri="{FF2B5EF4-FFF2-40B4-BE49-F238E27FC236}">
                  <a16:creationId xmlns:a16="http://schemas.microsoft.com/office/drawing/2014/main" id="{EC2E1141-EDEF-4C7B-821D-4100797A2A22}"/>
                </a:ext>
              </a:extLst>
            </p:cNvPr>
            <p:cNvSpPr/>
            <p:nvPr/>
          </p:nvSpPr>
          <p:spPr>
            <a:xfrm flipH="1">
              <a:off x="7549717" y="2281468"/>
              <a:ext cx="221890" cy="199701"/>
            </a:xfrm>
            <a:prstGeom prst="rect">
              <a:avLst/>
            </a:prstGeom>
            <a:gradFill>
              <a:gsLst>
                <a:gs pos="0">
                  <a:srgbClr val="DFE9FB"/>
                </a:gs>
                <a:gs pos="100000">
                  <a:srgbClr val="6E9BE7"/>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连接符: 肘形 64">
              <a:extLst>
                <a:ext uri="{FF2B5EF4-FFF2-40B4-BE49-F238E27FC236}">
                  <a16:creationId xmlns:a16="http://schemas.microsoft.com/office/drawing/2014/main" id="{48049F3C-ADD1-448E-8591-2F69DBA1A43C}"/>
                </a:ext>
              </a:extLst>
            </p:cNvPr>
            <p:cNvCxnSpPr>
              <a:cxnSpLocks/>
            </p:cNvCxnSpPr>
            <p:nvPr/>
          </p:nvCxnSpPr>
          <p:spPr>
            <a:xfrm rot="16200000" flipH="1">
              <a:off x="7534076" y="2651323"/>
              <a:ext cx="1362650" cy="518191"/>
            </a:xfrm>
            <a:prstGeom prst="bentConnector3">
              <a:avLst>
                <a:gd name="adj1" fmla="val 470"/>
              </a:avLst>
            </a:prstGeom>
            <a:ln w="12700"/>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FF8875AE-6B01-42B0-BE84-8E9E06DAF9AF}"/>
                </a:ext>
              </a:extLst>
            </p:cNvPr>
            <p:cNvCxnSpPr>
              <a:cxnSpLocks/>
            </p:cNvCxnSpPr>
            <p:nvPr/>
          </p:nvCxnSpPr>
          <p:spPr>
            <a:xfrm>
              <a:off x="7980932" y="2947299"/>
              <a:ext cx="518799" cy="0"/>
            </a:xfrm>
            <a:prstGeom prst="line">
              <a:avLst/>
            </a:prstGeom>
            <a:ln w="12700"/>
          </p:spPr>
          <p:style>
            <a:lnRef idx="1">
              <a:schemeClr val="dk1"/>
            </a:lnRef>
            <a:fillRef idx="0">
              <a:schemeClr val="dk1"/>
            </a:fillRef>
            <a:effectRef idx="0">
              <a:schemeClr val="dk1"/>
            </a:effectRef>
            <a:fontRef idx="minor">
              <a:schemeClr val="tx1"/>
            </a:fontRef>
          </p:style>
        </p:cxnSp>
        <p:sp>
          <p:nvSpPr>
            <p:cNvPr id="68" name="椭圆 67">
              <a:extLst>
                <a:ext uri="{FF2B5EF4-FFF2-40B4-BE49-F238E27FC236}">
                  <a16:creationId xmlns:a16="http://schemas.microsoft.com/office/drawing/2014/main" id="{753870C4-CE0F-4FDC-8D86-CC3FE7D83DED}"/>
                </a:ext>
              </a:extLst>
            </p:cNvPr>
            <p:cNvSpPr/>
            <p:nvPr/>
          </p:nvSpPr>
          <p:spPr>
            <a:xfrm>
              <a:off x="8366342" y="2799401"/>
              <a:ext cx="253505" cy="2514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C</a:t>
              </a:r>
              <a:endParaRPr lang="zh-CN" altLang="en-US" dirty="0"/>
            </a:p>
          </p:txBody>
        </p:sp>
        <p:cxnSp>
          <p:nvCxnSpPr>
            <p:cNvPr id="71" name="直接连接符 70">
              <a:extLst>
                <a:ext uri="{FF2B5EF4-FFF2-40B4-BE49-F238E27FC236}">
                  <a16:creationId xmlns:a16="http://schemas.microsoft.com/office/drawing/2014/main" id="{6235C0BE-1EDB-4303-A32E-19D86BE3DD3D}"/>
                </a:ext>
              </a:extLst>
            </p:cNvPr>
            <p:cNvCxnSpPr>
              <a:cxnSpLocks/>
            </p:cNvCxnSpPr>
            <p:nvPr/>
          </p:nvCxnSpPr>
          <p:spPr>
            <a:xfrm>
              <a:off x="7980932" y="3592643"/>
              <a:ext cx="49356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78" name="矩形: 圆角 77">
            <a:extLst>
              <a:ext uri="{FF2B5EF4-FFF2-40B4-BE49-F238E27FC236}">
                <a16:creationId xmlns:a16="http://schemas.microsoft.com/office/drawing/2014/main" id="{1AA9A4B0-CBEC-47DB-816C-8FDF034B3D29}"/>
              </a:ext>
            </a:extLst>
          </p:cNvPr>
          <p:cNvSpPr/>
          <p:nvPr/>
        </p:nvSpPr>
        <p:spPr>
          <a:xfrm>
            <a:off x="8073856" y="3794718"/>
            <a:ext cx="1049079" cy="3188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Predict</a:t>
            </a:r>
            <a:endParaRPr lang="zh-CN" altLang="en-US" dirty="0">
              <a:solidFill>
                <a:schemeClr val="tx1"/>
              </a:solidFill>
            </a:endParaRPr>
          </a:p>
        </p:txBody>
      </p:sp>
      <p:cxnSp>
        <p:nvCxnSpPr>
          <p:cNvPr id="12" name="连接符: 肘形 11">
            <a:extLst>
              <a:ext uri="{FF2B5EF4-FFF2-40B4-BE49-F238E27FC236}">
                <a16:creationId xmlns:a16="http://schemas.microsoft.com/office/drawing/2014/main" id="{D8D2FADA-5139-4830-A942-1B414F07B5D5}"/>
              </a:ext>
            </a:extLst>
          </p:cNvPr>
          <p:cNvCxnSpPr>
            <a:stCxn id="68" idx="6"/>
            <a:endCxn id="78" idx="0"/>
          </p:cNvCxnSpPr>
          <p:nvPr/>
        </p:nvCxnSpPr>
        <p:spPr>
          <a:xfrm>
            <a:off x="8409654" y="2936962"/>
            <a:ext cx="188742" cy="8577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292710"/>
      </p:ext>
    </p:extLst>
  </p:cSld>
  <p:clrMapOvr>
    <a:masterClrMapping/>
  </p:clrMapOvr>
  <p:transition spd="slow" advTm="393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大气公司简介企业文化产品宣传PPT模板"/>
  <p:tag name="ISPRING_SCORM_RATE_SLIDES" val="0"/>
  <p:tag name="ISPRING_SCORM_RATE_QUIZZES" val="0"/>
  <p:tag name="ISPRING_SCORM_PASSING_SCORE" val="0.000000"/>
  <p:tag name="ISPRING_ULTRA_SCORM_COURSE_ID" val="7C5B9468-1772-4BF8-9F3F-F54D8CC1D6EB"/>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E:\1.30修改\75839"/>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5"/>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f0772026-4ca9-4b4d-b8e8-2a135f32417f}"/>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bc457e3e-e7d3-46ae-a63d-50ad1c7dfa5e}"/>
</p:tagLst>
</file>

<file path=ppt/theme/theme1.xml><?xml version="1.0" encoding="utf-8"?>
<a:theme xmlns:a="http://schemas.openxmlformats.org/drawingml/2006/main" name="Office 主题​​">
  <a:themeElements>
    <a:clrScheme name="自定义 24">
      <a:dk1>
        <a:sysClr val="windowText" lastClr="000000"/>
      </a:dk1>
      <a:lt1>
        <a:sysClr val="window" lastClr="FFFFFF"/>
      </a:lt1>
      <a:dk2>
        <a:srgbClr val="1F497D"/>
      </a:dk2>
      <a:lt2>
        <a:srgbClr val="FFFFFF"/>
      </a:lt2>
      <a:accent1>
        <a:srgbClr val="005DA2"/>
      </a:accent1>
      <a:accent2>
        <a:srgbClr val="C4C7CB"/>
      </a:accent2>
      <a:accent3>
        <a:srgbClr val="5D626A"/>
      </a:accent3>
      <a:accent4>
        <a:srgbClr val="548DD4"/>
      </a:accent4>
      <a:accent5>
        <a:srgbClr val="7F7F7F"/>
      </a:accent5>
      <a:accent6>
        <a:srgbClr val="7F7F7F"/>
      </a:accent6>
      <a:hlink>
        <a:srgbClr val="17365D"/>
      </a:hlink>
      <a:folHlink>
        <a:srgbClr val="548DD4"/>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2292</TotalTime>
  <Words>934</Words>
  <Application>Microsoft Office PowerPoint</Application>
  <PresentationFormat>全屏显示(16:9)</PresentationFormat>
  <Paragraphs>131</Paragraphs>
  <Slides>16</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-apple-system</vt:lpstr>
      <vt:lpstr>Gulim</vt:lpstr>
      <vt:lpstr>KaTeX_Math</vt:lpstr>
      <vt:lpstr>Noto Sans S Chinese DemiLight</vt:lpstr>
      <vt:lpstr>等线</vt:lpstr>
      <vt:lpstr>等线 Light</vt:lpstr>
      <vt:lpstr>微软雅黑</vt:lpstr>
      <vt:lpstr>Agency FB</vt:lpstr>
      <vt:lpstr>Arial</vt:lpstr>
      <vt:lpstr>Kartika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蓝色大气公司简介企业文化产品宣传PPT模板</dc:title>
  <dc:creator>Administrator</dc:creator>
  <cp:lastModifiedBy>1239714645@qq.com</cp:lastModifiedBy>
  <cp:revision>317</cp:revision>
  <dcterms:created xsi:type="dcterms:W3CDTF">2017-04-16T13:53:00Z</dcterms:created>
  <dcterms:modified xsi:type="dcterms:W3CDTF">2022-04-29T04:35:31Z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