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4" r:id="rId4"/>
    <p:sldId id="284" r:id="rId5"/>
    <p:sldId id="285" r:id="rId6"/>
    <p:sldId id="286" r:id="rId7"/>
    <p:sldId id="283" r:id="rId8"/>
    <p:sldId id="282" r:id="rId9"/>
    <p:sldId id="281" r:id="rId10"/>
    <p:sldId id="279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D033"/>
    <a:srgbClr val="24CC64"/>
    <a:srgbClr val="58B1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D1B8-F4D7-4128-BB06-7FF7C93391B8}" type="datetimeFigureOut">
              <a:rPr lang="zh-CN" altLang="en-US" smtClean="0"/>
              <a:pPr/>
              <a:t>2022/4/21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A6BC-37EA-4925-8BE5-B719D37040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A6BC-37EA-4925-8BE5-B719D37040D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A6BC-37EA-4925-8BE5-B719D37040D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352550"/>
            <a:ext cx="8991600" cy="990600"/>
          </a:xfrm>
        </p:spPr>
        <p:txBody>
          <a:bodyPr/>
          <a:lstStyle>
            <a:lvl1pPr algn="ctr">
              <a:defRPr b="1">
                <a:solidFill>
                  <a:srgbClr val="0000FF"/>
                </a:solidFill>
              </a:defRPr>
            </a:lvl1pPr>
          </a:lstStyle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使用实战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24150"/>
            <a:ext cx="6400800" cy="131445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00FF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96200" y="57150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495550"/>
            <a:ext cx="9144000" cy="7620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95350"/>
            <a:ext cx="8229600" cy="85725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zh-CN" altLang="en-US" dirty="0" smtClean="0"/>
              <a:t>对象检测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从训练到部署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885950"/>
            <a:ext cx="9144000" cy="1588"/>
          </a:xfrm>
          <a:prstGeom prst="line">
            <a:avLst/>
          </a:prstGeom>
          <a:ln w="254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38349"/>
            <a:ext cx="8229600" cy="25562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>
                <a:solidFill>
                  <a:srgbClr val="0000FF">
                    <a:alpha val="73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190750"/>
            <a:ext cx="9144000" cy="1588"/>
          </a:xfrm>
          <a:prstGeom prst="line">
            <a:avLst/>
          </a:prstGeom>
          <a:ln w="25400">
            <a:solidFill>
              <a:srgbClr val="0000FF">
                <a:alpha val="76000"/>
              </a:srgbClr>
            </a:solidFill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 flipH="1" flipV="1">
            <a:off x="4095750" y="1676400"/>
            <a:ext cx="45720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048986" y="165735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</a:rPr>
              <a:t>ANY</a:t>
            </a:r>
            <a:r>
              <a:rPr lang="en-US" altLang="zh-CN" sz="2400" b="1" baseline="0" dirty="0" smtClean="0">
                <a:solidFill>
                  <a:srgbClr val="00B0F0"/>
                </a:solidFill>
              </a:rPr>
              <a:t> QUESTION?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73993" y="2343150"/>
            <a:ext cx="1796014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393031"/>
            <a:ext cx="8686800" cy="1102519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OpenCV</a:t>
            </a:r>
            <a:r>
              <a:rPr lang="zh-CN" altLang="en-US" sz="3600" dirty="0" smtClean="0"/>
              <a:t>初级认证课程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- </a:t>
            </a:r>
            <a:r>
              <a:rPr lang="zh-CN" altLang="en-US" b="1" dirty="0" smtClean="0">
                <a:solidFill>
                  <a:srgbClr val="0000FF"/>
                </a:solidFill>
              </a:rPr>
              <a:t>贾志刚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图像算术运算要求：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图像大小一致 ，</a:t>
            </a:r>
            <a:r>
              <a:rPr lang="en-US" altLang="zh-CN" dirty="0" smtClean="0"/>
              <a:t>B.</a:t>
            </a:r>
            <a:r>
              <a:rPr lang="zh-CN" altLang="en-US" dirty="0" smtClean="0"/>
              <a:t>图像类型一致</a:t>
            </a:r>
            <a:r>
              <a:rPr lang="en-US" altLang="zh-CN" dirty="0" smtClean="0"/>
              <a:t>, C.</a:t>
            </a:r>
            <a:r>
              <a:rPr lang="zh-CN" altLang="en-US" dirty="0" smtClean="0"/>
              <a:t>大小与类型一致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图像加法运算对超出取值范围颜色值处理方式为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514350" indent="-514350">
              <a:buAutoNum type="alphaU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saturate</a:t>
            </a:r>
            <a:r>
              <a:rPr lang="zh-CN" altLang="en-US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B.</a:t>
            </a:r>
            <a:r>
              <a:rPr lang="zh-CN" altLang="en-US" dirty="0" smtClean="0"/>
              <a:t>自动截取</a:t>
            </a:r>
            <a:r>
              <a:rPr lang="en-US" altLang="zh-CN" dirty="0" smtClean="0"/>
              <a:t>, C.</a:t>
            </a:r>
            <a:r>
              <a:rPr lang="zh-CN" altLang="en-US" dirty="0" smtClean="0"/>
              <a:t>修改数据类型支持</a:t>
            </a:r>
            <a:endParaRPr lang="en-US" altLang="zh-CN" dirty="0" smtClean="0"/>
          </a:p>
          <a:p>
            <a:pPr marL="514350" indent="-514350">
              <a:buAutoNum type="alphaUcPeriod"/>
            </a:pPr>
            <a:endParaRPr lang="en-US" altLang="zh-CN" dirty="0" smtClean="0"/>
          </a:p>
          <a:p>
            <a:r>
              <a:rPr lang="en-US" altLang="zh-CN" dirty="0" smtClean="0"/>
              <a:t>Uint8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图像数据减法取值范围在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A.-255~255, B.</a:t>
            </a:r>
            <a:r>
              <a:rPr lang="en-US" altLang="zh-CN" dirty="0" smtClean="0"/>
              <a:t>0~255</a:t>
            </a:r>
            <a:r>
              <a:rPr lang="en-US" altLang="zh-CN" dirty="0" smtClean="0"/>
              <a:t>, C.-127~127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Image[:,:] = (255, 0, 0)</a:t>
            </a:r>
            <a:r>
              <a:rPr lang="zh-CN" altLang="en-US" dirty="0" smtClean="0"/>
              <a:t>表示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 </a:t>
            </a:r>
            <a:r>
              <a:rPr lang="zh-CN" altLang="en-US" dirty="0" smtClean="0"/>
              <a:t>像素点</a:t>
            </a:r>
            <a:r>
              <a:rPr lang="en-US" altLang="zh-CN" dirty="0" smtClean="0"/>
              <a:t>(0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0)</a:t>
            </a:r>
            <a:r>
              <a:rPr lang="zh-CN" altLang="en-US" dirty="0" smtClean="0"/>
              <a:t>赋值为</a:t>
            </a:r>
            <a:r>
              <a:rPr lang="en-US" altLang="zh-CN" dirty="0" smtClean="0"/>
              <a:t>(255, 0, </a:t>
            </a:r>
            <a:r>
              <a:rPr lang="en-US" altLang="zh-CN" dirty="0" smtClean="0"/>
              <a:t>0), </a:t>
            </a:r>
            <a:r>
              <a:rPr lang="en-US" altLang="zh-CN" dirty="0" smtClean="0"/>
              <a:t>B</a:t>
            </a:r>
            <a:r>
              <a:rPr lang="en-US" altLang="zh-CN" dirty="0" smtClean="0"/>
              <a:t>.</a:t>
            </a:r>
            <a:r>
              <a:rPr lang="zh-CN" altLang="en-US" dirty="0" smtClean="0"/>
              <a:t>全部像素点赋值为</a:t>
            </a:r>
            <a:r>
              <a:rPr lang="en-US" altLang="zh-CN" dirty="0" smtClean="0"/>
              <a:t>:(255</a:t>
            </a:r>
            <a:r>
              <a:rPr lang="en-US" altLang="zh-CN" dirty="0" smtClean="0"/>
              <a:t>, 0, </a:t>
            </a:r>
            <a:r>
              <a:rPr lang="en-US" altLang="zh-CN" dirty="0" smtClean="0"/>
              <a:t>0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2" name="AutoShape 2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AutoShape 4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30" name="AutoShape 6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像素算术操作</a:t>
            </a:r>
            <a:endParaRPr lang="zh-CN" alt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2114549"/>
            <a:ext cx="8458200" cy="248007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算术操作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像素算术操作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代码练习与测试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算术操</a:t>
            </a:r>
            <a:r>
              <a:rPr lang="zh-CN" altLang="en-US" dirty="0" smtClean="0"/>
              <a:t>作 </a:t>
            </a:r>
            <a:r>
              <a:rPr lang="en-US" altLang="zh-CN" dirty="0" smtClean="0"/>
              <a:t>–</a:t>
            </a:r>
            <a:r>
              <a:rPr lang="zh-CN" altLang="en-US" dirty="0" smtClean="0">
                <a:latin typeface="+mn-ea"/>
              </a:rPr>
              <a:t>加</a:t>
            </a:r>
            <a:r>
              <a:rPr lang="zh-CN" altLang="en-US" dirty="0" smtClean="0">
                <a:latin typeface="+mn-ea"/>
              </a:rPr>
              <a:t>法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05800" cy="339447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</a:rPr>
              <a:t>img1[row, </a:t>
            </a:r>
            <a:r>
              <a:rPr lang="en-US" altLang="zh-CN" sz="2800" dirty="0" err="1" smtClean="0">
                <a:latin typeface="+mn-ea"/>
              </a:rPr>
              <a:t>col</a:t>
            </a:r>
            <a:r>
              <a:rPr lang="en-US" altLang="zh-CN" sz="2800" dirty="0" smtClean="0">
                <a:latin typeface="+mn-ea"/>
              </a:rPr>
              <a:t>]+ </a:t>
            </a:r>
            <a:r>
              <a:rPr lang="en-US" altLang="zh-CN" sz="2800" dirty="0" smtClean="0">
                <a:latin typeface="+mn-ea"/>
              </a:rPr>
              <a:t>img2[row</a:t>
            </a:r>
            <a:r>
              <a:rPr lang="en-US" altLang="zh-CN" sz="2800" dirty="0" smtClean="0">
                <a:latin typeface="+mn-ea"/>
              </a:rPr>
              <a:t>, </a:t>
            </a:r>
            <a:r>
              <a:rPr lang="en-US" altLang="zh-CN" sz="2800" dirty="0" err="1" smtClean="0">
                <a:latin typeface="+mn-ea"/>
              </a:rPr>
              <a:t>col</a:t>
            </a:r>
            <a:r>
              <a:rPr lang="en-US" altLang="zh-CN" sz="2800" dirty="0" smtClean="0">
                <a:latin typeface="+mn-ea"/>
              </a:rPr>
              <a:t>] = </a:t>
            </a:r>
            <a:r>
              <a:rPr lang="en-US" altLang="zh-CN" sz="2800" dirty="0" err="1" smtClean="0">
                <a:latin typeface="+mn-ea"/>
              </a:rPr>
              <a:t>dst</a:t>
            </a:r>
            <a:r>
              <a:rPr lang="en-US" altLang="zh-CN" sz="2800" dirty="0" smtClean="0">
                <a:latin typeface="+mn-ea"/>
              </a:rPr>
              <a:t>[row, </a:t>
            </a:r>
            <a:r>
              <a:rPr lang="en-US" altLang="zh-CN" sz="2800" dirty="0" err="1" smtClean="0">
                <a:latin typeface="+mn-ea"/>
              </a:rPr>
              <a:t>col</a:t>
            </a:r>
            <a:r>
              <a:rPr lang="en-US" altLang="zh-CN" sz="2800" dirty="0" smtClean="0">
                <a:latin typeface="+mn-ea"/>
              </a:rPr>
              <a:t>]</a:t>
            </a:r>
            <a:endParaRPr lang="en-US" altLang="zh-CN" sz="2800" dirty="0" smtClean="0">
              <a:latin typeface="+mn-ea"/>
            </a:endParaRPr>
          </a:p>
        </p:txBody>
      </p:sp>
      <p:pic>
        <p:nvPicPr>
          <p:cNvPr id="8195" name="Picture 3" descr="C:\Users\Administrator\AppData\Roaming\Tencent\Users\57558865\QQ\WinTemp\RichOle\_SB_N_{7%0KM_M]PQ$LC4A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09750"/>
            <a:ext cx="7134225" cy="237314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066800" y="432435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img1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432435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img2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432435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算术操</a:t>
            </a:r>
            <a:r>
              <a:rPr lang="zh-CN" altLang="en-US" dirty="0" smtClean="0"/>
              <a:t>作 </a:t>
            </a:r>
            <a:r>
              <a:rPr lang="en-US" altLang="zh-CN" dirty="0" smtClean="0"/>
              <a:t>–</a:t>
            </a:r>
            <a:r>
              <a:rPr lang="zh-CN" altLang="en-US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减法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05800" cy="339447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</a:rPr>
              <a:t>img2[row, </a:t>
            </a:r>
            <a:r>
              <a:rPr lang="en-US" altLang="zh-CN" sz="2800" dirty="0" err="1" smtClean="0">
                <a:latin typeface="+mn-ea"/>
              </a:rPr>
              <a:t>col</a:t>
            </a:r>
            <a:r>
              <a:rPr lang="en-US" altLang="zh-CN" sz="2800" dirty="0" smtClean="0">
                <a:latin typeface="+mn-ea"/>
              </a:rPr>
              <a:t>]- img1[row</a:t>
            </a:r>
            <a:r>
              <a:rPr lang="en-US" altLang="zh-CN" sz="2800" dirty="0" smtClean="0">
                <a:latin typeface="+mn-ea"/>
              </a:rPr>
              <a:t>, </a:t>
            </a:r>
            <a:r>
              <a:rPr lang="en-US" altLang="zh-CN" sz="2800" dirty="0" err="1" smtClean="0">
                <a:latin typeface="+mn-ea"/>
              </a:rPr>
              <a:t>col</a:t>
            </a:r>
            <a:r>
              <a:rPr lang="en-US" altLang="zh-CN" sz="2800" dirty="0" smtClean="0">
                <a:latin typeface="+mn-ea"/>
              </a:rPr>
              <a:t>] = </a:t>
            </a:r>
            <a:r>
              <a:rPr lang="en-US" altLang="zh-CN" sz="2800" dirty="0" err="1" smtClean="0">
                <a:latin typeface="+mn-ea"/>
              </a:rPr>
              <a:t>dst</a:t>
            </a:r>
            <a:r>
              <a:rPr lang="en-US" altLang="zh-CN" sz="2800" dirty="0" smtClean="0">
                <a:latin typeface="+mn-ea"/>
              </a:rPr>
              <a:t>[row, </a:t>
            </a:r>
            <a:r>
              <a:rPr lang="en-US" altLang="zh-CN" sz="2800" dirty="0" err="1" smtClean="0">
                <a:latin typeface="+mn-ea"/>
              </a:rPr>
              <a:t>col</a:t>
            </a:r>
            <a:r>
              <a:rPr lang="en-US" altLang="zh-CN" sz="2800" dirty="0" smtClean="0">
                <a:latin typeface="+mn-ea"/>
              </a:rPr>
              <a:t>]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800" y="432435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img1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432435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img2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432435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dst</a:t>
            </a:r>
            <a:endParaRPr lang="zh-CN" altLang="en-US" dirty="0"/>
          </a:p>
        </p:txBody>
      </p:sp>
      <p:pic>
        <p:nvPicPr>
          <p:cNvPr id="19457" name="Picture 1" descr="C:\Users\Administrator\AppData\Roaming\Tencent\Users\57558865\QQ\WinTemp\RichOle\J)MCL3`Q~FK2(LLUMLO3L[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62150"/>
            <a:ext cx="6934200" cy="2306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算术操</a:t>
            </a:r>
            <a:r>
              <a:rPr lang="zh-CN" altLang="en-US" dirty="0" smtClean="0"/>
              <a:t>作 </a:t>
            </a:r>
            <a:r>
              <a:rPr lang="en-US" altLang="zh-CN" dirty="0" smtClean="0"/>
              <a:t>–</a:t>
            </a:r>
            <a:r>
              <a:rPr lang="zh-CN" altLang="en-US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乘法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05800" cy="339447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</a:rPr>
              <a:t>img1[row, </a:t>
            </a:r>
            <a:r>
              <a:rPr lang="en-US" altLang="zh-CN" sz="2800" dirty="0" err="1" smtClean="0">
                <a:latin typeface="+mn-ea"/>
              </a:rPr>
              <a:t>col</a:t>
            </a:r>
            <a:r>
              <a:rPr lang="en-US" altLang="zh-CN" sz="2800" dirty="0" smtClean="0">
                <a:latin typeface="+mn-ea"/>
              </a:rPr>
              <a:t>] * img2[row</a:t>
            </a:r>
            <a:r>
              <a:rPr lang="en-US" altLang="zh-CN" sz="2800" dirty="0" smtClean="0">
                <a:latin typeface="+mn-ea"/>
              </a:rPr>
              <a:t>, </a:t>
            </a:r>
            <a:r>
              <a:rPr lang="en-US" altLang="zh-CN" sz="2800" dirty="0" err="1" smtClean="0">
                <a:latin typeface="+mn-ea"/>
              </a:rPr>
              <a:t>col</a:t>
            </a:r>
            <a:r>
              <a:rPr lang="en-US" altLang="zh-CN" sz="2800" dirty="0" smtClean="0">
                <a:latin typeface="+mn-ea"/>
              </a:rPr>
              <a:t>] = </a:t>
            </a:r>
            <a:r>
              <a:rPr lang="en-US" altLang="zh-CN" sz="2800" dirty="0" err="1" smtClean="0">
                <a:latin typeface="+mn-ea"/>
              </a:rPr>
              <a:t>dst</a:t>
            </a:r>
            <a:r>
              <a:rPr lang="en-US" altLang="zh-CN" sz="2800" dirty="0" smtClean="0">
                <a:latin typeface="+mn-ea"/>
              </a:rPr>
              <a:t>[row, </a:t>
            </a:r>
            <a:r>
              <a:rPr lang="en-US" altLang="zh-CN" sz="2800" dirty="0" err="1" smtClean="0">
                <a:latin typeface="+mn-ea"/>
              </a:rPr>
              <a:t>col</a:t>
            </a:r>
            <a:r>
              <a:rPr lang="en-US" altLang="zh-CN" sz="2800" dirty="0" smtClean="0">
                <a:latin typeface="+mn-ea"/>
              </a:rPr>
              <a:t>]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800" y="432435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img1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432435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img2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432435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dst</a:t>
            </a:r>
            <a:endParaRPr lang="zh-CN" altLang="en-US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09750"/>
            <a:ext cx="7391400" cy="245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算术操</a:t>
            </a:r>
            <a:r>
              <a:rPr lang="zh-CN" altLang="en-US" dirty="0" smtClean="0"/>
              <a:t>作 </a:t>
            </a:r>
            <a:r>
              <a:rPr lang="en-US" altLang="zh-CN" dirty="0" smtClean="0"/>
              <a:t>–</a:t>
            </a:r>
            <a:r>
              <a:rPr lang="zh-CN" altLang="en-US" dirty="0" smtClean="0">
                <a:latin typeface="+mn-ea"/>
              </a:rPr>
              <a:t> 除</a:t>
            </a:r>
            <a:r>
              <a:rPr lang="zh-CN" altLang="en-US" dirty="0" smtClean="0">
                <a:latin typeface="+mn-ea"/>
              </a:rPr>
              <a:t>法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05800" cy="339447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</a:rPr>
              <a:t>img2[row, </a:t>
            </a:r>
            <a:r>
              <a:rPr lang="en-US" altLang="zh-CN" sz="2800" dirty="0" err="1" smtClean="0">
                <a:latin typeface="+mn-ea"/>
              </a:rPr>
              <a:t>col</a:t>
            </a:r>
            <a:r>
              <a:rPr lang="en-US" altLang="zh-CN" sz="2800" dirty="0" smtClean="0">
                <a:latin typeface="+mn-ea"/>
              </a:rPr>
              <a:t>] </a:t>
            </a:r>
            <a:r>
              <a:rPr lang="en-US" altLang="zh-CN" sz="2800" dirty="0" smtClean="0">
                <a:latin typeface="+mn-ea"/>
              </a:rPr>
              <a:t>/</a:t>
            </a:r>
            <a:r>
              <a:rPr lang="en-US" altLang="zh-CN" sz="2800" dirty="0" smtClean="0">
                <a:latin typeface="+mn-ea"/>
              </a:rPr>
              <a:t> img1[row</a:t>
            </a:r>
            <a:r>
              <a:rPr lang="en-US" altLang="zh-CN" sz="2800" dirty="0" smtClean="0">
                <a:latin typeface="+mn-ea"/>
              </a:rPr>
              <a:t>, </a:t>
            </a:r>
            <a:r>
              <a:rPr lang="en-US" altLang="zh-CN" sz="2800" dirty="0" err="1" smtClean="0">
                <a:latin typeface="+mn-ea"/>
              </a:rPr>
              <a:t>col</a:t>
            </a:r>
            <a:r>
              <a:rPr lang="en-US" altLang="zh-CN" sz="2800" dirty="0" smtClean="0">
                <a:latin typeface="+mn-ea"/>
              </a:rPr>
              <a:t>] = </a:t>
            </a:r>
            <a:r>
              <a:rPr lang="en-US" altLang="zh-CN" sz="2800" dirty="0" err="1" smtClean="0">
                <a:latin typeface="+mn-ea"/>
              </a:rPr>
              <a:t>dst</a:t>
            </a:r>
            <a:r>
              <a:rPr lang="en-US" altLang="zh-CN" sz="2800" dirty="0" smtClean="0">
                <a:latin typeface="+mn-ea"/>
              </a:rPr>
              <a:t>[row, </a:t>
            </a:r>
            <a:r>
              <a:rPr lang="en-US" altLang="zh-CN" sz="2800" dirty="0" err="1" smtClean="0">
                <a:latin typeface="+mn-ea"/>
              </a:rPr>
              <a:t>col</a:t>
            </a:r>
            <a:r>
              <a:rPr lang="en-US" altLang="zh-CN" sz="2800" dirty="0" smtClean="0">
                <a:latin typeface="+mn-ea"/>
              </a:rPr>
              <a:t>]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800" y="432435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img1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432435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img2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432435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dst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885950"/>
            <a:ext cx="7239000" cy="240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</a:t>
            </a:r>
            <a:r>
              <a:rPr lang="zh-CN" altLang="en-US" dirty="0" smtClean="0"/>
              <a:t>持函数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cv.add(src1, src2[, </a:t>
            </a:r>
            <a:r>
              <a:rPr lang="en-US" altLang="zh-CN" sz="2400" dirty="0" err="1" smtClean="0">
                <a:latin typeface="+mn-ea"/>
              </a:rPr>
              <a:t>dst</a:t>
            </a:r>
            <a:r>
              <a:rPr lang="en-US" altLang="zh-CN" sz="2400" dirty="0" smtClean="0">
                <a:latin typeface="+mn-ea"/>
              </a:rPr>
              <a:t>[, mask[, </a:t>
            </a:r>
            <a:r>
              <a:rPr lang="en-US" altLang="zh-CN" sz="2400" dirty="0" err="1" smtClean="0">
                <a:latin typeface="+mn-ea"/>
              </a:rPr>
              <a:t>dtype</a:t>
            </a:r>
            <a:r>
              <a:rPr lang="en-US" altLang="zh-CN" sz="2400" dirty="0" smtClean="0">
                <a:latin typeface="+mn-ea"/>
              </a:rPr>
              <a:t>]]]) -&gt;</a:t>
            </a:r>
            <a:r>
              <a:rPr lang="en-US" altLang="zh-CN" sz="2400" dirty="0" err="1" smtClean="0">
                <a:latin typeface="+mn-ea"/>
              </a:rPr>
              <a:t>dst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/>
              <a:t>cv.subtract</a:t>
            </a:r>
            <a:r>
              <a:rPr lang="en-US" altLang="zh-CN" sz="2400" dirty="0" smtClean="0"/>
              <a:t>(src1,src2[,</a:t>
            </a:r>
            <a:r>
              <a:rPr lang="en-US" altLang="zh-CN" sz="2400" dirty="0" err="1" smtClean="0"/>
              <a:t>dst</a:t>
            </a:r>
            <a:r>
              <a:rPr lang="en-US" altLang="zh-CN" sz="2400" dirty="0" smtClean="0"/>
              <a:t>[,mask[,</a:t>
            </a:r>
            <a:r>
              <a:rPr lang="en-US" altLang="zh-CN" sz="2400" dirty="0" err="1" smtClean="0"/>
              <a:t>dtype</a:t>
            </a:r>
            <a:r>
              <a:rPr lang="en-US" altLang="zh-CN" sz="2400" dirty="0" smtClean="0"/>
              <a:t>]]])-&gt;</a:t>
            </a:r>
            <a:r>
              <a:rPr lang="en-US" altLang="zh-CN" sz="2400" dirty="0" err="1" smtClean="0"/>
              <a:t>dst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cv.multiply</a:t>
            </a:r>
            <a:r>
              <a:rPr lang="en-US" altLang="zh-CN" sz="2400" dirty="0" smtClean="0"/>
              <a:t>(src1,src2[,</a:t>
            </a:r>
            <a:r>
              <a:rPr lang="en-US" altLang="zh-CN" sz="2400" dirty="0" err="1" smtClean="0"/>
              <a:t>dst</a:t>
            </a:r>
            <a:r>
              <a:rPr lang="en-US" altLang="zh-CN" sz="2400" dirty="0" smtClean="0"/>
              <a:t>[,scale[,</a:t>
            </a:r>
            <a:r>
              <a:rPr lang="en-US" altLang="zh-CN" sz="2400" dirty="0" err="1" smtClean="0"/>
              <a:t>dtype</a:t>
            </a:r>
            <a:r>
              <a:rPr lang="en-US" altLang="zh-CN" sz="2400" dirty="0" smtClean="0"/>
              <a:t>]]])-&gt;</a:t>
            </a:r>
            <a:r>
              <a:rPr lang="en-US" altLang="zh-CN" sz="2400" dirty="0" err="1" smtClean="0"/>
              <a:t>dst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cv.divide</a:t>
            </a:r>
            <a:r>
              <a:rPr lang="en-US" altLang="zh-CN" sz="2400" dirty="0" smtClean="0"/>
              <a:t>(src1, src2[, </a:t>
            </a:r>
            <a:r>
              <a:rPr lang="en-US" altLang="zh-CN" sz="2400" dirty="0" err="1" smtClean="0"/>
              <a:t>dst</a:t>
            </a:r>
            <a:r>
              <a:rPr lang="en-US" altLang="zh-CN" sz="2400" dirty="0" smtClean="0"/>
              <a:t>[, scale[, </a:t>
            </a:r>
            <a:r>
              <a:rPr lang="en-US" altLang="zh-CN" sz="2400" dirty="0" err="1" smtClean="0"/>
              <a:t>dtype</a:t>
            </a:r>
            <a:r>
              <a:rPr lang="en-US" altLang="zh-CN" sz="2400" dirty="0" smtClean="0"/>
              <a:t>]]])-&gt;</a:t>
            </a:r>
            <a:r>
              <a:rPr lang="en-US" altLang="zh-CN" sz="2400" dirty="0" err="1" smtClean="0"/>
              <a:t>dst</a:t>
            </a:r>
            <a:endParaRPr lang="en-US" altLang="zh-CN" sz="2400" dirty="0" smtClean="0"/>
          </a:p>
          <a:p>
            <a:r>
              <a:rPr lang="zh-CN" altLang="en-US" sz="2400" dirty="0" smtClean="0"/>
              <a:t>参</a:t>
            </a:r>
            <a:r>
              <a:rPr lang="zh-CN" altLang="en-US" sz="2400" dirty="0" smtClean="0"/>
              <a:t>数说明</a:t>
            </a:r>
            <a:endParaRPr lang="en-US" altLang="zh-CN" sz="2400" dirty="0" smtClean="0"/>
          </a:p>
          <a:p>
            <a:r>
              <a:rPr lang="en-US" altLang="zh-CN" sz="2400" dirty="0" smtClean="0"/>
              <a:t>s</a:t>
            </a:r>
            <a:r>
              <a:rPr lang="en-US" altLang="zh-CN" sz="2400" dirty="0" smtClean="0"/>
              <a:t>rc1 &amp; src2</a:t>
            </a:r>
            <a:r>
              <a:rPr lang="zh-CN" altLang="en-US" sz="2400" dirty="0" smtClean="0"/>
              <a:t>表示图像</a:t>
            </a:r>
            <a:endParaRPr lang="en-US" altLang="zh-CN" sz="2400" dirty="0" smtClean="0"/>
          </a:p>
          <a:p>
            <a:r>
              <a:rPr lang="zh-CN" altLang="en-US" sz="2400" dirty="0" smtClean="0"/>
              <a:t>加法，保证不越界：</a:t>
            </a:r>
            <a:r>
              <a:rPr lang="en-US" altLang="zh-CN" sz="2400" dirty="0" smtClean="0"/>
              <a:t>saturate(src1 + src2)-》0~255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Mask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latin typeface="+mn-ea"/>
              </a:rPr>
              <a:t>cv.add</a:t>
            </a:r>
            <a:r>
              <a:rPr lang="en-US" altLang="zh-CN" sz="2800" dirty="0" smtClean="0">
                <a:latin typeface="+mn-ea"/>
              </a:rPr>
              <a:t>(src1</a:t>
            </a:r>
            <a:r>
              <a:rPr lang="en-US" altLang="zh-CN" sz="2800" dirty="0" smtClean="0">
                <a:latin typeface="+mn-ea"/>
              </a:rPr>
              <a:t>, src2[, </a:t>
            </a:r>
            <a:r>
              <a:rPr lang="en-US" altLang="zh-CN" sz="2800" dirty="0" err="1" smtClean="0">
                <a:latin typeface="+mn-ea"/>
              </a:rPr>
              <a:t>dst</a:t>
            </a:r>
            <a:r>
              <a:rPr lang="en-US" altLang="zh-CN" sz="2800" dirty="0" smtClean="0">
                <a:latin typeface="+mn-ea"/>
              </a:rPr>
              <a:t>[, mask[, </a:t>
            </a:r>
            <a:r>
              <a:rPr lang="en-US" altLang="zh-CN" sz="2800" dirty="0" err="1" smtClean="0">
                <a:latin typeface="+mn-ea"/>
              </a:rPr>
              <a:t>dtype</a:t>
            </a:r>
            <a:r>
              <a:rPr lang="en-US" altLang="zh-CN" sz="2800" dirty="0" smtClean="0">
                <a:latin typeface="+mn-ea"/>
              </a:rPr>
              <a:t>]]]) -&gt;</a:t>
            </a:r>
            <a:r>
              <a:rPr lang="en-US" altLang="zh-CN" sz="2800" dirty="0" err="1" smtClean="0">
                <a:latin typeface="+mn-ea"/>
              </a:rPr>
              <a:t>dst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s</a:t>
            </a:r>
            <a:r>
              <a:rPr lang="en-US" altLang="zh-CN" sz="2800" dirty="0" smtClean="0">
                <a:latin typeface="+mn-ea"/>
              </a:rPr>
              <a:t>rc1</a:t>
            </a:r>
            <a:r>
              <a:rPr lang="zh-CN" altLang="en-US" sz="2800" dirty="0" smtClean="0">
                <a:latin typeface="+mn-ea"/>
              </a:rPr>
              <a:t>输入图像</a:t>
            </a:r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smtClean="0">
                <a:latin typeface="+mn-ea"/>
              </a:rPr>
              <a:t>src2</a:t>
            </a:r>
            <a:r>
              <a:rPr lang="zh-CN" altLang="en-US" sz="2800" dirty="0" smtClean="0">
                <a:latin typeface="+mn-ea"/>
              </a:rPr>
              <a:t>输入图像</a:t>
            </a: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smtClean="0">
                <a:latin typeface="+mn-ea"/>
              </a:rPr>
              <a:t>mask</a:t>
            </a:r>
            <a:r>
              <a:rPr lang="zh-CN" altLang="en-US" sz="2800" dirty="0" smtClean="0">
                <a:latin typeface="+mn-ea"/>
              </a:rPr>
              <a:t>表示模板</a:t>
            </a:r>
            <a:endParaRPr lang="en-US" altLang="zh-CN" sz="2800" dirty="0" smtClean="0">
              <a:latin typeface="+mn-ea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43150"/>
            <a:ext cx="1543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343150"/>
            <a:ext cx="15621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2343150"/>
            <a:ext cx="15335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2343150"/>
            <a:ext cx="15430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85800" y="3867150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m1 + m2 with mask -&gt; </a:t>
            </a:r>
            <a:r>
              <a:rPr lang="en-US" altLang="zh-CN" dirty="0" err="1" smtClean="0"/>
              <a:t>dst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代码演示环节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Pycharm IDE/</a:t>
            </a:r>
            <a:r>
              <a:rPr lang="en-US" altLang="zh-CN" dirty="0" err="1" smtClean="0"/>
              <a:t>DevCould</a:t>
            </a:r>
            <a:r>
              <a:rPr lang="zh-CN" altLang="en-US" dirty="0" smtClean="0"/>
              <a:t>上实操与解释</a:t>
            </a:r>
            <a:endParaRPr lang="en-US" altLang="zh-CN" dirty="0" smtClean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5950"/>
            <a:ext cx="46577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5070</TotalTime>
  <Words>410</Words>
  <Application>Microsoft Office PowerPoint</Application>
  <PresentationFormat>On-screen Show (16:9)</PresentationFormat>
  <Paragraphs>57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OpenCV初级认证课程</vt:lpstr>
      <vt:lpstr>像素算术操作</vt:lpstr>
      <vt:lpstr>算术操作 –加法</vt:lpstr>
      <vt:lpstr>算术操作 – 减法</vt:lpstr>
      <vt:lpstr>算术操作 – 乘法</vt:lpstr>
      <vt:lpstr>算术操作 – 除法</vt:lpstr>
      <vt:lpstr>支持函数</vt:lpstr>
      <vt:lpstr>Mask参数</vt:lpstr>
      <vt:lpstr>代码演示环节</vt:lpstr>
      <vt:lpstr>测试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906</cp:revision>
  <dcterms:created xsi:type="dcterms:W3CDTF">2006-08-16T00:00:00Z</dcterms:created>
  <dcterms:modified xsi:type="dcterms:W3CDTF">2022-04-21T10:20:00Z</dcterms:modified>
</cp:coreProperties>
</file>