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4" r:id="rId4"/>
    <p:sldId id="282" r:id="rId5"/>
    <p:sldId id="284" r:id="rId6"/>
    <p:sldId id="276" r:id="rId7"/>
    <p:sldId id="278" r:id="rId8"/>
    <p:sldId id="280" r:id="rId9"/>
    <p:sldId id="281" r:id="rId10"/>
    <p:sldId id="279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D033"/>
    <a:srgbClr val="24CC64"/>
    <a:srgbClr val="58B1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D1B8-F4D7-4128-BB06-7FF7C93391B8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A6BC-37EA-4925-8BE5-B719D37040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352550"/>
            <a:ext cx="8991600" cy="990600"/>
          </a:xfrm>
        </p:spPr>
        <p:txBody>
          <a:bodyPr/>
          <a:lstStyle>
            <a:lvl1pPr algn="ctr">
              <a:defRPr b="1">
                <a:solidFill>
                  <a:srgbClr val="0000FF"/>
                </a:solidFill>
              </a:defRPr>
            </a:lvl1pPr>
          </a:lstStyle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使用实战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24150"/>
            <a:ext cx="6400800" cy="131445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00FF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96200" y="57150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495550"/>
            <a:ext cx="9144000" cy="7620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95350"/>
            <a:ext cx="8229600" cy="85725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zh-CN" altLang="en-US" dirty="0" smtClean="0"/>
              <a:t>对象检测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从训练到部署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885950"/>
            <a:ext cx="9144000" cy="1588"/>
          </a:xfrm>
          <a:prstGeom prst="line">
            <a:avLst/>
          </a:prstGeom>
          <a:ln w="254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38349"/>
            <a:ext cx="8229600" cy="25562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>
                <a:solidFill>
                  <a:srgbClr val="0000FF">
                    <a:alpha val="73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190750"/>
            <a:ext cx="9144000" cy="1588"/>
          </a:xfrm>
          <a:prstGeom prst="line">
            <a:avLst/>
          </a:prstGeom>
          <a:ln w="25400">
            <a:solidFill>
              <a:srgbClr val="0000FF">
                <a:alpha val="76000"/>
              </a:srgbClr>
            </a:solidFill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 flipH="1" flipV="1">
            <a:off x="4095750" y="1676400"/>
            <a:ext cx="45720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048986" y="165735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</a:rPr>
              <a:t>ANY</a:t>
            </a:r>
            <a:r>
              <a:rPr lang="en-US" altLang="zh-CN" sz="2400" b="1" baseline="0" dirty="0" smtClean="0">
                <a:solidFill>
                  <a:srgbClr val="00B0F0"/>
                </a:solidFill>
              </a:rPr>
              <a:t> QUESTION?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73993" y="2343150"/>
            <a:ext cx="1796014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93031"/>
            <a:ext cx="8686800" cy="1102519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OpenCV</a:t>
            </a:r>
            <a:r>
              <a:rPr lang="zh-CN" altLang="en-US" sz="3600" dirty="0" smtClean="0"/>
              <a:t>初级认证课程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- </a:t>
            </a:r>
            <a:r>
              <a:rPr lang="zh-CN" altLang="en-US" b="1" dirty="0" smtClean="0">
                <a:solidFill>
                  <a:srgbClr val="0000FF"/>
                </a:solidFill>
              </a:rPr>
              <a:t>贾志刚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可见光的波长范围大致在：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A.100nm~800nm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B.380nm~780nm, C.450nm~650nm</a:t>
            </a:r>
            <a:endParaRPr lang="en-US" altLang="zh-CN" dirty="0" smtClean="0"/>
          </a:p>
          <a:p>
            <a:r>
              <a:rPr lang="en-US" altLang="zh-CN" dirty="0" err="1" smtClean="0"/>
              <a:t>cvtColor</a:t>
            </a:r>
            <a:r>
              <a:rPr lang="zh-CN" altLang="en-US" dirty="0" smtClean="0"/>
              <a:t>函数第二个参数选项</a:t>
            </a:r>
            <a:r>
              <a:rPr lang="en-US" altLang="zh-CN" dirty="0" err="1" smtClean="0"/>
              <a:t>cv</a:t>
            </a:r>
            <a:r>
              <a:rPr lang="en-US" altLang="zh-CN" dirty="0" smtClean="0"/>
              <a:t>::</a:t>
            </a:r>
            <a:r>
              <a:rPr lang="en-US" altLang="zh-CN" dirty="0" smtClean="0"/>
              <a:t>COLOR_BGR2RGB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 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图像从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BGR</a:t>
            </a:r>
            <a:r>
              <a:rPr lang="zh-CN" altLang="en-US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B.</a:t>
            </a:r>
            <a:r>
              <a:rPr lang="zh-CN" altLang="en-US" dirty="0" smtClean="0"/>
              <a:t>图</a:t>
            </a:r>
            <a:r>
              <a:rPr lang="zh-CN" altLang="en-US" dirty="0" smtClean="0"/>
              <a:t>像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BGR</a:t>
            </a:r>
            <a:r>
              <a:rPr lang="zh-CN" altLang="en-US" dirty="0" smtClean="0"/>
              <a:t>转</a:t>
            </a:r>
            <a:r>
              <a:rPr lang="zh-CN" altLang="en-US" dirty="0" smtClean="0"/>
              <a:t>换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RGB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HSV</a:t>
            </a:r>
            <a:r>
              <a:rPr lang="zh-CN" altLang="en-US" dirty="0" smtClean="0"/>
              <a:t>色彩空间表示饱和度的是那个分量：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A.H</a:t>
            </a:r>
            <a:r>
              <a:rPr lang="zh-CN" altLang="en-US" dirty="0" smtClean="0"/>
              <a:t>通道，</a:t>
            </a:r>
            <a:r>
              <a:rPr lang="en-US" altLang="zh-CN" dirty="0" smtClean="0"/>
              <a:t>B.S</a:t>
            </a:r>
            <a:r>
              <a:rPr lang="zh-CN" altLang="en-US" dirty="0" smtClean="0"/>
              <a:t>通道，</a:t>
            </a:r>
            <a:r>
              <a:rPr lang="en-US" altLang="zh-CN" dirty="0" smtClean="0"/>
              <a:t>C.V</a:t>
            </a:r>
            <a:r>
              <a:rPr lang="zh-CN" altLang="en-US" dirty="0" smtClean="0"/>
              <a:t>通道</a:t>
            </a:r>
            <a:endParaRPr lang="en-US" altLang="zh-CN" dirty="0" smtClean="0"/>
          </a:p>
          <a:p>
            <a:r>
              <a:rPr lang="en-US" altLang="zh-CN" dirty="0" err="1" smtClean="0"/>
              <a:t>YCrCb</a:t>
            </a:r>
            <a:r>
              <a:rPr lang="zh-CN" altLang="en-US" dirty="0" smtClean="0"/>
              <a:t>通道哪两个通道通常会被大量压缩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B.Cr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C. Y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Cb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err="1" smtClean="0"/>
              <a:t>mread</a:t>
            </a:r>
            <a:r>
              <a:rPr lang="zh-CN" altLang="en-US" dirty="0" smtClean="0"/>
              <a:t>函数加载图像默认色彩空间是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A.RGB</a:t>
            </a:r>
            <a:r>
              <a:rPr lang="zh-CN" altLang="en-US" dirty="0" smtClean="0"/>
              <a:t>色彩空间，</a:t>
            </a:r>
            <a:r>
              <a:rPr lang="en-US" altLang="zh-CN" dirty="0" smtClean="0"/>
              <a:t>B.HSV</a:t>
            </a:r>
            <a:r>
              <a:rPr lang="zh-CN" altLang="en-US" dirty="0" smtClean="0"/>
              <a:t>色彩空间，</a:t>
            </a:r>
            <a:r>
              <a:rPr lang="en-US" altLang="zh-CN" dirty="0" smtClean="0"/>
              <a:t>C.YUV</a:t>
            </a:r>
            <a:r>
              <a:rPr lang="zh-CN" altLang="en-US" dirty="0" smtClean="0"/>
              <a:t>色彩空间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AutoShape 2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30" name="AutoShape 6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图像色彩空间转换</a:t>
            </a:r>
            <a:endParaRPr lang="zh-CN" alt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2114549"/>
            <a:ext cx="8458200" cy="248007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图像色彩空间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函数说明与解释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代码练习与测试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图像色彩空间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人眼的可见光区域  紫外 可见光 红外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9218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04974"/>
            <a:ext cx="4514850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图像色彩空间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常见的色彩空间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8194" name="Picture 2" descr="Color Sp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8196" name="Picture 4" descr="Color Sp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57350"/>
            <a:ext cx="2300287" cy="296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2275" y="1962150"/>
            <a:ext cx="26003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114550"/>
            <a:ext cx="3048000" cy="231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505200" y="46291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RGB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4552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YCrCb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629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HSV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图像色彩空间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RGB</a:t>
            </a:r>
            <a:r>
              <a:rPr lang="zh-CN" altLang="en-US" sz="2800" dirty="0" smtClean="0">
                <a:latin typeface="+mn-ea"/>
              </a:rPr>
              <a:t>色彩空间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zh-CN" altLang="en-US" sz="2800" dirty="0" smtClean="0">
                <a:latin typeface="+mn-ea"/>
              </a:rPr>
              <a:t>设</a:t>
            </a:r>
            <a:r>
              <a:rPr lang="zh-CN" altLang="en-US" sz="2800" dirty="0" smtClean="0">
                <a:latin typeface="+mn-ea"/>
              </a:rPr>
              <a:t>备独立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HSV</a:t>
            </a:r>
            <a:r>
              <a:rPr lang="zh-CN" altLang="en-US" sz="2800" dirty="0" smtClean="0">
                <a:latin typeface="+mn-ea"/>
              </a:rPr>
              <a:t>色彩空间，对计算机友好，区分各种色彩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YCrCb</a:t>
            </a:r>
            <a:r>
              <a:rPr lang="en-US" altLang="zh-CN" sz="2800" dirty="0" smtClean="0">
                <a:latin typeface="+mn-ea"/>
              </a:rPr>
              <a:t>, Y</a:t>
            </a:r>
            <a:r>
              <a:rPr lang="zh-CN" altLang="en-US" sz="2800" dirty="0" smtClean="0">
                <a:latin typeface="+mn-ea"/>
              </a:rPr>
              <a:t>分量表示信息，</a:t>
            </a:r>
            <a:r>
              <a:rPr lang="en-US" altLang="zh-CN" sz="2800" dirty="0" err="1" smtClean="0">
                <a:latin typeface="+mn-ea"/>
              </a:rPr>
              <a:t>CrCb</a:t>
            </a:r>
            <a:r>
              <a:rPr lang="zh-CN" altLang="en-US" sz="2800" dirty="0" smtClean="0">
                <a:latin typeface="+mn-ea"/>
              </a:rPr>
              <a:t>可以被压缩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RGB</a:t>
            </a:r>
            <a:r>
              <a:rPr lang="zh-CN" altLang="en-US" sz="2800" dirty="0" smtClean="0">
                <a:latin typeface="+mn-ea"/>
              </a:rPr>
              <a:t>是计算机显示器的标准支持色彩系统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RGB</a:t>
            </a:r>
            <a:r>
              <a:rPr lang="zh-CN" altLang="en-US" sz="2800" dirty="0" smtClean="0">
                <a:latin typeface="+mn-ea"/>
              </a:rPr>
              <a:t>的取值范围</a:t>
            </a:r>
            <a:r>
              <a:rPr lang="en-US" altLang="zh-CN" sz="2800" dirty="0" smtClean="0">
                <a:latin typeface="+mn-ea"/>
              </a:rPr>
              <a:t>0~255</a:t>
            </a:r>
          </a:p>
          <a:p>
            <a:r>
              <a:rPr lang="en-US" altLang="zh-CN" sz="2800" dirty="0" smtClean="0">
                <a:latin typeface="+mn-ea"/>
              </a:rPr>
              <a:t>HSV</a:t>
            </a:r>
            <a:r>
              <a:rPr lang="zh-CN" altLang="en-US" sz="2800" dirty="0" smtClean="0">
                <a:latin typeface="+mn-ea"/>
              </a:rPr>
              <a:t>取值范围</a:t>
            </a:r>
            <a:r>
              <a:rPr lang="en-US" altLang="zh-CN" sz="2800" dirty="0" smtClean="0">
                <a:latin typeface="+mn-ea"/>
              </a:rPr>
              <a:t>H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en-US" altLang="zh-CN" sz="2800" dirty="0" smtClean="0">
                <a:latin typeface="+mn-ea"/>
              </a:rPr>
              <a:t>0~180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SV:0~255</a:t>
            </a:r>
          </a:p>
        </p:txBody>
      </p:sp>
      <p:pic>
        <p:nvPicPr>
          <p:cNvPr id="8194" name="Picture 2" descr="Color Sp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8196" name="Picture 4" descr="Color Sp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图像色彩转换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/>
          <a:lstStyle/>
          <a:p>
            <a:r>
              <a:rPr lang="zh-CN" altLang="en-US" dirty="0" smtClean="0"/>
              <a:t>从一个色彩空间转换到另外一个色彩空间</a:t>
            </a:r>
            <a:endParaRPr lang="en-US" altLang="zh-CN" dirty="0" smtClean="0"/>
          </a:p>
          <a:p>
            <a:r>
              <a:rPr lang="zh-CN" altLang="en-US" dirty="0" smtClean="0"/>
              <a:t>信息传递与损失</a:t>
            </a:r>
            <a:endParaRPr lang="en-US" altLang="zh-CN" dirty="0" smtClean="0"/>
          </a:p>
          <a:p>
            <a:r>
              <a:rPr lang="zh-CN" altLang="en-US" dirty="0" smtClean="0"/>
              <a:t>过程可逆与不可逆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函数与参数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00151"/>
            <a:ext cx="88392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cv.cvtColor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src,code</a:t>
            </a:r>
            <a:r>
              <a:rPr lang="en-US" altLang="zh-CN" dirty="0" smtClean="0"/>
              <a:t>[,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[,</a:t>
            </a:r>
            <a:r>
              <a:rPr lang="en-US" altLang="zh-CN" dirty="0" err="1" smtClean="0"/>
              <a:t>dstCn</a:t>
            </a:r>
            <a:r>
              <a:rPr lang="en-US" altLang="zh-CN" dirty="0" smtClean="0"/>
              <a:t>]])-&gt;</a:t>
            </a:r>
            <a:r>
              <a:rPr lang="en-US" altLang="zh-CN" dirty="0" err="1" smtClean="0"/>
              <a:t>dst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err="1" smtClean="0"/>
              <a:t>s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表示输入图像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CV_8U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CV_32F</a:t>
            </a:r>
          </a:p>
          <a:p>
            <a:pPr>
              <a:buFontTx/>
              <a:buChar char="-"/>
            </a:pPr>
            <a:r>
              <a:rPr lang="en-US" altLang="zh-CN" dirty="0" smtClean="0"/>
              <a:t>c</a:t>
            </a:r>
            <a:r>
              <a:rPr lang="en-US" altLang="zh-CN" dirty="0" smtClean="0"/>
              <a:t>ode</a:t>
            </a:r>
            <a:r>
              <a:rPr lang="zh-CN" altLang="en-US" dirty="0" smtClean="0"/>
              <a:t>表示，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cv</a:t>
            </a:r>
            <a:r>
              <a:rPr lang="en-US" altLang="zh-CN" dirty="0" smtClean="0"/>
              <a:t>::COLOR_BGR2RGB = 4</a:t>
            </a:r>
          </a:p>
          <a:p>
            <a:pPr>
              <a:buNone/>
            </a:pPr>
            <a:r>
              <a:rPr lang="en-US" altLang="zh-CN" dirty="0" err="1" smtClean="0"/>
              <a:t>cv</a:t>
            </a:r>
            <a:r>
              <a:rPr lang="en-US" altLang="zh-CN" dirty="0" smtClean="0"/>
              <a:t>::COLOR_BGR2GRAY = 6</a:t>
            </a:r>
          </a:p>
          <a:p>
            <a:pPr>
              <a:buNone/>
            </a:pPr>
            <a:r>
              <a:rPr lang="en-US" altLang="zh-CN" dirty="0" err="1" smtClean="0"/>
              <a:t>cv</a:t>
            </a:r>
            <a:r>
              <a:rPr lang="en-US" altLang="zh-CN" dirty="0" smtClean="0"/>
              <a:t>::COLOR_GRAY2BGR = 8</a:t>
            </a:r>
          </a:p>
          <a:p>
            <a:pPr>
              <a:buNone/>
            </a:pPr>
            <a:r>
              <a:rPr lang="en-US" altLang="zh-CN" dirty="0" err="1" smtClean="0"/>
              <a:t>cv</a:t>
            </a:r>
            <a:r>
              <a:rPr lang="en-US" altLang="zh-CN" dirty="0" smtClean="0"/>
              <a:t>::COLOR_BGR2HSV = 40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图像的色彩空间转换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7950"/>
            <a:ext cx="285369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377950"/>
            <a:ext cx="2819400" cy="29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377950"/>
            <a:ext cx="2819400" cy="29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代码演示环节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Pycharm</a:t>
            </a:r>
            <a:r>
              <a:rPr lang="en-US" altLang="zh-CN" dirty="0" smtClean="0"/>
              <a:t> IDE</a:t>
            </a:r>
            <a:r>
              <a:rPr lang="zh-CN" altLang="en-US" dirty="0" smtClean="0"/>
              <a:t>上代码实操与函数解释</a:t>
            </a:r>
            <a:endParaRPr lang="en-US" altLang="zh-CN" dirty="0" smtClean="0"/>
          </a:p>
        </p:txBody>
      </p:sp>
      <p:pic>
        <p:nvPicPr>
          <p:cNvPr id="4097" name="Picture 1" descr="C:\Users\Administrator\AppData\Roaming\Tencent\Users\57558865\QQ\WinTemp\RichOle\[@ODI33QVE$F[WNFCJYIX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62150"/>
            <a:ext cx="5715000" cy="21541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4739</TotalTime>
  <Words>422</Words>
  <Application>Microsoft Office PowerPoint</Application>
  <PresentationFormat>On-screen Show (16:9)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OpenCV初级认证课程</vt:lpstr>
      <vt:lpstr>图像色彩空间转换</vt:lpstr>
      <vt:lpstr>图像色彩空间</vt:lpstr>
      <vt:lpstr>图像色彩空间</vt:lpstr>
      <vt:lpstr>图像色彩空间</vt:lpstr>
      <vt:lpstr>图像色彩转换</vt:lpstr>
      <vt:lpstr>函数与参数</vt:lpstr>
      <vt:lpstr>图像的色彩空间转换</vt:lpstr>
      <vt:lpstr>代码演示环节</vt:lpstr>
      <vt:lpstr>测试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806</cp:revision>
  <dcterms:created xsi:type="dcterms:W3CDTF">2006-08-16T00:00:00Z</dcterms:created>
  <dcterms:modified xsi:type="dcterms:W3CDTF">2022-04-19T03:14:07Z</dcterms:modified>
</cp:coreProperties>
</file>