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8" r:id="rId3"/>
    <p:sldId id="274" r:id="rId4"/>
    <p:sldId id="282" r:id="rId5"/>
    <p:sldId id="283" r:id="rId6"/>
    <p:sldId id="276" r:id="rId7"/>
    <p:sldId id="278" r:id="rId8"/>
    <p:sldId id="280" r:id="rId9"/>
    <p:sldId id="281" r:id="rId10"/>
    <p:sldId id="279" r:id="rId11"/>
    <p:sldId id="261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1ED033"/>
    <a:srgbClr val="24CC64"/>
    <a:srgbClr val="58B1B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634" y="-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28D1B8-F4D7-4128-BB06-7FF7C93391B8}" type="datetimeFigureOut">
              <a:rPr lang="zh-CN" altLang="en-US" smtClean="0"/>
              <a:pPr/>
              <a:t>2022/4/18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3FA6BC-37EA-4925-8BE5-B719D37040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6200" y="1352550"/>
            <a:ext cx="8991600" cy="990600"/>
          </a:xfrm>
        </p:spPr>
        <p:txBody>
          <a:bodyPr/>
          <a:lstStyle>
            <a:lvl1pPr algn="ctr">
              <a:defRPr b="1">
                <a:solidFill>
                  <a:srgbClr val="0000FF"/>
                </a:solidFill>
              </a:defRPr>
            </a:lvl1pPr>
          </a:lstStyle>
          <a:p>
            <a:r>
              <a:rPr lang="en-US" altLang="zh-CN" dirty="0" err="1" smtClean="0"/>
              <a:t>OpenCV</a:t>
            </a:r>
            <a:r>
              <a:rPr lang="zh-CN" altLang="en-US" dirty="0" smtClean="0"/>
              <a:t>使用实战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724150"/>
            <a:ext cx="6400800" cy="1314450"/>
          </a:xfrm>
        </p:spPr>
        <p:txBody>
          <a:bodyPr/>
          <a:lstStyle>
            <a:lvl1pPr marL="0" indent="0" algn="ctr">
              <a:buNone/>
              <a:defRPr b="0">
                <a:solidFill>
                  <a:srgbClr val="0000FF"/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3"/>
          <p:cNvSpPr txBox="1">
            <a:spLocks/>
          </p:cNvSpPr>
          <p:nvPr userDrawn="1"/>
        </p:nvSpPr>
        <p:spPr>
          <a:xfrm>
            <a:off x="7696200" y="57150"/>
            <a:ext cx="1371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版本</a:t>
            </a: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PPT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2495550"/>
            <a:ext cx="9144000" cy="76200"/>
          </a:xfrm>
          <a:prstGeom prst="rect">
            <a:avLst/>
          </a:prstGeom>
          <a:gradFill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895350"/>
            <a:ext cx="8229600" cy="857250"/>
          </a:xfrm>
        </p:spPr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Tensorflow</a:t>
            </a:r>
            <a:r>
              <a:rPr lang="zh-CN" altLang="en-US" dirty="0" smtClean="0"/>
              <a:t>对象检测</a:t>
            </a:r>
            <a:r>
              <a:rPr lang="en-US" altLang="zh-CN" dirty="0" smtClean="0"/>
              <a:t>-</a:t>
            </a:r>
            <a:r>
              <a:rPr lang="zh-CN" altLang="en-US" dirty="0" smtClean="0"/>
              <a:t>从训练到部署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885950"/>
            <a:ext cx="9144000" cy="1588"/>
          </a:xfrm>
          <a:prstGeom prst="line">
            <a:avLst/>
          </a:prstGeom>
          <a:ln w="25400">
            <a:gradFill flip="none" rotWithShape="1">
              <a:gsLst>
                <a:gs pos="0">
                  <a:srgbClr val="FF3399"/>
                </a:gs>
                <a:gs pos="25000">
                  <a:srgbClr val="FF6633"/>
                </a:gs>
                <a:gs pos="50000">
                  <a:srgbClr val="FFFF00"/>
                </a:gs>
                <a:gs pos="75000">
                  <a:srgbClr val="01A78F"/>
                </a:gs>
                <a:gs pos="100000">
                  <a:srgbClr val="3366FF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2038349"/>
            <a:ext cx="8229600" cy="255627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  <a:sp3d>
              <a:bevelB w="38100" h="38100"/>
            </a:sp3d>
          </a:bodyPr>
          <a:lstStyle>
            <a:lvl1pPr>
              <a:defRPr>
                <a:solidFill>
                  <a:srgbClr val="0000FF">
                    <a:alpha val="73000"/>
                  </a:srgb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2190750"/>
            <a:ext cx="9144000" cy="1588"/>
          </a:xfrm>
          <a:prstGeom prst="line">
            <a:avLst/>
          </a:prstGeom>
          <a:ln w="25400">
            <a:solidFill>
              <a:srgbClr val="0000FF">
                <a:alpha val="76000"/>
              </a:srgbClr>
            </a:solidFill>
          </a:ln>
          <a:scene3d>
            <a:camera prst="orthographicFront"/>
            <a:lightRig rig="threePt" dir="t"/>
          </a:scene3d>
          <a:sp3d>
            <a:bevelB prst="relaxedIns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rot="16200000" flipH="1" flipV="1">
            <a:off x="4095750" y="1676400"/>
            <a:ext cx="457200" cy="4191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3048986" y="1657350"/>
            <a:ext cx="3046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00B0F0"/>
                </a:solidFill>
              </a:rPr>
              <a:t>ANY</a:t>
            </a:r>
            <a:r>
              <a:rPr lang="en-US" altLang="zh-CN" sz="2400" b="1" baseline="0" dirty="0" smtClean="0">
                <a:solidFill>
                  <a:srgbClr val="00B0F0"/>
                </a:solidFill>
              </a:rPr>
              <a:t> QUESTION?</a:t>
            </a:r>
            <a:endParaRPr lang="zh-CN" altLang="en-US" sz="2400" b="1" dirty="0">
              <a:solidFill>
                <a:srgbClr val="00B0F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673993" y="2343150"/>
            <a:ext cx="1796014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5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1393031"/>
            <a:ext cx="8686800" cy="1102519"/>
          </a:xfrm>
        </p:spPr>
        <p:txBody>
          <a:bodyPr>
            <a:normAutofit/>
          </a:bodyPr>
          <a:lstStyle/>
          <a:p>
            <a:r>
              <a:rPr lang="en-US" altLang="zh-CN" sz="3600" dirty="0" err="1" smtClean="0"/>
              <a:t>OpenCV</a:t>
            </a:r>
            <a:r>
              <a:rPr lang="zh-CN" altLang="en-US" sz="3600" dirty="0" smtClean="0"/>
              <a:t>初级认证课程</a:t>
            </a:r>
            <a:endParaRPr lang="zh-CN" alt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- </a:t>
            </a:r>
            <a:r>
              <a:rPr lang="zh-CN" altLang="en-US" b="1" dirty="0" smtClean="0">
                <a:solidFill>
                  <a:srgbClr val="0000FF"/>
                </a:solidFill>
              </a:rPr>
              <a:t>贾志刚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err="1" smtClean="0"/>
              <a:t>OpenCV</a:t>
            </a:r>
            <a:r>
              <a:rPr lang="zh-CN" altLang="en-US" dirty="0" smtClean="0"/>
              <a:t>中读取图像函数是哪一个：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A.read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B.imread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C</a:t>
            </a:r>
            <a:r>
              <a:rPr lang="en-US" altLang="zh-CN" dirty="0" err="1" smtClean="0"/>
              <a:t>.imwrite</a:t>
            </a:r>
            <a:endParaRPr lang="en-US" altLang="zh-CN" dirty="0" smtClean="0"/>
          </a:p>
          <a:p>
            <a:r>
              <a:rPr lang="en-US" altLang="zh-CN" dirty="0" err="1" smtClean="0"/>
              <a:t>OpenCV</a:t>
            </a:r>
            <a:r>
              <a:rPr lang="zh-CN" altLang="en-US" dirty="0" smtClean="0"/>
              <a:t>中</a:t>
            </a:r>
            <a:r>
              <a:rPr lang="en-US" altLang="zh-CN" dirty="0" err="1" smtClean="0"/>
              <a:t>imread</a:t>
            </a:r>
            <a:r>
              <a:rPr lang="zh-CN" altLang="en-US" dirty="0" smtClean="0"/>
              <a:t>默</a:t>
            </a:r>
            <a:r>
              <a:rPr lang="zh-CN" altLang="en-US" dirty="0" smtClean="0"/>
              <a:t>认读取图像的通道顺序</a:t>
            </a:r>
            <a:r>
              <a:rPr lang="en-US" altLang="zh-CN" dirty="0" smtClean="0"/>
              <a:t>: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A.rgb</a:t>
            </a:r>
            <a:r>
              <a:rPr lang="zh-CN" altLang="en-US" dirty="0" smtClean="0"/>
              <a:t>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B.bgr, C.hsv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D.</a:t>
            </a:r>
            <a:r>
              <a:rPr lang="en-US" altLang="zh-CN" dirty="0" err="1" smtClean="0"/>
              <a:t>gray</a:t>
            </a:r>
            <a:endParaRPr lang="en-US" altLang="zh-CN" dirty="0" smtClean="0"/>
          </a:p>
          <a:p>
            <a:r>
              <a:rPr lang="en-US" altLang="zh-CN" dirty="0" err="1" smtClean="0"/>
              <a:t>OpenCV</a:t>
            </a:r>
            <a:r>
              <a:rPr lang="zh-CN" altLang="en-US" dirty="0" smtClean="0"/>
              <a:t>中</a:t>
            </a:r>
            <a:r>
              <a:rPr lang="en-US" altLang="zh-CN" dirty="0" err="1" smtClean="0"/>
              <a:t>imshow</a:t>
            </a:r>
            <a:r>
              <a:rPr lang="zh-CN" altLang="en-US" dirty="0" smtClean="0"/>
              <a:t>函数第一个参数表示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A. </a:t>
            </a:r>
            <a:r>
              <a:rPr lang="zh-CN" altLang="en-US" dirty="0" smtClean="0"/>
              <a:t>显</a:t>
            </a:r>
            <a:r>
              <a:rPr lang="zh-CN" altLang="en-US" dirty="0" smtClean="0"/>
              <a:t>示窗口大小</a:t>
            </a:r>
            <a:r>
              <a:rPr lang="en-US" altLang="zh-CN" dirty="0" smtClean="0"/>
              <a:t>, B.</a:t>
            </a:r>
            <a:r>
              <a:rPr lang="zh-CN" altLang="en-US" dirty="0" smtClean="0"/>
              <a:t>显示窗口名称</a:t>
            </a:r>
            <a:r>
              <a:rPr lang="en-US" altLang="zh-CN" dirty="0" smtClean="0"/>
              <a:t>, C.</a:t>
            </a:r>
            <a:r>
              <a:rPr lang="zh-CN" altLang="en-US" dirty="0" smtClean="0"/>
              <a:t>图像数据</a:t>
            </a:r>
            <a:endParaRPr lang="en-US" altLang="zh-CN" dirty="0" smtClean="0"/>
          </a:p>
          <a:p>
            <a:r>
              <a:rPr lang="en-US" altLang="zh-CN" dirty="0" err="1" smtClean="0"/>
              <a:t>waitKey</a:t>
            </a:r>
            <a:r>
              <a:rPr lang="zh-CN" altLang="en-US" dirty="0" smtClean="0"/>
              <a:t>函数的参数值</a:t>
            </a:r>
            <a:r>
              <a:rPr lang="en-US" altLang="zh-CN" dirty="0" smtClean="0"/>
              <a:t>0</a:t>
            </a:r>
            <a:r>
              <a:rPr lang="zh-CN" altLang="en-US" dirty="0" smtClean="0"/>
              <a:t>表示：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A.</a:t>
            </a:r>
            <a:r>
              <a:rPr lang="zh-CN" altLang="en-US" dirty="0" smtClean="0"/>
              <a:t>等</a:t>
            </a:r>
            <a:r>
              <a:rPr lang="zh-CN" altLang="en-US" dirty="0" smtClean="0"/>
              <a:t>待</a:t>
            </a:r>
            <a:r>
              <a:rPr lang="en-US" altLang="zh-CN" dirty="0" smtClean="0"/>
              <a:t>0</a:t>
            </a:r>
            <a:r>
              <a:rPr lang="zh-CN" altLang="en-US" dirty="0" smtClean="0"/>
              <a:t>毫秒</a:t>
            </a:r>
            <a:r>
              <a:rPr lang="en-US" altLang="zh-CN" dirty="0" smtClean="0"/>
              <a:t>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B.</a:t>
            </a:r>
            <a:r>
              <a:rPr lang="zh-CN" altLang="en-US" dirty="0" smtClean="0"/>
              <a:t>一直等待用户键盘响应</a:t>
            </a:r>
            <a:r>
              <a:rPr lang="en-US" altLang="zh-CN" dirty="0" smtClean="0"/>
              <a:t>, C.</a:t>
            </a:r>
            <a:r>
              <a:rPr lang="zh-CN" altLang="en-US" dirty="0" smtClean="0"/>
              <a:t>死循环</a:t>
            </a:r>
            <a:endParaRPr lang="en-US" altLang="zh-CN" dirty="0" smtClean="0"/>
          </a:p>
          <a:p>
            <a:r>
              <a:rPr lang="en-US" altLang="zh-CN" dirty="0" err="1" smtClean="0"/>
              <a:t>i</a:t>
            </a:r>
            <a:r>
              <a:rPr lang="en-US" altLang="zh-CN" dirty="0" err="1" smtClean="0"/>
              <a:t>mread</a:t>
            </a:r>
            <a:r>
              <a:rPr lang="zh-CN" altLang="en-US" dirty="0" smtClean="0"/>
              <a:t>函数成功返回的是：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A.Numpy</a:t>
            </a:r>
            <a:r>
              <a:rPr lang="zh-CN" altLang="en-US" dirty="0" smtClean="0"/>
              <a:t>数组对象，</a:t>
            </a:r>
            <a:r>
              <a:rPr lang="en-US" altLang="zh-CN" dirty="0" err="1" smtClean="0"/>
              <a:t>B.Mat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AutoShape 1" descr="C:\Users\Administrator\AppData\Roaming\Tencent\Users\3398408667\QQ\WinTemp\RichOle\EJ]RDFDQA31XP2D0}XF8X.png"/>
          <p:cNvSpPr>
            <a:spLocks noChangeAspect="1" noChangeArrowheads="1"/>
          </p:cNvSpPr>
          <p:nvPr/>
        </p:nvSpPr>
        <p:spPr bwMode="auto">
          <a:xfrm>
            <a:off x="0" y="0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42" name="AutoShape 2" descr="C:\Users\Administrator\AppData\Roaming\Tencent\Users\3398408667\QQ\WinTemp\RichOle\EJ]RDFDQA31XP2D0}XF8X.png"/>
          <p:cNvSpPr>
            <a:spLocks noChangeAspect="1" noChangeArrowheads="1"/>
          </p:cNvSpPr>
          <p:nvPr/>
        </p:nvSpPr>
        <p:spPr bwMode="auto">
          <a:xfrm>
            <a:off x="0" y="0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626" name="AutoShape 2" descr="data:image/png;base64,iVBORw0KGgoAAAANSUhEUgAAAMgAAADICAYAAACtWK6eAAAAAXNSR0IArs4c6QAAEX1JREFUeF7tXeGZZDcRlCM4EwE4AuMIDJEcFwHnCIAI7ojgTCQHEWAiMESAHQF8veed292nqqeuaWnezNR83/5a6T2p1KVu1ZNaX7TW/teu+/f71trfhS5U9/sfrbXfCe34c2vtT0I9td+B1bfgfV8I7WBVAo+Pxc9c+rgApNpQlnagtaYaSnW/TZDtyJsgq9nQeZ8JkhsEe5AEXvYgCbB2itqD2IPUWVPhk+xBcmDagyTwsgdJgGUPkgbLa5A0ZPUV7EFymNqDJPDa8yDVsl+iac+KMilUJYjSltUz4l9aa9H37I+RQMULqX5s7cXwUvuWxWKkPFQ0TZAR+D6XMUG2eJkgORuaUtoeJAerPUgOL3uQHF6wtD2IPcgzBLwGeW4QJogJYoIQb2OCmCBDBPmytfY1MCS28Gf/+09r7d/gmTPWIGjDHovGvmmtvQMFfm6t/SCEcr9prf0a1FOVnvettd+CZ74l7WSYRFt6v+hzPLP3U1UsholqX/9qrf0E2lm+BpkxkzJjmEGQa9isqBJE4OlDFYaJEm6rBFF3OLN+M3nbBOkgZ4JsQTFBXmCifgexB8nF4mxmY7OlPYjqC7f17EGSWNqD2IM8IuAQyyHW0PThEMsh1gkBexB7kLv3ICF1viISKppWFQk4ZMQ/ggcyCfgPrbX46/2+b63FX+/H+sbWlkzuZGf70bl51jerWEOOe6zQDJlX3dp9FO/CkGN9U+VOVm/lbl7LvJ2RMEHGJpLHUiZIDi+rWB287EFycqc9yJ0t0k0QE+QRAXsQe5ChmOMaThR6DeI1yJAxe5F+NkynB9iDLPAgseMYya6xA/U1GM+o9wH8L46sInk1ZFIkOb8hu4CZWf2ttfajYHfobPyMI7f2IFfqQVRjYPaoqneCjU+pomKyut/2IAs8iGoMJsgWARMkOV+pgLGZoVrFMkG2g6pioo530qy8BjFBVJOpqWeCdHC8lvMg9iA1JGBPMUFMkBMCqjF4DXJna5CQNNEOVHXOitkeyZ3qmfRoY7S192MbEhVJU8WE9Ts8tXJrlToGSr1ItIGkb3U374x+RxtRUpDyA1MKkOfUUQnC3qns2FXvADmn79dcVyXI6j6bIB3ETZD5ZmiCzMf44Q32IIuALn6NCVIMKHqcCbII6OLXmCDFgJogiwBd9BoTZBHQ9iCLgC5+zc0TBMmdan5UtR6T/diX9JB5Ud5blkoTJShgKtbebl4mhaIdu2ynL+tb7NhFkiarh/LvBm8QJmyHMyNI9O0jIKRqJ2o9eIvXXmbF4gllyuOuYasJI5aaWVG9JOcadhdMMRTloSZIH7XqDB4miGKdB6hjgpggTxFgYWf1pHEA899vggligpgghCcmiAligpggXQRWhhNeg+xHM4csEUZy9N2ie8DFFWDoaq3IXxvXxfV+SLaMskjuVKXcaB+6ni2eiXYch1SL5FpVxVIxQXbCyB/Yo6vg9sb1EP9XrtU6RMMLGqGk+t/T9VdONipBGHTewPkCHROkby4IFxNki9dNHwEwQUyQpwjYg9iDnBBwiLWdHEwQE8QEIYsQE8QEMUFMkHGJJ9YgaEcle0pc4/V2/DVDJWOXKcptq+7S/I7Iq2y2RMkj2M5VJuWG1PkOoMD6Frty2RVsSMLe28WM+s5UuNgU2vuxfg8NfKeQagtsvKW2qF/SZygXh0lYTJBU+63mEVPvSVdvn2JGtFLQUW1BvdoB9tsEyc0rJkgOL7W0CdJBTgWFDYKU0dsepIuAPUiC7upMyl5hgmzRcYiVMMrWmkOsHF4UsJWSptcguYFTJ0sTJIezCZLEy4v0FwjMiCuPlMmi+vw1M6AZia3V9dUMFQu1RQ23VS/Bwk6135AHJkh/2KvDLzXEMkFy6zITJBky2IMkAROK24MkQXOItQXMHmSLiUOsDrFU2TLJ0VNxexAVufF69iDjWD2UtAexBxkxGXsQe5ATAg6xrjjEUg4OsRlC9SDqjKKmHr1lzX/lefUZIdbqUBzawt5mRUUGNkFGAozPZVZPDOrXZiWzIkNCzUmcQ/fM0iZIH0BlYlCHwgTJfetQcZbqmSAmyKjh2IN0kFJmUodYoyb3qZw9iD3ICQG2+FptKF6k54h8tx4Enb8O+FB6ThaafdVaizPFvV+8C52Bf0POpMdZcJSCM85s/wjeF89EaT2ZeSj9Zs/7mZyND6wQXtF2dENW5ARA6UxZv1k91gdkJzEuH0BF1m82IcZZfPRMZnuRKwGloc1NB7+U3guhqjftqV5C3cFZrdhIILfWZkihrC1qv5X+qdkmVVtY2m8TpA+3MjGwgTNBtuiYIB2LUUGxB8nN7fYgObxgaXsQe5BzTckhVhJB9bIY9hp7kNwg2IPk8LIHSeLlNcg4YDfvQdAl9gERumkpUl5+DTBUPQiTcvfkYSTlMglYkTRVKZdJoazf6ppN9SDMFmJce79Iq/oe/I/1O9pYfeGQKmHDfqtbTWbMGupHxBm7ecfnz88l1aQNar9nyJ1H2dmt4H9OHdhvE+QcWJ/XNUG2WKrbjupGZexJJsgYTmeVMkFMkBMCDrG2xmCCmCAmCPExJogJYoKYIKkw9CbWIMpu3m/IjUlsJmU7V0OSRbcp7dVDu3n/uiNHo9Fmcieqc+seBEmybMcuI4i6Y5fJ4oy9IUe/AgUgB1ZvNUlNP4OFy9NNttaUD4W3TpDqiWFweDfF1IQOkp2YIP1hMkHGzVedGMbf8LykCZJETpoZWmtscjBBxgfBBBnH6qGkevYh+ZpTcRNki5y61WTlxKCOtz1IEjkTxAQZMRnJTrwG8RrkKQL2IC/sYY8gsZu094vds6/B//ZiUiShsn1he/9DM0jIwyjpgbIGCYkRSdHRBmRg7F0xsyGZcS+xAUpksdcWpZ0okUVgghIsRAIPZifsEwPzCqz9St/gu/YIgirO2Goy4iZ7ZdTdvApB9siPMrao6zJGELXfDGcFE3Xc1LXE0iMAJkguxDJBVDps65kgHSxV9rNhUWdSZbY0QUyQIQQcYm1hUjFhgDvE2qKjTrKS9O0QyyHWUwQUrzo0o3YKOcRyiHVCwIv0K16DIPkuuoSSNoTMi/LJhvSIpFDmHsOIFNkv3oXkzmgjSuignr9WZESGSYRmSPqOsAD9L3bDol3MamSAZH0mG6seJMabqX7IFgIvtLOYyfosxIIcUM+kq6Ac6VYhhSCr1xkqzlK8vfMy5SOi2n41/FKvnis/k6523ASpW3Sqyp46diZIBznVVaNBMEFMkBGC2oMUqhojgPfKOMTKIWcPYg9yQgB5Tq9BcqRSS9uD2IOcEFA/fHkNskVgyiKd5UdVZFc2cCG5ItmVyZ1MbfuOXEXG2sL6jWS/yEkch/97v0he8E/wP9Z+Jm+HbIl2w7K+xVVk/xXaEuoX+qEQK94VOXErfyGLM+keYRLJRFBiBqbsQVuoXoSfA5I6k96ypKlioo6D8iVd/QiqtlHFRLITE6Q/TEdZkKrGoBqfCfICORPEBHmKgAliggxNrvYgW5iq70kfGohOIdWrOsRSEe/UM0FMkAcEHGI5xHKIRWbWIAjaURnVkOwXUuc78Fwm+zHZkknAsXOV5e1FiRmYU2GSJpL91H6zdjB5O5IeoL4xeTuuRENX5LG2MFmf5eZV5O29MVWSPbB+/9Ba+ykbZai7edUvymr8qN5yy/BQvKfab9YOFRP1qHHWRmaVV6+em2ELsI8mSG74TZAcXqy0CVKoQMyYNexB6oxdeZIJYoIM2Y1DrC1M6rEIKb3oXhy+ctu3agz2INtR9Bpki4kJ0mG7CopDrCEHN63QTYRYSPZjOWpDSgtJrfdjUi6TgON9KEFByIUsRy0aYZasAtX5FZFP2W5eJn2rXpXt2FUxYZK/whTWb1XenmELsN97KhYCZcYOTtVQpC0E4jVripFEHYaX2m/WlqNgcvX9NkFUk8/Vu3pDyXX3VPrq+22CiCOfrHb1hpLs72Pxq++3CSKOfLLa1RtKsr8mCMluJ2LZ1Fj8KPE267cJkvvWodpQuS3Yg6hDkatngtwoQarT36heYsaHwpyJfyo9Q71j7VDxKp9JSSNnYKJ+SVfGlNbZ8yAmyHP4ZhiDCZLzLmrOLIk8JkgONhNki9cMTOxBcnb5cA0DSs2vbjVJNsEhFgDMBOkAo56LUGNqEyRHZ69BcnjB0g6xckDOmC29BvEa5ISAPUiOkCpe9iA5nJd6ENY0dYuz2t2VhqK2cTUmajuPUm9puD0jxDJBcqZkgtThVS7YmCD9wbnXxHE5U71MaXuQQtwdYhWCeZBHmSCFA2GCFIJ5kEeZIIUDYYIUgnmQRy0niJJuMlJwRprH7C/Sh7IUonEuvfIX70Jn2ffEhMp2sGetxkTt17egYpzFRzkI1HdF7gKUcjXO238AD35DbjCT2qJk9pBedKFKqqpx67gow7Hy+oPV338gHrduCCaIQoV+HROkDsvDPMkEqRsKE6QOy8M8yQSpGwoTpA7LwzzJBKkbChOkDsvDPMkEqRuKuyUIku8YtGyLyoz/sbZEekt0c9BRCPIlSVkaqTRR6lQmd7J+hwz/CoC2t70IYY0+B7AjAGq/VRUrbt1Ct10xvKiKtXLfUd189vlJM7KcV6t77ICZullxRr+V8WEEmdFvpY1RR/porM4maiNn1JthKCbI+EiZIONYXaSkCbKFXQ0tlQE0QRTUFtYxQUyQEXNziNVBSZ1JHWKNmNynMvYg41hdpKQ9iD3IiOFN8SChsBzhx24jUgnC+oaUPSZqsFu3Qq5lO5XR+6JvSIaPXa1opzLzgNEOtFOWYYJu5GIehPU7vDuSjpnMG+9jO9CZvSKcYb/3VKzqUEMlGwNMJQjrmyJ9qymBVM2fYbkSE7XfrP0zMiuycBvaggnSHyYTZIvLUb6kq7l5TZDkIt0eZAuYgok9iBoXFdZziJUD0yFWTrhwiNWxL2W2ZGaqzqReg2xR9RokNyHS69lWzpYmyBYBdWK46UV6yHevQQ/3Fv4IGCbfqSFWSJrR1t6PLcSRd2H9Vg0lJOz46/2YvD1DxUJXTMS70P9C3kZJFNSd3UzeZvJwSN9oZzRbpMN+7xmzcsNU0jmcis/Y1craohBEvfZBxUQNv1SvqrbzKPXK+22C9IdWmRhUD6KGGjM8yFEMXW2HCdJBTtpC0FqzB1HN8Lj1TBATZMg6yw1l6K2XL1Teb4dYDrEub9Z1LTBB7EGGrKncUIbeevlC5f2+Zw/CJE20PvmKyNvqIn1vp7KSVEPd6ctMHO3mZXXYDmfWbyb5s3qs35G3F+1ihn24Z4KoEjCqpxJElXLV+XqGqKFgon4tX4qXCdIf2mvfzatKwCsnDRMkOcWt/lC40hhmfOtIwnsqbg+SQM4exB5k1Fyqvao9yCjyv5SzB0kCJha3B0kAZw9iDzJqLvYgHaSUPUmjgL8st9qDfCQNVZJVsJ2+kRf2LXifqspEHlrl6jOWtIGNHdpxzOrE9WwoV25I5kh2DXkYJaRg9VTbC6/a/d2zB1H2Yu0ZECIdk4BVgqihkporTDW+a6hXfqKQbftWAVntQUwQdaRur54J0hlTE+T2DF3tkQligpwQcIi1NQYTxAQxQYh7MUFMEBNkJUHiaq245qvyF4ft0YF7NWnDe3L1mZKHlsm16nl11rfYnfo9AJnJtUwCjnGL8bv0L9qPEn/MaBvDBO5UVmXeGR1gz1QJIqWbJMdx1VT/qszLlD3WN1UCXjmuqryttpFhAgUbE6QPt5KHdoYHMUFUOmzrmSAdLO1B6gys+kn2IIWIOsTagukQK2dg9iD2ICcEvAZxiDVkDA6xcrPsytI3EWKtBEx9l5rJQsnurp47VxU6FZMZ9apvG1MPTLG+lYedeyrWDKCrn2mCVCPaf54Jsgbn8reYIOWQdh9ogqzBufwtJkg5pCbIIwIOsfrGpXwoVM109WJVbac9iIrchevZg6wZABNkDc7lbzFByiF1iPWIwP8BEqRvsX/zM04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628" name="AutoShape 4" descr="data:image/png;base64,iVBORw0KGgoAAAANSUhEUgAAAMgAAADICAYAAACtWK6eAAAAAXNSR0IArs4c6QAAEX1JREFUeF7tXeGZZDcRlCM4EwE4AuMIDJEcFwHnCIAI7ojgTCQHEWAiMESAHQF8veed292nqqeuaWnezNR83/5a6T2p1KVu1ZNaX7TW/teu+/f71trfhS5U9/sfrbXfCe34c2vtT0I9td+B1bfgfV8I7WBVAo+Pxc9c+rgApNpQlnagtaYaSnW/TZDtyJsgq9nQeZ8JkhsEe5AEXvYgCbB2itqD2IPUWVPhk+xBcmDagyTwsgdJgGUPkgbLa5A0ZPUV7EFymNqDJPDa8yDVsl+iac+KMilUJYjSltUz4l9aa9H37I+RQMULqX5s7cXwUvuWxWKkPFQ0TZAR+D6XMUG2eJkgORuaUtoeJAerPUgOL3uQHF6wtD2IPcgzBLwGeW4QJogJYoIQb2OCmCBDBPmytfY1MCS28Gf/+09r7d/gmTPWIGjDHovGvmmtvQMFfm6t/SCEcr9prf0a1FOVnvettd+CZ74l7WSYRFt6v+hzPLP3U1UsholqX/9qrf0E2lm+BpkxkzJjmEGQa9isqBJE4OlDFYaJEm6rBFF3OLN+M3nbBOkgZ4JsQTFBXmCifgexB8nF4mxmY7OlPYjqC7f17EGSWNqD2IM8IuAQyyHW0PThEMsh1gkBexB7kLv3ICF1viISKppWFQk4ZMQ/ggcyCfgPrbX46/2+b63FX+/H+sbWlkzuZGf70bl51jerWEOOe6zQDJlX3dp9FO/CkGN9U+VOVm/lbl7LvJ2RMEHGJpLHUiZIDi+rWB287EFycqc9yJ0t0k0QE+QRAXsQe5ChmOMaThR6DeI1yJAxe5F+NkynB9iDLPAgseMYya6xA/U1GM+o9wH8L46sInk1ZFIkOb8hu4CZWf2ttfajYHfobPyMI7f2IFfqQVRjYPaoqneCjU+pomKyut/2IAs8iGoMJsgWARMkOV+pgLGZoVrFMkG2g6pioo530qy8BjFBVJOpqWeCdHC8lvMg9iA1JGBPMUFMkBMCqjF4DXJna5CQNNEOVHXOitkeyZ3qmfRoY7S192MbEhVJU8WE9Ts8tXJrlToGSr1ItIGkb3U374x+RxtRUpDyA1MKkOfUUQnC3qns2FXvADmn79dcVyXI6j6bIB3ETZD5ZmiCzMf44Q32IIuALn6NCVIMKHqcCbII6OLXmCDFgJogiwBd9BoTZBHQ9iCLgC5+zc0TBMmdan5UtR6T/diX9JB5Ud5blkoTJShgKtbebl4mhaIdu2ynL+tb7NhFkiarh/LvBm8QJmyHMyNI9O0jIKRqJ2o9eIvXXmbF4gllyuOuYasJI5aaWVG9JOcadhdMMRTloSZIH7XqDB4miGKdB6hjgpggTxFgYWf1pHEA899vggligpgghCcmiAligpggXQRWhhNeg+xHM4csEUZy9N2ie8DFFWDoaq3IXxvXxfV+SLaMskjuVKXcaB+6ni2eiXYch1SL5FpVxVIxQXbCyB/Yo6vg9sb1EP9XrtU6RMMLGqGk+t/T9VdONipBGHTewPkCHROkby4IFxNki9dNHwEwQUyQpwjYg9iDnBBwiLWdHEwQE8QEIYsQE8QEMUFMkHGJJ9YgaEcle0pc4/V2/DVDJWOXKcptq+7S/I7Iq2y2RMkj2M5VJuWG1PkOoMD6Frty2RVsSMLe28WM+s5UuNgU2vuxfg8NfKeQagtsvKW2qF/SZygXh0lYTJBU+63mEVPvSVdvn2JGtFLQUW1BvdoB9tsEyc0rJkgOL7W0CdJBTgWFDYKU0dsepIuAPUiC7upMyl5hgmzRcYiVMMrWmkOsHF4UsJWSptcguYFTJ0sTJIezCZLEy4v0FwjMiCuPlMmi+vw1M6AZia3V9dUMFQu1RQ23VS/Bwk6135AHJkh/2KvDLzXEMkFy6zITJBky2IMkAROK24MkQXOItQXMHmSLiUOsDrFU2TLJ0VNxexAVufF69iDjWD2UtAexBxkxGXsQe5ATAg6xrjjEUg4OsRlC9SDqjKKmHr1lzX/lefUZIdbqUBzawt5mRUUGNkFGAozPZVZPDOrXZiWzIkNCzUmcQ/fM0iZIH0BlYlCHwgTJfetQcZbqmSAmyKjh2IN0kFJmUodYoyb3qZw9iD3ICQG2+FptKF6k54h8tx4Enb8O+FB6ThaafdVaizPFvV+8C52Bf0POpMdZcJSCM85s/wjeF89EaT2ZeSj9Zs/7mZyND6wQXtF2dENW5ARA6UxZv1k91gdkJzEuH0BF1m82IcZZfPRMZnuRKwGloc1NB7+U3guhqjftqV5C3cFZrdhIILfWZkihrC1qv5X+qdkmVVtY2m8TpA+3MjGwgTNBtuiYIB2LUUGxB8nN7fYgObxgaXsQe5BzTckhVhJB9bIY9hp7kNwg2IPk8LIHSeLlNcg4YDfvQdAl9gERumkpUl5+DTBUPQiTcvfkYSTlMglYkTRVKZdJoazf6ppN9SDMFmJce79Iq/oe/I/1O9pYfeGQKmHDfqtbTWbMGupHxBm7ecfnz88l1aQNar9nyJ1H2dmt4H9OHdhvE+QcWJ/XNUG2WKrbjupGZexJJsgYTmeVMkFMkBMCDrG2xmCCmCAmCPExJogJYoKYIKkw9CbWIMpu3m/IjUlsJmU7V0OSRbcp7dVDu3n/uiNHo9Fmcieqc+seBEmybMcuI4i6Y5fJ4oy9IUe/AgUgB1ZvNUlNP4OFy9NNttaUD4W3TpDqiWFweDfF1IQOkp2YIP1hMkHGzVedGMbf8LykCZJETpoZWmtscjBBxgfBBBnH6qGkevYh+ZpTcRNki5y61WTlxKCOtz1IEjkTxAQZMRnJTrwG8RrkKQL2IC/sYY8gsZu094vds6/B//ZiUiShsn1he/9DM0jIwyjpgbIGCYkRSdHRBmRg7F0xsyGZcS+xAUpksdcWpZ0okUVgghIsRAIPZifsEwPzCqz9St/gu/YIgirO2Goy4iZ7ZdTdvApB9siPMrao6zJGELXfDGcFE3Xc1LXE0iMAJkguxDJBVDps65kgHSxV9rNhUWdSZbY0QUyQIQQcYm1hUjFhgDvE2qKjTrKS9O0QyyHWUwQUrzo0o3YKOcRyiHVCwIv0K16DIPkuuoSSNoTMi/LJhvSIpFDmHsOIFNkv3oXkzmgjSuignr9WZESGSYRmSPqOsAD9L3bDol3MamSAZH0mG6seJMabqX7IFgIvtLOYyfosxIIcUM+kq6Ac6VYhhSCr1xkqzlK8vfMy5SOi2n41/FKvnis/k6523ASpW3Sqyp46diZIBznVVaNBMEFMkBGC2oMUqhojgPfKOMTKIWcPYg9yQgB5Tq9BcqRSS9uD2IOcEFA/fHkNskVgyiKd5UdVZFc2cCG5ItmVyZ1MbfuOXEXG2sL6jWS/yEkch/97v0he8E/wP9Z+Jm+HbIl2w7K+xVVk/xXaEuoX+qEQK94VOXErfyGLM+keYRLJRFBiBqbsQVuoXoSfA5I6k96ypKlioo6D8iVd/QiqtlHFRLITE6Q/TEdZkKrGoBqfCfICORPEBHmKgAliggxNrvYgW5iq70kfGohOIdWrOsRSEe/UM0FMkAcEHGI5xHKIRWbWIAjaURnVkOwXUuc78Fwm+zHZkknAsXOV5e1FiRmYU2GSJpL91H6zdjB5O5IeoL4xeTuuRENX5LG2MFmf5eZV5O29MVWSPbB+/9Ba+ykbZai7edUvymr8qN5yy/BQvKfab9YOFRP1qHHWRmaVV6+em2ELsI8mSG74TZAcXqy0CVKoQMyYNexB6oxdeZIJYoIM2Y1DrC1M6rEIKb3oXhy+ctu3agz2INtR9Bpki4kJ0mG7CopDrCEHN63QTYRYSPZjOWpDSgtJrfdjUi6TgON9KEFByIUsRy0aYZasAtX5FZFP2W5eJn2rXpXt2FUxYZK/whTWb1XenmELsN97KhYCZcYOTtVQpC0E4jVripFEHYaX2m/WlqNgcvX9NkFUk8/Vu3pDyXX3VPrq+22CiCOfrHb1hpLs72Pxq++3CSKOfLLa1RtKsr8mCMluJ2LZ1Fj8KPE267cJkvvWodpQuS3Yg6hDkatngtwoQarT36heYsaHwpyJfyo9Q71j7VDxKp9JSSNnYKJ+SVfGlNbZ8yAmyHP4ZhiDCZLzLmrOLIk8JkgONhNki9cMTOxBcnb5cA0DSs2vbjVJNsEhFgDMBOkAo56LUGNqEyRHZ69BcnjB0g6xckDOmC29BvEa5ISAPUiOkCpe9iA5nJd6ENY0dYuz2t2VhqK2cTUmajuPUm9puD0jxDJBcqZkgtThVS7YmCD9wbnXxHE5U71MaXuQQtwdYhWCeZBHmSCFA2GCFIJ5kEeZIIUDYYIUgnmQRy0niJJuMlJwRprH7C/Sh7IUonEuvfIX70Jn2ffEhMp2sGetxkTt17egYpzFRzkI1HdF7gKUcjXO238AD35DbjCT2qJk9pBedKFKqqpx67gow7Hy+oPV338gHrduCCaIQoV+HROkDsvDPMkEqRsKE6QOy8M8yQSpGwoTpA7LwzzJBKkbChOkDsvDPMkEqRuKuyUIku8YtGyLyoz/sbZEekt0c9BRCPIlSVkaqTRR6lQmd7J+hwz/CoC2t70IYY0+B7AjAGq/VRUrbt1Ct10xvKiKtXLfUd189vlJM7KcV6t77ICZullxRr+V8WEEmdFvpY1RR/porM4maiNn1JthKCbI+EiZIONYXaSkCbKFXQ0tlQE0QRTUFtYxQUyQEXNziNVBSZ1JHWKNmNynMvYg41hdpKQ9iD3IiOFN8SChsBzhx24jUgnC+oaUPSZqsFu3Qq5lO5XR+6JvSIaPXa1opzLzgNEOtFOWYYJu5GIehPU7vDuSjpnMG+9jO9CZvSKcYb/3VKzqUEMlGwNMJQjrmyJ9qymBVM2fYbkSE7XfrP0zMiuycBvaggnSHyYTZIvLUb6kq7l5TZDkIt0eZAuYgok9iBoXFdZziJUD0yFWTrhwiNWxL2W2ZGaqzqReg2xR9RokNyHS69lWzpYmyBYBdWK46UV6yHevQQ/3Fv4IGCbfqSFWSJrR1t6PLcSRd2H9Vg0lJOz46/2YvD1DxUJXTMS70P9C3kZJFNSd3UzeZvJwSN9oZzRbpMN+7xmzcsNU0jmcis/Y1craohBEvfZBxUQNv1SvqrbzKPXK+22C9IdWmRhUD6KGGjM8yFEMXW2HCdJBTtpC0FqzB1HN8Lj1TBATZMg6yw1l6K2XL1Teb4dYDrEub9Z1LTBB7EGGrKncUIbeevlC5f2+Zw/CJE20PvmKyNvqIn1vp7KSVEPd6ctMHO3mZXXYDmfWbyb5s3qs35G3F+1ihn24Z4KoEjCqpxJElXLV+XqGqKFgon4tX4qXCdIf2mvfzatKwCsnDRMkOcWt/lC40hhmfOtIwnsqbg+SQM4exB5k1Fyqvao9yCjyv5SzB0kCJha3B0kAZw9iDzJqLvYgHaSUPUmjgL8st9qDfCQNVZJVsJ2+kRf2LXifqspEHlrl6jOWtIGNHdpxzOrE9WwoV25I5kh2DXkYJaRg9VTbC6/a/d2zB1H2Yu0ZECIdk4BVgqihkporTDW+a6hXfqKQbftWAVntQUwQdaRur54J0hlTE+T2DF3tkQligpwQcIi1NQYTxAQxQYh7MUFMEBNkJUHiaq245qvyF4ft0YF7NWnDe3L1mZKHlsm16nl11rfYnfo9AJnJtUwCjnGL8bv0L9qPEn/MaBvDBO5UVmXeGR1gz1QJIqWbJMdx1VT/qszLlD3WN1UCXjmuqryttpFhAgUbE6QPt5KHdoYHMUFUOmzrmSAdLO1B6gys+kn2IIWIOsTagukQK2dg9iD2ICcEvAZxiDVkDA6xcrPsytI3EWKtBEx9l5rJQsnurp47VxU6FZMZ9apvG1MPTLG+lYedeyrWDKCrn2mCVCPaf54Jsgbn8reYIOWQdh9ogqzBufwtJkg5pCbIIwIOsfrGpXwoVM109WJVbac9iIrchevZg6wZABNkDc7lbzFByiF1iPWIwP8BEqRvsX/zM04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630" name="AutoShape 6" descr="data:image/png;base64,iVBORw0KGgoAAAANSUhEUgAAAMgAAADICAYAAACtWK6eAAAAAXNSR0IArs4c6QAAEX1JREFUeF7tXeGZZDcRlCM4EwE4AuMIDJEcFwHnCIAI7ojgTCQHEWAiMESAHQF8veed292nqqeuaWnezNR83/5a6T2p1KVu1ZNaX7TW/teu+/f71trfhS5U9/sfrbXfCe34c2vtT0I9td+B1bfgfV8I7WBVAo+Pxc9c+rgApNpQlnagtaYaSnW/TZDtyJsgq9nQeZ8JkhsEe5AEXvYgCbB2itqD2IPUWVPhk+xBcmDagyTwsgdJgGUPkgbLa5A0ZPUV7EFymNqDJPDa8yDVsl+iac+KMilUJYjSltUz4l9aa9H37I+RQMULqX5s7cXwUvuWxWKkPFQ0TZAR+D6XMUG2eJkgORuaUtoeJAerPUgOL3uQHF6wtD2IPcgzBLwGeW4QJogJYoIQb2OCmCBDBPmytfY1MCS28Gf/+09r7d/gmTPWIGjDHovGvmmtvQMFfm6t/SCEcr9prf0a1FOVnvettd+CZ74l7WSYRFt6v+hzPLP3U1UsholqX/9qrf0E2lm+BpkxkzJjmEGQa9isqBJE4OlDFYaJEm6rBFF3OLN+M3nbBOkgZ4JsQTFBXmCifgexB8nF4mxmY7OlPYjqC7f17EGSWNqD2IM8IuAQyyHW0PThEMsh1gkBexB7kLv3ICF1viISKppWFQk4ZMQ/ggcyCfgPrbX46/2+b63FX+/H+sbWlkzuZGf70bl51jerWEOOe6zQDJlX3dp9FO/CkGN9U+VOVm/lbl7LvJ2RMEHGJpLHUiZIDi+rWB287EFycqc9yJ0t0k0QE+QRAXsQe5ChmOMaThR6DeI1yJAxe5F+NkynB9iDLPAgseMYya6xA/U1GM+o9wH8L46sInk1ZFIkOb8hu4CZWf2ttfajYHfobPyMI7f2IFfqQVRjYPaoqneCjU+pomKyut/2IAs8iGoMJsgWARMkOV+pgLGZoVrFMkG2g6pioo530qy8BjFBVJOpqWeCdHC8lvMg9iA1JGBPMUFMkBMCqjF4DXJna5CQNNEOVHXOitkeyZ3qmfRoY7S192MbEhVJU8WE9Ts8tXJrlToGSr1ItIGkb3U374x+RxtRUpDyA1MKkOfUUQnC3qns2FXvADmn79dcVyXI6j6bIB3ETZD5ZmiCzMf44Q32IIuALn6NCVIMKHqcCbII6OLXmCDFgJogiwBd9BoTZBHQ9iCLgC5+zc0TBMmdan5UtR6T/diX9JB5Ud5blkoTJShgKtbebl4mhaIdu2ynL+tb7NhFkiarh/LvBm8QJmyHMyNI9O0jIKRqJ2o9eIvXXmbF4gllyuOuYasJI5aaWVG9JOcadhdMMRTloSZIH7XqDB4miGKdB6hjgpggTxFgYWf1pHEA899vggligpgghCcmiAligpggXQRWhhNeg+xHM4csEUZy9N2ie8DFFWDoaq3IXxvXxfV+SLaMskjuVKXcaB+6ni2eiXYch1SL5FpVxVIxQXbCyB/Yo6vg9sb1EP9XrtU6RMMLGqGk+t/T9VdONipBGHTewPkCHROkby4IFxNki9dNHwEwQUyQpwjYg9iDnBBwiLWdHEwQE8QEIYsQE8QEMUFMkHGJJ9YgaEcle0pc4/V2/DVDJWOXKcptq+7S/I7Iq2y2RMkj2M5VJuWG1PkOoMD6Frty2RVsSMLe28WM+s5UuNgU2vuxfg8NfKeQagtsvKW2qF/SZygXh0lYTJBU+63mEVPvSVdvn2JGtFLQUW1BvdoB9tsEyc0rJkgOL7W0CdJBTgWFDYKU0dsepIuAPUiC7upMyl5hgmzRcYiVMMrWmkOsHF4UsJWSptcguYFTJ0sTJIezCZLEy4v0FwjMiCuPlMmi+vw1M6AZia3V9dUMFQu1RQ23VS/Bwk6135AHJkh/2KvDLzXEMkFy6zITJBky2IMkAROK24MkQXOItQXMHmSLiUOsDrFU2TLJ0VNxexAVufF69iDjWD2UtAexBxkxGXsQe5ATAg6xrjjEUg4OsRlC9SDqjKKmHr1lzX/lefUZIdbqUBzawt5mRUUGNkFGAozPZVZPDOrXZiWzIkNCzUmcQ/fM0iZIH0BlYlCHwgTJfetQcZbqmSAmyKjh2IN0kFJmUodYoyb3qZw9iD3ICQG2+FptKF6k54h8tx4Enb8O+FB6ThaafdVaizPFvV+8C52Bf0POpMdZcJSCM85s/wjeF89EaT2ZeSj9Zs/7mZyND6wQXtF2dENW5ARA6UxZv1k91gdkJzEuH0BF1m82IcZZfPRMZnuRKwGloc1NB7+U3guhqjftqV5C3cFZrdhIILfWZkihrC1qv5X+qdkmVVtY2m8TpA+3MjGwgTNBtuiYIB2LUUGxB8nN7fYgObxgaXsQe5BzTckhVhJB9bIY9hp7kNwg2IPk8LIHSeLlNcg4YDfvQdAl9gERumkpUl5+DTBUPQiTcvfkYSTlMglYkTRVKZdJoazf6ppN9SDMFmJce79Iq/oe/I/1O9pYfeGQKmHDfqtbTWbMGupHxBm7ecfnz88l1aQNar9nyJ1H2dmt4H9OHdhvE+QcWJ/XNUG2WKrbjupGZexJJsgYTmeVMkFMkBMCDrG2xmCCmCAmCPExJogJYoKYIKkw9CbWIMpu3m/IjUlsJmU7V0OSRbcp7dVDu3n/uiNHo9Fmcieqc+seBEmybMcuI4i6Y5fJ4oy9IUe/AgUgB1ZvNUlNP4OFy9NNttaUD4W3TpDqiWFweDfF1IQOkp2YIP1hMkHGzVedGMbf8LykCZJETpoZWmtscjBBxgfBBBnH6qGkevYh+ZpTcRNki5y61WTlxKCOtz1IEjkTxAQZMRnJTrwG8RrkKQL2IC/sYY8gsZu094vds6/B//ZiUiShsn1he/9DM0jIwyjpgbIGCYkRSdHRBmRg7F0xsyGZcS+xAUpksdcWpZ0okUVgghIsRAIPZifsEwPzCqz9St/gu/YIgirO2Goy4iZ7ZdTdvApB9siPMrao6zJGELXfDGcFE3Xc1LXE0iMAJkguxDJBVDps65kgHSxV9rNhUWdSZbY0QUyQIQQcYm1hUjFhgDvE2qKjTrKS9O0QyyHWUwQUrzo0o3YKOcRyiHVCwIv0K16DIPkuuoSSNoTMi/LJhvSIpFDmHsOIFNkv3oXkzmgjSuignr9WZESGSYRmSPqOsAD9L3bDol3MamSAZH0mG6seJMabqX7IFgIvtLOYyfosxIIcUM+kq6Ac6VYhhSCr1xkqzlK8vfMy5SOi2n41/FKvnis/k6523ASpW3Sqyp46diZIBznVVaNBMEFMkBGC2oMUqhojgPfKOMTKIWcPYg9yQgB5Tq9BcqRSS9uD2IOcEFA/fHkNskVgyiKd5UdVZFc2cCG5ItmVyZ1MbfuOXEXG2sL6jWS/yEkch/97v0he8E/wP9Z+Jm+HbIl2w7K+xVVk/xXaEuoX+qEQK94VOXErfyGLM+keYRLJRFBiBqbsQVuoXoSfA5I6k96ypKlioo6D8iVd/QiqtlHFRLITE6Q/TEdZkKrGoBqfCfICORPEBHmKgAliggxNrvYgW5iq70kfGohOIdWrOsRSEe/UM0FMkAcEHGI5xHKIRWbWIAjaURnVkOwXUuc78Fwm+zHZkknAsXOV5e1FiRmYU2GSJpL91H6zdjB5O5IeoL4xeTuuRENX5LG2MFmf5eZV5O29MVWSPbB+/9Ba+ykbZai7edUvymr8qN5yy/BQvKfab9YOFRP1qHHWRmaVV6+em2ELsI8mSG74TZAcXqy0CVKoQMyYNexB6oxdeZIJYoIM2Y1DrC1M6rEIKb3oXhy+ctu3agz2INtR9Bpki4kJ0mG7CopDrCEHN63QTYRYSPZjOWpDSgtJrfdjUi6TgON9KEFByIUsRy0aYZasAtX5FZFP2W5eJn2rXpXt2FUxYZK/whTWb1XenmELsN97KhYCZcYOTtVQpC0E4jVripFEHYaX2m/WlqNgcvX9NkFUk8/Vu3pDyXX3VPrq+22CiCOfrHb1hpLs72Pxq++3CSKOfLLa1RtKsr8mCMluJ2LZ1Fj8KPE267cJkvvWodpQuS3Yg6hDkatngtwoQarT36heYsaHwpyJfyo9Q71j7VDxKp9JSSNnYKJ+SVfGlNbZ8yAmyHP4ZhiDCZLzLmrOLIk8JkgONhNki9cMTOxBcnb5cA0DSs2vbjVJNsEhFgDMBOkAo56LUGNqEyRHZ69BcnjB0g6xckDOmC29BvEa5ISAPUiOkCpe9iA5nJd6ENY0dYuz2t2VhqK2cTUmajuPUm9puD0jxDJBcqZkgtThVS7YmCD9wbnXxHE5U71MaXuQQtwdYhWCeZBHmSCFA2GCFIJ5kEeZIIUDYYIUgnmQRy0niJJuMlJwRprH7C/Sh7IUonEuvfIX70Jn2ffEhMp2sGetxkTt17egYpzFRzkI1HdF7gKUcjXO238AD35DbjCT2qJk9pBedKFKqqpx67gow7Hy+oPV338gHrduCCaIQoV+HROkDsvDPMkEqRsKE6QOy8M8yQSpGwoTpA7LwzzJBKkbChOkDsvDPMkEqRuKuyUIku8YtGyLyoz/sbZEekt0c9BRCPIlSVkaqTRR6lQmd7J+hwz/CoC2t70IYY0+B7AjAGq/VRUrbt1Ct10xvKiKtXLfUd189vlJM7KcV6t77ICZullxRr+V8WEEmdFvpY1RR/porM4maiNn1JthKCbI+EiZIONYXaSkCbKFXQ0tlQE0QRTUFtYxQUyQEXNziNVBSZ1JHWKNmNynMvYg41hdpKQ9iD3IiOFN8SChsBzhx24jUgnC+oaUPSZqsFu3Qq5lO5XR+6JvSIaPXa1opzLzgNEOtFOWYYJu5GIehPU7vDuSjpnMG+9jO9CZvSKcYb/3VKzqUEMlGwNMJQjrmyJ9qymBVM2fYbkSE7XfrP0zMiuycBvaggnSHyYTZIvLUb6kq7l5TZDkIt0eZAuYgok9iBoXFdZziJUD0yFWTrhwiNWxL2W2ZGaqzqReg2xR9RokNyHS69lWzpYmyBYBdWK46UV6yHevQQ/3Fv4IGCbfqSFWSJrR1t6PLcSRd2H9Vg0lJOz46/2YvD1DxUJXTMS70P9C3kZJFNSd3UzeZvJwSN9oZzRbpMN+7xmzcsNU0jmcis/Y1craohBEvfZBxUQNv1SvqrbzKPXK+22C9IdWmRhUD6KGGjM8yFEMXW2HCdJBTtpC0FqzB1HN8Lj1TBATZMg6yw1l6K2XL1Teb4dYDrEub9Z1LTBB7EGGrKncUIbeevlC5f2+Zw/CJE20PvmKyNvqIn1vp7KSVEPd6ctMHO3mZXXYDmfWbyb5s3qs35G3F+1ihn24Z4KoEjCqpxJElXLV+XqGqKFgon4tX4qXCdIf2mvfzatKwCsnDRMkOcWt/lC40hhmfOtIwnsqbg+SQM4exB5k1Fyqvao9yCjyv5SzB0kCJha3B0kAZw9iDzJqLvYgHaSUPUmjgL8st9qDfCQNVZJVsJ2+kRf2LXifqspEHlrl6jOWtIGNHdpxzOrE9WwoV25I5kh2DXkYJaRg9VTbC6/a/d2zB1H2Yu0ZECIdk4BVgqihkporTDW+a6hXfqKQbftWAVntQUwQdaRur54J0hlTE+T2DF3tkQligpwQcIi1NQYTxAQxQYh7MUFMEBNkJUHiaq245qvyF4ft0YF7NWnDe3L1mZKHlsm16nl11rfYnfo9AJnJtUwCjnGL8bv0L9qPEn/MaBvDBO5UVmXeGR1gz1QJIqWbJMdx1VT/qszLlD3WN1UCXjmuqryttpFhAgUbE6QPt5KHdoYHMUFUOmzrmSAdLO1B6gys+kn2IIWIOsTagukQK2dg9iD2ICcEvAZxiDVkDA6xcrPsytI3EWKtBEx9l5rJQsnurp47VxU6FZMZ9apvG1MPTLG+lYedeyrWDKCrn2mCVCPaf54Jsgbn8reYIOWQdh9ogqzBufwtJkg5pCbIIwIOsfrGpXwoVM109WJVbac9iIrchevZg6wZABNkDc7lbzFByiF1iPWIwP8BEqRvsX/zM04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图像读取与显示</a:t>
            </a:r>
            <a:endParaRPr lang="zh-CN" altLang="en-US" b="1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04800" y="2114549"/>
            <a:ext cx="8458200" cy="248007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dirty="0" smtClean="0"/>
              <a:t>图像理解</a:t>
            </a:r>
            <a:endParaRPr lang="en-US" altLang="zh-CN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dirty="0" smtClean="0"/>
              <a:t>图</a:t>
            </a:r>
            <a:r>
              <a:rPr lang="zh-CN" altLang="en-US" sz="3200" dirty="0" smtClean="0"/>
              <a:t>像读取与显示</a:t>
            </a:r>
            <a:endParaRPr lang="en-US" altLang="zh-CN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dirty="0" smtClean="0"/>
              <a:t>代</a:t>
            </a:r>
            <a:r>
              <a:rPr lang="zh-CN" altLang="en-US" sz="3200" dirty="0" smtClean="0"/>
              <a:t>码练习与测试</a:t>
            </a:r>
            <a:endParaRPr lang="en-US" altLang="zh-CN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图像理解</a:t>
            </a:r>
            <a:endParaRPr lang="zh-CN" alt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3886200" cy="3394472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latin typeface="+mn-ea"/>
              </a:rPr>
              <a:t>人眼中的图像 </a:t>
            </a:r>
            <a:r>
              <a:rPr lang="en-US" altLang="zh-CN" sz="2800" dirty="0" smtClean="0">
                <a:latin typeface="+mn-ea"/>
              </a:rPr>
              <a:t>– </a:t>
            </a:r>
            <a:r>
              <a:rPr lang="zh-CN" altLang="en-US" sz="2800" dirty="0" smtClean="0">
                <a:latin typeface="+mn-ea"/>
              </a:rPr>
              <a:t>灰度</a:t>
            </a:r>
            <a:endParaRPr lang="en-US" altLang="zh-CN" sz="2800" dirty="0" smtClean="0">
              <a:latin typeface="+mn-ea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1158478"/>
            <a:ext cx="43434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2800" dirty="0" smtClean="0">
                <a:latin typeface="+mn-ea"/>
              </a:rPr>
              <a:t>计算</a:t>
            </a:r>
            <a:r>
              <a:rPr lang="zh-CN" altLang="en-US" sz="2800" dirty="0" smtClean="0">
                <a:latin typeface="+mn-ea"/>
              </a:rPr>
              <a:t>机理解的图像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1030" name="Picture 6" descr="C:\Users\Administrator\AppData\Roaming\Tencent\Users\57558865\QQ\WinTemp\RichOle\948{H~TX]MYT0EZY~{]H0)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733550"/>
            <a:ext cx="3124772" cy="3105150"/>
          </a:xfrm>
          <a:prstGeom prst="rect">
            <a:avLst/>
          </a:prstGeom>
          <a:noFill/>
        </p:spPr>
      </p:pic>
      <p:pic>
        <p:nvPicPr>
          <p:cNvPr id="1031" name="Picture 7" descr="C:\Users\Administrator\AppData\Roaming\Tencent\Users\57558865\QQ\WinTemp\RichOle\T}4[~1UZ4KQZDN08IX(ZGJ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733550"/>
            <a:ext cx="3886200" cy="185477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图像理解</a:t>
            </a:r>
            <a:endParaRPr lang="zh-CN" alt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3048000" cy="3394472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latin typeface="+mn-ea"/>
              </a:rPr>
              <a:t>人眼中的图像</a:t>
            </a:r>
            <a:endParaRPr lang="en-US" altLang="zh-CN" sz="2800" dirty="0" smtClean="0">
              <a:latin typeface="+mn-ea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67200" y="1158478"/>
            <a:ext cx="41148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2800" dirty="0" smtClean="0">
                <a:latin typeface="+mn-ea"/>
              </a:rPr>
              <a:t>计算</a:t>
            </a:r>
            <a:r>
              <a:rPr lang="zh-CN" altLang="en-US" sz="2800" dirty="0" smtClean="0">
                <a:latin typeface="+mn-ea"/>
              </a:rPr>
              <a:t>机理解的图像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1026" name="Picture 2" descr="D:\opencv-4.5.4\opencv\sources\samples\data\len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733550"/>
            <a:ext cx="3022600" cy="3022600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1809750"/>
            <a:ext cx="1202167" cy="290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48400" y="1809750"/>
            <a:ext cx="990600" cy="2857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图像理解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灰度图像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单通道</a:t>
            </a:r>
            <a:endParaRPr lang="en-US" altLang="zh-CN" dirty="0" smtClean="0"/>
          </a:p>
          <a:p>
            <a:r>
              <a:rPr lang="zh-CN" altLang="en-US" dirty="0" smtClean="0"/>
              <a:t>彩</a:t>
            </a:r>
            <a:r>
              <a:rPr lang="zh-CN" altLang="en-US" dirty="0" smtClean="0"/>
              <a:t>色图像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三通道</a:t>
            </a:r>
            <a:endParaRPr lang="zh-CN" altLang="en-US" dirty="0"/>
          </a:p>
        </p:txBody>
      </p:sp>
      <p:pic>
        <p:nvPicPr>
          <p:cNvPr id="18433" name="Picture 1" descr="C:\Users\Administrator\AppData\Roaming\Tencent\Users\57558865\QQ\WinTemp\RichOle\202BH@H8[CL9G1[)N~U87(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419350"/>
            <a:ext cx="2623461" cy="2619375"/>
          </a:xfrm>
          <a:prstGeom prst="rect">
            <a:avLst/>
          </a:prstGeom>
          <a:noFill/>
        </p:spPr>
      </p:pic>
      <p:pic>
        <p:nvPicPr>
          <p:cNvPr id="18434" name="Picture 2" descr="C:\Users\Administrator\AppData\Roaming\Tencent\Users\57558865\QQ\WinTemp\RichOle\$D1IDS8_76[D)EI7H@0O`7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0" y="2419350"/>
            <a:ext cx="2618005" cy="2609850"/>
          </a:xfrm>
          <a:prstGeom prst="rect">
            <a:avLst/>
          </a:prstGeom>
          <a:noFill/>
        </p:spPr>
      </p:pic>
      <p:pic>
        <p:nvPicPr>
          <p:cNvPr id="18435" name="Picture 3" descr="C:\Users\Administrator\AppData\Roaming\Tencent\Users\57558865\QQ\WinTemp\RichOle\0HG]ZOTRVUP8%0IE7F9%Q7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72200" y="2419350"/>
            <a:ext cx="2590800" cy="25867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b="1" dirty="0" smtClean="0"/>
              <a:t>图像读取与显示</a:t>
            </a:r>
            <a:endParaRPr lang="zh-CN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458200" cy="3394472"/>
          </a:xfrm>
        </p:spPr>
        <p:txBody>
          <a:bodyPr/>
          <a:lstStyle/>
          <a:p>
            <a:r>
              <a:rPr lang="en-US" altLang="zh-CN" dirty="0" smtClean="0"/>
              <a:t>i</a:t>
            </a:r>
            <a:r>
              <a:rPr lang="en-US" altLang="zh-CN" dirty="0" smtClean="0"/>
              <a:t>mport cv2 as </a:t>
            </a:r>
            <a:r>
              <a:rPr lang="en-US" altLang="zh-CN" dirty="0" err="1" smtClean="0"/>
              <a:t>cv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导入</a:t>
            </a:r>
            <a:r>
              <a:rPr lang="en-US" altLang="zh-CN" dirty="0" err="1" smtClean="0"/>
              <a:t>OpenCV</a:t>
            </a:r>
            <a:r>
              <a:rPr lang="zh-CN" altLang="en-US" dirty="0" smtClean="0"/>
              <a:t>支持</a:t>
            </a:r>
            <a:endParaRPr lang="en-US" altLang="zh-CN" dirty="0" smtClean="0"/>
          </a:p>
          <a:p>
            <a:r>
              <a:rPr lang="en-US" altLang="zh-CN" dirty="0" smtClean="0"/>
              <a:t>i</a:t>
            </a:r>
            <a:r>
              <a:rPr lang="en-US" altLang="zh-CN" dirty="0" smtClean="0"/>
              <a:t>mport </a:t>
            </a:r>
            <a:r>
              <a:rPr lang="en-US" altLang="zh-CN" dirty="0" err="1" smtClean="0"/>
              <a:t>numpy</a:t>
            </a:r>
            <a:r>
              <a:rPr lang="en-US" altLang="zh-CN" dirty="0" smtClean="0"/>
              <a:t> as </a:t>
            </a:r>
            <a:r>
              <a:rPr lang="en-US" altLang="zh-CN" dirty="0" err="1" smtClean="0"/>
              <a:t>np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导入</a:t>
            </a:r>
            <a:r>
              <a:rPr lang="en-US" altLang="zh-CN" dirty="0" err="1" smtClean="0"/>
              <a:t>Numpy</a:t>
            </a:r>
            <a:r>
              <a:rPr lang="zh-CN" altLang="en-US" dirty="0" smtClean="0"/>
              <a:t>支持</a:t>
            </a:r>
            <a:endParaRPr lang="en-US" altLang="zh-CN" dirty="0" smtClean="0"/>
          </a:p>
          <a:p>
            <a:r>
              <a:rPr lang="en-US" altLang="zh-CN" dirty="0" err="1" smtClean="0"/>
              <a:t>i</a:t>
            </a:r>
            <a:r>
              <a:rPr lang="en-US" altLang="zh-CN" dirty="0" err="1" smtClean="0"/>
              <a:t>mread</a:t>
            </a:r>
            <a:r>
              <a:rPr lang="zh-CN" altLang="en-US" dirty="0" smtClean="0"/>
              <a:t>函</a:t>
            </a:r>
            <a:r>
              <a:rPr lang="zh-CN" altLang="en-US" dirty="0" smtClean="0"/>
              <a:t>数，读取图像</a:t>
            </a:r>
            <a:endParaRPr lang="en-US" altLang="zh-CN" dirty="0" smtClean="0"/>
          </a:p>
          <a:p>
            <a:r>
              <a:rPr lang="en-US" altLang="zh-CN" dirty="0" err="1" smtClean="0"/>
              <a:t>i</a:t>
            </a:r>
            <a:r>
              <a:rPr lang="en-US" altLang="zh-CN" dirty="0" err="1" smtClean="0"/>
              <a:t>mshow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, </a:t>
            </a:r>
            <a:r>
              <a:rPr lang="zh-CN" altLang="en-US" dirty="0" smtClean="0"/>
              <a:t>显示图像</a:t>
            </a:r>
            <a:endParaRPr lang="en-US" altLang="zh-CN" dirty="0" smtClean="0"/>
          </a:p>
          <a:p>
            <a:r>
              <a:rPr lang="zh-CN" altLang="en-US" dirty="0" smtClean="0"/>
              <a:t>加载图像的通道顺序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 smtClean="0"/>
              <a:t>函数与参数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cv.imread</a:t>
            </a:r>
            <a:r>
              <a:rPr lang="en-US" altLang="zh-CN" dirty="0" smtClean="0"/>
              <a:t>(filename[,flags]) -&gt; </a:t>
            </a:r>
            <a:r>
              <a:rPr lang="en-US" altLang="zh-CN" dirty="0" err="1" smtClean="0"/>
              <a:t>retval</a:t>
            </a:r>
            <a:endParaRPr lang="en-US" altLang="zh-CN" dirty="0" smtClean="0"/>
          </a:p>
          <a:p>
            <a:pPr>
              <a:buFontTx/>
              <a:buChar char="-"/>
            </a:pPr>
            <a:r>
              <a:rPr lang="en-US" altLang="zh-CN" dirty="0" smtClean="0"/>
              <a:t>filename </a:t>
            </a:r>
            <a:r>
              <a:rPr lang="zh-CN" altLang="en-US" dirty="0" smtClean="0"/>
              <a:t>表示文件路径</a:t>
            </a:r>
            <a:endParaRPr lang="en-US" altLang="zh-CN" dirty="0" smtClean="0"/>
          </a:p>
          <a:p>
            <a:pPr>
              <a:buFontTx/>
              <a:buChar char="-"/>
            </a:pPr>
            <a:r>
              <a:rPr lang="en-US" altLang="zh-CN" dirty="0" smtClean="0"/>
              <a:t>[]</a:t>
            </a:r>
            <a:r>
              <a:rPr lang="zh-CN" altLang="en-US" dirty="0" smtClean="0"/>
              <a:t>内的参数表示可选，可以不填</a:t>
            </a:r>
            <a:endParaRPr lang="en-US" altLang="zh-CN" dirty="0" smtClean="0"/>
          </a:p>
          <a:p>
            <a:r>
              <a:rPr lang="en-US" altLang="zh-CN" dirty="0" err="1" smtClean="0"/>
              <a:t>cv.imshow</a:t>
            </a:r>
            <a:r>
              <a:rPr lang="en-US" altLang="zh-CN" dirty="0" smtClean="0"/>
              <a:t>(	</a:t>
            </a:r>
            <a:r>
              <a:rPr lang="en-US" altLang="zh-CN" dirty="0" err="1" smtClean="0"/>
              <a:t>winname</a:t>
            </a:r>
            <a:r>
              <a:rPr lang="en-US" altLang="zh-CN" dirty="0" smtClean="0"/>
              <a:t>, </a:t>
            </a:r>
            <a:r>
              <a:rPr lang="en-US" altLang="zh-CN" dirty="0" smtClean="0"/>
              <a:t>mat) -&gt; None</a:t>
            </a:r>
          </a:p>
          <a:p>
            <a:pPr>
              <a:buFontTx/>
              <a:buChar char="-"/>
            </a:pPr>
            <a:r>
              <a:rPr lang="en-US" altLang="zh-CN" dirty="0" err="1" smtClean="0"/>
              <a:t>winname</a:t>
            </a:r>
            <a:r>
              <a:rPr lang="zh-CN" altLang="en-US" dirty="0" smtClean="0"/>
              <a:t>表示窗口标题</a:t>
            </a:r>
            <a:endParaRPr lang="en-US" altLang="zh-CN" dirty="0" smtClean="0"/>
          </a:p>
          <a:p>
            <a:pPr>
              <a:buFontTx/>
              <a:buChar char="-"/>
            </a:pPr>
            <a:r>
              <a:rPr lang="en-US" altLang="zh-CN" dirty="0" smtClean="0"/>
              <a:t>m</a:t>
            </a:r>
            <a:r>
              <a:rPr lang="en-US" altLang="zh-CN" dirty="0" smtClean="0"/>
              <a:t>at </a:t>
            </a:r>
            <a:r>
              <a:rPr lang="zh-CN" altLang="en-US" dirty="0" smtClean="0"/>
              <a:t>表示图像对象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 smtClean="0"/>
              <a:t>显示与等待时间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82278"/>
            <a:ext cx="8763000" cy="3394472"/>
          </a:xfrm>
        </p:spPr>
        <p:txBody>
          <a:bodyPr/>
          <a:lstStyle/>
          <a:p>
            <a:r>
              <a:rPr lang="en-US" altLang="zh-CN" dirty="0" err="1" smtClean="0"/>
              <a:t>cv.waitKey</a:t>
            </a:r>
            <a:r>
              <a:rPr lang="en-US" altLang="zh-CN" dirty="0" smtClean="0"/>
              <a:t>(0) </a:t>
            </a:r>
            <a:r>
              <a:rPr lang="zh-CN" altLang="en-US" dirty="0" smtClean="0"/>
              <a:t>表示一直等待，直到任意一个键盘操作</a:t>
            </a:r>
            <a:endParaRPr lang="en-US" altLang="zh-CN" dirty="0" smtClean="0"/>
          </a:p>
          <a:p>
            <a:r>
              <a:rPr lang="en-US" altLang="zh-CN" dirty="0" err="1" smtClean="0"/>
              <a:t>cv.waitKey</a:t>
            </a:r>
            <a:r>
              <a:rPr lang="en-US" altLang="zh-CN" dirty="0" smtClean="0"/>
              <a:t>(1000)</a:t>
            </a:r>
            <a:r>
              <a:rPr lang="zh-CN" altLang="en-US" dirty="0" smtClean="0"/>
              <a:t>表示等待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毫秒即</a:t>
            </a:r>
            <a:r>
              <a:rPr lang="en-US" altLang="zh-CN" dirty="0" smtClean="0"/>
              <a:t>1</a:t>
            </a:r>
            <a:r>
              <a:rPr lang="zh-CN" altLang="en-US" dirty="0" smtClean="0"/>
              <a:t>秒</a:t>
            </a:r>
            <a:endParaRPr lang="en-US" altLang="zh-CN" dirty="0" smtClean="0"/>
          </a:p>
          <a:p>
            <a:r>
              <a:rPr lang="zh-CN" altLang="en-US" dirty="0" smtClean="0"/>
              <a:t>不</a:t>
            </a:r>
            <a:r>
              <a:rPr lang="zh-CN" altLang="en-US" dirty="0" smtClean="0"/>
              <a:t>加会发生什么</a:t>
            </a:r>
            <a:r>
              <a:rPr lang="en-US" altLang="zh-CN" dirty="0" smtClean="0"/>
              <a:t>? 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</a:t>
            </a:r>
            <a:r>
              <a:rPr lang="zh-CN" altLang="en-US" dirty="0" smtClean="0"/>
              <a:t>码演示环节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Pychar</a:t>
            </a:r>
            <a:r>
              <a:rPr lang="en-US" altLang="zh-CN" dirty="0" err="1" smtClean="0"/>
              <a:t>m</a:t>
            </a:r>
            <a:r>
              <a:rPr lang="en-US" altLang="zh-CN" dirty="0" smtClean="0"/>
              <a:t> IDE</a:t>
            </a:r>
            <a:r>
              <a:rPr lang="zh-CN" altLang="en-US" dirty="0" smtClean="0"/>
              <a:t>上代码实操与函数解释</a:t>
            </a:r>
            <a:endParaRPr lang="en-US" altLang="zh-CN" dirty="0" smtClean="0"/>
          </a:p>
        </p:txBody>
      </p:sp>
      <p:pic>
        <p:nvPicPr>
          <p:cNvPr id="5121" name="Picture 1" descr="C:\Users\Administrator\AppData\Roaming\Tencent\Users\57558865\QQ\WinTemp\RichOle\$CGBP]3H1STV6}]O8J[NUI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962150"/>
            <a:ext cx="4591050" cy="14954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4271</TotalTime>
  <Words>380</Words>
  <Application>Microsoft Office PowerPoint</Application>
  <PresentationFormat>On-screen Show (16:9)</PresentationFormat>
  <Paragraphs>45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OpenCV初级认证课程</vt:lpstr>
      <vt:lpstr>图像读取与显示</vt:lpstr>
      <vt:lpstr>图像理解</vt:lpstr>
      <vt:lpstr>图像理解</vt:lpstr>
      <vt:lpstr>图像理解</vt:lpstr>
      <vt:lpstr>图像读取与显示</vt:lpstr>
      <vt:lpstr>函数与参数</vt:lpstr>
      <vt:lpstr>显示与等待时间</vt:lpstr>
      <vt:lpstr>代码演示环节</vt:lpstr>
      <vt:lpstr>测试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Administrator</cp:lastModifiedBy>
  <cp:revision>753</cp:revision>
  <dcterms:created xsi:type="dcterms:W3CDTF">2006-08-16T00:00:00Z</dcterms:created>
  <dcterms:modified xsi:type="dcterms:W3CDTF">2022-04-18T09:18:35Z</dcterms:modified>
</cp:coreProperties>
</file>