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4" r:id="rId4"/>
    <p:sldId id="275" r:id="rId5"/>
    <p:sldId id="276" r:id="rId6"/>
    <p:sldId id="278" r:id="rId7"/>
    <p:sldId id="277" r:id="rId8"/>
    <p:sldId id="279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D033"/>
    <a:srgbClr val="24CC64"/>
    <a:srgbClr val="58B1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D1B8-F4D7-4128-BB06-7FF7C93391B8}" type="datetimeFigureOut">
              <a:rPr lang="zh-CN" altLang="en-US" smtClean="0"/>
              <a:pPr/>
              <a:t>2022/4/8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A6BC-37EA-4925-8BE5-B719D37040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352550"/>
            <a:ext cx="8991600" cy="990600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使用实战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2415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00FF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96200" y="57150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495550"/>
            <a:ext cx="9144000" cy="762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95350"/>
            <a:ext cx="8229600" cy="857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从训练到部署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885950"/>
            <a:ext cx="9144000" cy="1588"/>
          </a:xfrm>
          <a:prstGeom prst="line">
            <a:avLst/>
          </a:prstGeom>
          <a:ln w="254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>
                <a:solidFill>
                  <a:srgbClr val="0000FF">
                    <a:alpha val="73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190750"/>
            <a:ext cx="9144000" cy="1588"/>
          </a:xfrm>
          <a:prstGeom prst="line">
            <a:avLst/>
          </a:prstGeom>
          <a:ln w="25400">
            <a:solidFill>
              <a:srgbClr val="0000FF">
                <a:alpha val="76000"/>
              </a:srgb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 flipH="1" flipV="1">
            <a:off x="4095750" y="1676400"/>
            <a:ext cx="45720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986" y="165735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ANY</a:t>
            </a:r>
            <a:r>
              <a:rPr lang="en-US" altLang="zh-CN" sz="2400" b="1" baseline="0" dirty="0" smtClean="0">
                <a:solidFill>
                  <a:srgbClr val="00B0F0"/>
                </a:solidFill>
              </a:rPr>
              <a:t> QUESTION?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3993" y="2343150"/>
            <a:ext cx="179601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93031"/>
            <a:ext cx="86868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OpenCV</a:t>
            </a:r>
            <a:r>
              <a:rPr lang="zh-CN" altLang="en-US" sz="3600" dirty="0" smtClean="0"/>
              <a:t>初级认证课程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贾志刚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认识计算机视觉</a:t>
            </a:r>
            <a:endParaRPr lang="zh-CN" alt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114549"/>
            <a:ext cx="8458200" cy="24800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计算机视觉发展历史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计算机视觉的主要任务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计算机视觉的应用场景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计算机视觉发展历史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800" dirty="0" smtClean="0">
                <a:latin typeface="+mn-ea"/>
              </a:rPr>
              <a:t>最早的历史可以追溯到中国古代的小孔成像</a:t>
            </a:r>
            <a:r>
              <a:rPr lang="en-US" altLang="zh-CN" sz="2800" dirty="0" smtClean="0">
                <a:latin typeface="+mn-ea"/>
              </a:rPr>
              <a:t>….</a:t>
            </a:r>
          </a:p>
          <a:p>
            <a:r>
              <a:rPr lang="zh-CN" altLang="en-US" sz="2800" dirty="0" smtClean="0">
                <a:latin typeface="+mn-ea"/>
              </a:rPr>
              <a:t>现代计算机视觉的发展历史跟相机发展有关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1966</a:t>
            </a:r>
            <a:r>
              <a:rPr lang="zh-CN" altLang="en-US" sz="2800" dirty="0" smtClean="0">
                <a:latin typeface="+mn-ea"/>
              </a:rPr>
              <a:t>年</a:t>
            </a:r>
            <a:r>
              <a:rPr lang="en-US" altLang="zh-CN" sz="2800" dirty="0" smtClean="0">
                <a:latin typeface="+mn-ea"/>
              </a:rPr>
              <a:t>MIT</a:t>
            </a:r>
            <a:r>
              <a:rPr lang="zh-CN" altLang="en-US" sz="2800" dirty="0" smtClean="0">
                <a:latin typeface="+mn-ea"/>
              </a:rPr>
              <a:t>的马文</a:t>
            </a:r>
            <a:r>
              <a:rPr lang="en-US" altLang="zh-CN" sz="2800" dirty="0" smtClean="0">
                <a:latin typeface="+mn-ea"/>
              </a:rPr>
              <a:t>.</a:t>
            </a:r>
            <a:r>
              <a:rPr lang="zh-CN" altLang="en-US" sz="2800" dirty="0" smtClean="0">
                <a:latin typeface="+mn-ea"/>
              </a:rPr>
              <a:t>明斯基的学生实现了</a:t>
            </a:r>
            <a:r>
              <a:rPr lang="en-US" altLang="zh-CN" sz="2800" dirty="0" smtClean="0">
                <a:latin typeface="+mn-ea"/>
              </a:rPr>
              <a:t>PC</a:t>
            </a:r>
            <a:r>
              <a:rPr lang="zh-CN" altLang="en-US" sz="2800" dirty="0" smtClean="0">
                <a:latin typeface="+mn-ea"/>
              </a:rPr>
              <a:t>链接摄像机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1982 </a:t>
            </a:r>
            <a:r>
              <a:rPr lang="zh-CN" altLang="en-US" sz="2800" dirty="0" smtClean="0">
                <a:latin typeface="+mn-ea"/>
              </a:rPr>
              <a:t>马尔发布一本书</a:t>
            </a:r>
            <a:r>
              <a:rPr lang="en-US" altLang="zh-CN" sz="2800" dirty="0" smtClean="0">
                <a:latin typeface="+mn-ea"/>
              </a:rPr>
              <a:t>《</a:t>
            </a:r>
            <a:r>
              <a:rPr lang="zh-CN" altLang="en-US" sz="2800" dirty="0" smtClean="0">
                <a:latin typeface="+mn-ea"/>
              </a:rPr>
              <a:t>视觉</a:t>
            </a:r>
            <a:r>
              <a:rPr lang="en-US" altLang="zh-CN" sz="2800" dirty="0" smtClean="0">
                <a:latin typeface="+mn-ea"/>
              </a:rPr>
              <a:t>》</a:t>
            </a:r>
            <a:r>
              <a:rPr lang="zh-CN" altLang="en-US" sz="2800" dirty="0" smtClean="0">
                <a:latin typeface="+mn-ea"/>
              </a:rPr>
              <a:t>标志成为正式学科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1999</a:t>
            </a:r>
            <a:r>
              <a:rPr lang="zh-CN" altLang="en-US" sz="2800" dirty="0" smtClean="0">
                <a:latin typeface="+mn-ea"/>
              </a:rPr>
              <a:t>年， </a:t>
            </a:r>
            <a:r>
              <a:rPr lang="en-US" altLang="zh-CN" sz="2800" dirty="0" smtClean="0">
                <a:latin typeface="+mn-ea"/>
              </a:rPr>
              <a:t>David Lowe </a:t>
            </a:r>
            <a:r>
              <a:rPr lang="zh-CN" altLang="en-US" sz="2800" dirty="0" smtClean="0">
                <a:latin typeface="+mn-ea"/>
              </a:rPr>
              <a:t>发表</a:t>
            </a:r>
            <a:r>
              <a:rPr lang="en-US" altLang="zh-CN" sz="2800" dirty="0" smtClean="0">
                <a:latin typeface="+mn-ea"/>
              </a:rPr>
              <a:t>SIFT</a:t>
            </a:r>
            <a:r>
              <a:rPr lang="zh-CN" altLang="en-US" sz="2800" dirty="0" smtClean="0">
                <a:latin typeface="+mn-ea"/>
              </a:rPr>
              <a:t>特征相关论文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2001</a:t>
            </a:r>
            <a:r>
              <a:rPr lang="zh-CN" altLang="en-US" sz="2800" dirty="0" smtClean="0">
                <a:latin typeface="+mn-ea"/>
              </a:rPr>
              <a:t>年，</a:t>
            </a:r>
            <a:r>
              <a:rPr lang="en-US" altLang="zh-CN" sz="2800" dirty="0" smtClean="0">
                <a:latin typeface="+mn-ea"/>
              </a:rPr>
              <a:t>V&amp;J</a:t>
            </a:r>
            <a:r>
              <a:rPr lang="zh-CN" altLang="en-US" sz="2800" dirty="0" smtClean="0">
                <a:latin typeface="+mn-ea"/>
              </a:rPr>
              <a:t>发表基于</a:t>
            </a:r>
            <a:r>
              <a:rPr lang="en-US" altLang="zh-CN" sz="2800" dirty="0" smtClean="0">
                <a:latin typeface="+mn-ea"/>
              </a:rPr>
              <a:t>HAAR</a:t>
            </a:r>
            <a:r>
              <a:rPr lang="zh-CN" altLang="en-US" sz="2800" dirty="0" smtClean="0">
                <a:latin typeface="+mn-ea"/>
              </a:rPr>
              <a:t>特征的实时人脸检测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2005</a:t>
            </a:r>
            <a:r>
              <a:rPr lang="zh-CN" altLang="en-US" sz="2800" dirty="0" smtClean="0">
                <a:latin typeface="+mn-ea"/>
              </a:rPr>
              <a:t>年，</a:t>
            </a:r>
            <a:r>
              <a:rPr lang="en-US" altLang="zh-CN" sz="2800" dirty="0" smtClean="0">
                <a:latin typeface="+mn-ea"/>
              </a:rPr>
              <a:t>HOG</a:t>
            </a:r>
            <a:r>
              <a:rPr lang="zh-CN" altLang="en-US" sz="2800" dirty="0" smtClean="0">
                <a:latin typeface="+mn-ea"/>
              </a:rPr>
              <a:t>特征提取的行人检测算法提出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2006</a:t>
            </a:r>
            <a:r>
              <a:rPr lang="zh-CN" altLang="en-US" sz="2800" dirty="0" smtClean="0">
                <a:latin typeface="+mn-ea"/>
              </a:rPr>
              <a:t>年，</a:t>
            </a:r>
            <a:r>
              <a:rPr lang="en-US" altLang="zh-CN" sz="2800" dirty="0" smtClean="0">
                <a:latin typeface="+mn-ea"/>
              </a:rPr>
              <a:t>Pascal VOC</a:t>
            </a:r>
            <a:r>
              <a:rPr lang="zh-CN" altLang="en-US" sz="2800" dirty="0" smtClean="0">
                <a:latin typeface="+mn-ea"/>
              </a:rPr>
              <a:t>数据集发布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计算机视觉发展历史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2012</a:t>
            </a:r>
            <a:r>
              <a:rPr lang="zh-CN" altLang="en-US" sz="2800" dirty="0" smtClean="0">
                <a:latin typeface="+mn-ea"/>
              </a:rPr>
              <a:t>年，</a:t>
            </a:r>
            <a:r>
              <a:rPr lang="en-US" altLang="zh-CN" sz="2800" dirty="0" err="1" smtClean="0">
                <a:latin typeface="+mn-ea"/>
              </a:rPr>
              <a:t>AlexNet</a:t>
            </a:r>
            <a:r>
              <a:rPr lang="zh-CN" altLang="en-US" sz="2800" dirty="0" smtClean="0">
                <a:latin typeface="+mn-ea"/>
              </a:rPr>
              <a:t>模型赢得</a:t>
            </a:r>
            <a:r>
              <a:rPr lang="en-US" altLang="zh-CN" sz="2800" dirty="0" err="1" smtClean="0">
                <a:latin typeface="+mn-ea"/>
              </a:rPr>
              <a:t>ImageNet</a:t>
            </a:r>
            <a:r>
              <a:rPr lang="zh-CN" altLang="en-US" sz="2800" dirty="0" smtClean="0">
                <a:latin typeface="+mn-ea"/>
              </a:rPr>
              <a:t>图像分类比赛冠军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深度学习在视觉领域开始流行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计算机视觉</a:t>
            </a:r>
            <a:r>
              <a:rPr lang="en-US" altLang="zh-CN" sz="2800" dirty="0" smtClean="0">
                <a:latin typeface="+mn-ea"/>
              </a:rPr>
              <a:t>+5G</a:t>
            </a:r>
            <a:r>
              <a:rPr lang="zh-CN" altLang="en-US" sz="2800" dirty="0" smtClean="0">
                <a:latin typeface="+mn-ea"/>
              </a:rPr>
              <a:t>，未来世界信息都在像素中，离不开计算机视觉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计算机视觉的主要任务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早期，计算机视觉主要研究领域是重建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以后，计算机视觉在感知与重建两个领域都受到了深度学习影响，快速发展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 smtClean="0"/>
              <a:t>-</a:t>
            </a:r>
            <a:r>
              <a:rPr lang="zh-CN" altLang="en-US" dirty="0" smtClean="0"/>
              <a:t>通过图灵测试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计算机视</a:t>
            </a:r>
            <a:r>
              <a:rPr lang="zh-CN" altLang="en-US" dirty="0" smtClean="0"/>
              <a:t>觉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</a:t>
            </a:r>
            <a:r>
              <a:rPr lang="zh-CN" altLang="en-US" dirty="0" smtClean="0"/>
              <a:t>动驾驶</a:t>
            </a:r>
            <a:r>
              <a:rPr lang="en-US" altLang="zh-CN" dirty="0" smtClean="0"/>
              <a:t>/</a:t>
            </a:r>
            <a:r>
              <a:rPr lang="zh-CN" altLang="en-US" dirty="0" smtClean="0"/>
              <a:t>辅助驾驶</a:t>
            </a:r>
            <a:endParaRPr lang="en-US" altLang="zh-CN" dirty="0" smtClean="0"/>
          </a:p>
          <a:p>
            <a:r>
              <a:rPr lang="zh-CN" altLang="en-US" dirty="0" smtClean="0"/>
              <a:t>机</a:t>
            </a:r>
            <a:r>
              <a:rPr lang="zh-CN" altLang="en-US" dirty="0" smtClean="0"/>
              <a:t>器视觉</a:t>
            </a:r>
            <a:r>
              <a:rPr lang="en-US" altLang="zh-CN" dirty="0" smtClean="0"/>
              <a:t>-AI+</a:t>
            </a:r>
            <a:r>
              <a:rPr lang="zh-CN" altLang="en-US" dirty="0" smtClean="0"/>
              <a:t>机构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工业质检智能</a:t>
            </a:r>
            <a:endParaRPr lang="en-US" altLang="zh-CN" dirty="0" smtClean="0"/>
          </a:p>
          <a:p>
            <a:r>
              <a:rPr lang="zh-CN" altLang="en-US" dirty="0" smtClean="0"/>
              <a:t>安</a:t>
            </a:r>
            <a:r>
              <a:rPr lang="zh-CN" altLang="en-US" dirty="0" smtClean="0"/>
              <a:t>防监控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</a:t>
            </a:r>
            <a:r>
              <a:rPr lang="zh-CN" altLang="en-US" dirty="0" smtClean="0"/>
              <a:t>脸识别</a:t>
            </a:r>
            <a:r>
              <a:rPr lang="en-US" altLang="zh-CN" dirty="0" smtClean="0"/>
              <a:t>/</a:t>
            </a:r>
            <a:r>
              <a:rPr lang="zh-CN" altLang="en-US" dirty="0" smtClean="0"/>
              <a:t>火灾监控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异常监控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en-US" dirty="0" smtClean="0"/>
              <a:t>他更多行业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70485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计算机视</a:t>
            </a:r>
            <a:r>
              <a:rPr lang="zh-CN" altLang="en-US" sz="2400" b="1" dirty="0" smtClean="0"/>
              <a:t>觉</a:t>
            </a:r>
            <a:r>
              <a:rPr lang="zh-CN" altLang="en-US" sz="2400" b="1" dirty="0" smtClean="0"/>
              <a:t>应</a:t>
            </a:r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OpenCV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OpenVINO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6750"/>
            <a:ext cx="3581400" cy="192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50"/>
            <a:ext cx="3581400" cy="136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3128" y="666750"/>
            <a:ext cx="2843872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2114550"/>
            <a:ext cx="1752600" cy="178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666750"/>
            <a:ext cx="1828800" cy="142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95" y="3943350"/>
            <a:ext cx="404132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2114550"/>
            <a:ext cx="2362200" cy="177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SIFT</a:t>
            </a:r>
            <a:r>
              <a:rPr lang="zh-CN" altLang="en-US" dirty="0" smtClean="0"/>
              <a:t>算法属于：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深度学习模型，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传统特征提取</a:t>
            </a:r>
            <a:endParaRPr lang="en-US" altLang="zh-CN" dirty="0" smtClean="0"/>
          </a:p>
          <a:p>
            <a:r>
              <a:rPr lang="zh-CN" altLang="en-US" dirty="0" smtClean="0"/>
              <a:t>深度学习在计算机视觉领域应用包括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图像分类，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语</a:t>
            </a:r>
            <a:r>
              <a:rPr lang="zh-CN" altLang="en-US" dirty="0" smtClean="0"/>
              <a:t>义分割，</a:t>
            </a:r>
            <a:r>
              <a:rPr lang="en-US" altLang="zh-CN" dirty="0" smtClean="0"/>
              <a:t>D.</a:t>
            </a:r>
            <a:r>
              <a:rPr lang="zh-CN" altLang="en-US" dirty="0" smtClean="0"/>
              <a:t>以上全部</a:t>
            </a:r>
            <a:endParaRPr lang="en-US" altLang="zh-CN" dirty="0" smtClean="0"/>
          </a:p>
          <a:p>
            <a:r>
              <a:rPr lang="en-US" altLang="zh-CN" dirty="0" err="1" smtClean="0"/>
              <a:t>AlexNet</a:t>
            </a:r>
            <a:r>
              <a:rPr lang="zh-CN" altLang="en-US" dirty="0" smtClean="0"/>
              <a:t>模型在哪一年出现：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A.1998, B.2012, C.2014</a:t>
            </a:r>
          </a:p>
          <a:p>
            <a:r>
              <a:rPr lang="zh-CN" altLang="en-US" dirty="0" smtClean="0"/>
              <a:t>以下那些是计</a:t>
            </a:r>
            <a:r>
              <a:rPr lang="zh-CN" altLang="en-US" dirty="0" smtClean="0"/>
              <a:t>算</a:t>
            </a:r>
            <a:r>
              <a:rPr lang="zh-CN" altLang="en-US" dirty="0" smtClean="0"/>
              <a:t>机视觉研究任务：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人</a:t>
            </a:r>
            <a:r>
              <a:rPr lang="zh-CN" altLang="en-US" dirty="0" smtClean="0"/>
              <a:t>脸检测，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车牌识别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计算机视觉成为正式学科在哪一年：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A.1966, B.1982, C.2012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AutoShape 2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4115</TotalTime>
  <Words>542</Words>
  <Application>Microsoft Office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OpenCV初级认证课程</vt:lpstr>
      <vt:lpstr>认识计算机视觉</vt:lpstr>
      <vt:lpstr>计算机视觉发展历史</vt:lpstr>
      <vt:lpstr>计算机视觉发展历史</vt:lpstr>
      <vt:lpstr>计算机视觉的主要任务</vt:lpstr>
      <vt:lpstr>计算机视觉-应用场景</vt:lpstr>
      <vt:lpstr>计算机视觉应用-OpenCV/OpenVINO</vt:lpstr>
      <vt:lpstr>测试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680</cp:revision>
  <dcterms:created xsi:type="dcterms:W3CDTF">2006-08-16T00:00:00Z</dcterms:created>
  <dcterms:modified xsi:type="dcterms:W3CDTF">2022-04-08T03:40:29Z</dcterms:modified>
</cp:coreProperties>
</file>