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4" r:id="rId4"/>
    <p:sldId id="275" r:id="rId5"/>
    <p:sldId id="276" r:id="rId6"/>
    <p:sldId id="278" r:id="rId7"/>
    <p:sldId id="280" r:id="rId8"/>
    <p:sldId id="281" r:id="rId9"/>
    <p:sldId id="279" r:id="rId10"/>
    <p:sldId id="26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D033"/>
    <a:srgbClr val="24CC64"/>
    <a:srgbClr val="58B1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D1B8-F4D7-4128-BB06-7FF7C93391B8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A6BC-37EA-4925-8BE5-B719D37040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352550"/>
            <a:ext cx="8991600" cy="990600"/>
          </a:xfrm>
        </p:spPr>
        <p:txBody>
          <a:bodyPr/>
          <a:lstStyle>
            <a:lvl1pPr algn="ctr">
              <a:defRPr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使用实战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24150"/>
            <a:ext cx="6400800" cy="131445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00FF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96200" y="57150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495550"/>
            <a:ext cx="9144000" cy="7620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95350"/>
            <a:ext cx="8229600" cy="85725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zh-CN" altLang="en-US" dirty="0" smtClean="0"/>
              <a:t>对象检测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从训练到部署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885950"/>
            <a:ext cx="9144000" cy="1588"/>
          </a:xfrm>
          <a:prstGeom prst="line">
            <a:avLst/>
          </a:prstGeom>
          <a:ln w="254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8349"/>
            <a:ext cx="8229600" cy="25562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>
                <a:solidFill>
                  <a:srgbClr val="0000FF">
                    <a:alpha val="73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190750"/>
            <a:ext cx="9144000" cy="1588"/>
          </a:xfrm>
          <a:prstGeom prst="line">
            <a:avLst/>
          </a:prstGeom>
          <a:ln w="25400">
            <a:solidFill>
              <a:srgbClr val="0000FF">
                <a:alpha val="76000"/>
              </a:srgbClr>
            </a:solidFill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 flipH="1" flipV="1">
            <a:off x="4095750" y="1676400"/>
            <a:ext cx="45720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048986" y="165735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ANY</a:t>
            </a:r>
            <a:r>
              <a:rPr lang="en-US" altLang="zh-CN" sz="2400" b="1" baseline="0" dirty="0" smtClean="0">
                <a:solidFill>
                  <a:srgbClr val="00B0F0"/>
                </a:solidFill>
              </a:rPr>
              <a:t> QUESTION?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73993" y="2343150"/>
            <a:ext cx="1796014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5.5/index.html" TargetMode="External"/><Relationship Id="rId2" Type="http://schemas.openxmlformats.org/officeDocument/2006/relationships/hyperlink" Target="https://github.com/opencv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93031"/>
            <a:ext cx="8686800" cy="1102519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OpenCV</a:t>
            </a:r>
            <a:r>
              <a:rPr lang="zh-CN" altLang="en-US" sz="3600" dirty="0" smtClean="0"/>
              <a:t>初级认证课程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- </a:t>
            </a:r>
            <a:r>
              <a:rPr lang="zh-CN" altLang="en-US" b="1" dirty="0" smtClean="0">
                <a:solidFill>
                  <a:srgbClr val="0000FF"/>
                </a:solidFill>
              </a:rPr>
              <a:t>贾志刚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AutoShape 2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30" name="AutoShape 6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OpenCV</a:t>
            </a:r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114549"/>
            <a:ext cx="8458200" cy="248007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err="1" smtClean="0"/>
              <a:t>OpenCV</a:t>
            </a:r>
            <a:r>
              <a:rPr lang="zh-CN" altLang="en-US" sz="3200" dirty="0" smtClean="0"/>
              <a:t>的发展历史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err="1" smtClean="0"/>
              <a:t>OpenCV</a:t>
            </a:r>
            <a:r>
              <a:rPr lang="zh-CN" altLang="en-US" sz="3200" dirty="0" smtClean="0"/>
              <a:t>模块架构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err="1" smtClean="0"/>
              <a:t>OpenCV</a:t>
            </a:r>
            <a:r>
              <a:rPr lang="zh-CN" altLang="en-US" sz="3200" dirty="0" smtClean="0"/>
              <a:t>安装与支持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发展历史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err="1" smtClean="0">
                <a:latin typeface="+mn-ea"/>
              </a:rPr>
              <a:t>OpenCV</a:t>
            </a: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smtClean="0">
                <a:latin typeface="+mn-ea"/>
              </a:rPr>
              <a:t>1999</a:t>
            </a:r>
            <a:r>
              <a:rPr lang="zh-CN" altLang="en-US" sz="2800" dirty="0" smtClean="0">
                <a:latin typeface="+mn-ea"/>
              </a:rPr>
              <a:t>年的开始开发</a:t>
            </a:r>
            <a:r>
              <a:rPr lang="en-US" altLang="zh-CN" sz="2800" dirty="0" smtClean="0">
                <a:latin typeface="+mn-ea"/>
              </a:rPr>
              <a:t>….</a:t>
            </a:r>
          </a:p>
          <a:p>
            <a:r>
              <a:rPr lang="en-US" altLang="zh-CN" sz="2800" dirty="0" smtClean="0">
                <a:latin typeface="+mn-ea"/>
              </a:rPr>
              <a:t>2006</a:t>
            </a:r>
            <a:r>
              <a:rPr lang="zh-CN" altLang="en-US" sz="2800" dirty="0" smtClean="0">
                <a:latin typeface="+mn-ea"/>
              </a:rPr>
              <a:t>年 </a:t>
            </a:r>
            <a:r>
              <a:rPr lang="en-US" altLang="zh-CN" sz="2800" dirty="0" smtClean="0">
                <a:latin typeface="+mn-ea"/>
              </a:rPr>
              <a:t>OpenCV1.0</a:t>
            </a:r>
            <a:r>
              <a:rPr lang="zh-CN" altLang="en-US" sz="2800" dirty="0" smtClean="0">
                <a:latin typeface="+mn-ea"/>
              </a:rPr>
              <a:t>正式发布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2009</a:t>
            </a:r>
            <a:r>
              <a:rPr lang="zh-CN" altLang="en-US" sz="2800" dirty="0" smtClean="0">
                <a:latin typeface="+mn-ea"/>
              </a:rPr>
              <a:t>年 </a:t>
            </a:r>
            <a:r>
              <a:rPr lang="en-US" altLang="zh-CN" sz="2800" dirty="0" smtClean="0">
                <a:latin typeface="+mn-ea"/>
              </a:rPr>
              <a:t>OpenCV2.0</a:t>
            </a:r>
            <a:r>
              <a:rPr lang="zh-CN" altLang="en-US" sz="2800" dirty="0" smtClean="0">
                <a:latin typeface="+mn-ea"/>
              </a:rPr>
              <a:t>正式发布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2012</a:t>
            </a:r>
            <a:r>
              <a:rPr lang="zh-CN" altLang="en-US" sz="2800" dirty="0" smtClean="0">
                <a:latin typeface="+mn-ea"/>
              </a:rPr>
              <a:t>年 社区托管模式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2015</a:t>
            </a:r>
            <a:r>
              <a:rPr lang="zh-CN" altLang="en-US" sz="2800" dirty="0" smtClean="0">
                <a:latin typeface="+mn-ea"/>
              </a:rPr>
              <a:t>年 </a:t>
            </a:r>
            <a:r>
              <a:rPr lang="en-US" altLang="zh-CN" sz="2800" dirty="0" smtClean="0">
                <a:latin typeface="+mn-ea"/>
              </a:rPr>
              <a:t>OpenCV3.0</a:t>
            </a:r>
            <a:r>
              <a:rPr lang="zh-CN" altLang="en-US" sz="2800" dirty="0" smtClean="0">
                <a:latin typeface="+mn-ea"/>
              </a:rPr>
              <a:t>正式发布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2018</a:t>
            </a:r>
            <a:r>
              <a:rPr lang="zh-CN" altLang="en-US" sz="2800" dirty="0" smtClean="0">
                <a:latin typeface="+mn-ea"/>
              </a:rPr>
              <a:t>年 </a:t>
            </a:r>
            <a:r>
              <a:rPr lang="en-US" altLang="zh-CN" sz="2800" dirty="0" smtClean="0">
                <a:latin typeface="+mn-ea"/>
              </a:rPr>
              <a:t>OpenCV4.0</a:t>
            </a:r>
            <a:r>
              <a:rPr lang="zh-CN" altLang="en-US" sz="2800" dirty="0" smtClean="0">
                <a:latin typeface="+mn-ea"/>
              </a:rPr>
              <a:t>正式发布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2022</a:t>
            </a:r>
            <a:r>
              <a:rPr lang="zh-CN" altLang="en-US" sz="2800" dirty="0" smtClean="0">
                <a:latin typeface="+mn-ea"/>
              </a:rPr>
              <a:t>年</a:t>
            </a:r>
            <a:r>
              <a:rPr lang="en-US" altLang="zh-CN" sz="2800" dirty="0" smtClean="0">
                <a:latin typeface="+mn-ea"/>
              </a:rPr>
              <a:t>4</a:t>
            </a:r>
            <a:r>
              <a:rPr lang="zh-CN" altLang="en-US" sz="2800" dirty="0" smtClean="0">
                <a:latin typeface="+mn-ea"/>
              </a:rPr>
              <a:t>月份，</a:t>
            </a:r>
            <a:r>
              <a:rPr lang="en-US" altLang="zh-CN" sz="2800" dirty="0" smtClean="0">
                <a:latin typeface="+mn-ea"/>
              </a:rPr>
              <a:t>4.5.5</a:t>
            </a:r>
            <a:r>
              <a:rPr lang="zh-CN" altLang="en-US" sz="2800" dirty="0" smtClean="0">
                <a:latin typeface="+mn-ea"/>
              </a:rPr>
              <a:t>版本</a:t>
            </a:r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模块与架构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4019550"/>
            <a:ext cx="2928097" cy="304800"/>
          </a:xfrm>
          <a:prstGeom prst="rect">
            <a:avLst/>
          </a:prstGeom>
          <a:noFill/>
          <a:ln>
            <a:solidFill>
              <a:srgbClr val="1ED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Core/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Imgcodecs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/Video I/O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4176" y="4019550"/>
            <a:ext cx="2102224" cy="304800"/>
          </a:xfrm>
          <a:prstGeom prst="rect">
            <a:avLst/>
          </a:prstGeom>
          <a:noFill/>
          <a:ln>
            <a:solidFill>
              <a:srgbClr val="1ED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HighGUI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638550"/>
            <a:ext cx="51054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Imgproc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1885950"/>
            <a:ext cx="228600" cy="1676400"/>
          </a:xfrm>
          <a:prstGeom prst="rect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机器学习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1885950"/>
            <a:ext cx="228600" cy="1676400"/>
          </a:xfrm>
          <a:prstGeom prst="rect">
            <a:avLst/>
          </a:prstGeom>
          <a:solidFill>
            <a:srgbClr val="24CC6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相机矫正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1885950"/>
            <a:ext cx="2286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特征提取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5400" y="1885950"/>
            <a:ext cx="228600" cy="1676400"/>
          </a:xfrm>
          <a:prstGeom prst="rect">
            <a:avLst/>
          </a:prstGeom>
          <a:solidFill>
            <a:srgbClr val="C00000"/>
          </a:solidFill>
          <a:ln>
            <a:solidFill>
              <a:srgbClr val="24C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对象检测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0200" y="1885950"/>
            <a:ext cx="228600" cy="1676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24C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图像拼接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1885950"/>
            <a:ext cx="228600" cy="167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4C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视频分析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1885950"/>
            <a:ext cx="228600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24C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计算摄影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1885950"/>
            <a:ext cx="228600" cy="167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4C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深度神经网络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1885950"/>
            <a:ext cx="228600" cy="167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24C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图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API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0400" y="1885950"/>
            <a:ext cx="22860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0000FF"/>
                </a:solidFill>
              </a:rPr>
              <a:t>扩展模块 </a:t>
            </a:r>
            <a:r>
              <a:rPr lang="en-US" altLang="zh-CN" sz="1200" b="1" dirty="0" smtClean="0">
                <a:solidFill>
                  <a:srgbClr val="0000FF"/>
                </a:solidFill>
              </a:rPr>
              <a:t>– 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没有足够稳定性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zh-CN" altLang="en-US" sz="1200" b="1" dirty="0" smtClean="0">
                <a:solidFill>
                  <a:srgbClr val="0000FF"/>
                </a:solidFill>
              </a:rPr>
              <a:t> 视频编解码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zh-CN" sz="1200" b="1" dirty="0" smtClean="0">
                <a:solidFill>
                  <a:srgbClr val="0000FF"/>
                </a:solidFill>
              </a:rPr>
              <a:t> CUDA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加速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zh-CN" sz="1200" b="1" dirty="0" smtClean="0">
                <a:solidFill>
                  <a:srgbClr val="0000FF"/>
                </a:solidFill>
              </a:rPr>
              <a:t> IE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加速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zh-CN" sz="1200" b="1" dirty="0" smtClean="0">
                <a:solidFill>
                  <a:srgbClr val="0000FF"/>
                </a:solidFill>
              </a:rPr>
              <a:t> DNN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扩展功能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zh-CN" sz="12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背景分析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zh-CN" sz="12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图像分析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zh-CN" sz="12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光流分析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7200" y="219075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需要自己编译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" y="1504950"/>
            <a:ext cx="51054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语言支持：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c/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c++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/python/java/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js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1219021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00FF"/>
                </a:solidFill>
              </a:rPr>
              <a:t>加速技术：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zh-CN" sz="1200" dirty="0" smtClean="0"/>
              <a:t>TBB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 PPL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 SSE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 CUDA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 UI(</a:t>
            </a:r>
            <a:r>
              <a:rPr lang="zh-CN" altLang="en-US" sz="1200" dirty="0" smtClean="0"/>
              <a:t>统一指令集</a:t>
            </a:r>
            <a:r>
              <a:rPr lang="en-US" altLang="zh-CN" sz="1200" dirty="0" smtClean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3600" y="241935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00FF"/>
                </a:solidFill>
              </a:rPr>
              <a:t>系统支持：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zh-CN" sz="1200" dirty="0" smtClean="0"/>
              <a:t> Windows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 Mac OS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 Linux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0" y="325755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00FF"/>
                </a:solidFill>
              </a:rPr>
              <a:t>架构支持：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zh-CN" sz="1200" dirty="0" smtClean="0"/>
              <a:t> x86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 x64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 ARM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 RISCV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 GPU/CUDA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err="1" smtClean="0"/>
              <a:t>OpenCV</a:t>
            </a:r>
            <a:r>
              <a:rPr lang="zh-CN" altLang="en-US" b="1" dirty="0" smtClean="0"/>
              <a:t>源码与教程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github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2"/>
              </a:rPr>
              <a:t>https://github.com/opencv</a:t>
            </a:r>
            <a:endParaRPr lang="en-US" altLang="zh-CN" sz="2000" dirty="0" smtClean="0"/>
          </a:p>
          <a:p>
            <a:r>
              <a:rPr lang="en-US" altLang="zh-CN" sz="2000" dirty="0" smtClean="0"/>
              <a:t>Tutorial: </a:t>
            </a:r>
            <a:r>
              <a:rPr lang="en-US" altLang="zh-CN" sz="2000" dirty="0" smtClean="0">
                <a:hlinkClick r:id="rId3"/>
              </a:rPr>
              <a:t>https://docs.opencv.org/4.5.5/index.html</a:t>
            </a:r>
            <a:endParaRPr lang="en-US" altLang="zh-CN" sz="2000" dirty="0" smtClean="0"/>
          </a:p>
          <a:p>
            <a:r>
              <a:rPr lang="zh-CN" altLang="en-US" dirty="0" smtClean="0"/>
              <a:t>官方教程支持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contrib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OpenCV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安装，推荐</a:t>
            </a:r>
            <a:r>
              <a:rPr lang="en-US" altLang="zh-CN" dirty="0" smtClean="0"/>
              <a:t>3.6.5</a:t>
            </a:r>
          </a:p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r>
              <a:rPr lang="en-US" altLang="zh-CN" dirty="0" smtClean="0"/>
              <a:t>pip install 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-python==4.5.4.60</a:t>
            </a:r>
          </a:p>
          <a:p>
            <a:r>
              <a:rPr lang="zh-CN" altLang="en-US" dirty="0" smtClean="0"/>
              <a:t>支持镜像安装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https://pypi.tuna.tsinghua.edu.cn/simple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OpenCV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082278"/>
            <a:ext cx="3962400" cy="3394472"/>
          </a:xfrm>
        </p:spPr>
        <p:txBody>
          <a:bodyPr/>
          <a:lstStyle/>
          <a:p>
            <a:r>
              <a:rPr lang="zh-CN" altLang="en-US" dirty="0" smtClean="0"/>
              <a:t>安装好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之后</a:t>
            </a:r>
            <a:endParaRPr lang="zh-CN" alt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13333"/>
            <a:ext cx="4989144" cy="3082417"/>
          </a:xfrm>
          <a:prstGeom prst="rect">
            <a:avLst/>
          </a:prstGeom>
          <a:noFill/>
        </p:spPr>
      </p:pic>
      <p:pic>
        <p:nvPicPr>
          <p:cNvPr id="1027" name="Picture 3" descr="C:\Users\Administrator\AppData\Roaming\Tencent\Users\57558865\QQ\WinTemp\RichOle\V{@QKS~U(3P7[_4J)594D9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647950"/>
            <a:ext cx="4073512" cy="10831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环</a:t>
            </a:r>
            <a:r>
              <a:rPr lang="zh-CN" altLang="en-US" dirty="0" smtClean="0"/>
              <a:t>节说明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Python3.6.5</a:t>
            </a:r>
          </a:p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本地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 IDE</a:t>
            </a:r>
          </a:p>
          <a:p>
            <a:r>
              <a:rPr lang="zh-CN" altLang="en-US" dirty="0" smtClean="0"/>
              <a:t>线</a:t>
            </a:r>
            <a:r>
              <a:rPr lang="zh-CN" altLang="en-US" dirty="0" smtClean="0"/>
              <a:t>上注册</a:t>
            </a:r>
            <a:r>
              <a:rPr lang="en-US" altLang="zh-CN" dirty="0" err="1" smtClean="0"/>
              <a:t>intel</a:t>
            </a:r>
            <a:r>
              <a:rPr lang="zh-CN" altLang="en-US" dirty="0" smtClean="0"/>
              <a:t>账号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DevCould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codelab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OpenCV1.0</a:t>
            </a:r>
            <a:r>
              <a:rPr lang="zh-CN" altLang="en-US" dirty="0" smtClean="0"/>
              <a:t>在哪一年发布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A.2004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B.2006</a:t>
            </a: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中采用的加速技术包括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A.SSE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B.TBB, C.PPL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D.</a:t>
            </a:r>
            <a:r>
              <a:rPr lang="zh-CN" altLang="en-US" dirty="0" smtClean="0"/>
              <a:t>以上全部</a:t>
            </a:r>
            <a:endParaRPr lang="en-US" altLang="zh-CN" dirty="0" smtClean="0"/>
          </a:p>
          <a:p>
            <a:r>
              <a:rPr lang="zh-CN" altLang="en-US" dirty="0" smtClean="0"/>
              <a:t>官方</a:t>
            </a:r>
            <a:r>
              <a:rPr lang="en-US" altLang="zh-CN" dirty="0" smtClean="0"/>
              <a:t>OpenCV4.x SDK</a:t>
            </a:r>
            <a:r>
              <a:rPr lang="zh-CN" altLang="en-US" dirty="0" smtClean="0"/>
              <a:t>支持语言包括：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 C++, </a:t>
            </a:r>
            <a:r>
              <a:rPr lang="en-US" altLang="zh-CN" dirty="0" err="1" smtClean="0"/>
              <a:t>B.Java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C.Python</a:t>
            </a:r>
            <a:r>
              <a:rPr lang="en-US" altLang="zh-CN" dirty="0" smtClean="0"/>
              <a:t>, D. C#</a:t>
            </a: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从哪一年开始进入社区托管模式：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A.2012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B.2018, C.2004</a:t>
            </a:r>
            <a:endParaRPr lang="en-US" altLang="zh-CN" dirty="0" smtClean="0"/>
          </a:p>
          <a:p>
            <a:r>
              <a:rPr lang="zh-CN" altLang="en-US" dirty="0" smtClean="0"/>
              <a:t>怎么查看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版本号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A.cv2. version, B.cv2.version(), </a:t>
            </a:r>
            <a:r>
              <a:rPr lang="en-US" altLang="zh-CN" dirty="0" err="1" smtClean="0"/>
              <a:t>C.cv.__version</a:t>
            </a:r>
            <a:r>
              <a:rPr lang="en-US" altLang="zh-CN" dirty="0" smtClean="0"/>
              <a:t>__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4194</TotalTime>
  <Words>451</Words>
  <Application>Microsoft Office PowerPoint</Application>
  <PresentationFormat>On-screen Show (16:9)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OpenCV初级认证课程</vt:lpstr>
      <vt:lpstr>OpenCV框架</vt:lpstr>
      <vt:lpstr>OpenCV发展历史</vt:lpstr>
      <vt:lpstr>OpenCV模块与架构</vt:lpstr>
      <vt:lpstr>OpenCV源码与教程</vt:lpstr>
      <vt:lpstr>OpenCV-Python安装</vt:lpstr>
      <vt:lpstr>OpenCV-Python安装</vt:lpstr>
      <vt:lpstr>实验环节说明</vt:lpstr>
      <vt:lpstr>测试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719</cp:revision>
  <dcterms:created xsi:type="dcterms:W3CDTF">2006-08-16T00:00:00Z</dcterms:created>
  <dcterms:modified xsi:type="dcterms:W3CDTF">2022-04-18T03:36:48Z</dcterms:modified>
</cp:coreProperties>
</file>