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9" r:id="rId4"/>
    <p:sldId id="268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731520"/>
            <a:ext cx="9144000" cy="4526280"/>
          </a:xfrm>
        </p:spPr>
        <p:txBody>
          <a:bodyPr/>
          <a:lstStyle/>
          <a:p>
            <a:r>
              <a:rPr lang="zh-CN" altLang="zh-CN"/>
              <a:t>语音识别简介</a:t>
            </a:r>
          </a:p>
          <a:p>
            <a:pPr algn="l"/>
            <a:r>
              <a:rPr lang="en-US" altLang="zh-CN" sz="2000"/>
              <a:t>1.</a:t>
            </a:r>
            <a:r>
              <a:rPr lang="zh-CN" altLang="en-US" sz="2000"/>
              <a:t>语音信号处理</a:t>
            </a:r>
            <a:endParaRPr lang="zh-CN" altLang="en-US" sz="1800"/>
          </a:p>
          <a:p>
            <a:pPr algn="l"/>
            <a:r>
              <a:rPr lang="zh-CN" altLang="en-US" sz="1800"/>
              <a:t>    语音是一种波。常见的</a:t>
            </a:r>
            <a:r>
              <a:rPr lang="en-US" altLang="zh-CN" sz="1800"/>
              <a:t>MP3</a:t>
            </a:r>
            <a:r>
              <a:rPr lang="zh-CN" altLang="en-US" sz="1800"/>
              <a:t>格式都是一种压缩格式，必须转化成非压缩的纯波形文件来处理，</a:t>
            </a:r>
            <a:r>
              <a:rPr lang="en-US" altLang="zh-CN" sz="1800"/>
              <a:t>wav</a:t>
            </a:r>
            <a:r>
              <a:rPr lang="zh-CN" altLang="en-US" sz="1800"/>
              <a:t>文件格式，</a:t>
            </a:r>
            <a:r>
              <a:rPr lang="en-US" altLang="zh-CN" sz="1800"/>
              <a:t>wav</a:t>
            </a:r>
            <a:r>
              <a:rPr lang="zh-CN" altLang="en-US" sz="1800"/>
              <a:t>内部存储的除了一个文件头以外，就是声音波形的一个个点。</a:t>
            </a:r>
          </a:p>
          <a:p>
            <a:pPr algn="l"/>
            <a:endParaRPr lang="zh-CN" altLang="en-US" sz="1800"/>
          </a:p>
          <a:p>
            <a:pPr algn="l"/>
            <a:endParaRPr lang="zh-CN" altLang="en-US" sz="1800"/>
          </a:p>
          <a:p>
            <a:pPr algn="l"/>
            <a:endParaRPr lang="zh-CN" altLang="en-US" sz="1800"/>
          </a:p>
          <a:p>
            <a:pPr algn="l"/>
            <a:r>
              <a:rPr lang="zh-CN" altLang="en-US" sz="1800"/>
              <a:t>    端点检测：首尾端静音切除</a:t>
            </a:r>
          </a:p>
          <a:p>
            <a:pPr algn="l"/>
            <a:r>
              <a:rPr lang="zh-CN" altLang="en-US" sz="1800"/>
              <a:t>   分帧：用窗函数进行分帧，之间存在着交叠（帧移），语音信号短时平稳，长时非平稳。目前采用移动窗函数进行分帧。</a:t>
            </a:r>
          </a:p>
          <a:p>
            <a:pPr algn="l"/>
            <a:r>
              <a:rPr lang="zh-CN" altLang="en-US" sz="1800"/>
              <a:t>    声学特征提取：时域内波形几乎没有表达能力，因此需要将波形做变换，</a:t>
            </a:r>
            <a:r>
              <a:rPr lang="en-US" altLang="zh-CN" sz="1800"/>
              <a:t>MFCC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10" y="2614930"/>
            <a:ext cx="4590415" cy="1133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415" y="4810125"/>
            <a:ext cx="326644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834390"/>
            <a:ext cx="9144000" cy="4866005"/>
          </a:xfrm>
        </p:spPr>
        <p:txBody>
          <a:bodyPr/>
          <a:lstStyle/>
          <a:p>
            <a:pPr algn="l"/>
            <a:r>
              <a:rPr lang="en-US" altLang="zh-CN" sz="2000"/>
              <a:t>  2.</a:t>
            </a:r>
            <a:r>
              <a:rPr lang="zh-CN" altLang="en-US" sz="2000"/>
              <a:t>语音识别是怎么工作的：</a:t>
            </a:r>
          </a:p>
          <a:p>
            <a:pPr algn="l"/>
            <a:r>
              <a:rPr lang="zh-CN" altLang="en-US" sz="2000"/>
              <a:t>                                              把帧识别为状态；</a:t>
            </a:r>
          </a:p>
          <a:p>
            <a:pPr algn="l"/>
            <a:r>
              <a:rPr lang="zh-CN" altLang="en-US" sz="2000"/>
              <a:t>                                              把状态识别为音素；</a:t>
            </a:r>
          </a:p>
          <a:p>
            <a:pPr algn="l"/>
            <a:r>
              <a:rPr lang="zh-CN" altLang="en-US" sz="2000"/>
              <a:t>                                              把音素识别为单词。</a:t>
            </a:r>
          </a:p>
          <a:p>
            <a:pPr algn="l"/>
            <a:r>
              <a:rPr lang="zh-CN" altLang="en-US" sz="2000"/>
              <a:t>帧识别为状态：即求概率最大</a:t>
            </a:r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   </a:t>
            </a:r>
          </a:p>
          <a:p>
            <a:pPr algn="l"/>
            <a:r>
              <a:rPr lang="zh-CN" altLang="en-US" sz="2000"/>
              <a:t>   声学模型（</a:t>
            </a:r>
            <a:r>
              <a:rPr lang="en-US" altLang="zh-CN" sz="2000"/>
              <a:t>AM</a:t>
            </a:r>
            <a:r>
              <a:rPr lang="zh-CN" altLang="en-US" sz="2000"/>
              <a:t>）即对应帧对应状态的参数</a:t>
            </a:r>
            <a:r>
              <a:rPr lang="zh-CN" altLang="en-US" sz="2000">
                <a:latin typeface="Arial" panose="020B0604020202020204" pitchFamily="34" charset="0"/>
              </a:rPr>
              <a:t>→</a:t>
            </a:r>
            <a:r>
              <a:rPr lang="en-US" altLang="zh-CN" sz="2000">
                <a:latin typeface="Arial" panose="020B0604020202020204" pitchFamily="34" charset="0"/>
              </a:rPr>
              <a:t>HMM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20" y="834390"/>
            <a:ext cx="3211195" cy="1805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95" y="2986405"/>
            <a:ext cx="3439160" cy="2128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834390"/>
            <a:ext cx="9144000" cy="4423410"/>
          </a:xfrm>
        </p:spPr>
        <p:txBody>
          <a:bodyPr/>
          <a:lstStyle/>
          <a:p>
            <a:pPr algn="l"/>
            <a:r>
              <a:rPr lang="en-US" altLang="zh-CN" sz="2000"/>
              <a:t>HMM</a:t>
            </a:r>
          </a:p>
          <a:p>
            <a:pPr algn="l"/>
            <a:r>
              <a:rPr lang="en-US" altLang="zh-CN" sz="2000"/>
              <a:t>  隐马尔科夫模型（HMM）建模。这个模型包含两组状态集合和三组概率集合.</a:t>
            </a:r>
          </a:p>
          <a:p>
            <a:pPr algn="l"/>
            <a:r>
              <a:rPr lang="en-US" altLang="zh-CN" sz="2000"/>
              <a:t>  </a:t>
            </a:r>
            <a:r>
              <a:rPr lang="en-US" altLang="zh-CN" sz="2000">
                <a:sym typeface="+mn-ea"/>
              </a:rPr>
              <a:t>* </a:t>
            </a:r>
            <a:r>
              <a:rPr lang="en-US" altLang="zh-CN" sz="2000"/>
              <a:t>隐藏状态：一个系统的（真实）状态，可以由一个马尔科夫过程进行描述</a:t>
            </a:r>
          </a:p>
          <a:p>
            <a:pPr algn="l"/>
            <a:r>
              <a:rPr lang="en-US" altLang="zh-CN" sz="2000"/>
              <a:t>（例如，天气）。</a:t>
            </a:r>
          </a:p>
          <a:p>
            <a:pPr algn="l"/>
            <a:r>
              <a:rPr lang="en-US" altLang="zh-CN" sz="2000"/>
              <a:t> * 观察状态：在这个过程中‘可视’的状态（例如，海藻的湿度）。</a:t>
            </a:r>
          </a:p>
          <a:p>
            <a:pPr algn="l"/>
            <a:r>
              <a:rPr lang="en-US" altLang="zh-CN" sz="2000"/>
              <a:t> *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Π</a:t>
            </a:r>
            <a:r>
              <a:rPr lang="en-US" altLang="zh-CN" sz="2000"/>
              <a:t>向量：包含了（隐）模型在时间t=1 时一个特殊的隐藏状态的概率（初</a:t>
            </a:r>
          </a:p>
          <a:p>
            <a:pPr algn="l"/>
            <a:r>
              <a:rPr lang="en-US" altLang="zh-CN" sz="2000"/>
              <a:t>始概率）。</a:t>
            </a:r>
          </a:p>
          <a:p>
            <a:pPr algn="l"/>
            <a:r>
              <a:rPr lang="en-US" altLang="zh-CN" sz="2000"/>
              <a:t> * 状态转移矩阵：包含了一个隐藏状态到另一个隐藏状态的概率</a:t>
            </a:r>
          </a:p>
          <a:p>
            <a:pPr algn="l"/>
            <a:r>
              <a:rPr lang="en-US" altLang="zh-CN" sz="2000"/>
              <a:t> * 混淆矩阵：包含了给定隐马尔科夫模型的某一个特殊的隐藏状态，观察到</a:t>
            </a:r>
          </a:p>
          <a:p>
            <a:pPr algn="l"/>
            <a:r>
              <a:rPr lang="en-US" altLang="zh-CN" sz="2000"/>
              <a:t>的某个观察状态的概率。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834390"/>
            <a:ext cx="9144000" cy="4423410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/>
              <a:t>HMM</a:t>
            </a:r>
            <a:r>
              <a:rPr lang="zh-CN" altLang="zh-CN" sz="2000"/>
              <a:t>应用：</a:t>
            </a:r>
          </a:p>
          <a:p>
            <a:pPr algn="l"/>
            <a:r>
              <a:rPr lang="en-US" altLang="zh-CN" sz="2000"/>
              <a:t>1.</a:t>
            </a:r>
            <a:r>
              <a:rPr lang="zh-CN" altLang="zh-CN" sz="2000"/>
              <a:t>给定HMM 求一个观察序列的概率（评估）；</a:t>
            </a:r>
          </a:p>
          <a:p>
            <a:pPr algn="l"/>
            <a:r>
              <a:rPr lang="en-US" altLang="zh-CN" sz="2000"/>
              <a:t>2.</a:t>
            </a:r>
            <a:r>
              <a:rPr lang="zh-CN" altLang="zh-CN" sz="2000"/>
              <a:t>搜索最有可能生成一个观察序列的隐藏状态训练（解码）；</a:t>
            </a:r>
          </a:p>
          <a:p>
            <a:pPr algn="l"/>
            <a:r>
              <a:rPr lang="en-US" altLang="zh-CN" sz="2000"/>
              <a:t>3.</a:t>
            </a:r>
            <a:r>
              <a:rPr lang="zh-CN" altLang="zh-CN" sz="2000"/>
              <a:t>第三个问题是给定观察序列生成一个HMM（学习）。</a:t>
            </a:r>
          </a:p>
          <a:p>
            <a:pPr algn="l"/>
            <a:endParaRPr lang="zh-CN" altLang="zh-CN" sz="2000"/>
          </a:p>
          <a:p>
            <a:pPr algn="l"/>
            <a:endParaRPr lang="zh-CN" altLang="zh-CN" sz="2000"/>
          </a:p>
          <a:p>
            <a:pPr algn="l"/>
            <a:endParaRPr lang="zh-CN" altLang="zh-CN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Shylock</cp:lastModifiedBy>
  <cp:revision>3</cp:revision>
  <dcterms:created xsi:type="dcterms:W3CDTF">2018-03-14T07:19:00Z</dcterms:created>
  <dcterms:modified xsi:type="dcterms:W3CDTF">2019-01-26T06:26:28Z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