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8" r:id="rId5"/>
    <p:sldId id="269" r:id="rId6"/>
    <p:sldId id="274" r:id="rId7"/>
    <p:sldId id="270" r:id="rId8"/>
    <p:sldId id="271" r:id="rId9"/>
    <p:sldId id="272" r:id="rId10"/>
    <p:sldId id="275" r:id="rId11"/>
    <p:sldId id="280" r:id="rId12"/>
    <p:sldId id="27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media" Target="file:///C:\Users\Administrator\Desktop\waves_yesno\0_0_0_0_1_1_1_1.wav" TargetMode="External"/><Relationship Id="rId1" Type="http://schemas.openxmlformats.org/officeDocument/2006/relationships/audio" Target="file:///C:\Users\Administrator\Desktop\waves_yesno\0_0_0_0_1_1_1_1.wa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media" Target="file:///C:\Users\Administrator\Desktop\BAC009S0916W0122.wav" TargetMode="External"/><Relationship Id="rId5" Type="http://schemas.openxmlformats.org/officeDocument/2006/relationships/audio" Target="file:///C:\Users\Administrator\Desktop\BAC009S0916W0122.wav" TargetMode="External"/><Relationship Id="rId4" Type="http://schemas.openxmlformats.org/officeDocument/2006/relationships/image" Target="../media/image8.png"/><Relationship Id="rId3" Type="http://schemas.microsoft.com/office/2007/relationships/media" Target="file:///C:\Users\Administrator\Desktop\BAC009S0916W0121.wav" TargetMode="External"/><Relationship Id="rId2" Type="http://schemas.openxmlformats.org/officeDocument/2006/relationships/audio" Target="file:///C:\Users\Administrator\Desktop\BAC009S0916W0121.wav" TargetMode="Externa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57780" y="1721485"/>
            <a:ext cx="70764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汇报人：张威</a:t>
            </a:r>
            <a:endParaRPr lang="zh-CN" altLang="zh-CN"/>
          </a:p>
          <a:p>
            <a:r>
              <a:rPr lang="zh-CN" altLang="zh-CN"/>
              <a:t>研究方向：语音识别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上两周：</a:t>
            </a:r>
            <a:r>
              <a:rPr lang="zh-CN" altLang="zh-CN">
                <a:sym typeface="+mn-ea"/>
              </a:rPr>
              <a:t>主要实现预处理，理解语音的本质及提取语音</a:t>
            </a:r>
            <a:r>
              <a:rPr lang="en-US" altLang="zh-CN">
                <a:sym typeface="+mn-ea"/>
              </a:rPr>
              <a:t>MFCC</a:t>
            </a:r>
            <a:r>
              <a:rPr lang="zh-CN" altLang="en-US">
                <a:sym typeface="+mn-ea"/>
              </a:rPr>
              <a:t>特征</a:t>
            </a:r>
            <a:r>
              <a:rPr lang="zh-CN" altLang="zh-CN"/>
              <a:t>；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这两周：</a:t>
            </a:r>
            <a:r>
              <a:rPr lang="zh-CN" altLang="zh-CN">
                <a:latin typeface="Calibri" panose="020F0502020204030204" charset="0"/>
              </a:rPr>
              <a:t>①</a:t>
            </a:r>
            <a:r>
              <a:rPr lang="zh-CN" altLang="zh-CN"/>
              <a:t>提取出语音的</a:t>
            </a:r>
            <a:r>
              <a:rPr lang="en-US" altLang="zh-CN"/>
              <a:t>MFCC</a:t>
            </a:r>
            <a:r>
              <a:rPr lang="zh-CN" altLang="en-US"/>
              <a:t>特征（</a:t>
            </a:r>
            <a:r>
              <a:rPr lang="en-US" altLang="zh-CN"/>
              <a:t>12*1</a:t>
            </a:r>
            <a:r>
              <a:rPr lang="zh-CN" altLang="en-US"/>
              <a:t>）</a:t>
            </a:r>
            <a:r>
              <a:rPr lang="en-US" altLang="zh-CN"/>
              <a:t>+ </a:t>
            </a:r>
            <a:r>
              <a:rPr lang="zh-CN" altLang="en-US"/>
              <a:t>一阶差分和二阶差系数（</a:t>
            </a:r>
            <a:r>
              <a:rPr lang="en-US" altLang="zh-CN"/>
              <a:t>39*1</a:t>
            </a:r>
            <a:r>
              <a:rPr lang="zh-CN" altLang="en-US"/>
              <a:t>）；</a:t>
            </a:r>
            <a:endParaRPr lang="zh-CN" altLang="en-US"/>
          </a:p>
          <a:p>
            <a:r>
              <a:rPr lang="zh-CN" altLang="en-US"/>
              <a:t>                 </a:t>
            </a:r>
            <a:r>
              <a:rPr lang="zh-CN" altLang="en-US">
                <a:latin typeface="Calibri" panose="020F0502020204030204" charset="0"/>
              </a:rPr>
              <a:t>②</a:t>
            </a:r>
            <a:r>
              <a:rPr lang="zh-CN" altLang="en-US"/>
              <a:t>已经搭建孤立词识别系统框架（</a:t>
            </a:r>
            <a:r>
              <a:rPr lang="en-US" altLang="zh-CN"/>
              <a:t>yes no</a:t>
            </a:r>
            <a:r>
              <a:rPr lang="zh-CN" altLang="en-US"/>
              <a:t>），并训练好模型；</a:t>
            </a:r>
            <a:endParaRPr lang="zh-CN" altLang="en-US"/>
          </a:p>
          <a:p>
            <a:r>
              <a:rPr lang="zh-CN" altLang="en-US">
                <a:latin typeface="Calibri" panose="020F0502020204030204" charset="0"/>
              </a:rPr>
              <a:t>                 ③</a:t>
            </a:r>
            <a:r>
              <a:rPr lang="zh-CN" altLang="en-US"/>
              <a:t>开始着手大词汇量连续语音识别的研究（</a:t>
            </a:r>
            <a:r>
              <a:rPr lang="en-US" altLang="zh-CN"/>
              <a:t>aishell</a:t>
            </a:r>
            <a:r>
              <a:rPr lang="zh-CN" altLang="en-US"/>
              <a:t>）；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6360" y="749300"/>
            <a:ext cx="9479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4.4model</a:t>
            </a:r>
            <a:endParaRPr lang="en-US" altLang="zh-CN"/>
          </a:p>
          <a:p>
            <a:r>
              <a:rPr lang="zh-CN" altLang="en-US"/>
              <a:t>  可以对训练所得的模型进行在线识别，以后有空在做。对于</a:t>
            </a:r>
            <a:r>
              <a:rPr lang="en-US" altLang="zh-CN"/>
              <a:t>178h</a:t>
            </a:r>
            <a:r>
              <a:rPr lang="zh-CN" altLang="en-US"/>
              <a:t>，属于小词汇量的语音识别，训练时间太长，开销太大。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1830705"/>
            <a:ext cx="663829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18590" y="3393440"/>
            <a:ext cx="9354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五、下两周计划</a:t>
            </a:r>
            <a:endParaRPr lang="zh-CN" altLang="en-US"/>
          </a:p>
          <a:p>
            <a:r>
              <a:rPr lang="zh-CN" altLang="en-US"/>
              <a:t>  下个月最主要看论文，和进行程序优化，能搭建一个基于</a:t>
            </a:r>
            <a:r>
              <a:rPr lang="en-US" altLang="zh-CN"/>
              <a:t>DNN</a:t>
            </a:r>
            <a:r>
              <a:rPr lang="zh-CN" altLang="en-US"/>
              <a:t>的语音识别模型，并在此基础上进行优化。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47165" y="720725"/>
            <a:ext cx="91509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关于遇到这两周难点：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1</a:t>
            </a:r>
            <a:r>
              <a:rPr lang="zh-CN" altLang="en-US"/>
              <a:t>）对于语音识别整个流程只是一个很基础的理解，还未深入理解，还未引入深度学习方法，对于深度学习只停留在简单层面，并未实现，不理解声学模型如何应用深度学习方法进行建模；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2</a:t>
            </a:r>
            <a:r>
              <a:rPr lang="zh-CN" altLang="en-US"/>
              <a:t>）对于语音识别的解码部分，不理解如何进行解码，只是了解表层，对于程序脚本还需要进一步理解；</a:t>
            </a:r>
            <a:endParaRPr lang="zh-CN" altLang="en-US"/>
          </a:p>
          <a:p>
            <a:r>
              <a:rPr lang="zh-CN" altLang="en-US"/>
              <a:t>  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shell</a:t>
            </a:r>
            <a:r>
              <a:rPr lang="zh-CN" altLang="en-US"/>
              <a:t>脚本和</a:t>
            </a:r>
            <a:r>
              <a:rPr lang="en-US" altLang="zh-CN"/>
              <a:t>python</a:t>
            </a:r>
            <a:r>
              <a:rPr lang="zh-CN" altLang="en-US"/>
              <a:t>语言应用还是不熟练。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58340" y="1020445"/>
            <a:ext cx="8067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上周做完通过</a:t>
            </a:r>
            <a:r>
              <a:rPr lang="en-US" altLang="zh-CN"/>
              <a:t>24</a:t>
            </a:r>
            <a:r>
              <a:rPr lang="zh-CN" altLang="en-US"/>
              <a:t>个滤波器组，得到语音的数据；</a:t>
            </a:r>
            <a:endParaRPr lang="zh-CN" altLang="en-US"/>
          </a:p>
          <a:p>
            <a:r>
              <a:rPr lang="zh-CN" altLang="en-US"/>
              <a:t>一、计算各子带能量</a:t>
            </a:r>
            <a:r>
              <a:rPr lang="en-US" altLang="zh-CN"/>
              <a:t>t2pow</a:t>
            </a:r>
            <a:r>
              <a:rPr lang="zh-CN" altLang="en-US"/>
              <a:t>（</a:t>
            </a:r>
            <a:r>
              <a:rPr lang="en-US" altLang="zh-CN"/>
              <a:t>256*1</a:t>
            </a:r>
            <a:r>
              <a:rPr lang="zh-CN" altLang="en-US"/>
              <a:t>），计算</a:t>
            </a:r>
            <a:r>
              <a:rPr lang="en-US" altLang="zh-CN"/>
              <a:t>DCT</a:t>
            </a:r>
            <a:r>
              <a:rPr lang="zh-CN" altLang="en-US"/>
              <a:t>系（</a:t>
            </a:r>
            <a:r>
              <a:rPr lang="en-US" altLang="zh-CN"/>
              <a:t>24*129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1764665"/>
            <a:ext cx="1372870" cy="4161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065" y="2543175"/>
            <a:ext cx="6229350" cy="2604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4755" y="6033770"/>
            <a:ext cx="98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t2pow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392035" y="5293360"/>
            <a:ext cx="142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DCT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64945" y="526415"/>
            <a:ext cx="9262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二、计算</a:t>
            </a:r>
            <a:r>
              <a:rPr lang="en-US" altLang="zh-CN"/>
              <a:t>MFCC</a:t>
            </a:r>
            <a:r>
              <a:rPr lang="zh-CN" altLang="en-US"/>
              <a:t>系数（</a:t>
            </a:r>
            <a:r>
              <a:rPr lang="en-US" altLang="zh-CN"/>
              <a:t>1*12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945" y="1010285"/>
            <a:ext cx="9560560" cy="546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1625" y="2016125"/>
            <a:ext cx="753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2.1</a:t>
            </a:r>
            <a:r>
              <a:rPr lang="zh-CN" altLang="en-US"/>
              <a:t>虽然语音的前</a:t>
            </a:r>
            <a:r>
              <a:rPr lang="en-US" altLang="zh-CN"/>
              <a:t>12</a:t>
            </a:r>
            <a:r>
              <a:rPr lang="zh-CN" altLang="en-US"/>
              <a:t>帧最能反应语音的特征，但为了得到更多的语音特征，对语音进行一阶、二阶差分系数，最终得到</a:t>
            </a:r>
            <a:r>
              <a:rPr lang="en-US" altLang="zh-CN"/>
              <a:t>MFCC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95" y="2792730"/>
            <a:ext cx="8628380" cy="600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44060" y="3392805"/>
            <a:ext cx="189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一阶差分（</a:t>
            </a:r>
            <a:r>
              <a:rPr lang="en-US" altLang="zh-CN"/>
              <a:t>1*12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4120515"/>
            <a:ext cx="8723630" cy="657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42485" y="4700905"/>
            <a:ext cx="2182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二阶差分（</a:t>
            </a:r>
            <a:r>
              <a:rPr lang="en-US" altLang="zh-CN"/>
              <a:t>1*12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36420" y="5393055"/>
            <a:ext cx="8468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rgbClr val="FF0000"/>
                </a:solidFill>
              </a:rPr>
              <a:t>由上可以看出，因为选取的语音数据过于简单，导致一阶差分系数均为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，故二阶差分系数也为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。所以，并不是所有语料都有必要做差分计算来增加语音的系数。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276350" y="2332355"/>
          <a:ext cx="9716770" cy="245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2979400" imgH="3302000" progId="Visio.Drawing.15">
                  <p:embed/>
                </p:oleObj>
              </mc:Choice>
              <mc:Fallback>
                <p:oleObj name="" r:id="rId1" imgW="12979400" imgH="330200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6350" y="2332355"/>
                        <a:ext cx="9716770" cy="245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76350" y="977900"/>
            <a:ext cx="7628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三、语音识别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3.1</a:t>
            </a:r>
            <a:r>
              <a:rPr lang="zh-CN" altLang="en-US"/>
              <a:t>语音识别流程图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38935" y="854075"/>
            <a:ext cx="954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脚本执行流程图：</a:t>
            </a:r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2596515" y="1828165"/>
          <a:ext cx="6570980" cy="260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788400" imgH="3505200" progId="Visio.Drawing.15">
                  <p:embed/>
                </p:oleObj>
              </mc:Choice>
              <mc:Fallback>
                <p:oleObj name="" r:id="rId1" imgW="8788400" imgH="35052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6515" y="1828165"/>
                        <a:ext cx="6570980" cy="260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33905" y="1076960"/>
            <a:ext cx="85839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3.2</a:t>
            </a:r>
            <a:r>
              <a:rPr lang="zh-CN" altLang="zh-CN"/>
              <a:t>系统搭建</a:t>
            </a:r>
            <a:endParaRPr lang="zh-CN" altLang="zh-CN"/>
          </a:p>
          <a:p>
            <a:r>
              <a:rPr lang="zh-CN" altLang="zh-CN"/>
              <a:t>  </a:t>
            </a:r>
            <a:r>
              <a:rPr lang="en-US" altLang="zh-CN"/>
              <a:t>CPU i3-4130 @ 3.4GHz * 4</a:t>
            </a:r>
            <a:endParaRPr lang="en-US" altLang="zh-CN"/>
          </a:p>
          <a:p>
            <a:r>
              <a:rPr lang="en-US" altLang="zh-CN"/>
              <a:t>  system </a:t>
            </a:r>
            <a:r>
              <a:rPr lang="zh-CN" altLang="en-US"/>
              <a:t>： </a:t>
            </a:r>
            <a:r>
              <a:rPr lang="en-US" altLang="zh-CN"/>
              <a:t>ubuntu16.04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硬盘内存 ： </a:t>
            </a:r>
            <a:r>
              <a:rPr lang="en-US" altLang="zh-CN"/>
              <a:t>500G</a:t>
            </a:r>
            <a:r>
              <a:rPr lang="zh-CN" altLang="en-US"/>
              <a:t>（</a:t>
            </a:r>
            <a:r>
              <a:rPr lang="en-US" altLang="zh-CN"/>
              <a:t>485.8G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Kaldi + shell + python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3.3</a:t>
            </a:r>
            <a:r>
              <a:rPr lang="zh-CN" altLang="zh-CN"/>
              <a:t>数据准备及处理</a:t>
            </a:r>
            <a:r>
              <a:rPr lang="en-US" altLang="zh-CN"/>
              <a:t>prepare_data.sh</a:t>
            </a:r>
            <a:endParaRPr lang="en-US" altLang="zh-CN"/>
          </a:p>
          <a:p>
            <a:r>
              <a:rPr lang="zh-CN" altLang="zh-CN"/>
              <a:t>  </a:t>
            </a:r>
            <a:r>
              <a:rPr lang="en-US" altLang="zh-CN"/>
              <a:t>3.3.1</a:t>
            </a:r>
            <a:endParaRPr lang="en-US" altLang="zh-CN"/>
          </a:p>
          <a:p>
            <a:r>
              <a:rPr lang="zh-CN" altLang="zh-CN"/>
              <a:t>  数据来源 ： </a:t>
            </a:r>
            <a:r>
              <a:rPr lang="en-US" altLang="zh-CN"/>
              <a:t>openslr</a:t>
            </a:r>
            <a:r>
              <a:rPr lang="zh-CN" altLang="en-US"/>
              <a:t>官网</a:t>
            </a:r>
            <a:endParaRPr lang="zh-CN" altLang="en-US"/>
          </a:p>
          <a:p>
            <a:r>
              <a:rPr lang="zh-CN" altLang="zh-CN"/>
              <a:t>  孤立词</a:t>
            </a:r>
            <a:r>
              <a:rPr lang="en-US" altLang="zh-CN"/>
              <a:t>yes/no</a:t>
            </a:r>
            <a:r>
              <a:rPr lang="zh-CN" altLang="en-US"/>
              <a:t>一共</a:t>
            </a:r>
            <a:r>
              <a:rPr lang="en-US" altLang="zh-CN"/>
              <a:t>60</a:t>
            </a:r>
            <a:r>
              <a:rPr lang="zh-CN" altLang="en-US"/>
              <a:t>条语料</a:t>
            </a:r>
            <a:r>
              <a:rPr lang="en-US" altLang="zh-CN"/>
              <a:t>,</a:t>
            </a:r>
            <a:r>
              <a:rPr lang="zh-CN" altLang="en-US"/>
              <a:t>每条</a:t>
            </a:r>
            <a:r>
              <a:rPr lang="en-US" altLang="zh-CN"/>
              <a:t>8</a:t>
            </a:r>
            <a:r>
              <a:rPr lang="zh-CN" altLang="en-US"/>
              <a:t>段语音，其中</a:t>
            </a:r>
            <a:r>
              <a:rPr lang="en-US" altLang="zh-CN"/>
              <a:t>0</a:t>
            </a:r>
            <a:r>
              <a:rPr lang="zh-CN" altLang="en-US"/>
              <a:t>代表</a:t>
            </a:r>
            <a:r>
              <a:rPr lang="en-US" altLang="zh-CN"/>
              <a:t>no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代表</a:t>
            </a:r>
            <a:r>
              <a:rPr lang="en-US" altLang="zh-CN"/>
              <a:t>yesno</a:t>
            </a:r>
            <a:r>
              <a:rPr lang="zh-CN" altLang="en-US"/>
              <a:t>，对数据进行标注；</a:t>
            </a:r>
            <a:endParaRPr lang="zh-CN" altLang="en-US"/>
          </a:p>
          <a:p>
            <a:r>
              <a:rPr lang="zh-CN" altLang="en-US"/>
              <a:t>  数据存放为了系统化，统一存放于</a:t>
            </a:r>
            <a:r>
              <a:rPr lang="en-US" altLang="zh-CN"/>
              <a:t>kaldi/egs/../s5/waves_yesno</a:t>
            </a:r>
            <a:r>
              <a:rPr lang="zh-CN" altLang="en-US"/>
              <a:t>目录下；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3.3.2</a:t>
            </a:r>
            <a:r>
              <a:rPr lang="zh-CN" altLang="zh-CN"/>
              <a:t>处理语料</a:t>
            </a:r>
            <a:r>
              <a:rPr lang="zh-CN" altLang="zh-CN">
                <a:latin typeface="Arial" panose="020B0604020202020204" pitchFamily="34" charset="0"/>
              </a:rPr>
              <a:t>→转换成可处理的语料</a:t>
            </a:r>
            <a:endParaRPr lang="zh-CN" altLang="zh-CN">
              <a:latin typeface="Arial" panose="020B0604020202020204" pitchFamily="34" charset="0"/>
            </a:endParaRPr>
          </a:p>
          <a:p>
            <a:r>
              <a:rPr lang="zh-CN" altLang="zh-CN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zh-CN">
                <a:latin typeface="Arial" panose="020B0604020202020204" pitchFamily="34" charset="0"/>
              </a:rPr>
              <a:t>）提取语音目录</a:t>
            </a:r>
            <a:r>
              <a:rPr lang="en-US" altLang="zh-CN">
                <a:latin typeface="Arial" panose="020B0604020202020204" pitchFamily="34" charset="0"/>
              </a:rPr>
              <a:t>waves_all.list</a:t>
            </a:r>
            <a:r>
              <a:rPr lang="zh-CN" altLang="en-US">
                <a:latin typeface="Arial" panose="020B0604020202020204" pitchFamily="34" charset="0"/>
              </a:rPr>
              <a:t>；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）利用（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）目录，对语音数据进行划分：</a:t>
            </a:r>
            <a:r>
              <a:rPr lang="en-US" altLang="zh-CN">
                <a:latin typeface="Arial" panose="020B0604020202020204" pitchFamily="34" charset="0"/>
              </a:rPr>
              <a:t>waves.test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waves.train(1:3)</a:t>
            </a:r>
            <a:r>
              <a:rPr lang="zh-CN" altLang="en-US">
                <a:latin typeface="Arial" panose="020B0604020202020204" pitchFamily="34" charset="0"/>
              </a:rPr>
              <a:t>；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3" name="0_0_0_0_1_1_1_1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721610" y="3827780"/>
            <a:ext cx="231775" cy="32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63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3870" y="829310"/>
            <a:ext cx="88887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）最后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目录下文件为：       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{waves_all.list ; train_yesno.scp;test_yesno.scp;train_yesno.txt ; test_yesno.txt ; waves.train;waves.test}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</a:t>
            </a:r>
            <a:endParaRPr lang="en-US" altLang="zh-CN"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创建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Dict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，先创建一些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格式的文件，为后续处理做铺垫。其下目录为：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{lexicon.txt;lexicon_words.txt...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六个文件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语言模型训练、提取语音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mfcc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特征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3.6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单音素训练，因为是孤立词且小语料，故采用单因素训练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解码，得模型，并计算错误率。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2018-04-27 18-41-59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725" y="4742180"/>
            <a:ext cx="7228840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94255" y="1052195"/>
            <a:ext cx="7603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3.8</a:t>
            </a:r>
            <a:r>
              <a:rPr lang="zh-CN" altLang="en-US"/>
              <a:t>最终模型</a:t>
            </a:r>
            <a:endParaRPr lang="zh-CN" altLang="en-US"/>
          </a:p>
        </p:txBody>
      </p:sp>
      <p:pic>
        <p:nvPicPr>
          <p:cNvPr id="3" name="图片 2" descr="2018-04-27 18-40-40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255" y="1696085"/>
            <a:ext cx="857250" cy="742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94255" y="2776855"/>
            <a:ext cx="821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四、</a:t>
            </a:r>
            <a:r>
              <a:rPr lang="en-US" altLang="zh-CN"/>
              <a:t>aishell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94255" y="3244850"/>
            <a:ext cx="8002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4.1</a:t>
            </a:r>
            <a:r>
              <a:rPr lang="zh-CN" altLang="en-US"/>
              <a:t>简介：希尔贝壳中文普通话语音数据库，录音时长</a:t>
            </a:r>
            <a:r>
              <a:rPr lang="en-US" altLang="zh-CN"/>
              <a:t>178h</a:t>
            </a:r>
            <a:r>
              <a:rPr lang="zh-CN" altLang="en-US"/>
              <a:t>，</a:t>
            </a:r>
            <a:r>
              <a:rPr lang="en-US" altLang="zh-CN"/>
              <a:t>400</a:t>
            </a:r>
            <a:r>
              <a:rPr lang="zh-CN" altLang="en-US"/>
              <a:t>人来自中国不同口音区域的发言人参与录制，采取严格的语音标注，分为训练集、交叉验证集以及测试集，只支持学术研究，未经允许禁止商用。</a:t>
            </a:r>
            <a:endParaRPr lang="zh-CN" altLang="en-US"/>
          </a:p>
        </p:txBody>
      </p:sp>
      <p:pic>
        <p:nvPicPr>
          <p:cNvPr id="6" name="BAC009S0916W012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32380" y="4557395"/>
            <a:ext cx="619125" cy="619125"/>
          </a:xfrm>
          <a:prstGeom prst="rect">
            <a:avLst/>
          </a:prstGeom>
        </p:spPr>
      </p:pic>
      <p:pic>
        <p:nvPicPr>
          <p:cNvPr id="7" name="BAC009S0916W0122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6985" y="4557395"/>
            <a:ext cx="61912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6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9" dur="419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33880" y="682625"/>
            <a:ext cx="89579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4.2</a:t>
            </a:r>
            <a:r>
              <a:rPr lang="zh-CN" altLang="en-US"/>
              <a:t>脚本执行流程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下载数据、创建数据 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r>
              <a:rPr lang="zh-CN" altLang="en-US"/>
              <a:t> 创建</a:t>
            </a:r>
            <a:r>
              <a:rPr lang="en-US" altLang="zh-CN"/>
              <a:t>dict </a:t>
            </a:r>
            <a:r>
              <a:rPr lang="en-US" altLang="zh-CN">
                <a:latin typeface="Arial" panose="020B0604020202020204" pitchFamily="34" charset="0"/>
              </a:rPr>
              <a:t>→</a:t>
            </a:r>
            <a:r>
              <a:rPr lang="zh-CN" altLang="en-US"/>
              <a:t>数据划分 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r>
              <a:rPr lang="zh-CN" altLang="en-US"/>
              <a:t> 语言模型训练 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r>
              <a:rPr lang="zh-CN" altLang="en-US"/>
              <a:t> 提取语音特征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单音素解码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r>
              <a:rPr lang="zh-CN" altLang="en-US"/>
              <a:t> 对齐  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r>
              <a:rPr lang="zh-CN" altLang="en-US"/>
              <a:t> 三音素训练  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r>
              <a:rPr lang="zh-CN" altLang="en-US"/>
              <a:t>解码 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r>
              <a:rPr lang="zh-CN" altLang="en-US"/>
              <a:t> 对齐 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r>
              <a:rPr lang="zh-CN" altLang="en-US"/>
              <a:t> 三音素与其他优化策略结合</a:t>
            </a:r>
            <a:r>
              <a:rPr lang="zh-CN" altLang="en-US">
                <a:latin typeface="Arial" panose="020B0604020202020204" pitchFamily="34" charset="0"/>
              </a:rPr>
              <a:t>→</a:t>
            </a:r>
            <a:endParaRPr lang="zh-CN" altLang="en-US">
              <a:latin typeface="Arial" panose="020B0604020202020204" pitchFamily="34" charset="0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评分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4.3WER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682625"/>
            <a:ext cx="8487410" cy="477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WPS 演示</Application>
  <PresentationFormat>宽屏</PresentationFormat>
  <Paragraphs>98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Shylock1414806619</cp:lastModifiedBy>
  <cp:revision>7</cp:revision>
  <dcterms:created xsi:type="dcterms:W3CDTF">2018-04-23T10:41:00Z</dcterms:created>
  <dcterms:modified xsi:type="dcterms:W3CDTF">2018-04-28T02:01:14Z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