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4" r:id="rId5"/>
    <p:sldId id="265" r:id="rId6"/>
    <p:sldId id="258" r:id="rId7"/>
    <p:sldId id="266" r:id="rId8"/>
    <p:sldId id="263" r:id="rId9"/>
    <p:sldId id="273" r:id="rId10"/>
    <p:sldId id="262" r:id="rId11"/>
    <p:sldId id="261" r:id="rId12"/>
    <p:sldId id="260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127250" y="1052830"/>
            <a:ext cx="825754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>
                <a:sym typeface="+mn-ea"/>
              </a:rPr>
              <a:t>汇报人：张威</a:t>
            </a:r>
            <a:endParaRPr lang="zh-CN" altLang="zh-CN"/>
          </a:p>
          <a:p>
            <a:r>
              <a:rPr lang="zh-CN" altLang="zh-CN">
                <a:sym typeface="+mn-ea"/>
              </a:rPr>
              <a:t>研究方向：语音识别</a:t>
            </a:r>
            <a:endParaRPr lang="zh-CN" altLang="zh-CN"/>
          </a:p>
          <a:p>
            <a:endParaRPr lang="zh-CN" altLang="zh-CN"/>
          </a:p>
          <a:p>
            <a:r>
              <a:rPr lang="zh-CN" altLang="zh-CN">
                <a:sym typeface="+mn-ea"/>
              </a:rPr>
              <a:t>上两周：</a:t>
            </a:r>
            <a:r>
              <a:rPr lang="zh-CN" altLang="zh-CN">
                <a:latin typeface="Calibri" panose="020F0502020204030204" charset="0"/>
                <a:sym typeface="+mn-ea"/>
              </a:rPr>
              <a:t>①</a:t>
            </a:r>
            <a:r>
              <a:rPr lang="zh-CN" altLang="zh-CN">
                <a:sym typeface="+mn-ea"/>
              </a:rPr>
              <a:t>提取出语音的</a:t>
            </a:r>
            <a:r>
              <a:rPr lang="en-US" altLang="zh-CN">
                <a:sym typeface="+mn-ea"/>
              </a:rPr>
              <a:t>MFCC</a:t>
            </a:r>
            <a:r>
              <a:rPr lang="zh-CN" altLang="en-US">
                <a:sym typeface="+mn-ea"/>
              </a:rPr>
              <a:t>特征（</a:t>
            </a:r>
            <a:r>
              <a:rPr lang="en-US" altLang="zh-CN">
                <a:sym typeface="+mn-ea"/>
              </a:rPr>
              <a:t>12*1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+ </a:t>
            </a:r>
            <a:r>
              <a:rPr lang="zh-CN" altLang="en-US">
                <a:sym typeface="+mn-ea"/>
              </a:rPr>
              <a:t>一阶差分和二阶差系数（</a:t>
            </a:r>
            <a:r>
              <a:rPr lang="en-US" altLang="zh-CN">
                <a:sym typeface="+mn-ea"/>
              </a:rPr>
              <a:t>39*1</a:t>
            </a:r>
            <a:r>
              <a:rPr lang="zh-CN" altLang="en-US">
                <a:sym typeface="+mn-ea"/>
              </a:rPr>
              <a:t>）；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    </a:t>
            </a:r>
            <a:r>
              <a:rPr lang="zh-CN" altLang="en-US">
                <a:latin typeface="Calibri" panose="020F0502020204030204" charset="0"/>
                <a:sym typeface="+mn-ea"/>
              </a:rPr>
              <a:t>②</a:t>
            </a:r>
            <a:r>
              <a:rPr lang="zh-CN" altLang="en-US">
                <a:sym typeface="+mn-ea"/>
              </a:rPr>
              <a:t>已经搭建孤立词识别系统框架（</a:t>
            </a:r>
            <a:r>
              <a:rPr lang="en-US" altLang="zh-CN">
                <a:sym typeface="+mn-ea"/>
              </a:rPr>
              <a:t>yes no</a:t>
            </a:r>
            <a:r>
              <a:rPr lang="zh-CN" altLang="en-US">
                <a:sym typeface="+mn-ea"/>
              </a:rPr>
              <a:t>），并训练好模型；</a:t>
            </a:r>
            <a:endParaRPr lang="zh-CN" altLang="en-US"/>
          </a:p>
          <a:p>
            <a:r>
              <a:rPr lang="zh-CN" altLang="en-US">
                <a:latin typeface="Calibri" panose="020F0502020204030204" charset="0"/>
                <a:sym typeface="+mn-ea"/>
              </a:rPr>
              <a:t>                  ③</a:t>
            </a:r>
            <a:r>
              <a:rPr lang="zh-CN" altLang="en-US">
                <a:sym typeface="+mn-ea"/>
              </a:rPr>
              <a:t>开始着手大词汇量连续语音识别的研究（</a:t>
            </a:r>
            <a:r>
              <a:rPr lang="en-US" altLang="zh-CN">
                <a:sym typeface="+mn-ea"/>
              </a:rPr>
              <a:t>aishell</a:t>
            </a:r>
            <a:r>
              <a:rPr lang="zh-CN" altLang="en-US">
                <a:sym typeface="+mn-ea"/>
              </a:rPr>
              <a:t>）；</a:t>
            </a:r>
            <a:endParaRPr lang="zh-CN" altLang="en-US"/>
          </a:p>
          <a:p>
            <a:endParaRPr lang="zh-CN" altLang="zh-CN"/>
          </a:p>
          <a:p>
            <a:endParaRPr lang="zh-CN" altLang="zh-CN"/>
          </a:p>
          <a:p>
            <a:r>
              <a:rPr lang="zh-CN" altLang="zh-CN">
                <a:sym typeface="+mn-ea"/>
              </a:rPr>
              <a:t>这三周：</a:t>
            </a:r>
            <a:r>
              <a:rPr lang="zh-CN" altLang="zh-CN">
                <a:latin typeface="Calibri" panose="020F0502020204030204" charset="0"/>
                <a:sym typeface="+mn-ea"/>
              </a:rPr>
              <a:t>①跑通</a:t>
            </a:r>
            <a:r>
              <a:rPr lang="en-US" altLang="zh-CN">
                <a:latin typeface="Calibri" panose="020F0502020204030204" charset="0"/>
                <a:sym typeface="+mn-ea"/>
              </a:rPr>
              <a:t>thchs30</a:t>
            </a:r>
            <a:r>
              <a:rPr lang="zh-CN" altLang="en-US">
                <a:latin typeface="Calibri" panose="020F0502020204030204" charset="0"/>
                <a:sym typeface="+mn-ea"/>
              </a:rPr>
              <a:t>（除了</a:t>
            </a:r>
            <a:r>
              <a:rPr lang="en-US" altLang="zh-CN">
                <a:latin typeface="Calibri" panose="020F0502020204030204" charset="0"/>
                <a:sym typeface="+mn-ea"/>
              </a:rPr>
              <a:t>nn</a:t>
            </a:r>
            <a:r>
              <a:rPr lang="zh-CN" altLang="en-US">
                <a:latin typeface="Calibri" panose="020F0502020204030204" charset="0"/>
                <a:sym typeface="+mn-ea"/>
              </a:rPr>
              <a:t>部分）；</a:t>
            </a:r>
            <a:endParaRPr lang="zh-CN" altLang="en-US">
              <a:latin typeface="Calibri" panose="020F0502020204030204" charset="0"/>
              <a:sym typeface="+mn-ea"/>
            </a:endParaRPr>
          </a:p>
          <a:p>
            <a:r>
              <a:rPr lang="zh-CN" altLang="en-US">
                <a:latin typeface="Calibri" panose="020F0502020204030204" charset="0"/>
                <a:sym typeface="+mn-ea"/>
              </a:rPr>
              <a:t>                  ③完成了</a:t>
            </a:r>
            <a:r>
              <a:rPr lang="en-US" altLang="zh-CN">
                <a:latin typeface="Calibri" panose="020F0502020204030204" charset="0"/>
                <a:sym typeface="+mn-ea"/>
              </a:rPr>
              <a:t>thvchs30</a:t>
            </a:r>
            <a:r>
              <a:rPr lang="zh-CN" altLang="en-US">
                <a:latin typeface="Calibri" panose="020F0502020204030204" charset="0"/>
                <a:sym typeface="+mn-ea"/>
              </a:rPr>
              <a:t>的在线、离线识别；</a:t>
            </a:r>
            <a:endParaRPr lang="zh-CN" altLang="en-US">
              <a:latin typeface="Calibri" panose="020F0502020204030204" charset="0"/>
              <a:sym typeface="+mn-ea"/>
            </a:endParaRPr>
          </a:p>
          <a:p>
            <a:r>
              <a:rPr lang="zh-CN" altLang="en-US">
                <a:latin typeface="Calibri" panose="020F0502020204030204" charset="0"/>
                <a:sym typeface="+mn-ea"/>
              </a:rPr>
              <a:t>                  ②基于</a:t>
            </a:r>
            <a:r>
              <a:rPr lang="en-US" altLang="zh-CN">
                <a:latin typeface="Calibri" panose="020F0502020204030204" charset="0"/>
                <a:sym typeface="+mn-ea"/>
              </a:rPr>
              <a:t>mnist</a:t>
            </a:r>
            <a:r>
              <a:rPr lang="zh-CN" altLang="en-US">
                <a:latin typeface="Calibri" panose="020F0502020204030204" charset="0"/>
                <a:sym typeface="+mn-ea"/>
              </a:rPr>
              <a:t>数据集，学习搭建</a:t>
            </a:r>
            <a:r>
              <a:rPr lang="en-US" altLang="zh-CN">
                <a:latin typeface="Calibri" panose="020F0502020204030204" charset="0"/>
                <a:sym typeface="+mn-ea"/>
              </a:rPr>
              <a:t>CNN</a:t>
            </a:r>
            <a:r>
              <a:rPr lang="zh-CN" altLang="en-US">
                <a:latin typeface="Calibri" panose="020F0502020204030204" charset="0"/>
                <a:sym typeface="+mn-ea"/>
              </a:rPr>
              <a:t>、</a:t>
            </a:r>
            <a:r>
              <a:rPr lang="en-US" altLang="zh-CN">
                <a:latin typeface="Calibri" panose="020F0502020204030204" charset="0"/>
                <a:sym typeface="+mn-ea"/>
              </a:rPr>
              <a:t>RNN</a:t>
            </a:r>
            <a:r>
              <a:rPr lang="zh-CN" altLang="en-US">
                <a:latin typeface="Calibri" panose="020F0502020204030204" charset="0"/>
                <a:sym typeface="+mn-ea"/>
              </a:rPr>
              <a:t>、</a:t>
            </a:r>
            <a:r>
              <a:rPr lang="en-US" altLang="zh-CN">
                <a:latin typeface="Calibri" panose="020F0502020204030204" charset="0"/>
                <a:sym typeface="+mn-ea"/>
              </a:rPr>
              <a:t>NN</a:t>
            </a:r>
            <a:r>
              <a:rPr lang="zh-CN" altLang="en-US">
                <a:latin typeface="Calibri" panose="020F0502020204030204" charset="0"/>
                <a:sym typeface="+mn-ea"/>
              </a:rPr>
              <a:t>，并测试了准确率；</a:t>
            </a:r>
            <a:endParaRPr lang="zh-CN" altLang="en-US">
              <a:latin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50645" y="653415"/>
            <a:ext cx="8523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四、提取</a:t>
            </a:r>
            <a:r>
              <a:rPr lang="en-US" altLang="zh-CN"/>
              <a:t>kaldi</a:t>
            </a:r>
            <a:r>
              <a:rPr lang="zh-CN" altLang="en-US"/>
              <a:t>中</a:t>
            </a:r>
            <a:r>
              <a:rPr lang="en-US" altLang="zh-CN"/>
              <a:t>thchs</a:t>
            </a:r>
            <a:r>
              <a:rPr lang="zh-CN" altLang="en-US"/>
              <a:t>训练集的</a:t>
            </a:r>
            <a:r>
              <a:rPr lang="en-US" altLang="zh-CN"/>
              <a:t>mfcc</a:t>
            </a:r>
            <a:r>
              <a:rPr lang="zh-CN" altLang="en-US"/>
              <a:t>特征</a:t>
            </a:r>
            <a:endParaRPr lang="zh-CN" altLang="en-US"/>
          </a:p>
        </p:txBody>
      </p:sp>
      <p:pic>
        <p:nvPicPr>
          <p:cNvPr id="3" name="图片 2" descr="mfc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231775"/>
            <a:ext cx="10047605" cy="6123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398905" y="846455"/>
            <a:ext cx="95084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下两周工作安排：</a:t>
            </a:r>
            <a:endParaRPr lang="zh-CN" altLang="en-US"/>
          </a:p>
          <a:p>
            <a:r>
              <a:rPr lang="zh-CN" altLang="en-US"/>
              <a:t>    （</a:t>
            </a:r>
            <a:r>
              <a:rPr lang="en-US" altLang="zh-CN"/>
              <a:t>1</a:t>
            </a:r>
            <a:r>
              <a:rPr lang="zh-CN" altLang="en-US"/>
              <a:t>）提取</a:t>
            </a:r>
            <a:r>
              <a:rPr lang="en-US" altLang="zh-CN"/>
              <a:t>kaldi</a:t>
            </a:r>
            <a:r>
              <a:rPr lang="zh-CN" altLang="en-US"/>
              <a:t>中</a:t>
            </a:r>
            <a:r>
              <a:rPr lang="en-US" altLang="zh-CN"/>
              <a:t>39</a:t>
            </a:r>
            <a:r>
              <a:rPr lang="zh-CN" altLang="en-US"/>
              <a:t>维度语音特征，最好能处理好能输入到</a:t>
            </a:r>
            <a:r>
              <a:rPr lang="en-US" altLang="zh-CN"/>
              <a:t>RNN</a:t>
            </a:r>
            <a:r>
              <a:rPr lang="zh-CN" altLang="en-US"/>
              <a:t>中的数据，</a:t>
            </a:r>
            <a:r>
              <a:rPr lang="zh-CN" altLang="en-US">
                <a:solidFill>
                  <a:srgbClr val="FF0000"/>
                </a:solidFill>
              </a:rPr>
              <a:t>接口处理部分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        </a:t>
            </a:r>
            <a:r>
              <a:rPr lang="zh-CN" altLang="en-US">
                <a:solidFill>
                  <a:schemeClr val="tx1"/>
                </a:solidFill>
              </a:rPr>
              <a:t> ，</a:t>
            </a:r>
            <a:r>
              <a:rPr lang="en-US" altLang="zh-CN">
                <a:solidFill>
                  <a:schemeClr val="tx1"/>
                </a:solidFill>
              </a:rPr>
              <a:t>kaldi</a:t>
            </a:r>
            <a:r>
              <a:rPr lang="zh-CN" altLang="en-US">
                <a:solidFill>
                  <a:schemeClr val="tx1"/>
                </a:solidFill>
              </a:rPr>
              <a:t>中适合做语音数据预处理，具有很好的语音特征提取能力，但是</a:t>
            </a:r>
            <a:r>
              <a:rPr lang="en-US" altLang="zh-CN">
                <a:solidFill>
                  <a:schemeClr val="tx1"/>
                </a:solidFill>
              </a:rPr>
              <a:t>NN</a:t>
            </a:r>
            <a:r>
              <a:rPr lang="zh-CN" altLang="en-US">
                <a:solidFill>
                  <a:schemeClr val="tx1"/>
                </a:solidFill>
              </a:rPr>
              <a:t>部分还是                                  </a:t>
            </a:r>
            <a:r>
              <a:rPr lang="en-US" altLang="zh-CN">
                <a:solidFill>
                  <a:schemeClr val="tx1"/>
                </a:solidFill>
              </a:rPr>
              <a:t>	python</a:t>
            </a:r>
            <a:r>
              <a:rPr lang="zh-CN" altLang="en-US">
                <a:solidFill>
                  <a:schemeClr val="tx1"/>
                </a:solidFill>
              </a:rPr>
              <a:t>最适合。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/>
              <a:t>    （</a:t>
            </a:r>
            <a:r>
              <a:rPr lang="en-US" altLang="zh-CN"/>
              <a:t>2</a:t>
            </a:r>
            <a:r>
              <a:rPr lang="zh-CN" altLang="en-US"/>
              <a:t>）看论文，搭网络，基于图像的原理转入语音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工作难点：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）接口部分最难，如何将</a:t>
            </a:r>
            <a:r>
              <a:rPr lang="en-US" altLang="zh-CN"/>
              <a:t>kaldi</a:t>
            </a:r>
            <a:r>
              <a:rPr lang="zh-CN" altLang="en-US"/>
              <a:t>中</a:t>
            </a:r>
            <a:r>
              <a:rPr lang="en-US" altLang="zh-CN"/>
              <a:t>mfcc</a:t>
            </a:r>
            <a:r>
              <a:rPr lang="zh-CN" altLang="en-US"/>
              <a:t>特征对齐，并作为神经网络的输入，此部分工作最难；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）神经网络缺乏经验，如何搭建最好的网络是需要经验，论文里面只提供架构，不提供参数，神经网络需要不断的调参数来进行调优；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）硬件缺乏（显卡和内存条），导致工作没法继续进行，只能搭小网络，根本不具备处理</a:t>
            </a:r>
            <a:r>
              <a:rPr lang="en-US" altLang="zh-CN"/>
              <a:t>30h</a:t>
            </a:r>
            <a:r>
              <a:rPr lang="zh-CN" altLang="en-US"/>
              <a:t>语音数据能力，后期还有</a:t>
            </a:r>
            <a:r>
              <a:rPr lang="en-US" altLang="zh-CN"/>
              <a:t>aishell 178h</a:t>
            </a:r>
            <a:r>
              <a:rPr lang="zh-CN" altLang="en-US"/>
              <a:t>语料进行对比测试。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875790" y="1316355"/>
            <a:ext cx="88423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一、</a:t>
            </a:r>
            <a:r>
              <a:rPr lang="en-US" altLang="zh-CN"/>
              <a:t>thchs30</a:t>
            </a:r>
            <a:r>
              <a:rPr lang="zh-CN" altLang="en-US"/>
              <a:t>在线识别和离线识别</a:t>
            </a:r>
            <a:endParaRPr lang="zh-CN" altLang="en-US"/>
          </a:p>
          <a:p>
            <a:r>
              <a:rPr lang="zh-CN" altLang="en-US"/>
              <a:t>    （</a:t>
            </a:r>
            <a:r>
              <a:rPr lang="en-US" altLang="zh-CN"/>
              <a:t>1</a:t>
            </a:r>
            <a:r>
              <a:rPr lang="zh-CN" altLang="en-US"/>
              <a:t>）：</a:t>
            </a:r>
            <a:r>
              <a:rPr lang="en-US" altLang="zh-CN"/>
              <a:t>thchs30</a:t>
            </a:r>
            <a:r>
              <a:rPr lang="zh-CN" altLang="en-US"/>
              <a:t>的词错误率以及音素错误率；</a:t>
            </a:r>
            <a:endParaRPr lang="zh-CN" altLang="en-US"/>
          </a:p>
          <a:p>
            <a:endParaRPr lang="en-US" altLang="zh-CN"/>
          </a:p>
        </p:txBody>
      </p:sp>
      <p:graphicFrame>
        <p:nvGraphicFramePr>
          <p:cNvPr id="5" name="表格 4"/>
          <p:cNvGraphicFramePr/>
          <p:nvPr/>
        </p:nvGraphicFramePr>
        <p:xfrm>
          <a:off x="2280920" y="2238375"/>
          <a:ext cx="803148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7160"/>
                <a:gridCol w="2677160"/>
                <a:gridCol w="2677160"/>
              </a:tblGrid>
              <a:tr h="2755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字错误率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音素错误率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单音素训练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50.86%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32.36%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三音素训练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35.87%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20.36%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296795" y="3597275"/>
            <a:ext cx="80022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基于</a:t>
            </a:r>
            <a:r>
              <a:rPr lang="en-US" altLang="zh-CN"/>
              <a:t>HMM</a:t>
            </a:r>
            <a:r>
              <a:rPr lang="zh-CN" altLang="en-US"/>
              <a:t>的三音素模型，在</a:t>
            </a:r>
            <a:r>
              <a:rPr lang="en-US" altLang="zh-CN"/>
              <a:t>kaldi</a:t>
            </a:r>
            <a:r>
              <a:rPr lang="zh-CN" altLang="en-US"/>
              <a:t>中一共训练了</a:t>
            </a:r>
            <a:r>
              <a:rPr lang="en-US" altLang="zh-CN"/>
              <a:t>5</a:t>
            </a:r>
            <a:r>
              <a:rPr lang="zh-CN" altLang="en-US"/>
              <a:t>个模型；三音素模型中最低的字错误率是</a:t>
            </a:r>
            <a:r>
              <a:rPr lang="en-US" altLang="zh-CN"/>
              <a:t>28.07%</a:t>
            </a:r>
            <a:r>
              <a:rPr lang="zh-CN" altLang="en-US"/>
              <a:t>，最低的音素错误率是</a:t>
            </a:r>
            <a:r>
              <a:rPr lang="en-US" altLang="zh-CN"/>
              <a:t>13.46%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  在线识别和离线识别采用了三音素中的两个模型做测试，离线的准确率不错，在线的准确率很低。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  分析原因：</a:t>
            </a:r>
            <a:r>
              <a:rPr lang="zh-CN" altLang="en-US">
                <a:latin typeface="Calibri" panose="020F0502020204030204" charset="0"/>
              </a:rPr>
              <a:t>①噪声影响（</a:t>
            </a:r>
            <a:r>
              <a:rPr lang="zh-CN" altLang="en-US">
                <a:solidFill>
                  <a:srgbClr val="FF0000"/>
                </a:solidFill>
                <a:latin typeface="Calibri" panose="020F0502020204030204" charset="0"/>
              </a:rPr>
              <a:t>麦克风输入语音</a:t>
            </a:r>
            <a:r>
              <a:rPr lang="zh-CN" altLang="en-US">
                <a:latin typeface="Calibri" panose="020F0502020204030204" charset="0"/>
              </a:rPr>
              <a:t>、电脑噪声、环境噪声）；</a:t>
            </a:r>
            <a:endParaRPr lang="zh-CN" altLang="en-US">
              <a:latin typeface="Calibri" panose="020F0502020204030204" charset="0"/>
            </a:endParaRPr>
          </a:p>
          <a:p>
            <a:r>
              <a:rPr lang="zh-CN" altLang="en-US">
                <a:latin typeface="Calibri" panose="020F0502020204030204" charset="0"/>
              </a:rPr>
              <a:t>                        ②算法基于</a:t>
            </a:r>
            <a:r>
              <a:rPr lang="en-US" altLang="zh-CN">
                <a:latin typeface="Calibri" panose="020F0502020204030204" charset="0"/>
              </a:rPr>
              <a:t>GMM-HMM</a:t>
            </a:r>
            <a:r>
              <a:rPr lang="zh-CN" altLang="en-US">
                <a:latin typeface="Calibri" panose="020F0502020204030204" charset="0"/>
              </a:rPr>
              <a:t>，</a:t>
            </a:r>
            <a:r>
              <a:rPr lang="en-US" altLang="zh-CN">
                <a:latin typeface="Calibri" panose="020F0502020204030204" charset="0"/>
              </a:rPr>
              <a:t>LVCSR</a:t>
            </a:r>
            <a:r>
              <a:rPr lang="zh-CN" altLang="en-US">
                <a:latin typeface="Calibri" panose="020F0502020204030204" charset="0"/>
              </a:rPr>
              <a:t>不适合</a:t>
            </a:r>
            <a:r>
              <a:rPr lang="en-US" altLang="zh-CN">
                <a:latin typeface="Calibri" panose="020F0502020204030204" charset="0"/>
              </a:rPr>
              <a:t>GMM-HMM</a:t>
            </a:r>
            <a:r>
              <a:rPr lang="zh-CN" altLang="en-US">
                <a:latin typeface="Calibri" panose="020F0502020204030204" charset="0"/>
              </a:rPr>
              <a:t>；</a:t>
            </a:r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026920" y="942975"/>
            <a:ext cx="81375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二、论文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）DEEP CONVOLUTIONAL NEURAL NETWORKS FOR LVCSR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）VERY DEEP MULTILINGUAL CONVOLUTIONAL NEURAL NETWORKS FOR LVCSR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6920" y="2115820"/>
            <a:ext cx="6562090" cy="2761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1225" y="1353820"/>
            <a:ext cx="5290185" cy="46208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570" y="851535"/>
            <a:ext cx="7212330" cy="3940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51965" y="1010920"/>
            <a:ext cx="8688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三、神经网络搭建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）全连接神经网络搭建（</a:t>
            </a:r>
            <a:r>
              <a:rPr lang="en-US" altLang="zh-CN"/>
              <a:t>3</a:t>
            </a:r>
            <a:r>
              <a:rPr lang="zh-CN" altLang="en-US"/>
              <a:t>层全连接）</a:t>
            </a:r>
            <a:endParaRPr lang="zh-CN" altLang="en-US"/>
          </a:p>
        </p:txBody>
      </p:sp>
      <p:pic>
        <p:nvPicPr>
          <p:cNvPr id="3" name="图片 2" descr="nn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6060" y="1781810"/>
            <a:ext cx="3504565" cy="4399915"/>
          </a:xfrm>
          <a:prstGeom prst="rect">
            <a:avLst/>
          </a:prstGeom>
        </p:spPr>
      </p:pic>
      <p:pic>
        <p:nvPicPr>
          <p:cNvPr id="4" name="图片 3" descr="nn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5" y="2771775"/>
            <a:ext cx="6270625" cy="16198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83740" y="768985"/>
            <a:ext cx="8224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）全连接神经网络（</a:t>
            </a:r>
            <a:r>
              <a:rPr lang="en-US" altLang="zh-CN"/>
              <a:t>4</a:t>
            </a:r>
            <a:r>
              <a:rPr lang="zh-CN" altLang="en-US"/>
              <a:t>层全连接）</a:t>
            </a:r>
            <a:endParaRPr lang="zh-CN" altLang="en-US"/>
          </a:p>
        </p:txBody>
      </p:sp>
      <p:pic>
        <p:nvPicPr>
          <p:cNvPr id="3" name="图片 2" descr="nn_4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1605" y="1282065"/>
            <a:ext cx="3662045" cy="4851400"/>
          </a:xfrm>
          <a:prstGeom prst="rect">
            <a:avLst/>
          </a:prstGeom>
        </p:spPr>
      </p:pic>
      <p:pic>
        <p:nvPicPr>
          <p:cNvPr id="4" name="图片 3" descr="nn_4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240" y="2610485"/>
            <a:ext cx="6544945" cy="16363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352675" y="267970"/>
            <a:ext cx="8263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）卷积神经网络搭建</a:t>
            </a:r>
            <a:endParaRPr lang="zh-CN" altLang="en-US"/>
          </a:p>
        </p:txBody>
      </p:sp>
      <p:pic>
        <p:nvPicPr>
          <p:cNvPr id="3" name="图片 2" descr="graph_large_attrs_key=_too_large_attrs&amp;limit_attr_size=1024&amp;run=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8695" y="141605"/>
            <a:ext cx="2987675" cy="64331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35980" y="1666875"/>
            <a:ext cx="56565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</a:t>
            </a:r>
            <a:r>
              <a:rPr lang="zh-CN" altLang="en-US"/>
              <a:t>点</a:t>
            </a:r>
            <a:r>
              <a:rPr lang="en-US" altLang="zh-CN"/>
              <a:t>30</a:t>
            </a:r>
            <a:r>
              <a:rPr lang="zh-CN" altLang="en-US"/>
              <a:t>跑到下午</a:t>
            </a:r>
            <a:r>
              <a:rPr lang="en-US" altLang="zh-CN"/>
              <a:t>1</a:t>
            </a:r>
            <a:r>
              <a:rPr lang="zh-CN" altLang="en-US"/>
              <a:t>点</a:t>
            </a:r>
            <a:r>
              <a:rPr lang="en-US" altLang="zh-CN"/>
              <a:t>30</a:t>
            </a:r>
            <a:r>
              <a:rPr lang="zh-CN" altLang="en-US"/>
              <a:t>，跑了</a:t>
            </a:r>
            <a:r>
              <a:rPr lang="en-US" altLang="zh-CN"/>
              <a:t>11</a:t>
            </a:r>
            <a:r>
              <a:rPr lang="zh-CN" altLang="en-US"/>
              <a:t>个循环，准确率从</a:t>
            </a:r>
            <a:r>
              <a:rPr lang="en-US" altLang="zh-CN"/>
              <a:t>9.%</a:t>
            </a:r>
            <a:r>
              <a:rPr lang="zh-CN" altLang="en-US"/>
              <a:t>到</a:t>
            </a:r>
            <a:r>
              <a:rPr lang="en-US" altLang="zh-CN"/>
              <a:t>16%</a:t>
            </a:r>
            <a:r>
              <a:rPr lang="zh-CN" altLang="en-US"/>
              <a:t>。后中断。</a:t>
            </a:r>
            <a:endParaRPr lang="zh-CN" altLang="en-US"/>
          </a:p>
          <a:p>
            <a:r>
              <a:rPr lang="zh-CN" altLang="en-US"/>
              <a:t>电脑处理极限是此类型的</a:t>
            </a:r>
            <a:r>
              <a:rPr lang="en-US" altLang="zh-CN"/>
              <a:t>7</a:t>
            </a:r>
            <a:r>
              <a:rPr lang="zh-CN" altLang="en-US"/>
              <a:t>层神经网络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36905" y="189230"/>
            <a:ext cx="53765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为了完善之前的</a:t>
            </a:r>
            <a:r>
              <a:rPr lang="en-US" altLang="zh-CN"/>
              <a:t>cnn</a:t>
            </a:r>
            <a:r>
              <a:rPr lang="zh-CN" altLang="en-US"/>
              <a:t>，我重新调整了全连接层，以及</a:t>
            </a:r>
            <a:r>
              <a:rPr lang="en-US" altLang="zh-CN"/>
              <a:t>Lecun</a:t>
            </a:r>
            <a:r>
              <a:rPr lang="zh-CN" altLang="en-US"/>
              <a:t>论文，设计</a:t>
            </a:r>
            <a:r>
              <a:rPr lang="en-US" altLang="zh-CN"/>
              <a:t>3</a:t>
            </a:r>
            <a:r>
              <a:rPr lang="zh-CN" altLang="en-US"/>
              <a:t>层全连接层。</a:t>
            </a:r>
            <a:endParaRPr lang="en-US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</p:txBody>
      </p:sp>
      <p:pic>
        <p:nvPicPr>
          <p:cNvPr id="3" name="图片 2" descr="cn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6695" y="266700"/>
            <a:ext cx="2660015" cy="63239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05" y="846455"/>
            <a:ext cx="1771650" cy="56191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87065" y="2844165"/>
            <a:ext cx="1216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</a:rPr>
              <a:t>→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06590" y="2567305"/>
            <a:ext cx="38227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由于网络太深，参数设计太多，夜里跑崩溃了，具体参数没提出。依据报错显示内存不够！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" y="2567305"/>
            <a:ext cx="11419205" cy="194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04390" y="624205"/>
            <a:ext cx="7983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）循环神经网络搭建</a:t>
            </a:r>
            <a:r>
              <a:rPr lang="en-US" altLang="zh-CN"/>
              <a:t>-</a:t>
            </a:r>
            <a:r>
              <a:rPr lang="zh-CN" altLang="en-US"/>
              <a:t>具备强大的处理序列模型的能力</a:t>
            </a:r>
            <a:endParaRPr lang="zh-CN" altLang="en-US"/>
          </a:p>
        </p:txBody>
      </p:sp>
      <p:pic>
        <p:nvPicPr>
          <p:cNvPr id="3" name="图片 2" descr="rnn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4575" y="2538095"/>
            <a:ext cx="4247515" cy="1781175"/>
          </a:xfrm>
          <a:prstGeom prst="rect">
            <a:avLst/>
          </a:prstGeom>
        </p:spPr>
      </p:pic>
      <p:pic>
        <p:nvPicPr>
          <p:cNvPr id="5" name="图片 4" descr="graph_large_attrs_key=_too_large_attrs&amp;limit_attr_size=1024&amp;run=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390" y="992505"/>
            <a:ext cx="3188335" cy="57302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1292</Words>
  <Application>WPS 演示</Application>
  <PresentationFormat>宽屏</PresentationFormat>
  <Paragraphs>85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Shylock1414806619</cp:lastModifiedBy>
  <cp:revision>5</cp:revision>
  <dcterms:created xsi:type="dcterms:W3CDTF">2018-05-18T10:35:00Z</dcterms:created>
  <dcterms:modified xsi:type="dcterms:W3CDTF">2018-05-19T02:54:39Z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