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4" r:id="rId6"/>
    <p:sldId id="263" r:id="rId7"/>
    <p:sldId id="262" r:id="rId8"/>
    <p:sldId id="261" r:id="rId9"/>
    <p:sldId id="260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67230" y="1660525"/>
            <a:ext cx="82575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>
                <a:sym typeface="+mn-ea"/>
              </a:rPr>
              <a:t>汇报人：张威</a:t>
            </a:r>
            <a:endParaRPr lang="zh-CN" altLang="zh-CN"/>
          </a:p>
          <a:p>
            <a:r>
              <a:rPr lang="zh-CN" altLang="zh-CN">
                <a:sym typeface="+mn-ea"/>
              </a:rPr>
              <a:t>研究方向：语音识别</a:t>
            </a:r>
            <a:endParaRPr lang="zh-CN" altLang="zh-CN"/>
          </a:p>
          <a:p>
            <a:endParaRPr lang="zh-CN" altLang="zh-CN"/>
          </a:p>
          <a:p>
            <a:r>
              <a:rPr lang="zh-CN" altLang="zh-CN">
                <a:sym typeface="+mn-ea"/>
              </a:rPr>
              <a:t>这三周：</a:t>
            </a:r>
            <a:r>
              <a:rPr lang="zh-CN" altLang="zh-CN">
                <a:latin typeface="Calibri" panose="020F0502020204030204" charset="0"/>
                <a:sym typeface="+mn-ea"/>
              </a:rPr>
              <a:t>①跑通</a:t>
            </a:r>
            <a:r>
              <a:rPr lang="en-US" altLang="zh-CN">
                <a:latin typeface="Calibri" panose="020F0502020204030204" charset="0"/>
                <a:sym typeface="+mn-ea"/>
              </a:rPr>
              <a:t>thchs30</a:t>
            </a:r>
            <a:r>
              <a:rPr lang="zh-CN" altLang="en-US">
                <a:latin typeface="Calibri" panose="020F0502020204030204" charset="0"/>
                <a:sym typeface="+mn-ea"/>
              </a:rPr>
              <a:t>（除了</a:t>
            </a:r>
            <a:r>
              <a:rPr lang="en-US" altLang="zh-CN">
                <a:latin typeface="Calibri" panose="020F0502020204030204" charset="0"/>
                <a:sym typeface="+mn-ea"/>
              </a:rPr>
              <a:t>nn</a:t>
            </a:r>
            <a:r>
              <a:rPr lang="zh-CN" altLang="en-US">
                <a:latin typeface="Calibri" panose="020F0502020204030204" charset="0"/>
                <a:sym typeface="+mn-ea"/>
              </a:rPr>
              <a:t>部分）；</a:t>
            </a:r>
            <a:endParaRPr lang="zh-CN" altLang="en-US">
              <a:latin typeface="Calibri" panose="020F0502020204030204" charset="0"/>
              <a:sym typeface="+mn-ea"/>
            </a:endParaRPr>
          </a:p>
          <a:p>
            <a:r>
              <a:rPr lang="zh-CN" altLang="en-US">
                <a:latin typeface="Calibri" panose="020F0502020204030204" charset="0"/>
                <a:sym typeface="+mn-ea"/>
              </a:rPr>
              <a:t>                  ③完成了</a:t>
            </a:r>
            <a:r>
              <a:rPr lang="en-US" altLang="zh-CN">
                <a:latin typeface="Calibri" panose="020F0502020204030204" charset="0"/>
                <a:sym typeface="+mn-ea"/>
              </a:rPr>
              <a:t>thvchs30</a:t>
            </a:r>
            <a:r>
              <a:rPr lang="zh-CN" altLang="en-US">
                <a:latin typeface="Calibri" panose="020F0502020204030204" charset="0"/>
                <a:sym typeface="+mn-ea"/>
              </a:rPr>
              <a:t>的在线、离线识别；</a:t>
            </a:r>
            <a:endParaRPr lang="zh-CN" altLang="en-US">
              <a:latin typeface="Calibri" panose="020F0502020204030204" charset="0"/>
              <a:sym typeface="+mn-ea"/>
            </a:endParaRPr>
          </a:p>
          <a:p>
            <a:r>
              <a:rPr lang="zh-CN" altLang="en-US">
                <a:latin typeface="Calibri" panose="020F0502020204030204" charset="0"/>
                <a:sym typeface="+mn-ea"/>
              </a:rPr>
              <a:t>                  ②基于</a:t>
            </a:r>
            <a:r>
              <a:rPr lang="en-US" altLang="zh-CN">
                <a:latin typeface="Calibri" panose="020F0502020204030204" charset="0"/>
                <a:sym typeface="+mn-ea"/>
              </a:rPr>
              <a:t>mnist</a:t>
            </a:r>
            <a:r>
              <a:rPr lang="zh-CN" altLang="en-US">
                <a:latin typeface="Calibri" panose="020F0502020204030204" charset="0"/>
                <a:sym typeface="+mn-ea"/>
              </a:rPr>
              <a:t>数据集，学习搭建</a:t>
            </a:r>
            <a:r>
              <a:rPr lang="en-US" altLang="zh-CN">
                <a:latin typeface="Calibri" panose="020F0502020204030204" charset="0"/>
                <a:sym typeface="+mn-ea"/>
              </a:rPr>
              <a:t>CNN</a:t>
            </a:r>
            <a:r>
              <a:rPr lang="zh-CN" altLang="en-US">
                <a:latin typeface="Calibri" panose="020F0502020204030204" charset="0"/>
                <a:sym typeface="+mn-ea"/>
              </a:rPr>
              <a:t>、</a:t>
            </a:r>
            <a:r>
              <a:rPr lang="en-US" altLang="zh-CN">
                <a:latin typeface="Calibri" panose="020F0502020204030204" charset="0"/>
                <a:sym typeface="+mn-ea"/>
              </a:rPr>
              <a:t>RNN</a:t>
            </a:r>
            <a:r>
              <a:rPr lang="zh-CN" altLang="en-US">
                <a:latin typeface="Calibri" panose="020F0502020204030204" charset="0"/>
                <a:sym typeface="+mn-ea"/>
              </a:rPr>
              <a:t>、</a:t>
            </a:r>
            <a:r>
              <a:rPr lang="en-US" altLang="zh-CN">
                <a:latin typeface="Calibri" panose="020F0502020204030204" charset="0"/>
                <a:sym typeface="+mn-ea"/>
              </a:rPr>
              <a:t>NN</a:t>
            </a:r>
            <a:r>
              <a:rPr lang="zh-CN" altLang="en-US">
                <a:latin typeface="Calibri" panose="020F0502020204030204" charset="0"/>
                <a:sym typeface="+mn-ea"/>
              </a:rPr>
              <a:t>，并测试了准确率；</a:t>
            </a:r>
            <a:endParaRPr lang="zh-CN" altLang="en-US">
              <a:latin typeface="Calibri" panose="020F0502020204030204" charset="0"/>
              <a:sym typeface="+mn-ea"/>
            </a:endParaRPr>
          </a:p>
          <a:p>
            <a:endParaRPr lang="zh-CN" altLang="en-US">
              <a:latin typeface="Calibri" panose="020F0502020204030204" charset="0"/>
              <a:sym typeface="+mn-ea"/>
            </a:endParaRPr>
          </a:p>
          <a:p>
            <a:r>
              <a:rPr lang="zh-CN" altLang="zh-CN">
                <a:latin typeface="Calibri" panose="020F0502020204030204" charset="0"/>
                <a:sym typeface="+mn-ea"/>
              </a:rPr>
              <a:t>这两周：①提取出</a:t>
            </a:r>
            <a:r>
              <a:rPr lang="en-US" altLang="zh-CN">
                <a:latin typeface="Calibri" panose="020F0502020204030204" charset="0"/>
                <a:sym typeface="+mn-ea"/>
              </a:rPr>
              <a:t>thchs30</a:t>
            </a:r>
            <a:r>
              <a:rPr lang="zh-CN" altLang="en-US">
                <a:latin typeface="Calibri" panose="020F0502020204030204" charset="0"/>
                <a:sym typeface="+mn-ea"/>
              </a:rPr>
              <a:t>的训练集</a:t>
            </a:r>
            <a:r>
              <a:rPr lang="en-US" altLang="zh-CN">
                <a:latin typeface="Calibri" panose="020F0502020204030204" charset="0"/>
                <a:sym typeface="+mn-ea"/>
              </a:rPr>
              <a:t>10000</a:t>
            </a:r>
            <a:r>
              <a:rPr lang="zh-CN" altLang="en-US">
                <a:latin typeface="Calibri" panose="020F0502020204030204" charset="0"/>
                <a:sym typeface="+mn-ea"/>
              </a:rPr>
              <a:t>句语料的每帧</a:t>
            </a:r>
            <a:r>
              <a:rPr lang="en-US" altLang="zh-CN">
                <a:latin typeface="Calibri" panose="020F0502020204030204" charset="0"/>
                <a:sym typeface="+mn-ea"/>
              </a:rPr>
              <a:t>39</a:t>
            </a:r>
            <a:r>
              <a:rPr lang="zh-CN" altLang="en-US">
                <a:latin typeface="Calibri" panose="020F0502020204030204" charset="0"/>
                <a:sym typeface="+mn-ea"/>
              </a:rPr>
              <a:t>维</a:t>
            </a:r>
            <a:r>
              <a:rPr lang="en-US" altLang="zh-CN">
                <a:latin typeface="Calibri" panose="020F0502020204030204" charset="0"/>
                <a:sym typeface="+mn-ea"/>
              </a:rPr>
              <a:t>mfcc</a:t>
            </a:r>
            <a:r>
              <a:rPr lang="zh-CN" altLang="en-US">
                <a:latin typeface="Calibri" panose="020F0502020204030204" charset="0"/>
                <a:sym typeface="+mn-ea"/>
              </a:rPr>
              <a:t>特征，并与标签       进行了对应，成功，但是还未处理成</a:t>
            </a:r>
            <a:r>
              <a:rPr lang="en-US" altLang="zh-CN">
                <a:latin typeface="Calibri" panose="020F0502020204030204" charset="0"/>
                <a:sym typeface="+mn-ea"/>
              </a:rPr>
              <a:t>tf</a:t>
            </a:r>
            <a:r>
              <a:rPr lang="zh-CN" altLang="en-US">
                <a:latin typeface="Calibri" panose="020F0502020204030204" charset="0"/>
                <a:sym typeface="+mn-ea"/>
              </a:rPr>
              <a:t>可以接收的格式；</a:t>
            </a:r>
            <a:endParaRPr lang="zh-CN" altLang="en-US">
              <a:latin typeface="Calibri" panose="020F0502020204030204" charset="0"/>
              <a:sym typeface="+mn-ea"/>
            </a:endParaRPr>
          </a:p>
          <a:p>
            <a:r>
              <a:rPr lang="zh-CN" altLang="en-US">
                <a:latin typeface="Calibri" panose="020F0502020204030204" charset="0"/>
                <a:sym typeface="+mn-ea"/>
              </a:rPr>
              <a:t>                  ②两篇论文：Towards End-to-End Speech Recognition</a:t>
            </a:r>
            <a:endParaRPr lang="zh-CN" altLang="en-US">
              <a:latin typeface="Calibri" panose="020F0502020204030204" charset="0"/>
              <a:sym typeface="+mn-ea"/>
            </a:endParaRPr>
          </a:p>
          <a:p>
            <a:r>
              <a:rPr lang="zh-CN" altLang="en-US">
                <a:latin typeface="Calibri" panose="020F0502020204030204" charset="0"/>
                <a:sym typeface="+mn-ea"/>
              </a:rPr>
              <a:t>with Recurrent Neural Networks；Recent Advances in Convolutional Neural Networks；</a:t>
            </a:r>
            <a:endParaRPr lang="zh-CN" altLang="en-US">
              <a:latin typeface="Calibri" panose="020F0502020204030204" charset="0"/>
              <a:sym typeface="+mn-ea"/>
            </a:endParaRPr>
          </a:p>
          <a:p>
            <a:r>
              <a:rPr lang="zh-CN" altLang="en-US">
                <a:latin typeface="Calibri" panose="020F0502020204030204" charset="0"/>
                <a:sym typeface="+mn-ea"/>
              </a:rPr>
              <a:t>                  ③继续学习</a:t>
            </a:r>
            <a:r>
              <a:rPr lang="en-US" altLang="zh-CN">
                <a:latin typeface="Calibri" panose="020F0502020204030204" charset="0"/>
                <a:sym typeface="+mn-ea"/>
              </a:rPr>
              <a:t>tf</a:t>
            </a:r>
            <a:r>
              <a:rPr lang="zh-CN" altLang="en-US">
                <a:latin typeface="Calibri" panose="020F0502020204030204" charset="0"/>
                <a:sym typeface="+mn-ea"/>
              </a:rPr>
              <a:t>中神经网路搭建和数据处理方面内容</a:t>
            </a:r>
            <a:endParaRPr lang="zh-CN" altLang="en-US">
              <a:latin typeface="Calibri" panose="020F050202020403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31950" y="1444625"/>
            <a:ext cx="95084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下两周工作安排：</a:t>
            </a:r>
            <a:endParaRPr lang="zh-CN" altLang="en-US"/>
          </a:p>
          <a:p>
            <a:r>
              <a:rPr lang="zh-CN" altLang="en-US"/>
              <a:t>    （</a:t>
            </a:r>
            <a:r>
              <a:rPr lang="en-US" altLang="zh-CN"/>
              <a:t>1</a:t>
            </a:r>
            <a:r>
              <a:rPr lang="zh-CN" altLang="en-US"/>
              <a:t>）提取</a:t>
            </a:r>
            <a:r>
              <a:rPr lang="en-US" altLang="zh-CN"/>
              <a:t>kaldi</a:t>
            </a:r>
            <a:r>
              <a:rPr lang="zh-CN" altLang="en-US"/>
              <a:t>中</a:t>
            </a:r>
            <a:r>
              <a:rPr lang="en-US" altLang="zh-CN"/>
              <a:t>39</a:t>
            </a:r>
            <a:r>
              <a:rPr lang="zh-CN" altLang="en-US"/>
              <a:t>维度语音特征，最好能处理好能输入到</a:t>
            </a:r>
            <a:r>
              <a:rPr lang="en-US" altLang="zh-CN"/>
              <a:t>RNN</a:t>
            </a:r>
            <a:r>
              <a:rPr lang="zh-CN" altLang="en-US"/>
              <a:t>中的数据，</a:t>
            </a:r>
            <a:r>
              <a:rPr lang="zh-CN" altLang="en-US">
                <a:solidFill>
                  <a:srgbClr val="FF0000"/>
                </a:solidFill>
              </a:rPr>
              <a:t>接口处理部分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        </a:t>
            </a:r>
            <a:r>
              <a:rPr lang="zh-CN" altLang="en-US">
                <a:solidFill>
                  <a:schemeClr val="tx1"/>
                </a:solidFill>
              </a:rPr>
              <a:t> ，</a:t>
            </a:r>
            <a:r>
              <a:rPr lang="en-US" altLang="zh-CN">
                <a:solidFill>
                  <a:schemeClr val="tx1"/>
                </a:solidFill>
              </a:rPr>
              <a:t>kaldi</a:t>
            </a:r>
            <a:r>
              <a:rPr lang="zh-CN" altLang="en-US">
                <a:solidFill>
                  <a:schemeClr val="tx1"/>
                </a:solidFill>
              </a:rPr>
              <a:t>中适合做语音数据预处理，具有很好的语音特征提取能力，但是</a:t>
            </a:r>
            <a:r>
              <a:rPr lang="en-US" altLang="zh-CN">
                <a:solidFill>
                  <a:schemeClr val="tx1"/>
                </a:solidFill>
              </a:rPr>
              <a:t>NN</a:t>
            </a:r>
            <a:r>
              <a:rPr lang="zh-CN" altLang="en-US">
                <a:solidFill>
                  <a:schemeClr val="tx1"/>
                </a:solidFill>
              </a:rPr>
              <a:t>部分还是                                  </a:t>
            </a:r>
            <a:r>
              <a:rPr lang="en-US" altLang="zh-CN">
                <a:solidFill>
                  <a:schemeClr val="tx1"/>
                </a:solidFill>
              </a:rPr>
              <a:t>	python</a:t>
            </a:r>
            <a:r>
              <a:rPr lang="zh-CN" altLang="en-US">
                <a:solidFill>
                  <a:schemeClr val="tx1"/>
                </a:solidFill>
              </a:rPr>
              <a:t>最适合。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/>
              <a:t>    （</a:t>
            </a:r>
            <a:r>
              <a:rPr lang="en-US" altLang="zh-CN"/>
              <a:t>2</a:t>
            </a:r>
            <a:r>
              <a:rPr lang="zh-CN" altLang="en-US"/>
              <a:t>）看论文，搭网络，基于图像的原理转入语音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工作难点：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）接口部分最难，如何将</a:t>
            </a:r>
            <a:r>
              <a:rPr lang="en-US" altLang="zh-CN"/>
              <a:t>kaldi</a:t>
            </a:r>
            <a:r>
              <a:rPr lang="zh-CN" altLang="en-US"/>
              <a:t>中</a:t>
            </a:r>
            <a:r>
              <a:rPr lang="en-US" altLang="zh-CN"/>
              <a:t>mfcc</a:t>
            </a:r>
            <a:r>
              <a:rPr lang="zh-CN" altLang="en-US"/>
              <a:t>特征对齐，并作为神经网络的输入，此部分工作最难；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）神经网络缺乏经验，如何搭建最好的网络是需要经验，论文里面只提供架构，不提供参数，神经网络需要不断的调参数来进行调优；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）硬件缺乏（显卡和内存条），导致工作没法继续进行，只能搭小网络，根本不具备处理</a:t>
            </a:r>
            <a:r>
              <a:rPr lang="en-US" altLang="zh-CN"/>
              <a:t>30h</a:t>
            </a:r>
            <a:r>
              <a:rPr lang="zh-CN" altLang="en-US"/>
              <a:t>语音数据能力，后期还有</a:t>
            </a:r>
            <a:r>
              <a:rPr lang="en-US" altLang="zh-CN"/>
              <a:t>aishell 178h</a:t>
            </a:r>
            <a:r>
              <a:rPr lang="zh-CN" altLang="en-US"/>
              <a:t>语料进行对比测试。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69695" y="1087755"/>
            <a:ext cx="9769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一、</a:t>
            </a:r>
            <a:r>
              <a:rPr lang="en-US" altLang="zh-CN"/>
              <a:t>kaldi</a:t>
            </a:r>
            <a:r>
              <a:rPr lang="zh-CN" altLang="en-US"/>
              <a:t>中语音特征提取结果</a:t>
            </a:r>
            <a:endParaRPr lang="zh-CN" altLang="en-US"/>
          </a:p>
        </p:txBody>
      </p:sp>
      <p:pic>
        <p:nvPicPr>
          <p:cNvPr id="6" name="图片 5" descr="mfcc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5240" y="1557020"/>
            <a:ext cx="7266940" cy="3028315"/>
          </a:xfrm>
          <a:prstGeom prst="rect">
            <a:avLst/>
          </a:prstGeom>
        </p:spPr>
      </p:pic>
      <p:pic>
        <p:nvPicPr>
          <p:cNvPr id="7" name="图片 6" descr="mfcc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505" y="2802890"/>
            <a:ext cx="7362190" cy="3066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17675" y="1126490"/>
            <a:ext cx="8794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二、标签对应数据</a:t>
            </a:r>
            <a:endParaRPr lang="zh-CN" altLang="en-US"/>
          </a:p>
        </p:txBody>
      </p:sp>
      <p:pic>
        <p:nvPicPr>
          <p:cNvPr id="3" name="图片 2" descr="mfcc_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7675" y="1795145"/>
            <a:ext cx="7409815" cy="1857375"/>
          </a:xfrm>
          <a:prstGeom prst="rect">
            <a:avLst/>
          </a:prstGeom>
        </p:spPr>
      </p:pic>
      <p:pic>
        <p:nvPicPr>
          <p:cNvPr id="4" name="图片 3" descr="mfcc_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675" y="3757930"/>
            <a:ext cx="7543165" cy="904875"/>
          </a:xfrm>
          <a:prstGeom prst="rect">
            <a:avLst/>
          </a:prstGeom>
        </p:spPr>
      </p:pic>
      <p:pic>
        <p:nvPicPr>
          <p:cNvPr id="5" name="图片 4" descr="mfcc_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675" y="4805680"/>
            <a:ext cx="7552690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032635" y="1869440"/>
            <a:ext cx="812736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总结：</a:t>
            </a:r>
            <a:r>
              <a:rPr lang="en-US" altLang="zh-CN"/>
              <a:t>mfcc</a:t>
            </a:r>
            <a:r>
              <a:rPr lang="zh-CN" altLang="en-US"/>
              <a:t>特征已经与其对应的标签进行对齐，下一步就是将对齐的输出处理成</a:t>
            </a:r>
            <a:r>
              <a:rPr lang="en-US" altLang="zh-CN"/>
              <a:t>tf</a:t>
            </a:r>
            <a:r>
              <a:rPr lang="zh-CN" altLang="en-US"/>
              <a:t>可以接收的格式。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训练集简介：</a:t>
            </a:r>
            <a:r>
              <a:rPr lang="en-US" altLang="zh-CN"/>
              <a:t>thchs</a:t>
            </a:r>
            <a:r>
              <a:rPr lang="zh-CN" altLang="en-US"/>
              <a:t>训练集输入到</a:t>
            </a:r>
            <a:r>
              <a:rPr lang="en-US" altLang="zh-CN"/>
              <a:t>tf</a:t>
            </a:r>
            <a:r>
              <a:rPr lang="zh-CN" altLang="en-US"/>
              <a:t>中规划；</a:t>
            </a:r>
            <a:endParaRPr lang="zh-CN" altLang="en-US"/>
          </a:p>
          <a:p>
            <a:r>
              <a:rPr lang="en-US" altLang="zh-CN">
                <a:latin typeface="Calibri" panose="020F0502020204030204" charset="0"/>
              </a:rPr>
              <a:t>① </a:t>
            </a:r>
            <a:r>
              <a:rPr lang="en-US" altLang="zh-CN"/>
              <a:t>10000</a:t>
            </a:r>
            <a:r>
              <a:rPr lang="zh-CN" altLang="en-US"/>
              <a:t>句训练语料，</a:t>
            </a:r>
            <a:r>
              <a:rPr lang="en-US" altLang="zh-CN"/>
              <a:t>batch_size</a:t>
            </a:r>
            <a:r>
              <a:rPr lang="zh-CN" altLang="en-US"/>
              <a:t>：</a:t>
            </a:r>
            <a:r>
              <a:rPr lang="en-US" altLang="zh-CN"/>
              <a:t>100</a:t>
            </a:r>
            <a:r>
              <a:rPr lang="zh-CN" altLang="en-US"/>
              <a:t>，</a:t>
            </a:r>
            <a:r>
              <a:rPr lang="en-US" altLang="zh-CN"/>
              <a:t>n_batch:100 , n_epoch:1000</a:t>
            </a:r>
            <a:r>
              <a:rPr lang="zh-CN" altLang="en-US"/>
              <a:t>；</a:t>
            </a:r>
            <a:endParaRPr lang="en-US" altLang="zh-CN"/>
          </a:p>
          <a:p>
            <a:r>
              <a:rPr lang="zh-CN" altLang="en-US">
                <a:latin typeface="Calibri" panose="020F0502020204030204" charset="0"/>
              </a:rPr>
              <a:t>② </a:t>
            </a:r>
            <a:r>
              <a:rPr lang="en-US" altLang="zh-CN"/>
              <a:t>kaldi</a:t>
            </a:r>
            <a:r>
              <a:rPr lang="zh-CN" altLang="en-US"/>
              <a:t>中对于每条语料的分帧长短不一，如何处理长短不一问题？有待解决（目前有两种方案，补</a:t>
            </a:r>
            <a:r>
              <a:rPr lang="en-US" altLang="zh-CN"/>
              <a:t>0</a:t>
            </a:r>
            <a:r>
              <a:rPr lang="zh-CN" altLang="en-US"/>
              <a:t>与不补</a:t>
            </a:r>
            <a:r>
              <a:rPr lang="en-US" altLang="zh-CN"/>
              <a:t>0</a:t>
            </a:r>
            <a:r>
              <a:rPr lang="zh-CN" altLang="en-US"/>
              <a:t>）；</a:t>
            </a:r>
            <a:endParaRPr lang="zh-CN" altLang="en-US"/>
          </a:p>
          <a:p>
            <a:r>
              <a:rPr lang="zh-CN" altLang="en-US">
                <a:latin typeface="Calibri" panose="020F0502020204030204" charset="0"/>
              </a:rPr>
              <a:t>③ 假设处理成</a:t>
            </a:r>
            <a:r>
              <a:rPr lang="en-US" altLang="zh-CN">
                <a:latin typeface="Calibri" panose="020F0502020204030204" charset="0"/>
              </a:rPr>
              <a:t>1000*39</a:t>
            </a:r>
            <a:r>
              <a:rPr lang="zh-CN" altLang="en-US">
                <a:latin typeface="Calibri" panose="020F0502020204030204" charset="0"/>
              </a:rPr>
              <a:t>维度，标签对应</a:t>
            </a:r>
            <a:r>
              <a:rPr lang="en-US" altLang="zh-CN">
                <a:latin typeface="Calibri" panose="020F0502020204030204" charset="0"/>
              </a:rPr>
              <a:t>1000*1</a:t>
            </a:r>
            <a:r>
              <a:rPr lang="zh-CN" altLang="en-US">
                <a:latin typeface="Calibri" panose="020F0502020204030204" charset="0"/>
              </a:rPr>
              <a:t>，有待验证；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95425" y="817245"/>
            <a:ext cx="95472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二、</a:t>
            </a:r>
            <a:r>
              <a:rPr lang="en-US" altLang="zh-CN"/>
              <a:t>paper </a:t>
            </a:r>
            <a:endParaRPr lang="en-US" altLang="zh-CN"/>
          </a:p>
          <a:p>
            <a:r>
              <a:rPr lang="en-US" altLang="zh-CN"/>
              <a:t>  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）Recent Advances in Convolutional Neural Networks</a:t>
            </a:r>
            <a:endParaRPr lang="zh-CN" altLang="en-US"/>
          </a:p>
          <a:p>
            <a:r>
              <a:rPr lang="zh-CN" altLang="en-US"/>
              <a:t>  论文结构安排：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9405" y="1739265"/>
            <a:ext cx="6638290" cy="24669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78305" y="4321175"/>
            <a:ext cx="68637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启迪：（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conv</a:t>
            </a:r>
            <a:r>
              <a:rPr lang="zh-CN" altLang="en-US"/>
              <a:t>设计；</a:t>
            </a:r>
            <a:endParaRPr lang="zh-CN" altLang="en-US"/>
          </a:p>
          <a:p>
            <a:r>
              <a:rPr lang="zh-CN" altLang="en-US"/>
              <a:t>             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pooling</a:t>
            </a:r>
            <a:r>
              <a:rPr lang="zh-CN" altLang="en-US"/>
              <a:t>设计；</a:t>
            </a:r>
            <a:endParaRPr lang="zh-CN" altLang="en-US"/>
          </a:p>
          <a:p>
            <a:r>
              <a:rPr lang="zh-CN" altLang="en-US"/>
              <a:t>             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activation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             （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en-US" altLang="zh-CN"/>
              <a:t>optimizatiion</a:t>
            </a:r>
            <a:endParaRPr lang="en-US" altLang="zh-CN"/>
          </a:p>
          <a:p>
            <a:r>
              <a:rPr lang="zh-CN" altLang="en-US"/>
              <a:t>             （</a:t>
            </a:r>
            <a:r>
              <a:rPr lang="en-US" altLang="zh-CN"/>
              <a:t>5</a:t>
            </a:r>
            <a:r>
              <a:rPr lang="zh-CN" altLang="en-US"/>
              <a:t>）加速</a:t>
            </a:r>
            <a:r>
              <a:rPr lang="en-US" altLang="zh-CN"/>
              <a:t>CNN</a:t>
            </a:r>
            <a:r>
              <a:rPr lang="zh-CN" altLang="en-US"/>
              <a:t>还没研究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24355" y="923290"/>
            <a:ext cx="85432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）论文：Towards End-to-End Speech Recognition with Recurrent Neural Networks</a:t>
            </a:r>
            <a:endParaRPr lang="zh-CN" altLang="en-US"/>
          </a:p>
          <a:p>
            <a:r>
              <a:rPr lang="zh-CN" altLang="en-US"/>
              <a:t>  论文结构：</a:t>
            </a:r>
            <a:endParaRPr lang="zh-CN" altLang="en-US"/>
          </a:p>
          <a:p>
            <a:r>
              <a:rPr lang="zh-CN" altLang="en-US"/>
              <a:t>  </a:t>
            </a:r>
            <a:r>
              <a:rPr lang="zh-CN" altLang="en-US">
                <a:solidFill>
                  <a:srgbClr val="FF0000"/>
                </a:solidFill>
              </a:rPr>
              <a:t>论文主要介绍</a:t>
            </a:r>
            <a:r>
              <a:rPr lang="en-US" altLang="zh-CN">
                <a:solidFill>
                  <a:srgbClr val="FF0000"/>
                </a:solidFill>
              </a:rPr>
              <a:t>lstm+ctc</a:t>
            </a:r>
            <a:r>
              <a:rPr lang="zh-CN" altLang="en-US">
                <a:solidFill>
                  <a:srgbClr val="FF0000"/>
                </a:solidFill>
              </a:rPr>
              <a:t>语音识别系统，但是</a:t>
            </a:r>
            <a:r>
              <a:rPr lang="en-US" altLang="zh-CN">
                <a:solidFill>
                  <a:srgbClr val="FF0000"/>
                </a:solidFill>
              </a:rPr>
              <a:t>ctc</a:t>
            </a:r>
            <a:r>
              <a:rPr lang="zh-CN" altLang="en-US">
                <a:solidFill>
                  <a:srgbClr val="FF0000"/>
                </a:solidFill>
              </a:rPr>
              <a:t>的定义</a:t>
            </a:r>
            <a:r>
              <a:rPr lang="en-US" altLang="zh-CN">
                <a:solidFill>
                  <a:srgbClr val="FF0000"/>
                </a:solidFill>
              </a:rPr>
              <a:t>loss</a:t>
            </a:r>
            <a:r>
              <a:rPr lang="zh-CN" altLang="en-US">
                <a:solidFill>
                  <a:srgbClr val="FF0000"/>
                </a:solidFill>
              </a:rPr>
              <a:t>部分没看懂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6170" y="1832610"/>
            <a:ext cx="5057140" cy="35426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320" y="1832610"/>
            <a:ext cx="4497705" cy="31921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535" y="1832610"/>
            <a:ext cx="5457190" cy="4180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97990" y="913765"/>
            <a:ext cx="85528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三、</a:t>
            </a:r>
            <a:r>
              <a:rPr lang="en-US" altLang="zh-CN"/>
              <a:t>python</a:t>
            </a:r>
            <a:r>
              <a:rPr lang="zh-CN" altLang="en-US"/>
              <a:t>部分</a:t>
            </a:r>
            <a:endParaRPr lang="zh-CN" altLang="en-US"/>
          </a:p>
          <a:p>
            <a:r>
              <a:rPr lang="zh-CN" altLang="en-US"/>
              <a:t>  （</a:t>
            </a:r>
            <a:r>
              <a:rPr lang="en-US" altLang="zh-CN"/>
              <a:t>1</a:t>
            </a:r>
            <a:r>
              <a:rPr lang="zh-CN" altLang="en-US"/>
              <a:t>）：熟悉 </a:t>
            </a:r>
            <a:r>
              <a:rPr lang="en-US" altLang="zh-CN"/>
              <a:t>numpy</a:t>
            </a:r>
            <a:r>
              <a:rPr lang="zh-CN" altLang="en-US"/>
              <a:t>数据处理</a:t>
            </a:r>
            <a:endParaRPr lang="zh-CN" altLang="en-US"/>
          </a:p>
          <a:p>
            <a:r>
              <a:rPr lang="zh-CN" altLang="en-US"/>
              <a:t>  （</a:t>
            </a:r>
            <a:r>
              <a:rPr lang="en-US" altLang="zh-CN"/>
              <a:t>2</a:t>
            </a:r>
            <a:r>
              <a:rPr lang="zh-CN" altLang="en-US"/>
              <a:t>）：学习</a:t>
            </a:r>
            <a:r>
              <a:rPr lang="en-US" altLang="zh-CN"/>
              <a:t>tf</a:t>
            </a:r>
            <a:r>
              <a:rPr lang="zh-CN" altLang="en-US"/>
              <a:t>中不同优化器：</a:t>
            </a:r>
            <a:r>
              <a:rPr lang="en-US" altLang="zh-CN"/>
              <a:t>SGD,RMS,Adadelta</a:t>
            </a:r>
            <a:r>
              <a:rPr lang="zh-CN" altLang="en-US"/>
              <a:t>，</a:t>
            </a:r>
            <a:r>
              <a:rPr lang="en-US" altLang="zh-CN"/>
              <a:t>Adam</a:t>
            </a:r>
            <a:r>
              <a:rPr lang="zh-CN" altLang="en-US"/>
              <a:t>，根据第一篇论文学习；</a:t>
            </a:r>
            <a:endParaRPr lang="zh-CN" altLang="en-US"/>
          </a:p>
          <a:p>
            <a:r>
              <a:rPr lang="zh-CN" altLang="en-US"/>
              <a:t>  （</a:t>
            </a:r>
            <a:r>
              <a:rPr lang="en-US" altLang="zh-CN"/>
              <a:t>3</a:t>
            </a:r>
            <a:r>
              <a:rPr lang="zh-CN" altLang="en-US"/>
              <a:t>）：继续熟悉神经网络的搭建，</a:t>
            </a:r>
            <a:r>
              <a:rPr lang="en-US" altLang="zh-CN"/>
              <a:t>CNN</a:t>
            </a:r>
            <a:r>
              <a:rPr lang="zh-CN" altLang="en-US"/>
              <a:t>，</a:t>
            </a:r>
            <a:r>
              <a:rPr lang="en-US" altLang="zh-CN"/>
              <a:t>LSTM</a:t>
            </a:r>
            <a:endParaRPr lang="en-US" altLang="zh-CN"/>
          </a:p>
          <a:p>
            <a:r>
              <a:rPr lang="en-US" altLang="zh-CN"/>
              <a:t>  </a:t>
            </a: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）：</a:t>
            </a:r>
            <a:r>
              <a:rPr lang="en-US" altLang="zh-CN"/>
              <a:t>Dropout</a:t>
            </a:r>
            <a:r>
              <a:rPr lang="zh-CN" altLang="en-US"/>
              <a:t>、</a:t>
            </a:r>
            <a:r>
              <a:rPr lang="en-US" altLang="zh-CN"/>
              <a:t>Batch Normalization</a:t>
            </a:r>
            <a:r>
              <a:rPr lang="zh-CN" altLang="en-US"/>
              <a:t>准备实现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72895" y="749935"/>
            <a:ext cx="8851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下两周：</a:t>
            </a:r>
            <a:r>
              <a:rPr lang="zh-CN" altLang="en-US">
                <a:latin typeface="Calibri" panose="020F0502020204030204" charset="0"/>
              </a:rPr>
              <a:t>①处理好标签的对应，难点；</a:t>
            </a:r>
            <a:endParaRPr lang="zh-CN" altLang="en-US">
              <a:latin typeface="Calibri" panose="020F0502020204030204" charset="0"/>
            </a:endParaRPr>
          </a:p>
          <a:p>
            <a:r>
              <a:rPr lang="zh-CN" altLang="en-US">
                <a:latin typeface="Calibri" panose="020F0502020204030204" charset="0"/>
              </a:rPr>
              <a:t>                  ②继续学习</a:t>
            </a:r>
            <a:r>
              <a:rPr lang="en-US" altLang="zh-CN">
                <a:latin typeface="Calibri" panose="020F0502020204030204" charset="0"/>
              </a:rPr>
              <a:t>RNN</a:t>
            </a:r>
            <a:r>
              <a:rPr lang="zh-CN" altLang="en-US">
                <a:latin typeface="Calibri" panose="020F0502020204030204" charset="0"/>
              </a:rPr>
              <a:t>，</a:t>
            </a:r>
            <a:r>
              <a:rPr lang="en-US" altLang="zh-CN">
                <a:latin typeface="Calibri" panose="020F0502020204030204" charset="0"/>
              </a:rPr>
              <a:t>CTC</a:t>
            </a:r>
            <a:r>
              <a:rPr lang="zh-CN" altLang="en-US">
                <a:latin typeface="Calibri" panose="020F0502020204030204" charset="0"/>
              </a:rPr>
              <a:t>，看论文；</a:t>
            </a:r>
            <a:endParaRPr lang="en-US" altLang="zh-CN">
              <a:latin typeface="Calibri" panose="020F0502020204030204" charset="0"/>
            </a:endParaRPr>
          </a:p>
          <a:p>
            <a:r>
              <a:rPr lang="en-US" altLang="zh-CN">
                <a:latin typeface="Calibri" panose="020F0502020204030204" charset="0"/>
              </a:rPr>
              <a:t>                  ③</a:t>
            </a:r>
            <a:r>
              <a:rPr lang="zh-CN" altLang="en-US">
                <a:latin typeface="Calibri" panose="020F0502020204030204" charset="0"/>
              </a:rPr>
              <a:t>处理数据，标签对应，能输入到</a:t>
            </a:r>
            <a:r>
              <a:rPr lang="en-US" altLang="zh-CN">
                <a:latin typeface="Calibri" panose="020F0502020204030204" charset="0"/>
              </a:rPr>
              <a:t>tf</a:t>
            </a:r>
            <a:r>
              <a:rPr lang="zh-CN" altLang="en-US">
                <a:latin typeface="Calibri" panose="020F0502020204030204" charset="0"/>
              </a:rPr>
              <a:t>中</a:t>
            </a:r>
            <a:endParaRPr lang="zh-CN" altLang="en-US">
              <a:latin typeface="Calibri" panose="020F0502020204030204" charset="0"/>
            </a:endParaRPr>
          </a:p>
          <a:p>
            <a:endParaRPr lang="zh-CN" altLang="en-US">
              <a:latin typeface="Calibri" panose="020F0502020204030204" charset="0"/>
            </a:endParaRPr>
          </a:p>
          <a:p>
            <a:endParaRPr lang="zh-CN" altLang="en-US">
              <a:latin typeface="Calibri" panose="020F0502020204030204" charset="0"/>
            </a:endParaRPr>
          </a:p>
          <a:p>
            <a:r>
              <a:rPr lang="zh-CN" altLang="en-US">
                <a:latin typeface="Calibri" panose="020F0502020204030204" charset="0"/>
              </a:rPr>
              <a:t>工作难点：①数据处理缺乏经验，</a:t>
            </a:r>
            <a:r>
              <a:rPr lang="en-US" altLang="zh-CN">
                <a:latin typeface="Calibri" panose="020F0502020204030204" charset="0"/>
              </a:rPr>
              <a:t>tf</a:t>
            </a:r>
            <a:r>
              <a:rPr lang="zh-CN" altLang="en-US">
                <a:latin typeface="Calibri" panose="020F0502020204030204" charset="0"/>
              </a:rPr>
              <a:t>处于初级阶段；</a:t>
            </a:r>
            <a:endParaRPr lang="zh-CN" altLang="en-US">
              <a:latin typeface="Calibri" panose="020F0502020204030204" charset="0"/>
            </a:endParaRPr>
          </a:p>
          <a:p>
            <a:r>
              <a:rPr lang="zh-CN" altLang="en-US">
                <a:latin typeface="Calibri" panose="020F0502020204030204" charset="0"/>
              </a:rPr>
              <a:t>                      ②标签对应最难，神经网络继续学习，特别是</a:t>
            </a:r>
            <a:r>
              <a:rPr lang="en-US" altLang="zh-CN">
                <a:latin typeface="Calibri" panose="020F0502020204030204" charset="0"/>
              </a:rPr>
              <a:t>RNN</a:t>
            </a:r>
            <a:r>
              <a:rPr lang="zh-CN" altLang="en-US">
                <a:latin typeface="Calibri" panose="020F0502020204030204" charset="0"/>
              </a:rPr>
              <a:t>部分；</a:t>
            </a:r>
            <a:endParaRPr lang="zh-CN" altLang="en-US">
              <a:latin typeface="Calibri" panose="020F0502020204030204" charset="0"/>
            </a:endParaRPr>
          </a:p>
          <a:p>
            <a:r>
              <a:rPr lang="zh-CN" altLang="en-US">
                <a:latin typeface="Calibri" panose="020F0502020204030204" charset="0"/>
              </a:rPr>
              <a:t>                      ③先从基础单层，单向</a:t>
            </a:r>
            <a:r>
              <a:rPr lang="en-US" altLang="zh-CN">
                <a:latin typeface="Calibri" panose="020F0502020204030204" charset="0"/>
              </a:rPr>
              <a:t>RNN</a:t>
            </a:r>
            <a:r>
              <a:rPr lang="zh-CN" altLang="en-US">
                <a:latin typeface="Calibri" panose="020F0502020204030204" charset="0"/>
              </a:rPr>
              <a:t>，再搭建双层双向</a:t>
            </a:r>
            <a:r>
              <a:rPr lang="en-US" altLang="zh-CN">
                <a:latin typeface="Calibri" panose="020F0502020204030204" charset="0"/>
              </a:rPr>
              <a:t>RNN</a:t>
            </a:r>
            <a:r>
              <a:rPr lang="zh-CN" altLang="en-US">
                <a:latin typeface="Calibri" panose="020F0502020204030204" charset="0"/>
              </a:rPr>
              <a:t>。</a:t>
            </a:r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1657</Words>
  <Application>WPS 演示</Application>
  <PresentationFormat>宽屏</PresentationFormat>
  <Paragraphs>76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Shylock1414806619</cp:lastModifiedBy>
  <cp:revision>2</cp:revision>
  <dcterms:created xsi:type="dcterms:W3CDTF">2018-06-02T01:38:27Z</dcterms:created>
  <dcterms:modified xsi:type="dcterms:W3CDTF">2018-06-02T04:17:24Z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