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9080" y="887730"/>
            <a:ext cx="913384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汇报人：张威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研究方向：基于深度学习的语音识别声学模型的研究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导师：曹毅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下两周要求完成的工作内容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）这几天一直在跟华工的朋友要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Thchs30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测试集，下周应该能要到，并把它处理成和之前一样的格式，输入到神经网络中；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）看懂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graves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的论文，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gravs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一共发了两篇经典的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CTC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论文；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）最好能处理好过拟合问题；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）最快下周有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的初步实现步骤。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已完成：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）数据集已经全部得到；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）看懂了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Graves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论文中数据与标签的关系，但是解码部分还是模模糊糊，准备通过实践理解，已写入博客；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）上次过拟合问题，我现在用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80w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数据集最高做到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51%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准确率，数据太少，分类太多的原因；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还在谋划中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频率轴、时间轴、语谱图、联合特征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9510" y="641350"/>
            <a:ext cx="89414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这两周主要工作：</a:t>
            </a:r>
            <a:endParaRPr lang="zh-CN" altLang="en-US"/>
          </a:p>
          <a:p>
            <a:r>
              <a:rPr lang="zh-CN" altLang="en-US"/>
              <a:t>  （一）搭建好设备：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Ubuntu16.04+i7-7700k+GTX1070+</a:t>
            </a:r>
            <a:r>
              <a:rPr lang="zh-CN" altLang="en-US"/>
              <a:t>驱动</a:t>
            </a:r>
            <a:r>
              <a:rPr lang="en-US" altLang="zh-CN"/>
              <a:t>396+cuda9.0+cudnn7.0.5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  （二）</a:t>
            </a:r>
            <a:r>
              <a:rPr lang="en-US" altLang="zh-CN"/>
              <a:t>Thchs30</a:t>
            </a:r>
            <a:r>
              <a:rPr lang="zh-CN" altLang="en-US"/>
              <a:t>数据集已经得到，并基于</a:t>
            </a:r>
            <a:r>
              <a:rPr lang="en-US" altLang="zh-CN"/>
              <a:t>GMM-HMM</a:t>
            </a:r>
            <a:r>
              <a:rPr lang="zh-CN" altLang="en-US"/>
              <a:t>原理提取出语音分帧数据（训练集、验证集、测试集）全部得到，并采用</a:t>
            </a:r>
            <a:r>
              <a:rPr lang="en-US" altLang="zh-CN"/>
              <a:t>kaldi</a:t>
            </a:r>
            <a:r>
              <a:rPr lang="zh-CN" altLang="en-US"/>
              <a:t>提取出语音的</a:t>
            </a:r>
            <a:r>
              <a:rPr lang="en-US" altLang="zh-CN"/>
              <a:t>MFCC</a:t>
            </a:r>
            <a:r>
              <a:rPr lang="zh-CN" altLang="en-US"/>
              <a:t>特征、</a:t>
            </a:r>
            <a:r>
              <a:rPr lang="en-US" altLang="zh-CN"/>
              <a:t>Fbank</a:t>
            </a:r>
            <a:r>
              <a:rPr lang="zh-CN" altLang="en-US"/>
              <a:t>特征，其中</a:t>
            </a:r>
            <a:r>
              <a:rPr lang="en-US" altLang="zh-CN"/>
              <a:t>MFCC</a:t>
            </a:r>
            <a:r>
              <a:rPr lang="zh-CN" altLang="en-US"/>
              <a:t>已经提取出训练集、验证集、测试集的所有对齐标签数据，下周准备采用全部数据集训练神经网络；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（三）读懂</a:t>
            </a:r>
            <a:r>
              <a:rPr lang="en-US" altLang="zh-CN"/>
              <a:t>Graves</a:t>
            </a:r>
            <a:r>
              <a:rPr lang="zh-CN" altLang="en-US"/>
              <a:t>论文的数据与标签对应部分，解码部分很难；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（四）采用</a:t>
            </a:r>
            <a:r>
              <a:rPr lang="en-US" altLang="zh-CN"/>
              <a:t>LSTM</a:t>
            </a:r>
            <a:r>
              <a:rPr lang="zh-CN" altLang="en-US"/>
              <a:t>、</a:t>
            </a:r>
            <a:r>
              <a:rPr lang="en-US" altLang="zh-CN"/>
              <a:t>BLSTM</a:t>
            </a:r>
            <a:r>
              <a:rPr lang="zh-CN" altLang="en-US"/>
              <a:t>训练数据集；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（五）论文阅读：</a:t>
            </a:r>
            <a:endParaRPr lang="zh-CN" altLang="en-US"/>
          </a:p>
          <a:p>
            <a:r>
              <a:rPr lang="zh-CN" altLang="en-US"/>
              <a:t>               </a:t>
            </a:r>
            <a:r>
              <a:rPr lang="zh-CN" altLang="en-US">
                <a:latin typeface="Calibri" panose="020F0502020204030204" charset="0"/>
              </a:rPr>
              <a:t>①：VERY DEEP CONVOLUTIONAL NEURAL NETWORKS FOR ROBUST SPEECH RECOGNITION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               ②：基于卷积神经网络的语音识别研究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8920" y="542925"/>
            <a:ext cx="9154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（一）设备搭建：略</a:t>
            </a:r>
            <a:endParaRPr lang="zh-CN" altLang="en-US"/>
          </a:p>
          <a:p>
            <a:r>
              <a:rPr lang="zh-CN" altLang="en-US"/>
              <a:t>（二）数据集特征提取</a:t>
            </a:r>
            <a:r>
              <a:rPr lang="en-US" altLang="zh-CN"/>
              <a:t>MFCC</a:t>
            </a:r>
            <a:r>
              <a:rPr lang="zh-CN" altLang="en-US"/>
              <a:t>、</a:t>
            </a:r>
            <a:r>
              <a:rPr lang="en-US" altLang="zh-CN"/>
              <a:t>Fbank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3" name="图片 2" descr="MFCC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1306195"/>
            <a:ext cx="8647430" cy="2466975"/>
          </a:xfrm>
          <a:prstGeom prst="rect">
            <a:avLst/>
          </a:prstGeom>
        </p:spPr>
      </p:pic>
      <p:pic>
        <p:nvPicPr>
          <p:cNvPr id="4" name="图片 3" descr="fbank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938270"/>
            <a:ext cx="862838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3820" y="608965"/>
            <a:ext cx="948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（三）</a:t>
            </a:r>
            <a:r>
              <a:rPr lang="en-US" altLang="zh-CN"/>
              <a:t>CTC</a:t>
            </a:r>
            <a:r>
              <a:rPr lang="zh-CN" altLang="en-US"/>
              <a:t>理论学习</a:t>
            </a:r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84455" y="1307465"/>
          <a:ext cx="5880735" cy="468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978900" imgH="8661400" progId="Visio.Drawing.15">
                  <p:embed/>
                </p:oleObj>
              </mc:Choice>
              <mc:Fallback>
                <p:oleObj name="" r:id="rId1" imgW="8978900" imgH="86614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455" y="1307465"/>
                        <a:ext cx="5880735" cy="468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45" y="1388745"/>
            <a:ext cx="5929630" cy="452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1284605"/>
            <a:ext cx="6838315" cy="3685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024255"/>
            <a:ext cx="6381115" cy="4476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852805"/>
            <a:ext cx="6895465" cy="4819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6780" y="484505"/>
            <a:ext cx="481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CTC</a:t>
            </a:r>
            <a:r>
              <a:rPr lang="zh-CN" altLang="en-US"/>
              <a:t>理论推导部分（不含解码）：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9420" y="788670"/>
            <a:ext cx="850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（四）</a:t>
            </a:r>
            <a:r>
              <a:rPr lang="en-US" altLang="zh-CN"/>
              <a:t>LSTM</a:t>
            </a:r>
            <a:r>
              <a:rPr lang="zh-CN" altLang="en-US"/>
              <a:t>、</a:t>
            </a:r>
            <a:r>
              <a:rPr lang="en-US" altLang="zh-CN"/>
              <a:t>BLSTM</a:t>
            </a:r>
            <a:endParaRPr lang="en-US" altLang="zh-CN"/>
          </a:p>
        </p:txBody>
      </p:sp>
      <p:pic>
        <p:nvPicPr>
          <p:cNvPr id="3" name="图片 2" descr="shiy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085" y="1420495"/>
            <a:ext cx="7780655" cy="2085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9450" y="3723005"/>
            <a:ext cx="7837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试验结果分析：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）我采用</a:t>
            </a:r>
            <a:r>
              <a:rPr lang="en-US" altLang="zh-CN"/>
              <a:t>4</a:t>
            </a:r>
            <a:r>
              <a:rPr lang="zh-CN" altLang="en-US"/>
              <a:t>层</a:t>
            </a:r>
            <a:r>
              <a:rPr lang="en-US" altLang="zh-CN"/>
              <a:t>DNN</a:t>
            </a:r>
            <a:r>
              <a:rPr lang="zh-CN" altLang="en-US"/>
              <a:t>训练</a:t>
            </a:r>
            <a:r>
              <a:rPr lang="en-US" altLang="zh-CN"/>
              <a:t>80w</a:t>
            </a:r>
            <a:r>
              <a:rPr lang="zh-CN" altLang="en-US"/>
              <a:t>的数据集，最高的准确率到达</a:t>
            </a:r>
            <a:r>
              <a:rPr lang="en-US" altLang="zh-CN"/>
              <a:t>49%</a:t>
            </a:r>
            <a:r>
              <a:rPr lang="zh-CN" altLang="en-US"/>
              <a:t>，而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层</a:t>
            </a:r>
            <a:r>
              <a:rPr lang="en-US" altLang="zh-CN"/>
              <a:t>LSTM</a:t>
            </a:r>
            <a:r>
              <a:rPr lang="zh-CN" altLang="en-US"/>
              <a:t>网络却没有</a:t>
            </a:r>
            <a:r>
              <a:rPr lang="en-US" altLang="zh-CN"/>
              <a:t>DNN</a:t>
            </a:r>
            <a:r>
              <a:rPr lang="zh-CN" altLang="en-US"/>
              <a:t>效果好，个人理解原因：数据少，分类太多、</a:t>
            </a:r>
            <a:r>
              <a:rPr lang="en-US" altLang="zh-CN"/>
              <a:t>LSTM</a:t>
            </a:r>
            <a:r>
              <a:rPr lang="zh-CN" altLang="en-US"/>
              <a:t>网络参数为三组权值矩阵，三组偏置矩阵，网络没有得到很好的训练，欠拟合；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2</a:t>
            </a:r>
            <a:r>
              <a:rPr lang="zh-CN" altLang="en-US"/>
              <a:t>）个人原因，</a:t>
            </a:r>
            <a:r>
              <a:rPr lang="en-US" altLang="zh-CN"/>
              <a:t>LSTM</a:t>
            </a:r>
            <a:r>
              <a:rPr lang="zh-CN" altLang="en-US"/>
              <a:t>网络参数设置缺乏经验，需要更进一步学习调参经验；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）下周准备采用全部数据集进行训练，与</a:t>
            </a:r>
            <a:r>
              <a:rPr lang="en-US" altLang="zh-CN"/>
              <a:t>DNN</a:t>
            </a:r>
            <a:r>
              <a:rPr lang="zh-CN" altLang="en-US"/>
              <a:t>进行比较。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28750" y="643890"/>
            <a:ext cx="9334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（五）</a:t>
            </a:r>
            <a:r>
              <a:rPr lang="en-US" altLang="zh-CN"/>
              <a:t>Paper Reading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latin typeface="Calibri" panose="020F0502020204030204" charset="0"/>
              </a:rPr>
              <a:t>①</a:t>
            </a:r>
            <a:r>
              <a:rPr lang="zh-CN" altLang="en-US">
                <a:latin typeface="Calibri" panose="020F0502020204030204" charset="0"/>
              </a:rPr>
              <a:t>：</a:t>
            </a:r>
            <a:r>
              <a:rPr lang="zh-CN" altLang="en-US">
                <a:latin typeface="Calibri" panose="020F0502020204030204" charset="0"/>
                <a:sym typeface="+mn-ea"/>
              </a:rPr>
              <a:t>基于卷积神经网络的语音识别研究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</a:rPr>
              <a:t>    </a:t>
            </a:r>
            <a:endParaRPr lang="zh-CN" altLang="en-US">
              <a:latin typeface="Calibri" panose="020F0502020204030204" charset="0"/>
            </a:endParaRPr>
          </a:p>
          <a:p>
            <a:endParaRPr lang="en-US" altLang="zh-CN">
              <a:latin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551305"/>
            <a:ext cx="5675630" cy="474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716915"/>
            <a:ext cx="3877310" cy="5574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7420" y="3212465"/>
            <a:ext cx="1197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10" y="2486025"/>
            <a:ext cx="794258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7450" y="643255"/>
            <a:ext cx="981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r>
              <a:rPr lang="zh-CN" altLang="en-US">
                <a:latin typeface="Calibri" panose="020F0502020204030204" charset="0"/>
                <a:sym typeface="+mn-ea"/>
              </a:rPr>
              <a:t>VERY DEEP CONVOLUTIONAL NEURAL NETWORKS FOR ROBUST SPEECH RECOGNITION</a:t>
            </a:r>
            <a:endParaRPr lang="zh-CN" altLang="en-US">
              <a:latin typeface="Calibri" panose="020F0502020204030204" charset="0"/>
            </a:endParaRPr>
          </a:p>
          <a:p>
            <a:endParaRPr lang="zh-CN" altLang="en-US">
              <a:latin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153795"/>
            <a:ext cx="9465310" cy="5159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6675" y="2018665"/>
            <a:ext cx="95186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分析：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从结构上创新已经被Yanmin Qian做的差不多的，能想的结构都被此人想到并实现，而且最后错误率都一定的降低，感觉从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结构的创新有难度颇高，但是此人一直是以</a:t>
            </a:r>
            <a:r>
              <a:rPr lang="en-US" altLang="zh-CN">
                <a:sym typeface="+mn-ea"/>
              </a:rPr>
              <a:t>kaldi</a:t>
            </a:r>
            <a:r>
              <a:rPr lang="zh-CN" altLang="en-US">
                <a:sym typeface="+mn-ea"/>
              </a:rPr>
              <a:t>提取的特征为基础，目前还有两块没做：</a:t>
            </a:r>
            <a:endParaRPr lang="zh-CN" altLang="en-US"/>
          </a:p>
          <a:p>
            <a:r>
              <a:rPr lang="zh-CN" altLang="en-US">
                <a:sym typeface="+mn-ea"/>
              </a:rPr>
              <a:t>  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）语谱图还未进行卷积，语谱图是语音的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图像特征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，直接从语音信号提取，一定程度上避免了人工提取语音特征的缺陷；</a:t>
            </a:r>
            <a:endParaRPr lang="zh-CN" altLang="en-US"/>
          </a:p>
          <a:p>
            <a:r>
              <a:rPr lang="zh-CN" altLang="en-US">
                <a:sym typeface="+mn-ea"/>
              </a:rPr>
              <a:t>  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）顶层还未进行采用端到端进行设计，仍然采用的是</a:t>
            </a:r>
            <a:r>
              <a:rPr lang="en-US" altLang="zh-CN">
                <a:sym typeface="+mn-ea"/>
              </a:rPr>
              <a:t>GMM-HMM</a:t>
            </a:r>
            <a:r>
              <a:rPr lang="zh-CN" altLang="en-US">
                <a:sym typeface="+mn-ea"/>
              </a:rPr>
              <a:t>对齐之后的数据进行操作，不知道效果如何，理论上采用</a:t>
            </a:r>
            <a:r>
              <a:rPr lang="en-US" altLang="zh-CN">
                <a:sym typeface="+mn-ea"/>
              </a:rPr>
              <a:t>CTC</a:t>
            </a:r>
            <a:r>
              <a:rPr lang="zh-CN" altLang="en-US">
                <a:sym typeface="+mn-ea"/>
              </a:rPr>
              <a:t>折叠原理效果会提升；</a:t>
            </a:r>
            <a:endParaRPr lang="zh-CN" altLang="en-US"/>
          </a:p>
          <a:p>
            <a:r>
              <a:rPr lang="zh-CN" altLang="en-US">
                <a:sym typeface="+mn-ea"/>
              </a:rPr>
              <a:t> 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）此人一直采用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进行语音识别，但是Yanmin Qian好像并没有进行过网络的叠加？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0205" y="913765"/>
            <a:ext cx="9295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下两周安排：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）实现基于</a:t>
            </a:r>
            <a:r>
              <a:rPr lang="en-US" altLang="zh-CN"/>
              <a:t>DNN-HMM</a:t>
            </a:r>
            <a:r>
              <a:rPr lang="zh-CN" altLang="en-US"/>
              <a:t>的语音识别（</a:t>
            </a:r>
            <a:r>
              <a:rPr lang="en-US" altLang="zh-CN"/>
              <a:t>Thchs30</a:t>
            </a:r>
            <a:r>
              <a:rPr lang="zh-CN" altLang="en-US"/>
              <a:t>数据集）；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）基本上能实现</a:t>
            </a:r>
            <a:r>
              <a:rPr lang="en-US" altLang="zh-CN"/>
              <a:t>NN-CTC</a:t>
            </a:r>
            <a:r>
              <a:rPr lang="zh-CN" altLang="en-US"/>
              <a:t>的语音识别流程；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3</a:t>
            </a:r>
            <a:r>
              <a:rPr lang="zh-CN" altLang="en-US"/>
              <a:t>）继续看</a:t>
            </a:r>
            <a:r>
              <a:rPr lang="en-US" altLang="zh-CN"/>
              <a:t>CTC</a:t>
            </a:r>
            <a:r>
              <a:rPr lang="zh-CN" altLang="en-US"/>
              <a:t>论文，争取把解码弄懂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WPS 演示</Application>
  <PresentationFormat>宽屏</PresentationFormat>
  <Paragraphs>69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Shylock1414806619</cp:lastModifiedBy>
  <cp:revision>4</cp:revision>
  <dcterms:created xsi:type="dcterms:W3CDTF">2018-07-07T00:44:00Z</dcterms:created>
  <dcterms:modified xsi:type="dcterms:W3CDTF">2018-07-08T01:53:01Z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