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Economica" panose="020B0604020202020204" charset="0"/>
      <p:regular r:id="rId17"/>
      <p:bold r:id="rId18"/>
      <p:italic r:id="rId19"/>
      <p:boldItalic r:id="rId20"/>
    </p:embeddedFont>
    <p:embeddedFont>
      <p:font typeface="Open Sans" panose="020B0606030504020204" pitchFamily="34" charset="0"/>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0" d="100"/>
          <a:sy n="130" d="100"/>
        </p:scale>
        <p:origin x="82"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009d577e6a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009d577e6a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009d577e6a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009d577e6a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009d577e6a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009d577e6a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009d577e6a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009d577e6a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09d577e6a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009d577e6a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009d577e6a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009d577e6a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009d577e6a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009d577e6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009d577e6a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009d577e6a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009d577e6a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009d577e6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09d577e6a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09d577e6a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009d577e6a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009d577e6a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009d577e6a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009d577e6a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09d577e6a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009d577e6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2400"/>
              <a:t>Compiler Design Project</a:t>
            </a:r>
            <a:endParaRPr sz="2400"/>
          </a:p>
          <a:p>
            <a:pPr marL="0" lvl="0" indent="0" algn="ctr" rtl="0">
              <a:spcBef>
                <a:spcPts val="0"/>
              </a:spcBef>
              <a:spcAft>
                <a:spcPts val="0"/>
              </a:spcAft>
              <a:buNone/>
            </a:pPr>
            <a:endParaRPr sz="2400"/>
          </a:p>
          <a:p>
            <a:pPr marL="0" lvl="0" indent="0" algn="ctr" rtl="0">
              <a:spcBef>
                <a:spcPts val="0"/>
              </a:spcBef>
              <a:spcAft>
                <a:spcPts val="0"/>
              </a:spcAft>
              <a:buNone/>
            </a:pPr>
            <a:r>
              <a:rPr lang="en" sz="2400" b="1"/>
              <a:t>Topic</a:t>
            </a:r>
            <a:r>
              <a:rPr lang="en" sz="2400"/>
              <a:t>:-</a:t>
            </a:r>
            <a:r>
              <a:rPr lang="en" sz="2400" b="1"/>
              <a:t>Sentiment Analysis Using RNN</a:t>
            </a:r>
            <a:endParaRPr sz="2400" b="1"/>
          </a:p>
        </p:txBody>
      </p:sp>
      <p:sp>
        <p:nvSpPr>
          <p:cNvPr id="63" name="Google Shape;63;p13"/>
          <p:cNvSpPr txBox="1">
            <a:spLocks noGrp="1"/>
          </p:cNvSpPr>
          <p:nvPr>
            <p:ph type="subTitle" idx="1"/>
          </p:nvPr>
        </p:nvSpPr>
        <p:spPr>
          <a:xfrm>
            <a:off x="3044700" y="3116573"/>
            <a:ext cx="3054600" cy="970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700" dirty="0"/>
              <a:t>1. </a:t>
            </a:r>
            <a:r>
              <a:rPr lang="en" sz="1700" b="1" dirty="0"/>
              <a:t>Swraj Kant Sharma(2k19/co/402)</a:t>
            </a:r>
            <a:endParaRPr sz="1700" b="1" dirty="0"/>
          </a:p>
          <a:p>
            <a:pPr marL="0" lvl="0" indent="0" algn="ctr" rtl="0">
              <a:spcBef>
                <a:spcPts val="0"/>
              </a:spcBef>
              <a:spcAft>
                <a:spcPts val="0"/>
              </a:spcAft>
              <a:buNone/>
            </a:pPr>
            <a:r>
              <a:rPr lang="en" sz="1700" b="1"/>
              <a:t>   </a:t>
            </a:r>
            <a:endParaRPr sz="17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265500" y="120925"/>
            <a:ext cx="4045200" cy="999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solidFill>
                  <a:schemeClr val="dk1"/>
                </a:solidFill>
              </a:rPr>
              <a:t>Model Training</a:t>
            </a:r>
            <a:endParaRPr>
              <a:solidFill>
                <a:schemeClr val="dk1"/>
              </a:solidFill>
            </a:endParaRPr>
          </a:p>
        </p:txBody>
      </p:sp>
      <p:sp>
        <p:nvSpPr>
          <p:cNvPr id="125" name="Google Shape;125;p22"/>
          <p:cNvSpPr txBox="1">
            <a:spLocks noGrp="1"/>
          </p:cNvSpPr>
          <p:nvPr>
            <p:ph type="body" idx="2"/>
          </p:nvPr>
        </p:nvSpPr>
        <p:spPr>
          <a:xfrm>
            <a:off x="6729900" y="724200"/>
            <a:ext cx="2378400" cy="4096800"/>
          </a:xfrm>
          <a:prstGeom prst="rect">
            <a:avLst/>
          </a:prstGeom>
        </p:spPr>
        <p:txBody>
          <a:bodyPr spcFirstLastPara="1" wrap="square" lIns="91425" tIns="91425" rIns="91425" bIns="91425" anchor="ctr" anchorCtr="0">
            <a:normAutofit/>
          </a:bodyPr>
          <a:lstStyle/>
          <a:p>
            <a:pPr marL="457200" lvl="0" indent="-311150" algn="l" rtl="0">
              <a:spcBef>
                <a:spcPts val="0"/>
              </a:spcBef>
              <a:spcAft>
                <a:spcPts val="0"/>
              </a:spcAft>
              <a:buClr>
                <a:schemeClr val="dk1"/>
              </a:buClr>
              <a:buSzPts val="1300"/>
              <a:buChar char="●"/>
            </a:pPr>
            <a:r>
              <a:rPr lang="en" sz="1300" b="1">
                <a:solidFill>
                  <a:schemeClr val="dk1"/>
                </a:solidFill>
              </a:rPr>
              <a:t>Patience=k</a:t>
            </a:r>
            <a:r>
              <a:rPr lang="en" sz="1300">
                <a:solidFill>
                  <a:schemeClr val="dk1"/>
                </a:solidFill>
              </a:rPr>
              <a:t>:-model will wait for k epochs and if validation accuracy does not inc. then the model will stop training.This is done to avoid overfitting.</a:t>
            </a:r>
            <a:endParaRPr sz="1300">
              <a:solidFill>
                <a:schemeClr val="dk1"/>
              </a:solidFill>
            </a:endParaRPr>
          </a:p>
          <a:p>
            <a:pPr marL="457200" lvl="0" indent="-311150" algn="l" rtl="0">
              <a:spcBef>
                <a:spcPts val="0"/>
              </a:spcBef>
              <a:spcAft>
                <a:spcPts val="0"/>
              </a:spcAft>
              <a:buClr>
                <a:schemeClr val="dk1"/>
              </a:buClr>
              <a:buSzPts val="1300"/>
              <a:buChar char="●"/>
            </a:pPr>
            <a:r>
              <a:rPr lang="en" sz="1300" b="1">
                <a:solidFill>
                  <a:schemeClr val="dk1"/>
                </a:solidFill>
              </a:rPr>
              <a:t>best_model.h5</a:t>
            </a:r>
            <a:r>
              <a:rPr lang="en" sz="1300">
                <a:solidFill>
                  <a:schemeClr val="dk1"/>
                </a:solidFill>
              </a:rPr>
              <a:t>:-Saves the model when the Validation Accuracy Increases and discard the model when the</a:t>
            </a:r>
            <a:endParaRPr sz="1300">
              <a:solidFill>
                <a:schemeClr val="dk1"/>
              </a:solidFill>
            </a:endParaRPr>
          </a:p>
          <a:p>
            <a:pPr marL="457200" lvl="0" indent="0" algn="l" rtl="0">
              <a:spcBef>
                <a:spcPts val="1200"/>
              </a:spcBef>
              <a:spcAft>
                <a:spcPts val="1200"/>
              </a:spcAft>
              <a:buNone/>
            </a:pPr>
            <a:endParaRPr sz="1300">
              <a:solidFill>
                <a:schemeClr val="dk1"/>
              </a:solidFill>
            </a:endParaRPr>
          </a:p>
        </p:txBody>
      </p:sp>
      <p:pic>
        <p:nvPicPr>
          <p:cNvPr id="126" name="Google Shape;126;p22"/>
          <p:cNvPicPr preferRelativeResize="0"/>
          <p:nvPr/>
        </p:nvPicPr>
        <p:blipFill>
          <a:blip r:embed="rId4">
            <a:alphaModFix/>
          </a:blip>
          <a:stretch>
            <a:fillRect/>
          </a:stretch>
        </p:blipFill>
        <p:spPr>
          <a:xfrm>
            <a:off x="0" y="2042700"/>
            <a:ext cx="6802451" cy="1722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311700" y="72550"/>
            <a:ext cx="8520600" cy="55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2580">
                <a:solidFill>
                  <a:schemeClr val="dk1"/>
                </a:solidFill>
              </a:rPr>
              <a:t>6.Result Visualization</a:t>
            </a:r>
            <a:endParaRPr sz="2580">
              <a:solidFill>
                <a:schemeClr val="dk1"/>
              </a:solidFill>
            </a:endParaRPr>
          </a:p>
        </p:txBody>
      </p:sp>
      <p:pic>
        <p:nvPicPr>
          <p:cNvPr id="132" name="Google Shape;132;p23"/>
          <p:cNvPicPr preferRelativeResize="0"/>
          <p:nvPr/>
        </p:nvPicPr>
        <p:blipFill>
          <a:blip r:embed="rId4">
            <a:alphaModFix/>
          </a:blip>
          <a:stretch>
            <a:fillRect/>
          </a:stretch>
        </p:blipFill>
        <p:spPr>
          <a:xfrm>
            <a:off x="4778850" y="564750"/>
            <a:ext cx="4158299" cy="3135675"/>
          </a:xfrm>
          <a:prstGeom prst="rect">
            <a:avLst/>
          </a:prstGeom>
          <a:noFill/>
          <a:ln>
            <a:noFill/>
          </a:ln>
        </p:spPr>
      </p:pic>
      <p:pic>
        <p:nvPicPr>
          <p:cNvPr id="133" name="Google Shape;133;p23"/>
          <p:cNvPicPr preferRelativeResize="0"/>
          <p:nvPr/>
        </p:nvPicPr>
        <p:blipFill>
          <a:blip r:embed="rId5">
            <a:alphaModFix/>
          </a:blip>
          <a:stretch>
            <a:fillRect/>
          </a:stretch>
        </p:blipFill>
        <p:spPr>
          <a:xfrm>
            <a:off x="103275" y="564750"/>
            <a:ext cx="4224450" cy="3169500"/>
          </a:xfrm>
          <a:prstGeom prst="rect">
            <a:avLst/>
          </a:prstGeom>
          <a:noFill/>
          <a:ln>
            <a:noFill/>
          </a:ln>
        </p:spPr>
      </p:pic>
      <p:sp>
        <p:nvSpPr>
          <p:cNvPr id="134" name="Google Shape;134;p23"/>
          <p:cNvSpPr txBox="1"/>
          <p:nvPr/>
        </p:nvSpPr>
        <p:spPr>
          <a:xfrm>
            <a:off x="604650" y="3966450"/>
            <a:ext cx="80619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Open Sans"/>
                <a:ea typeface="Open Sans"/>
                <a:cs typeface="Open Sans"/>
                <a:sym typeface="Open Sans"/>
              </a:rPr>
              <a:t>From the two graph we can see that that the training and the validation accuracies are quite comparable and also the training loss and the validation loss have decreased sharply.Therefore we can say that the model has not overfitted</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311700" y="0"/>
            <a:ext cx="8520600" cy="54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2380"/>
              <a:t>Train,Test Accuracy:-</a:t>
            </a:r>
            <a:endParaRPr sz="2380"/>
          </a:p>
        </p:txBody>
      </p:sp>
      <p:pic>
        <p:nvPicPr>
          <p:cNvPr id="140" name="Google Shape;140;p24"/>
          <p:cNvPicPr preferRelativeResize="0"/>
          <p:nvPr/>
        </p:nvPicPr>
        <p:blipFill>
          <a:blip r:embed="rId4">
            <a:alphaModFix/>
          </a:blip>
          <a:stretch>
            <a:fillRect/>
          </a:stretch>
        </p:blipFill>
        <p:spPr>
          <a:xfrm>
            <a:off x="542250" y="942300"/>
            <a:ext cx="8172450" cy="2257425"/>
          </a:xfrm>
          <a:prstGeom prst="rect">
            <a:avLst/>
          </a:prstGeom>
          <a:noFill/>
          <a:ln>
            <a:noFill/>
          </a:ln>
        </p:spPr>
      </p:pic>
      <p:sp>
        <p:nvSpPr>
          <p:cNvPr id="141" name="Google Shape;141;p24"/>
          <p:cNvSpPr txBox="1"/>
          <p:nvPr/>
        </p:nvSpPr>
        <p:spPr>
          <a:xfrm>
            <a:off x="1007750" y="3531125"/>
            <a:ext cx="66915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latin typeface="Open Sans"/>
                <a:ea typeface="Open Sans"/>
                <a:cs typeface="Open Sans"/>
                <a:sym typeface="Open Sans"/>
              </a:rPr>
              <a:t>After tuning a lot hyperparameters the highest test accuracy that i managed to achieve is around 90.1%. And the highest train accuracy is around 93.8%.</a:t>
            </a:r>
            <a:endParaRPr sz="1300" b="1">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311700" y="32250"/>
            <a:ext cx="8520600" cy="6369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Confusion Matrix</a:t>
            </a:r>
            <a:endParaRPr/>
          </a:p>
        </p:txBody>
      </p:sp>
      <p:pic>
        <p:nvPicPr>
          <p:cNvPr id="147" name="Google Shape;147;p25"/>
          <p:cNvPicPr preferRelativeResize="0"/>
          <p:nvPr/>
        </p:nvPicPr>
        <p:blipFill>
          <a:blip r:embed="rId4">
            <a:alphaModFix/>
          </a:blip>
          <a:stretch>
            <a:fillRect/>
          </a:stretch>
        </p:blipFill>
        <p:spPr>
          <a:xfrm>
            <a:off x="732850" y="587775"/>
            <a:ext cx="4772025" cy="3057525"/>
          </a:xfrm>
          <a:prstGeom prst="rect">
            <a:avLst/>
          </a:prstGeom>
          <a:noFill/>
          <a:ln>
            <a:noFill/>
          </a:ln>
        </p:spPr>
      </p:pic>
      <p:pic>
        <p:nvPicPr>
          <p:cNvPr id="148" name="Google Shape;148;p25"/>
          <p:cNvPicPr preferRelativeResize="0"/>
          <p:nvPr/>
        </p:nvPicPr>
        <p:blipFill>
          <a:blip r:embed="rId5">
            <a:alphaModFix/>
          </a:blip>
          <a:stretch>
            <a:fillRect/>
          </a:stretch>
        </p:blipFill>
        <p:spPr>
          <a:xfrm>
            <a:off x="5809675" y="1047275"/>
            <a:ext cx="3334325" cy="1965320"/>
          </a:xfrm>
          <a:prstGeom prst="rect">
            <a:avLst/>
          </a:prstGeom>
          <a:noFill/>
          <a:ln>
            <a:noFill/>
          </a:ln>
        </p:spPr>
      </p:pic>
      <p:sp>
        <p:nvSpPr>
          <p:cNvPr id="149" name="Google Shape;149;p25"/>
          <p:cNvSpPr txBox="1"/>
          <p:nvPr/>
        </p:nvSpPr>
        <p:spPr>
          <a:xfrm>
            <a:off x="927125" y="4055150"/>
            <a:ext cx="782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150" name="Google Shape;150;p25"/>
          <p:cNvSpPr txBox="1"/>
          <p:nvPr/>
        </p:nvSpPr>
        <p:spPr>
          <a:xfrm>
            <a:off x="1322150" y="4143825"/>
            <a:ext cx="73605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latin typeface="Open Sans"/>
                <a:ea typeface="Open Sans"/>
                <a:cs typeface="Open Sans"/>
                <a:sym typeface="Open Sans"/>
              </a:rPr>
              <a:t>Out of around 2500 negative reviews only 295 reviews have been misclassified and 2198 reviews are correctly classified. And similarly for the positive reviews only 212 have been misclassified and 2295 reviews have been correctly classified.</a:t>
            </a:r>
            <a:endParaRPr sz="1300" b="1">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4"/>
        <p:cNvGrpSpPr/>
        <p:nvPr/>
      </p:nvGrpSpPr>
      <p:grpSpPr>
        <a:xfrm>
          <a:off x="0" y="0"/>
          <a:ext cx="0" cy="0"/>
          <a:chOff x="0" y="0"/>
          <a:chExt cx="0" cy="0"/>
        </a:xfrm>
      </p:grpSpPr>
      <p:sp>
        <p:nvSpPr>
          <p:cNvPr id="155" name="Google Shape;155;p26"/>
          <p:cNvSpPr txBox="1">
            <a:spLocks noGrp="1"/>
          </p:cNvSpPr>
          <p:nvPr>
            <p:ph type="title"/>
          </p:nvPr>
        </p:nvSpPr>
        <p:spPr>
          <a:xfrm>
            <a:off x="279450" y="0"/>
            <a:ext cx="8520600" cy="717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References:-</a:t>
            </a:r>
            <a:endParaRPr/>
          </a:p>
        </p:txBody>
      </p:sp>
      <p:sp>
        <p:nvSpPr>
          <p:cNvPr id="156" name="Google Shape;156;p26"/>
          <p:cNvSpPr txBox="1"/>
          <p:nvPr/>
        </p:nvSpPr>
        <p:spPr>
          <a:xfrm>
            <a:off x="677200" y="1088350"/>
            <a:ext cx="7691100" cy="33033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dk1"/>
              </a:buClr>
              <a:buSzPts val="1600"/>
              <a:buFont typeface="Open Sans"/>
              <a:buAutoNum type="arabicPeriod"/>
            </a:pPr>
            <a:r>
              <a:rPr lang="en" sz="1200" b="1">
                <a:solidFill>
                  <a:schemeClr val="dk1"/>
                </a:solidFill>
              </a:rPr>
              <a:t>S. M. Qaisar, "Sentiment Analysis of IMDb Movie Reviews Using Long Short-Term Memory," 2020 2nd International Conference on Computer and Information Sciences (ICCIS), 2020, pp. 1-4, doi: 10.1109/ICCIS49240.2020.9257657.</a:t>
            </a:r>
            <a:endParaRPr sz="1200" b="1">
              <a:solidFill>
                <a:schemeClr val="dk1"/>
              </a:solidFill>
            </a:endParaRPr>
          </a:p>
          <a:p>
            <a:pPr marL="457200" lvl="0" indent="0" algn="l" rtl="0">
              <a:spcBef>
                <a:spcPts val="0"/>
              </a:spcBef>
              <a:spcAft>
                <a:spcPts val="0"/>
              </a:spcAft>
              <a:buNone/>
            </a:pPr>
            <a:endParaRPr sz="1200" b="1">
              <a:solidFill>
                <a:schemeClr val="dk1"/>
              </a:solidFill>
            </a:endParaRPr>
          </a:p>
          <a:p>
            <a:pPr marL="457200" lvl="0" indent="-330200" algn="l" rtl="0">
              <a:spcBef>
                <a:spcPts val="0"/>
              </a:spcBef>
              <a:spcAft>
                <a:spcPts val="0"/>
              </a:spcAft>
              <a:buClr>
                <a:schemeClr val="dk1"/>
              </a:buClr>
              <a:buSzPts val="1600"/>
              <a:buFont typeface="Open Sans"/>
              <a:buAutoNum type="arabicPeriod"/>
            </a:pPr>
            <a:r>
              <a:rPr lang="en" sz="1200" b="1">
                <a:solidFill>
                  <a:schemeClr val="dk1"/>
                </a:solidFill>
              </a:rPr>
              <a:t>R. Agarwal, D. Jain, G. Sharma and J. Tiwari, "Machine Learning based Click Bait Detection System," 2021 International Conference on Artificial Intelligence and Smart Systems (ICAIS), 2021, pp. 1714-1720, doi: 10.1109/ICAIS50930.2021.9395898.</a:t>
            </a:r>
            <a:endParaRPr sz="1200" b="1">
              <a:solidFill>
                <a:schemeClr val="dk1"/>
              </a:solidFill>
            </a:endParaRPr>
          </a:p>
          <a:p>
            <a:pPr marL="457200" lvl="0" indent="0" algn="l" rtl="0">
              <a:spcBef>
                <a:spcPts val="0"/>
              </a:spcBef>
              <a:spcAft>
                <a:spcPts val="0"/>
              </a:spcAft>
              <a:buNone/>
            </a:pPr>
            <a:endParaRPr sz="1200" b="1">
              <a:solidFill>
                <a:schemeClr val="dk1"/>
              </a:solidFill>
            </a:endParaRPr>
          </a:p>
          <a:p>
            <a:pPr marL="457200" lvl="0" indent="-317500" algn="l" rtl="0">
              <a:spcBef>
                <a:spcPts val="0"/>
              </a:spcBef>
              <a:spcAft>
                <a:spcPts val="0"/>
              </a:spcAft>
              <a:buClr>
                <a:schemeClr val="dk1"/>
              </a:buClr>
              <a:buSzPts val="1400"/>
              <a:buAutoNum type="arabicPeriod"/>
            </a:pPr>
            <a:r>
              <a:rPr lang="en" sz="1200" b="1">
                <a:solidFill>
                  <a:schemeClr val="dk1"/>
                </a:solidFill>
              </a:rPr>
              <a:t>D. Goularas and S. Kamis, "Evaluation of Deep Learning Techniques in Sentiment Analysis from Twitter Data," 2019 International Conference on Deep Learning and Machine Learning in Emerging Applications (Deep-ML), 2019, pp. 12-17, doi: 10.1109/Deep-ML.2019.00011. </a:t>
            </a:r>
            <a:endParaRPr sz="1200" b="1">
              <a:solidFill>
                <a:schemeClr val="dk1"/>
              </a:solidFill>
            </a:endParaRPr>
          </a:p>
          <a:p>
            <a:pPr marL="457200" lvl="0" indent="0" algn="l" rtl="0">
              <a:spcBef>
                <a:spcPts val="0"/>
              </a:spcBef>
              <a:spcAft>
                <a:spcPts val="0"/>
              </a:spcAft>
              <a:buNone/>
            </a:pPr>
            <a:endParaRPr sz="1200" b="1">
              <a:solidFill>
                <a:schemeClr val="dk1"/>
              </a:solidFill>
            </a:endParaRPr>
          </a:p>
          <a:p>
            <a:pPr marL="457200" lvl="0" indent="-311150" algn="just" rtl="0">
              <a:lnSpc>
                <a:spcPct val="115000"/>
              </a:lnSpc>
              <a:spcBef>
                <a:spcPts val="1200"/>
              </a:spcBef>
              <a:spcAft>
                <a:spcPts val="0"/>
              </a:spcAft>
              <a:buClr>
                <a:schemeClr val="dk1"/>
              </a:buClr>
              <a:buSzPts val="1300"/>
              <a:buAutoNum type="arabicPeriod"/>
            </a:pPr>
            <a:r>
              <a:rPr lang="en" sz="1100" b="1">
                <a:solidFill>
                  <a:schemeClr val="dk1"/>
                </a:solidFill>
              </a:rPr>
              <a:t>B. Nath Saha and A. Senapati, "Long Short Term Memory (LSTM) based Deep Learning for Sentiment Analysis of English and Spanish Data," 2020 International Conference on Computational Performance Evaluation (ComPE), 2020, pp. 442-446, doi: 10.1109/ComPE49325.2020.9200054.</a:t>
            </a:r>
            <a:endParaRPr sz="1300" b="1">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solidFill>
                  <a:schemeClr val="dk1"/>
                </a:solidFill>
              </a:rPr>
              <a:t>Introduction</a:t>
            </a:r>
            <a:endParaRPr>
              <a:solidFill>
                <a:schemeClr val="dk1"/>
              </a:solidFill>
            </a:endParaRPr>
          </a:p>
          <a:p>
            <a:pPr marL="0" lvl="0" indent="0" algn="ctr" rtl="0">
              <a:spcBef>
                <a:spcPts val="0"/>
              </a:spcBef>
              <a:spcAft>
                <a:spcPts val="0"/>
              </a:spcAft>
              <a:buNone/>
            </a:pPr>
            <a:r>
              <a:rPr lang="en" sz="2300" b="1">
                <a:solidFill>
                  <a:schemeClr val="dk1"/>
                </a:solidFill>
              </a:rPr>
              <a:t>(About The Project)</a:t>
            </a:r>
            <a:endParaRPr sz="2300" b="1">
              <a:solidFill>
                <a:schemeClr val="dk1"/>
              </a:solidFill>
            </a:endParaRPr>
          </a:p>
        </p:txBody>
      </p:sp>
      <p:sp>
        <p:nvSpPr>
          <p:cNvPr id="69" name="Google Shape;69;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457200" lvl="0" indent="-304800" algn="l" rtl="0">
              <a:spcBef>
                <a:spcPts val="0"/>
              </a:spcBef>
              <a:spcAft>
                <a:spcPts val="0"/>
              </a:spcAft>
              <a:buClr>
                <a:schemeClr val="dk1"/>
              </a:buClr>
              <a:buSzPts val="1200"/>
              <a:buChar char="●"/>
            </a:pPr>
            <a:r>
              <a:rPr lang="en" sz="1200">
                <a:solidFill>
                  <a:schemeClr val="dk1"/>
                </a:solidFill>
              </a:rPr>
              <a:t>According to Google,the process of computationally identifying and categorizing opinions expressed in a piece of text, especially in order to determine whether the writer's attitude towards a particular topic, product, etc. is </a:t>
            </a:r>
            <a:r>
              <a:rPr lang="en" sz="1200" b="1">
                <a:solidFill>
                  <a:schemeClr val="dk1"/>
                </a:solidFill>
              </a:rPr>
              <a:t>positive</a:t>
            </a:r>
            <a:r>
              <a:rPr lang="en" sz="1200">
                <a:solidFill>
                  <a:schemeClr val="dk1"/>
                </a:solidFill>
              </a:rPr>
              <a:t>, </a:t>
            </a:r>
            <a:r>
              <a:rPr lang="en" sz="1200" b="1">
                <a:solidFill>
                  <a:schemeClr val="dk1"/>
                </a:solidFill>
              </a:rPr>
              <a:t>negative</a:t>
            </a:r>
            <a:r>
              <a:rPr lang="en" sz="1200">
                <a:solidFill>
                  <a:schemeClr val="dk1"/>
                </a:solidFill>
              </a:rPr>
              <a:t>, or </a:t>
            </a:r>
            <a:r>
              <a:rPr lang="en" sz="1200" b="1">
                <a:solidFill>
                  <a:schemeClr val="dk1"/>
                </a:solidFill>
              </a:rPr>
              <a:t>neutral</a:t>
            </a:r>
            <a:r>
              <a:rPr lang="en" sz="1200">
                <a:solidFill>
                  <a:schemeClr val="dk1"/>
                </a:solidFill>
              </a:rPr>
              <a:t> is termed as sentiment analysis.</a:t>
            </a:r>
            <a:endParaRPr sz="1200">
              <a:solidFill>
                <a:schemeClr val="dk1"/>
              </a:solidFill>
            </a:endParaRPr>
          </a:p>
          <a:p>
            <a:pPr marL="457200" lvl="0" indent="0" algn="l" rtl="0">
              <a:spcBef>
                <a:spcPts val="1200"/>
              </a:spcBef>
              <a:spcAft>
                <a:spcPts val="0"/>
              </a:spcAft>
              <a:buNone/>
            </a:pPr>
            <a:endParaRPr sz="1200">
              <a:solidFill>
                <a:schemeClr val="dk1"/>
              </a:solidFill>
            </a:endParaRPr>
          </a:p>
          <a:p>
            <a:pPr marL="457200" lvl="0" indent="-304800" algn="l" rtl="0">
              <a:spcBef>
                <a:spcPts val="1200"/>
              </a:spcBef>
              <a:spcAft>
                <a:spcPts val="0"/>
              </a:spcAft>
              <a:buClr>
                <a:schemeClr val="dk1"/>
              </a:buClr>
              <a:buSzPts val="1200"/>
              <a:buChar char="●"/>
            </a:pPr>
            <a:r>
              <a:rPr lang="en" sz="1200">
                <a:solidFill>
                  <a:schemeClr val="dk1"/>
                </a:solidFill>
              </a:rPr>
              <a:t>In this project i have implemented </a:t>
            </a:r>
            <a:r>
              <a:rPr lang="en" sz="1200" b="1">
                <a:solidFill>
                  <a:schemeClr val="dk1"/>
                </a:solidFill>
              </a:rPr>
              <a:t>Recurrent Neural Networks(RNN)</a:t>
            </a:r>
            <a:r>
              <a:rPr lang="en" sz="1200">
                <a:solidFill>
                  <a:schemeClr val="dk1"/>
                </a:solidFill>
              </a:rPr>
              <a:t> using </a:t>
            </a:r>
            <a:r>
              <a:rPr lang="en" sz="1200" b="1">
                <a:solidFill>
                  <a:schemeClr val="dk1"/>
                </a:solidFill>
              </a:rPr>
              <a:t>Long Short Term Memory(LSTM)</a:t>
            </a:r>
            <a:r>
              <a:rPr lang="en" sz="1200">
                <a:solidFill>
                  <a:schemeClr val="dk1"/>
                </a:solidFill>
              </a:rPr>
              <a:t> to perform the sentiment analysis.</a:t>
            </a:r>
            <a:endParaRPr sz="1200">
              <a:solidFill>
                <a:schemeClr val="dk1"/>
              </a:solidFill>
            </a:endParaRPr>
          </a:p>
        </p:txBody>
      </p:sp>
      <p:pic>
        <p:nvPicPr>
          <p:cNvPr id="70" name="Google Shape;70;p14"/>
          <p:cNvPicPr preferRelativeResize="0"/>
          <p:nvPr/>
        </p:nvPicPr>
        <p:blipFill>
          <a:blip r:embed="rId4">
            <a:alphaModFix/>
          </a:blip>
          <a:stretch>
            <a:fillRect/>
          </a:stretch>
        </p:blipFill>
        <p:spPr>
          <a:xfrm>
            <a:off x="451475" y="2867875"/>
            <a:ext cx="3797151" cy="2121950"/>
          </a:xfrm>
          <a:prstGeom prst="rect">
            <a:avLst/>
          </a:prstGeom>
          <a:noFill/>
          <a:ln>
            <a:noFill/>
          </a:ln>
        </p:spPr>
      </p:pic>
      <p:sp>
        <p:nvSpPr>
          <p:cNvPr id="71" name="Google Shape;71;p14"/>
          <p:cNvSpPr txBox="1"/>
          <p:nvPr/>
        </p:nvSpPr>
        <p:spPr>
          <a:xfrm>
            <a:off x="4939500" y="580450"/>
            <a:ext cx="295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Open Sans"/>
                <a:ea typeface="Open Sans"/>
                <a:cs typeface="Open Sans"/>
                <a:sym typeface="Open Sans"/>
              </a:rPr>
              <a:t>Sentiment Analysis:-</a:t>
            </a:r>
            <a:endParaRPr b="1">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solidFill>
                  <a:schemeClr val="dk1"/>
                </a:solidFill>
              </a:rPr>
              <a:t>Introduction</a:t>
            </a:r>
            <a:endParaRPr>
              <a:solidFill>
                <a:schemeClr val="dk1"/>
              </a:solidFill>
            </a:endParaRPr>
          </a:p>
          <a:p>
            <a:pPr marL="0" lvl="0" indent="0" algn="ctr" rtl="0">
              <a:spcBef>
                <a:spcPts val="0"/>
              </a:spcBef>
              <a:spcAft>
                <a:spcPts val="0"/>
              </a:spcAft>
              <a:buNone/>
            </a:pPr>
            <a:r>
              <a:rPr lang="en" sz="2000">
                <a:solidFill>
                  <a:schemeClr val="dk1"/>
                </a:solidFill>
              </a:rPr>
              <a:t>(</a:t>
            </a:r>
            <a:r>
              <a:rPr lang="en" sz="2000" b="1">
                <a:solidFill>
                  <a:schemeClr val="dk1"/>
                </a:solidFill>
              </a:rPr>
              <a:t>About the dataset</a:t>
            </a:r>
            <a:r>
              <a:rPr lang="en" sz="2000">
                <a:solidFill>
                  <a:schemeClr val="dk1"/>
                </a:solidFill>
              </a:rPr>
              <a:t>)</a:t>
            </a:r>
            <a:endParaRPr sz="2000">
              <a:solidFill>
                <a:schemeClr val="dk1"/>
              </a:solidFill>
            </a:endParaRPr>
          </a:p>
        </p:txBody>
      </p:sp>
      <p:sp>
        <p:nvSpPr>
          <p:cNvPr id="77" name="Google Shape;77;p15"/>
          <p:cNvSpPr txBox="1">
            <a:spLocks noGrp="1"/>
          </p:cNvSpPr>
          <p:nvPr>
            <p:ph type="body" idx="2"/>
          </p:nvPr>
        </p:nvSpPr>
        <p:spPr>
          <a:xfrm>
            <a:off x="4675900" y="724200"/>
            <a:ext cx="4100700" cy="3695100"/>
          </a:xfrm>
          <a:prstGeom prst="rect">
            <a:avLst/>
          </a:prstGeom>
        </p:spPr>
        <p:txBody>
          <a:bodyPr spcFirstLastPara="1" wrap="square" lIns="91425" tIns="91425" rIns="91425" bIns="91425" anchor="ctr" anchorCtr="0">
            <a:normAutofit/>
          </a:bodyPr>
          <a:lstStyle/>
          <a:p>
            <a:pPr marL="457200" lvl="0" indent="-311150" algn="l" rtl="0">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In this project i have used the  </a:t>
            </a:r>
            <a:r>
              <a:rPr lang="en" sz="1300" b="1">
                <a:solidFill>
                  <a:schemeClr val="dk1"/>
                </a:solidFill>
                <a:latin typeface="Roboto"/>
                <a:ea typeface="Roboto"/>
                <a:cs typeface="Roboto"/>
                <a:sym typeface="Roboto"/>
              </a:rPr>
              <a:t>IMDB</a:t>
            </a:r>
            <a:r>
              <a:rPr lang="en" sz="1300">
                <a:solidFill>
                  <a:schemeClr val="dk1"/>
                </a:solidFill>
                <a:latin typeface="Roboto"/>
                <a:ea typeface="Roboto"/>
                <a:cs typeface="Roboto"/>
                <a:sym typeface="Roboto"/>
              </a:rPr>
              <a:t> dataset.The IMDB dataset is a set of 50,000 highly polarized reviews from the Internet Movie Database. They are split into 25000 reviews each for training and testing. Each set contains an equal number (50%) of positive and negative reviews.</a:t>
            </a:r>
            <a:endParaRPr sz="1300">
              <a:solidFill>
                <a:schemeClr val="dk1"/>
              </a:solidFill>
              <a:latin typeface="Roboto"/>
              <a:ea typeface="Roboto"/>
              <a:cs typeface="Roboto"/>
              <a:sym typeface="Roboto"/>
            </a:endParaRPr>
          </a:p>
          <a:p>
            <a:pPr marL="457200" lvl="0" indent="0" algn="l" rtl="0">
              <a:spcBef>
                <a:spcPts val="1200"/>
              </a:spcBef>
              <a:spcAft>
                <a:spcPts val="0"/>
              </a:spcAft>
              <a:buNone/>
            </a:pPr>
            <a:endParaRPr sz="1300">
              <a:solidFill>
                <a:schemeClr val="dk1"/>
              </a:solidFill>
              <a:latin typeface="Roboto"/>
              <a:ea typeface="Roboto"/>
              <a:cs typeface="Roboto"/>
              <a:sym typeface="Roboto"/>
            </a:endParaRPr>
          </a:p>
          <a:p>
            <a:pPr marL="457200" lvl="0" indent="-311150" algn="l" rtl="0">
              <a:spcBef>
                <a:spcPts val="1200"/>
              </a:spcBef>
              <a:spcAft>
                <a:spcPts val="0"/>
              </a:spcAft>
              <a:buClr>
                <a:schemeClr val="dk1"/>
              </a:buClr>
              <a:buSzPts val="1300"/>
              <a:buFont typeface="Roboto"/>
              <a:buChar char="●"/>
            </a:pPr>
            <a:r>
              <a:rPr lang="en" sz="1300">
                <a:solidFill>
                  <a:schemeClr val="dk1"/>
                </a:solidFill>
                <a:latin typeface="Roboto"/>
                <a:ea typeface="Roboto"/>
                <a:cs typeface="Roboto"/>
                <a:sym typeface="Roboto"/>
              </a:rPr>
              <a:t>The IMDB dataset comes packaged with Keras. It consists of reviews and their corresponding labels (0 for negative and 1 for positive review). </a:t>
            </a:r>
            <a:endParaRPr sz="1300">
              <a:solidFill>
                <a:schemeClr val="dk1"/>
              </a:solidFill>
              <a:latin typeface="Roboto"/>
              <a:ea typeface="Roboto"/>
              <a:cs typeface="Roboto"/>
              <a:sym typeface="Roboto"/>
            </a:endParaRPr>
          </a:p>
        </p:txBody>
      </p:sp>
      <p:pic>
        <p:nvPicPr>
          <p:cNvPr id="78" name="Google Shape;78;p15"/>
          <p:cNvPicPr preferRelativeResize="0"/>
          <p:nvPr/>
        </p:nvPicPr>
        <p:blipFill>
          <a:blip r:embed="rId4">
            <a:alphaModFix/>
          </a:blip>
          <a:stretch>
            <a:fillRect/>
          </a:stretch>
        </p:blipFill>
        <p:spPr>
          <a:xfrm>
            <a:off x="418450" y="2867875"/>
            <a:ext cx="3942614" cy="21232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300" b="1">
                <a:solidFill>
                  <a:schemeClr val="dk1"/>
                </a:solidFill>
              </a:rPr>
              <a:t>System Flowchart</a:t>
            </a:r>
            <a:endParaRPr sz="3300" b="1">
              <a:solidFill>
                <a:schemeClr val="dk1"/>
              </a:solidFill>
            </a:endParaRPr>
          </a:p>
        </p:txBody>
      </p:sp>
      <p:pic>
        <p:nvPicPr>
          <p:cNvPr id="84" name="Google Shape;84;p16"/>
          <p:cNvPicPr preferRelativeResize="0"/>
          <p:nvPr/>
        </p:nvPicPr>
        <p:blipFill>
          <a:blip r:embed="rId4">
            <a:alphaModFix/>
          </a:blip>
          <a:stretch>
            <a:fillRect/>
          </a:stretch>
        </p:blipFill>
        <p:spPr>
          <a:xfrm>
            <a:off x="813138" y="1235125"/>
            <a:ext cx="7517731" cy="36914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265500" y="929275"/>
            <a:ext cx="4045200" cy="9330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300">
                <a:solidFill>
                  <a:schemeClr val="dk1"/>
                </a:solidFill>
              </a:rPr>
              <a:t>1.Loading the Dataset</a:t>
            </a:r>
            <a:endParaRPr sz="3300">
              <a:solidFill>
                <a:schemeClr val="dk1"/>
              </a:solidFill>
            </a:endParaRPr>
          </a:p>
        </p:txBody>
      </p:sp>
      <p:sp>
        <p:nvSpPr>
          <p:cNvPr id="90" name="Google Shape;90;p1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457200" lvl="0" indent="-304800" algn="l" rtl="0">
              <a:spcBef>
                <a:spcPts val="0"/>
              </a:spcBef>
              <a:spcAft>
                <a:spcPts val="0"/>
              </a:spcAft>
              <a:buClr>
                <a:schemeClr val="dk1"/>
              </a:buClr>
              <a:buSzPts val="1200"/>
              <a:buChar char="●"/>
            </a:pPr>
            <a:r>
              <a:rPr lang="en" sz="1200">
                <a:solidFill>
                  <a:schemeClr val="dk1"/>
                </a:solidFill>
              </a:rPr>
              <a:t>Dataset is containing 50k movie reviews from IMDb. The data have already been splitted into 25k reviews for training purposes while the other 25k is intended for testing the classifier.</a:t>
            </a:r>
            <a:endParaRPr sz="1200">
              <a:solidFill>
                <a:schemeClr val="dk1"/>
              </a:solidFill>
            </a:endParaRPr>
          </a:p>
          <a:p>
            <a:pPr marL="457200" lvl="0" indent="0" algn="l" rtl="0">
              <a:spcBef>
                <a:spcPts val="1200"/>
              </a:spcBef>
              <a:spcAft>
                <a:spcPts val="0"/>
              </a:spcAft>
              <a:buNone/>
            </a:pPr>
            <a:endParaRPr sz="1200">
              <a:solidFill>
                <a:schemeClr val="dk1"/>
              </a:solidFill>
            </a:endParaRPr>
          </a:p>
          <a:p>
            <a:pPr marL="457200" lvl="0" indent="-304800" algn="l" rtl="0">
              <a:spcBef>
                <a:spcPts val="1200"/>
              </a:spcBef>
              <a:spcAft>
                <a:spcPts val="0"/>
              </a:spcAft>
              <a:buClr>
                <a:schemeClr val="dk1"/>
              </a:buClr>
              <a:buSzPts val="1200"/>
              <a:buChar char="●"/>
            </a:pPr>
            <a:r>
              <a:rPr lang="en" sz="1200">
                <a:solidFill>
                  <a:schemeClr val="dk1"/>
                </a:solidFill>
              </a:rPr>
              <a:t>According to dataset creator anything ≤ 4 stars is labeled negative and ≥ 7 stars is marked as positive.</a:t>
            </a:r>
            <a:endParaRPr sz="1200">
              <a:solidFill>
                <a:schemeClr val="dk1"/>
              </a:solidFill>
            </a:endParaRPr>
          </a:p>
          <a:p>
            <a:pPr marL="457200" lvl="0" indent="0" algn="l" rtl="0">
              <a:spcBef>
                <a:spcPts val="1200"/>
              </a:spcBef>
              <a:spcAft>
                <a:spcPts val="0"/>
              </a:spcAft>
              <a:buNone/>
            </a:pPr>
            <a:endParaRPr sz="1200">
              <a:solidFill>
                <a:schemeClr val="dk1"/>
              </a:solidFill>
            </a:endParaRPr>
          </a:p>
          <a:p>
            <a:pPr marL="457200" lvl="0" indent="-304800" algn="l" rtl="0">
              <a:spcBef>
                <a:spcPts val="1200"/>
              </a:spcBef>
              <a:spcAft>
                <a:spcPts val="0"/>
              </a:spcAft>
              <a:buClr>
                <a:schemeClr val="dk1"/>
              </a:buClr>
              <a:buSzPts val="1200"/>
              <a:buChar char="●"/>
            </a:pPr>
            <a:r>
              <a:rPr lang="en" sz="1200">
                <a:solidFill>
                  <a:schemeClr val="dk1"/>
                </a:solidFill>
              </a:rPr>
              <a:t>The dataset contains 88585 different words.</a:t>
            </a:r>
            <a:endParaRPr sz="1200">
              <a:solidFill>
                <a:schemeClr val="dk1"/>
              </a:solidFill>
            </a:endParaRPr>
          </a:p>
        </p:txBody>
      </p:sp>
      <p:pic>
        <p:nvPicPr>
          <p:cNvPr id="91" name="Google Shape;91;p17"/>
          <p:cNvPicPr preferRelativeResize="0"/>
          <p:nvPr/>
        </p:nvPicPr>
        <p:blipFill>
          <a:blip r:embed="rId4">
            <a:alphaModFix/>
          </a:blip>
          <a:stretch>
            <a:fillRect/>
          </a:stretch>
        </p:blipFill>
        <p:spPr>
          <a:xfrm>
            <a:off x="419225" y="2434700"/>
            <a:ext cx="3891474" cy="2564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265500" y="604650"/>
            <a:ext cx="4045200" cy="1612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solidFill>
                  <a:schemeClr val="dk1"/>
                </a:solidFill>
              </a:rPr>
              <a:t>2.Data Division</a:t>
            </a:r>
            <a:endParaRPr>
              <a:solidFill>
                <a:schemeClr val="dk1"/>
              </a:solidFill>
            </a:endParaRPr>
          </a:p>
        </p:txBody>
      </p:sp>
      <p:sp>
        <p:nvSpPr>
          <p:cNvPr id="97" name="Google Shape;97;p18"/>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457200" lvl="0" indent="-311150" algn="l" rtl="0">
              <a:spcBef>
                <a:spcPts val="0"/>
              </a:spcBef>
              <a:spcAft>
                <a:spcPts val="0"/>
              </a:spcAft>
              <a:buClr>
                <a:schemeClr val="dk1"/>
              </a:buClr>
              <a:buSzPts val="1300"/>
              <a:buChar char="●"/>
            </a:pPr>
            <a:r>
              <a:rPr lang="en" sz="1300">
                <a:solidFill>
                  <a:schemeClr val="dk1"/>
                </a:solidFill>
              </a:rPr>
              <a:t>Out of the 50k reviews i have done the 80-20 split which gives </a:t>
            </a:r>
            <a:r>
              <a:rPr lang="en" sz="1300" b="1">
                <a:solidFill>
                  <a:schemeClr val="dk1"/>
                </a:solidFill>
              </a:rPr>
              <a:t>80% to the training</a:t>
            </a:r>
            <a:r>
              <a:rPr lang="en" sz="1300">
                <a:solidFill>
                  <a:schemeClr val="dk1"/>
                </a:solidFill>
              </a:rPr>
              <a:t> and </a:t>
            </a:r>
            <a:r>
              <a:rPr lang="en" sz="1300" b="1">
                <a:solidFill>
                  <a:schemeClr val="dk1"/>
                </a:solidFill>
              </a:rPr>
              <a:t>20% to the testing</a:t>
            </a:r>
            <a:r>
              <a:rPr lang="en" sz="1300">
                <a:solidFill>
                  <a:schemeClr val="dk1"/>
                </a:solidFill>
              </a:rPr>
              <a:t>.</a:t>
            </a:r>
            <a:endParaRPr sz="1300">
              <a:solidFill>
                <a:schemeClr val="dk1"/>
              </a:solidFill>
            </a:endParaRPr>
          </a:p>
          <a:p>
            <a:pPr marL="457200" lvl="0" indent="0" algn="l" rtl="0">
              <a:spcBef>
                <a:spcPts val="1200"/>
              </a:spcBef>
              <a:spcAft>
                <a:spcPts val="0"/>
              </a:spcAft>
              <a:buNone/>
            </a:pPr>
            <a:endParaRPr sz="1300">
              <a:solidFill>
                <a:schemeClr val="dk1"/>
              </a:solidFill>
            </a:endParaRPr>
          </a:p>
          <a:p>
            <a:pPr marL="457200" lvl="0" indent="-311150" algn="l" rtl="0">
              <a:spcBef>
                <a:spcPts val="1200"/>
              </a:spcBef>
              <a:spcAft>
                <a:spcPts val="0"/>
              </a:spcAft>
              <a:buClr>
                <a:schemeClr val="dk1"/>
              </a:buClr>
              <a:buSzPts val="1300"/>
              <a:buChar char="●"/>
            </a:pPr>
            <a:r>
              <a:rPr lang="en" sz="1300">
                <a:solidFill>
                  <a:schemeClr val="dk1"/>
                </a:solidFill>
              </a:rPr>
              <a:t>For the </a:t>
            </a:r>
            <a:r>
              <a:rPr lang="en" sz="1300" b="1">
                <a:solidFill>
                  <a:schemeClr val="dk1"/>
                </a:solidFill>
              </a:rPr>
              <a:t>validation </a:t>
            </a:r>
            <a:r>
              <a:rPr lang="en" sz="1300">
                <a:solidFill>
                  <a:schemeClr val="dk1"/>
                </a:solidFill>
              </a:rPr>
              <a:t>purpose</a:t>
            </a:r>
            <a:r>
              <a:rPr lang="en" sz="1300" b="1">
                <a:solidFill>
                  <a:schemeClr val="dk1"/>
                </a:solidFill>
              </a:rPr>
              <a:t> 20% of the training data</a:t>
            </a:r>
            <a:r>
              <a:rPr lang="en" sz="1300">
                <a:solidFill>
                  <a:schemeClr val="dk1"/>
                </a:solidFill>
              </a:rPr>
              <a:t> have been used to avoid the model from overfitting.</a:t>
            </a:r>
            <a:endParaRPr sz="13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solidFill>
                  <a:schemeClr val="dk1"/>
                </a:solidFill>
              </a:rPr>
              <a:t>3.Data preprocessing</a:t>
            </a:r>
            <a:endParaRPr>
              <a:solidFill>
                <a:schemeClr val="dk1"/>
              </a:solidFill>
            </a:endParaRPr>
          </a:p>
        </p:txBody>
      </p:sp>
      <p:sp>
        <p:nvSpPr>
          <p:cNvPr id="103" name="Google Shape;103;p1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457200" lvl="0" indent="-298450" algn="l" rtl="0">
              <a:spcBef>
                <a:spcPts val="0"/>
              </a:spcBef>
              <a:spcAft>
                <a:spcPts val="0"/>
              </a:spcAft>
              <a:buClr>
                <a:schemeClr val="dk1"/>
              </a:buClr>
              <a:buSzPts val="1100"/>
              <a:buAutoNum type="arabicPeriod"/>
            </a:pPr>
            <a:r>
              <a:rPr lang="en" sz="1100">
                <a:solidFill>
                  <a:schemeClr val="dk1"/>
                </a:solidFill>
              </a:rPr>
              <a:t>The dataset has already been preprocessed as a sequence of integers, where each integer stands for a specific word in the dictionary.</a:t>
            </a:r>
            <a:endParaRPr sz="1100">
              <a:solidFill>
                <a:schemeClr val="dk1"/>
              </a:solidFill>
            </a:endParaRPr>
          </a:p>
          <a:p>
            <a:pPr marL="457200" lvl="0" indent="0" algn="l" rtl="0">
              <a:spcBef>
                <a:spcPts val="1200"/>
              </a:spcBef>
              <a:spcAft>
                <a:spcPts val="0"/>
              </a:spcAft>
              <a:buNone/>
            </a:pPr>
            <a:endParaRPr sz="1100">
              <a:solidFill>
                <a:schemeClr val="dk1"/>
              </a:solidFill>
            </a:endParaRPr>
          </a:p>
          <a:p>
            <a:pPr marL="457200" lvl="0" indent="-298450" algn="l" rtl="0">
              <a:spcBef>
                <a:spcPts val="1200"/>
              </a:spcBef>
              <a:spcAft>
                <a:spcPts val="0"/>
              </a:spcAft>
              <a:buClr>
                <a:schemeClr val="dk1"/>
              </a:buClr>
              <a:buSzPts val="1100"/>
              <a:buAutoNum type="arabicPeriod"/>
            </a:pPr>
            <a:r>
              <a:rPr lang="en" sz="1100">
                <a:solidFill>
                  <a:schemeClr val="dk1"/>
                </a:solidFill>
              </a:rPr>
              <a:t>Download the dictionary that will tell that which integer corresponds to which word.</a:t>
            </a:r>
            <a:endParaRPr sz="1100">
              <a:solidFill>
                <a:schemeClr val="dk1"/>
              </a:solidFill>
            </a:endParaRPr>
          </a:p>
          <a:p>
            <a:pPr marL="457200" lvl="0" indent="0" algn="l" rtl="0">
              <a:spcBef>
                <a:spcPts val="1200"/>
              </a:spcBef>
              <a:spcAft>
                <a:spcPts val="0"/>
              </a:spcAft>
              <a:buNone/>
            </a:pPr>
            <a:endParaRPr sz="1100">
              <a:solidFill>
                <a:schemeClr val="dk1"/>
              </a:solidFill>
            </a:endParaRPr>
          </a:p>
          <a:p>
            <a:pPr marL="457200" lvl="0" indent="-298450" algn="l" rtl="0">
              <a:spcBef>
                <a:spcPts val="1200"/>
              </a:spcBef>
              <a:spcAft>
                <a:spcPts val="0"/>
              </a:spcAft>
              <a:buClr>
                <a:schemeClr val="dk1"/>
              </a:buClr>
              <a:buSzPts val="1100"/>
              <a:buAutoNum type="arabicPeriod"/>
            </a:pPr>
            <a:r>
              <a:rPr lang="en" sz="1100">
                <a:solidFill>
                  <a:schemeClr val="dk1"/>
                </a:solidFill>
              </a:rPr>
              <a:t>When vocab is created then after considering all the words three extra words gets added by default. </a:t>
            </a:r>
            <a:r>
              <a:rPr lang="en" sz="1100" b="1">
                <a:solidFill>
                  <a:schemeClr val="dk1"/>
                </a:solidFill>
              </a:rPr>
              <a:t>a</a:t>
            </a:r>
            <a:r>
              <a:rPr lang="en" sz="1100">
                <a:solidFill>
                  <a:schemeClr val="dk1"/>
                </a:solidFill>
              </a:rPr>
              <a:t>.</a:t>
            </a:r>
            <a:r>
              <a:rPr lang="en" sz="1100" b="1">
                <a:solidFill>
                  <a:schemeClr val="dk1"/>
                </a:solidFill>
              </a:rPr>
              <a:t>PadWord</a:t>
            </a:r>
            <a:r>
              <a:rPr lang="en" sz="1100">
                <a:solidFill>
                  <a:schemeClr val="dk1"/>
                </a:solidFill>
              </a:rPr>
              <a:t>  </a:t>
            </a:r>
            <a:r>
              <a:rPr lang="en" sz="1100" b="1">
                <a:solidFill>
                  <a:schemeClr val="dk1"/>
                </a:solidFill>
              </a:rPr>
              <a:t>b</a:t>
            </a:r>
            <a:r>
              <a:rPr lang="en" sz="1100">
                <a:solidFill>
                  <a:schemeClr val="dk1"/>
                </a:solidFill>
              </a:rPr>
              <a:t>.</a:t>
            </a:r>
            <a:r>
              <a:rPr lang="en" sz="1100" b="1">
                <a:solidFill>
                  <a:schemeClr val="dk1"/>
                </a:solidFill>
              </a:rPr>
              <a:t>Start</a:t>
            </a:r>
            <a:r>
              <a:rPr lang="en" sz="1100">
                <a:solidFill>
                  <a:schemeClr val="dk1"/>
                </a:solidFill>
              </a:rPr>
              <a:t>  </a:t>
            </a:r>
            <a:r>
              <a:rPr lang="en" sz="1100" b="1">
                <a:solidFill>
                  <a:schemeClr val="dk1"/>
                </a:solidFill>
              </a:rPr>
              <a:t>c</a:t>
            </a:r>
            <a:r>
              <a:rPr lang="en" sz="1100">
                <a:solidFill>
                  <a:schemeClr val="dk1"/>
                </a:solidFill>
              </a:rPr>
              <a:t>.</a:t>
            </a:r>
            <a:r>
              <a:rPr lang="en" sz="1100" b="1">
                <a:solidFill>
                  <a:schemeClr val="dk1"/>
                </a:solidFill>
              </a:rPr>
              <a:t>Unknown Words. </a:t>
            </a:r>
            <a:r>
              <a:rPr lang="en" sz="1100">
                <a:solidFill>
                  <a:schemeClr val="dk1"/>
                </a:solidFill>
              </a:rPr>
              <a:t>Therefore it will removed from the actual review.</a:t>
            </a:r>
            <a:endParaRPr sz="1100">
              <a:solidFill>
                <a:schemeClr val="dk1"/>
              </a:solidFill>
            </a:endParaRPr>
          </a:p>
          <a:p>
            <a:pPr marL="457200" lvl="0" indent="0" algn="l" rtl="0">
              <a:spcBef>
                <a:spcPts val="1200"/>
              </a:spcBef>
              <a:spcAft>
                <a:spcPts val="1200"/>
              </a:spcAft>
              <a:buNone/>
            </a:pPr>
            <a:endParaRPr sz="1100">
              <a:solidFill>
                <a:schemeClr val="dk1"/>
              </a:solidFill>
            </a:endParaRPr>
          </a:p>
        </p:txBody>
      </p:sp>
      <p:pic>
        <p:nvPicPr>
          <p:cNvPr id="104" name="Google Shape;104;p19"/>
          <p:cNvPicPr preferRelativeResize="0"/>
          <p:nvPr/>
        </p:nvPicPr>
        <p:blipFill>
          <a:blip r:embed="rId4">
            <a:alphaModFix/>
          </a:blip>
          <a:stretch>
            <a:fillRect/>
          </a:stretch>
        </p:blipFill>
        <p:spPr>
          <a:xfrm>
            <a:off x="1111775" y="2819500"/>
            <a:ext cx="2190301" cy="2123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265500" y="249925"/>
            <a:ext cx="4045200" cy="935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900">
                <a:solidFill>
                  <a:schemeClr val="dk1"/>
                </a:solidFill>
              </a:rPr>
              <a:t>4. Creating The Embedding Layer</a:t>
            </a:r>
            <a:endParaRPr sz="2900">
              <a:solidFill>
                <a:schemeClr val="dk1"/>
              </a:solidFill>
            </a:endParaRPr>
          </a:p>
        </p:txBody>
      </p:sp>
      <p:sp>
        <p:nvSpPr>
          <p:cNvPr id="110" name="Google Shape;110;p20"/>
          <p:cNvSpPr txBox="1">
            <a:spLocks noGrp="1"/>
          </p:cNvSpPr>
          <p:nvPr>
            <p:ph type="body" idx="2"/>
          </p:nvPr>
        </p:nvSpPr>
        <p:spPr>
          <a:xfrm>
            <a:off x="4939500" y="0"/>
            <a:ext cx="3837000" cy="5054700"/>
          </a:xfrm>
          <a:prstGeom prst="rect">
            <a:avLst/>
          </a:prstGeom>
        </p:spPr>
        <p:txBody>
          <a:bodyPr spcFirstLastPara="1" wrap="square" lIns="91425" tIns="91425" rIns="91425" bIns="91425" anchor="ctr" anchorCtr="0">
            <a:normAutofit fontScale="92500" lnSpcReduction="20000"/>
          </a:bodyPr>
          <a:lstStyle/>
          <a:p>
            <a:pPr marL="457200" lvl="0" indent="-299085" algn="l" rtl="0">
              <a:spcBef>
                <a:spcPts val="0"/>
              </a:spcBef>
              <a:spcAft>
                <a:spcPts val="0"/>
              </a:spcAft>
              <a:buClr>
                <a:schemeClr val="dk1"/>
              </a:buClr>
              <a:buSzPct val="100000"/>
              <a:buChar char="●"/>
            </a:pPr>
            <a:r>
              <a:rPr lang="en" sz="1200">
                <a:solidFill>
                  <a:schemeClr val="dk1"/>
                </a:solidFill>
              </a:rPr>
              <a:t>We cannot feed a list of integers into our deep neural network. We will need to convert them into 2-d </a:t>
            </a:r>
            <a:r>
              <a:rPr lang="en" sz="1200" b="1">
                <a:solidFill>
                  <a:schemeClr val="dk1"/>
                </a:solidFill>
              </a:rPr>
              <a:t>tensors</a:t>
            </a:r>
            <a:r>
              <a:rPr lang="en" sz="1200">
                <a:solidFill>
                  <a:schemeClr val="dk1"/>
                </a:solidFill>
              </a:rPr>
              <a:t>.</a:t>
            </a:r>
            <a:endParaRPr sz="1200">
              <a:solidFill>
                <a:schemeClr val="dk1"/>
              </a:solidFill>
            </a:endParaRPr>
          </a:p>
          <a:p>
            <a:pPr marL="457200" lvl="0" indent="0" algn="l" rtl="0">
              <a:spcBef>
                <a:spcPts val="1200"/>
              </a:spcBef>
              <a:spcAft>
                <a:spcPts val="0"/>
              </a:spcAft>
              <a:buNone/>
            </a:pPr>
            <a:endParaRPr sz="1200">
              <a:solidFill>
                <a:schemeClr val="dk1"/>
              </a:solidFill>
            </a:endParaRPr>
          </a:p>
          <a:p>
            <a:pPr marL="457200" lvl="0" indent="-299085" algn="l" rtl="0">
              <a:spcBef>
                <a:spcPts val="1200"/>
              </a:spcBef>
              <a:spcAft>
                <a:spcPts val="0"/>
              </a:spcAft>
              <a:buClr>
                <a:schemeClr val="dk1"/>
              </a:buClr>
              <a:buSzPct val="100000"/>
              <a:buChar char="●"/>
            </a:pPr>
            <a:r>
              <a:rPr lang="en" sz="1200">
                <a:solidFill>
                  <a:schemeClr val="dk1"/>
                </a:solidFill>
              </a:rPr>
              <a:t>To prepare our data, we will </a:t>
            </a:r>
            <a:r>
              <a:rPr lang="en" sz="1200" b="1">
                <a:solidFill>
                  <a:schemeClr val="dk1"/>
                </a:solidFill>
              </a:rPr>
              <a:t>One-hot Encode</a:t>
            </a:r>
            <a:r>
              <a:rPr lang="en" sz="1200">
                <a:solidFill>
                  <a:schemeClr val="dk1"/>
                </a:solidFill>
              </a:rPr>
              <a:t> our lists and turn them into vectors of 0’s and specific key of that word. This would blow up all of our sequences into 500-dimensional vectors containing  all non-zero  indices corresponding to integers present in that sequence. This vector will have element 0 at all index, which is not present in the integer sequence.</a:t>
            </a:r>
            <a:endParaRPr sz="1200">
              <a:solidFill>
                <a:schemeClr val="dk1"/>
              </a:solidFill>
            </a:endParaRPr>
          </a:p>
          <a:p>
            <a:pPr marL="457200" lvl="0" indent="0" algn="l" rtl="0">
              <a:spcBef>
                <a:spcPts val="1200"/>
              </a:spcBef>
              <a:spcAft>
                <a:spcPts val="0"/>
              </a:spcAft>
              <a:buNone/>
            </a:pPr>
            <a:endParaRPr sz="1200">
              <a:solidFill>
                <a:schemeClr val="dk1"/>
              </a:solidFill>
            </a:endParaRPr>
          </a:p>
          <a:p>
            <a:pPr marL="457200" lvl="0" indent="-299085" algn="l" rtl="0">
              <a:spcBef>
                <a:spcPts val="1200"/>
              </a:spcBef>
              <a:spcAft>
                <a:spcPts val="0"/>
              </a:spcAft>
              <a:buClr>
                <a:schemeClr val="dk1"/>
              </a:buClr>
              <a:buSzPct val="100000"/>
              <a:buChar char="●"/>
            </a:pPr>
            <a:r>
              <a:rPr lang="en" sz="1200">
                <a:solidFill>
                  <a:schemeClr val="dk1"/>
                </a:solidFill>
              </a:rPr>
              <a:t>Every index with value</a:t>
            </a:r>
            <a:r>
              <a:rPr lang="en" sz="1200" b="1">
                <a:solidFill>
                  <a:schemeClr val="dk1"/>
                </a:solidFill>
              </a:rPr>
              <a:t> non-zero</a:t>
            </a:r>
            <a:r>
              <a:rPr lang="en" sz="1200">
                <a:solidFill>
                  <a:schemeClr val="dk1"/>
                </a:solidFill>
              </a:rPr>
              <a:t>, is a </a:t>
            </a:r>
            <a:r>
              <a:rPr lang="en" sz="1200" b="1">
                <a:solidFill>
                  <a:schemeClr val="dk1"/>
                </a:solidFill>
              </a:rPr>
              <a:t>word</a:t>
            </a:r>
            <a:r>
              <a:rPr lang="en" sz="1200">
                <a:solidFill>
                  <a:schemeClr val="dk1"/>
                </a:solidFill>
              </a:rPr>
              <a:t> that is present in the </a:t>
            </a:r>
            <a:r>
              <a:rPr lang="en" sz="1200" b="1">
                <a:solidFill>
                  <a:schemeClr val="dk1"/>
                </a:solidFill>
              </a:rPr>
              <a:t>review</a:t>
            </a:r>
            <a:r>
              <a:rPr lang="en" sz="1200">
                <a:solidFill>
                  <a:schemeClr val="dk1"/>
                </a:solidFill>
              </a:rPr>
              <a:t> and is denoted by its integer counterpart.</a:t>
            </a:r>
            <a:endParaRPr sz="1200">
              <a:solidFill>
                <a:schemeClr val="dk1"/>
              </a:solidFill>
            </a:endParaRPr>
          </a:p>
          <a:p>
            <a:pPr marL="457200" lvl="0" indent="0" algn="l" rtl="0">
              <a:spcBef>
                <a:spcPts val="1200"/>
              </a:spcBef>
              <a:spcAft>
                <a:spcPts val="0"/>
              </a:spcAft>
              <a:buNone/>
            </a:pPr>
            <a:endParaRPr sz="1200">
              <a:solidFill>
                <a:schemeClr val="dk1"/>
              </a:solidFill>
            </a:endParaRPr>
          </a:p>
          <a:p>
            <a:pPr marL="457200" lvl="0" indent="-299085" algn="l" rtl="0">
              <a:spcBef>
                <a:spcPts val="1200"/>
              </a:spcBef>
              <a:spcAft>
                <a:spcPts val="0"/>
              </a:spcAft>
              <a:buClr>
                <a:schemeClr val="dk1"/>
              </a:buClr>
              <a:buSzPct val="100000"/>
              <a:buChar char="●"/>
            </a:pPr>
            <a:r>
              <a:rPr lang="en" sz="1200">
                <a:solidFill>
                  <a:schemeClr val="dk1"/>
                </a:solidFill>
              </a:rPr>
              <a:t>Every index containing</a:t>
            </a:r>
            <a:r>
              <a:rPr lang="en" sz="1200" b="1">
                <a:solidFill>
                  <a:schemeClr val="dk1"/>
                </a:solidFill>
              </a:rPr>
              <a:t> 0 is a word not present in the review</a:t>
            </a:r>
            <a:r>
              <a:rPr lang="en" sz="1200">
                <a:solidFill>
                  <a:schemeClr val="dk1"/>
                </a:solidFill>
              </a:rPr>
              <a:t>.</a:t>
            </a:r>
            <a:endParaRPr sz="1200">
              <a:solidFill>
                <a:schemeClr val="dk1"/>
              </a:solidFill>
            </a:endParaRPr>
          </a:p>
          <a:p>
            <a:pPr marL="0" lvl="0" indent="0" algn="l" rtl="0">
              <a:spcBef>
                <a:spcPts val="1200"/>
              </a:spcBef>
              <a:spcAft>
                <a:spcPts val="0"/>
              </a:spcAft>
              <a:buNone/>
            </a:pPr>
            <a:endParaRPr sz="1200">
              <a:solidFill>
                <a:schemeClr val="dk1"/>
              </a:solidFill>
            </a:endParaRPr>
          </a:p>
          <a:p>
            <a:pPr marL="457200" lvl="0" indent="0" algn="l" rtl="0">
              <a:spcBef>
                <a:spcPts val="1200"/>
              </a:spcBef>
              <a:spcAft>
                <a:spcPts val="1200"/>
              </a:spcAft>
              <a:buNone/>
            </a:pPr>
            <a:endParaRPr sz="1200">
              <a:solidFill>
                <a:schemeClr val="dk1"/>
              </a:solidFill>
            </a:endParaRPr>
          </a:p>
        </p:txBody>
      </p:sp>
      <p:pic>
        <p:nvPicPr>
          <p:cNvPr id="111" name="Google Shape;111;p20"/>
          <p:cNvPicPr preferRelativeResize="0"/>
          <p:nvPr/>
        </p:nvPicPr>
        <p:blipFill>
          <a:blip r:embed="rId4">
            <a:alphaModFix/>
          </a:blip>
          <a:stretch>
            <a:fillRect/>
          </a:stretch>
        </p:blipFill>
        <p:spPr>
          <a:xfrm>
            <a:off x="539400" y="1313225"/>
            <a:ext cx="3342611" cy="36536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265500" y="0"/>
            <a:ext cx="4045200" cy="7821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solidFill>
                  <a:schemeClr val="dk1"/>
                </a:solidFill>
              </a:rPr>
              <a:t>5.Model Architecture</a:t>
            </a:r>
            <a:endParaRPr>
              <a:solidFill>
                <a:schemeClr val="dk1"/>
              </a:solidFill>
            </a:endParaRPr>
          </a:p>
        </p:txBody>
      </p:sp>
      <p:sp>
        <p:nvSpPr>
          <p:cNvPr id="117" name="Google Shape;117;p21"/>
          <p:cNvSpPr txBox="1">
            <a:spLocks noGrp="1"/>
          </p:cNvSpPr>
          <p:nvPr>
            <p:ph type="body" idx="2"/>
          </p:nvPr>
        </p:nvSpPr>
        <p:spPr>
          <a:xfrm>
            <a:off x="4939500" y="403100"/>
            <a:ext cx="3837000" cy="4016100"/>
          </a:xfrm>
          <a:prstGeom prst="rect">
            <a:avLst/>
          </a:prstGeom>
        </p:spPr>
        <p:txBody>
          <a:bodyPr spcFirstLastPara="1" wrap="square" lIns="91425" tIns="91425" rIns="91425" bIns="91425" anchor="ctr" anchorCtr="0">
            <a:normAutofit fontScale="92500" lnSpcReduction="20000"/>
          </a:bodyPr>
          <a:lstStyle/>
          <a:p>
            <a:pPr marL="457200" lvl="0" indent="-304958" algn="l" rtl="0">
              <a:spcBef>
                <a:spcPts val="0"/>
              </a:spcBef>
              <a:spcAft>
                <a:spcPts val="0"/>
              </a:spcAft>
              <a:buClr>
                <a:schemeClr val="dk1"/>
              </a:buClr>
              <a:buSzPct val="100000"/>
              <a:buChar char="●"/>
            </a:pPr>
            <a:r>
              <a:rPr lang="en" sz="1300">
                <a:solidFill>
                  <a:schemeClr val="dk1"/>
                </a:solidFill>
              </a:rPr>
              <a:t>Embedding accepts vocab size and output dimensions(k)</a:t>
            </a:r>
            <a:endParaRPr sz="1300">
              <a:solidFill>
                <a:schemeClr val="dk1"/>
              </a:solidFill>
            </a:endParaRPr>
          </a:p>
          <a:p>
            <a:pPr marL="457200" lvl="0" indent="0" algn="l" rtl="0">
              <a:spcBef>
                <a:spcPts val="1200"/>
              </a:spcBef>
              <a:spcAft>
                <a:spcPts val="0"/>
              </a:spcAft>
              <a:buNone/>
            </a:pPr>
            <a:endParaRPr sz="1300">
              <a:solidFill>
                <a:schemeClr val="dk1"/>
              </a:solidFill>
            </a:endParaRPr>
          </a:p>
          <a:p>
            <a:pPr marL="457200" lvl="0" indent="-304958" algn="l" rtl="0">
              <a:spcBef>
                <a:spcPts val="1200"/>
              </a:spcBef>
              <a:spcAft>
                <a:spcPts val="0"/>
              </a:spcAft>
              <a:buClr>
                <a:schemeClr val="dk1"/>
              </a:buClr>
              <a:buSzPct val="100000"/>
              <a:buChar char="●"/>
            </a:pPr>
            <a:r>
              <a:rPr lang="en" sz="1300">
                <a:solidFill>
                  <a:schemeClr val="dk1"/>
                </a:solidFill>
              </a:rPr>
              <a:t>The output shape of embedding layer is going to be (25000*500*64)</a:t>
            </a:r>
            <a:endParaRPr sz="1300">
              <a:solidFill>
                <a:schemeClr val="dk1"/>
              </a:solidFill>
            </a:endParaRPr>
          </a:p>
          <a:p>
            <a:pPr marL="457200" lvl="0" indent="0" algn="l" rtl="0">
              <a:spcBef>
                <a:spcPts val="1200"/>
              </a:spcBef>
              <a:spcAft>
                <a:spcPts val="0"/>
              </a:spcAft>
              <a:buNone/>
            </a:pPr>
            <a:endParaRPr sz="1300">
              <a:solidFill>
                <a:schemeClr val="dk1"/>
              </a:solidFill>
            </a:endParaRPr>
          </a:p>
          <a:p>
            <a:pPr marL="457200" lvl="0" indent="-304958" algn="l" rtl="0">
              <a:spcBef>
                <a:spcPts val="1200"/>
              </a:spcBef>
              <a:spcAft>
                <a:spcPts val="0"/>
              </a:spcAft>
              <a:buClr>
                <a:schemeClr val="dk1"/>
              </a:buClr>
              <a:buSzPct val="100000"/>
              <a:buChar char="●"/>
            </a:pPr>
            <a:r>
              <a:rPr lang="en" sz="1300">
                <a:solidFill>
                  <a:schemeClr val="dk1"/>
                </a:solidFill>
              </a:rPr>
              <a:t>Total parameters learned by embedding layer (vocab size* k)</a:t>
            </a:r>
            <a:endParaRPr sz="1300">
              <a:solidFill>
                <a:schemeClr val="dk1"/>
              </a:solidFill>
            </a:endParaRPr>
          </a:p>
          <a:p>
            <a:pPr marL="457200" lvl="0" indent="0" algn="l" rtl="0">
              <a:spcBef>
                <a:spcPts val="1200"/>
              </a:spcBef>
              <a:spcAft>
                <a:spcPts val="0"/>
              </a:spcAft>
              <a:buNone/>
            </a:pPr>
            <a:endParaRPr sz="1300">
              <a:solidFill>
                <a:schemeClr val="dk1"/>
              </a:solidFill>
            </a:endParaRPr>
          </a:p>
          <a:p>
            <a:pPr marL="457200" lvl="0" indent="-304958" algn="l" rtl="0">
              <a:spcBef>
                <a:spcPts val="1200"/>
              </a:spcBef>
              <a:spcAft>
                <a:spcPts val="0"/>
              </a:spcAft>
              <a:buClr>
                <a:schemeClr val="dk1"/>
              </a:buClr>
              <a:buSzPct val="100000"/>
              <a:buChar char="●"/>
            </a:pPr>
            <a:r>
              <a:rPr lang="en" sz="1300">
                <a:solidFill>
                  <a:schemeClr val="dk1"/>
                </a:solidFill>
              </a:rPr>
              <a:t>Output activation dimension 32 (Context Vector Dimensions)</a:t>
            </a:r>
            <a:endParaRPr sz="1300">
              <a:solidFill>
                <a:schemeClr val="dk1"/>
              </a:solidFill>
            </a:endParaRPr>
          </a:p>
          <a:p>
            <a:pPr marL="457200" lvl="0" indent="0" algn="l" rtl="0">
              <a:spcBef>
                <a:spcPts val="1200"/>
              </a:spcBef>
              <a:spcAft>
                <a:spcPts val="0"/>
              </a:spcAft>
              <a:buNone/>
            </a:pPr>
            <a:endParaRPr sz="1300">
              <a:solidFill>
                <a:schemeClr val="dk1"/>
              </a:solidFill>
            </a:endParaRPr>
          </a:p>
          <a:p>
            <a:pPr marL="457200" lvl="0" indent="-304958" algn="l" rtl="0">
              <a:spcBef>
                <a:spcPts val="1200"/>
              </a:spcBef>
              <a:spcAft>
                <a:spcPts val="0"/>
              </a:spcAft>
              <a:buClr>
                <a:schemeClr val="dk1"/>
              </a:buClr>
              <a:buSzPct val="100000"/>
              <a:buChar char="●"/>
            </a:pPr>
            <a:r>
              <a:rPr lang="en" sz="1300">
                <a:solidFill>
                  <a:schemeClr val="dk1"/>
                </a:solidFill>
              </a:rPr>
              <a:t>Here the activation is sigmoid as it is a binary classification problem</a:t>
            </a:r>
            <a:endParaRPr sz="1300">
              <a:solidFill>
                <a:schemeClr val="dk1"/>
              </a:solidFill>
            </a:endParaRPr>
          </a:p>
        </p:txBody>
      </p:sp>
      <p:pic>
        <p:nvPicPr>
          <p:cNvPr id="118" name="Google Shape;118;p21"/>
          <p:cNvPicPr preferRelativeResize="0"/>
          <p:nvPr/>
        </p:nvPicPr>
        <p:blipFill rotWithShape="1">
          <a:blip r:embed="rId4">
            <a:alphaModFix/>
          </a:blip>
          <a:srcRect l="-4120" r="4120"/>
          <a:stretch/>
        </p:blipFill>
        <p:spPr>
          <a:xfrm>
            <a:off x="135188" y="619375"/>
            <a:ext cx="4305824" cy="2331225"/>
          </a:xfrm>
          <a:prstGeom prst="rect">
            <a:avLst/>
          </a:prstGeom>
          <a:noFill/>
          <a:ln>
            <a:noFill/>
          </a:ln>
        </p:spPr>
      </p:pic>
      <p:pic>
        <p:nvPicPr>
          <p:cNvPr id="119" name="Google Shape;119;p21"/>
          <p:cNvPicPr preferRelativeResize="0"/>
          <p:nvPr/>
        </p:nvPicPr>
        <p:blipFill>
          <a:blip r:embed="rId5">
            <a:alphaModFix/>
          </a:blip>
          <a:stretch>
            <a:fillRect/>
          </a:stretch>
        </p:blipFill>
        <p:spPr>
          <a:xfrm>
            <a:off x="386200" y="3022400"/>
            <a:ext cx="4045200" cy="1959850"/>
          </a:xfrm>
          <a:prstGeom prst="rect">
            <a:avLst/>
          </a:prstGeom>
          <a:noFill/>
          <a:ln>
            <a:noFill/>
          </a:ln>
        </p:spPr>
      </p:pic>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946</Words>
  <Application>Microsoft Office PowerPoint</Application>
  <PresentationFormat>On-screen Show (16:9)</PresentationFormat>
  <Paragraphs>68</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Open Sans</vt:lpstr>
      <vt:lpstr>Roboto</vt:lpstr>
      <vt:lpstr>Arial</vt:lpstr>
      <vt:lpstr>Economica</vt:lpstr>
      <vt:lpstr>Luxe</vt:lpstr>
      <vt:lpstr>Compiler Design Project  Topic:-Sentiment Analysis Using RNN</vt:lpstr>
      <vt:lpstr>Introduction (About The Project)</vt:lpstr>
      <vt:lpstr>Introduction (About the dataset)</vt:lpstr>
      <vt:lpstr>System Flowchart</vt:lpstr>
      <vt:lpstr>1.Loading the Dataset</vt:lpstr>
      <vt:lpstr>2.Data Division</vt:lpstr>
      <vt:lpstr>3.Data preprocessing</vt:lpstr>
      <vt:lpstr>4. Creating The Embedding Layer</vt:lpstr>
      <vt:lpstr>5.Model Architecture</vt:lpstr>
      <vt:lpstr>Model Training</vt:lpstr>
      <vt:lpstr>6.Result Visualization</vt:lpstr>
      <vt:lpstr>Train,Test Accuracy:-</vt:lpstr>
      <vt:lpstr>Confusion Matrix</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 Design Project  Topic:-Sentiment Analysis Using RNN</dc:title>
  <cp:lastModifiedBy>Swraj Kant Sharma</cp:lastModifiedBy>
  <cp:revision>1</cp:revision>
  <dcterms:modified xsi:type="dcterms:W3CDTF">2022-06-25T13:54:15Z</dcterms:modified>
</cp:coreProperties>
</file>