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80" r:id="rId2"/>
    <p:sldId id="275" r:id="rId3"/>
    <p:sldId id="260" r:id="rId4"/>
    <p:sldId id="277" r:id="rId5"/>
    <p:sldId id="271" r:id="rId6"/>
    <p:sldId id="278" r:id="rId7"/>
    <p:sldId id="265" r:id="rId8"/>
    <p:sldId id="281" r:id="rId9"/>
    <p:sldId id="279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5459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79068-3AB8-3D73-7AA1-1CC5DBA78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F4A5D-8B15-245F-89F3-897649289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80AA1-0082-603C-C154-B621136C0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E6EF9-13D9-97DF-5466-39FDF7ACB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8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8839A-F06F-9B5D-D766-F2FA94AA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B0714-59D8-C5F5-3CEE-02A6496D4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2FB885-27F5-7DD8-6AA1-BCD09AC8C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F5B48-18CA-D53B-8608-93649B988E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8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B1DB0-777A-23FE-801D-ED9F794C8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3F88E-40E7-94A7-F29A-3B065EE82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F57B5-7B0E-4106-A0A3-9F03CF621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520F5-2CEB-A929-D846-E4D0AC748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2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32098-5B1A-FAFE-F5BD-3C971CB9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0B178E-EB48-EE6A-C5E1-893FB86E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495319-C65B-7312-6B0C-69DE25689596}"/>
              </a:ext>
            </a:extLst>
          </p:cNvPr>
          <p:cNvSpPr txBox="1"/>
          <p:nvPr/>
        </p:nvSpPr>
        <p:spPr>
          <a:xfrm>
            <a:off x="123431" y="2851666"/>
            <a:ext cx="649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SudoCode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9DAE3E-CACD-EDD2-105C-8DB4FFB4569C}"/>
              </a:ext>
            </a:extLst>
          </p:cNvPr>
          <p:cNvSpPr txBox="1"/>
          <p:nvPr/>
        </p:nvSpPr>
        <p:spPr>
          <a:xfrm>
            <a:off x="518160" y="466844"/>
            <a:ext cx="5135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u="none" strike="noStrike" dirty="0">
                <a:solidFill>
                  <a:srgbClr val="FFFFF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SuRaksha Cyber Hackathon</a:t>
            </a:r>
            <a:endParaRPr lang="en-IN" sz="4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9BC7A8-8B60-10C7-0C06-6B25AA72D717}"/>
              </a:ext>
            </a:extLst>
          </p:cNvPr>
          <p:cNvCxnSpPr>
            <a:cxnSpLocks/>
          </p:cNvCxnSpPr>
          <p:nvPr/>
        </p:nvCxnSpPr>
        <p:spPr>
          <a:xfrm>
            <a:off x="358452" y="3924300"/>
            <a:ext cx="6042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3B7B9A-4D04-6778-9605-1C5B0E960A89}"/>
              </a:ext>
            </a:extLst>
          </p:cNvPr>
          <p:cNvSpPr txBox="1"/>
          <p:nvPr/>
        </p:nvSpPr>
        <p:spPr>
          <a:xfrm>
            <a:off x="137160" y="4118402"/>
            <a:ext cx="71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Manya Singh               </a:t>
            </a:r>
            <a:r>
              <a:rPr lang="en-IN" sz="1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Moteesh</a:t>
            </a:r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               Nikhil T </a:t>
            </a:r>
            <a:r>
              <a:rPr lang="en-IN" sz="1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Nainan</a:t>
            </a:r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              Swaraj Kumar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B97F1B-334F-2520-7BBF-E5F40445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741" y="60960"/>
            <a:ext cx="2406259" cy="5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63C4F0-E05C-D48E-98B9-0BBDC1BB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911EF467-C893-22B7-9B13-C8F3A2CB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219" t="4637" r="5413" b="15651"/>
          <a:stretch>
            <a:fillRect/>
          </a:stretch>
        </p:blipFill>
        <p:spPr>
          <a:xfrm>
            <a:off x="3594093" y="3299317"/>
            <a:ext cx="3266991" cy="1820073"/>
          </a:xfrm>
          <a:prstGeom prst="rect">
            <a:avLst/>
          </a:prstGeom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34062359-C0BF-BD0F-7C75-A4B6E5C79650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32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PhishSafe - SDK </a:t>
            </a:r>
            <a:endParaRPr lang="en-US" sz="3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005518B-80F1-4BA3-9849-5232B1DA9086}"/>
              </a:ext>
            </a:extLst>
          </p:cNvPr>
          <p:cNvSpPr/>
          <p:nvPr/>
        </p:nvSpPr>
        <p:spPr>
          <a:xfrm>
            <a:off x="8667750" y="4710113"/>
            <a:ext cx="495300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4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63330B-459E-5E91-7CF6-E0EDC90EDCF6}"/>
              </a:ext>
            </a:extLst>
          </p:cNvPr>
          <p:cNvSpPr txBox="1"/>
          <p:nvPr/>
        </p:nvSpPr>
        <p:spPr>
          <a:xfrm>
            <a:off x="227136" y="635305"/>
            <a:ext cx="43465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Whyte"/>
              </a:rPr>
              <a:t>- An SDK is a set of tools to build software for a particular platform.</a:t>
            </a:r>
            <a:endParaRPr lang="en-IN" sz="1200" dirty="0">
              <a:latin typeface="Whyte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1B5064E5-0A9E-0521-9947-E31DE522999F}"/>
              </a:ext>
            </a:extLst>
          </p:cNvPr>
          <p:cNvSpPr/>
          <p:nvPr/>
        </p:nvSpPr>
        <p:spPr>
          <a:xfrm>
            <a:off x="225487" y="873270"/>
            <a:ext cx="3361775" cy="8438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What does it do?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398AA-1812-1900-5978-E4F011C3FF64}"/>
              </a:ext>
            </a:extLst>
          </p:cNvPr>
          <p:cNvSpPr txBox="1"/>
          <p:nvPr/>
        </p:nvSpPr>
        <p:spPr>
          <a:xfrm>
            <a:off x="227136" y="1505646"/>
            <a:ext cx="43465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PhishSafe SDK enables mobile apps especially banking applications to continuously monitor user behavior and detect anomalies that may indicate phishing or account compromise.</a:t>
            </a:r>
          </a:p>
          <a:p>
            <a:r>
              <a:rPr lang="en-US" sz="1200" dirty="0"/>
              <a:t>It collects behavioral data (like tap speed, swipe patterns, and navigation flow) and generates a </a:t>
            </a:r>
            <a:r>
              <a:rPr lang="en-US" sz="1200" b="1" dirty="0"/>
              <a:t>trust score</a:t>
            </a:r>
            <a:r>
              <a:rPr lang="en-US" sz="1200" dirty="0"/>
              <a:t> in real time to decide if the user is genuine.</a:t>
            </a: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3E6226FB-CE93-6B47-E94E-C78531A36012}"/>
              </a:ext>
            </a:extLst>
          </p:cNvPr>
          <p:cNvSpPr/>
          <p:nvPr/>
        </p:nvSpPr>
        <p:spPr>
          <a:xfrm>
            <a:off x="223837" y="2609729"/>
            <a:ext cx="3361775" cy="8438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Trust Score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81F03B-DC03-FCA2-D181-4873E185FE38}"/>
              </a:ext>
            </a:extLst>
          </p:cNvPr>
          <p:cNvSpPr txBox="1"/>
          <p:nvPr/>
        </p:nvSpPr>
        <p:spPr>
          <a:xfrm>
            <a:off x="215356" y="3255884"/>
            <a:ext cx="4346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Trust Score</a:t>
            </a:r>
            <a:r>
              <a:rPr lang="en-US" sz="1200" dirty="0"/>
              <a:t> is a dynamic score calculated during a user session that reflects how closely the current behavior matches that of a legitimate user.</a:t>
            </a:r>
            <a:endParaRPr lang="en-IN" sz="1200" dirty="0">
              <a:latin typeface="Whyte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AB331188-2AEC-4AB1-FECA-A347538A8D36}"/>
              </a:ext>
            </a:extLst>
          </p:cNvPr>
          <p:cNvSpPr/>
          <p:nvPr/>
        </p:nvSpPr>
        <p:spPr>
          <a:xfrm>
            <a:off x="5801275" y="54301"/>
            <a:ext cx="3361775" cy="84389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Features Collected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B92782-5711-FB30-ABC1-1C0D80F4AA27}"/>
              </a:ext>
            </a:extLst>
          </p:cNvPr>
          <p:cNvSpPr txBox="1"/>
          <p:nvPr/>
        </p:nvSpPr>
        <p:spPr>
          <a:xfrm>
            <a:off x="227136" y="3915435"/>
            <a:ext cx="2606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Score-based Actions: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0–20 → Logout (highly suspicious)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20–40 → Force Re-authentication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40–70 → Trigger OTP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70–100 → Continue session normally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7C943-5339-68D3-B567-3BD1C1267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723" y="679875"/>
            <a:ext cx="3111010" cy="24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0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2">
            <a:extLst>
              <a:ext uri="{FF2B5EF4-FFF2-40B4-BE49-F238E27FC236}">
                <a16:creationId xmlns:a16="http://schemas.microsoft.com/office/drawing/2014/main" id="{CE5DCC50-239B-254A-6486-4E94B63F3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" y="3239691"/>
            <a:ext cx="4483896" cy="1376362"/>
          </a:xfrm>
          <a:prstGeom prst="rect">
            <a:avLst/>
          </a:prstGeom>
        </p:spPr>
      </p:pic>
      <p:pic>
        <p:nvPicPr>
          <p:cNvPr id="27" name="Image 2" descr="preencoded.png">
            <a:extLst>
              <a:ext uri="{FF2B5EF4-FFF2-40B4-BE49-F238E27FC236}">
                <a16:creationId xmlns:a16="http://schemas.microsoft.com/office/drawing/2014/main" id="{9601F8C1-BD6B-D50B-0C5F-9CE5BA17C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" y="897909"/>
            <a:ext cx="4483896" cy="2011800"/>
          </a:xfrm>
          <a:prstGeom prst="rect">
            <a:avLst/>
          </a:prstGeom>
        </p:spPr>
      </p:pic>
      <p:sp>
        <p:nvSpPr>
          <p:cNvPr id="3" name="Shape 1"/>
          <p:cNvSpPr/>
          <p:nvPr/>
        </p:nvSpPr>
        <p:spPr>
          <a:xfrm>
            <a:off x="5976938" y="1152525"/>
            <a:ext cx="2224088" cy="481012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457200" y="1152525"/>
            <a:ext cx="2543175" cy="481012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304800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903" y="571500"/>
            <a:ext cx="4061498" cy="431387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672513" y="4710113"/>
            <a:ext cx="495300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450" dirty="0"/>
          </a:p>
        </p:txBody>
      </p:sp>
      <p:sp>
        <p:nvSpPr>
          <p:cNvPr id="13" name="Text 8"/>
          <p:cNvSpPr/>
          <p:nvPr/>
        </p:nvSpPr>
        <p:spPr>
          <a:xfrm>
            <a:off x="228599" y="902017"/>
            <a:ext cx="3000375" cy="209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endParaRPr lang="en-US" sz="1350" dirty="0"/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229EE7F5-043A-1411-3458-5393A6DEA312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32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Technology </a:t>
            </a:r>
            <a:endParaRPr lang="en-US" sz="3200"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F965DEA-8AFC-ED13-72C5-4A5F6A51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" y="938212"/>
            <a:ext cx="4315605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1. SDK Development </a:t>
            </a:r>
            <a:br>
              <a:rPr lang="en-US" altLang="en-US" sz="1300" dirty="0">
                <a:latin typeface="Inter"/>
              </a:rPr>
            </a:b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Framework: Flutter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Language: Dart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Integration Type: Plug-and-play SDK with minimal coupling to host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Data Collection: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Gesture tracking via GestureDetector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Screen navigation via NavigatorObserver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Custom hooks for tap/swipe timing and screen durations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F3EE767-5A5A-AFF4-F65E-938BA5BC5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089" y="741224"/>
            <a:ext cx="401584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Inter"/>
              </a:rPr>
              <a:t>3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 ML Pipeline (Offline Model Training)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Language: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Libraries: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</a:t>
            </a:r>
            <a:r>
              <a:rPr lang="en-US" altLang="en-US" sz="1100" dirty="0">
                <a:latin typeface="Inter"/>
              </a:rPr>
              <a:t>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cikit-learn for model training (MLP / Logistic Regression)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NumPy, pandas for feature engineering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Joblib for model serialization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Features Used: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Statistical metrics (mean, std, frequency)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Interaction zones (tap/swipe heatmaps)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Session sequence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66D6BDC-2825-5C49-A318-C8361C2B0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089" y="2989868"/>
            <a:ext cx="3672800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>
                <a:latin typeface="Inter"/>
              </a:rPr>
              <a:t>4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. Inference (On-Device)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</a:b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Model Format: .h5 converted to TensorFlow Lite (TFLite)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Execution: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TfLite interpreter in Dart using tflite_flutter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Feature vector passed at session end or periodically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Output: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 Fraud probability → Mapped to Trust Score [0–100]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ter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A285AE-AFB2-C4B0-4A31-AAE505EDFE73}"/>
              </a:ext>
            </a:extLst>
          </p:cNvPr>
          <p:cNvSpPr txBox="1"/>
          <p:nvPr/>
        </p:nvSpPr>
        <p:spPr>
          <a:xfrm>
            <a:off x="262415" y="3344346"/>
            <a:ext cx="3959065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dirty="0">
                <a:latin typeface="Inter"/>
              </a:rPr>
              <a:t>2. Data Handling &amp; Security</a:t>
            </a:r>
            <a:br>
              <a:rPr lang="en-US" sz="1300" dirty="0">
                <a:latin typeface="Inter"/>
              </a:rPr>
            </a:br>
            <a:endParaRPr lang="en-US" sz="1300" dirty="0">
              <a:latin typeface="Inte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 Session logs stored in local JSON files (sandboxed storage)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 Periodic clean-up after model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 No internet access required – fully offline inference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89D3E4-482F-F25D-35D2-01089176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F7DAEE66-4C1B-A384-29B3-A54E5670FA68}"/>
              </a:ext>
            </a:extLst>
          </p:cNvPr>
          <p:cNvSpPr/>
          <p:nvPr/>
        </p:nvSpPr>
        <p:spPr>
          <a:xfrm>
            <a:off x="5924550" y="476250"/>
            <a:ext cx="2743200" cy="1528763"/>
          </a:xfrm>
          <a:prstGeom prst="rect">
            <a:avLst/>
          </a:prstGeom>
          <a:noFill/>
          <a:ln/>
        </p:spPr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BFB6335-4F40-D5F6-2751-1833837C4F45}"/>
              </a:ext>
            </a:extLst>
          </p:cNvPr>
          <p:cNvSpPr/>
          <p:nvPr/>
        </p:nvSpPr>
        <p:spPr>
          <a:xfrm>
            <a:off x="309563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0E51CCE-87BC-DD8C-2BCA-C2F6ADA08E5A}"/>
              </a:ext>
            </a:extLst>
          </p:cNvPr>
          <p:cNvSpPr/>
          <p:nvPr/>
        </p:nvSpPr>
        <p:spPr>
          <a:xfrm>
            <a:off x="8667750" y="4710113"/>
            <a:ext cx="495300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</a:t>
            </a:r>
            <a:endParaRPr lang="en-US" sz="4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54D1E1FC-891B-43FB-82E8-C52C28B4AE66}"/>
              </a:ext>
            </a:extLst>
          </p:cNvPr>
          <p:cNvSpPr/>
          <p:nvPr/>
        </p:nvSpPr>
        <p:spPr>
          <a:xfrm>
            <a:off x="5604510" y="224790"/>
            <a:ext cx="3200400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5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</a:rPr>
              <a:t>Without User Profile</a:t>
            </a:r>
            <a:endParaRPr lang="en-US" sz="13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C7105-ADA6-7067-15B8-F05D5CB3C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3" y="690886"/>
            <a:ext cx="4780718" cy="4143052"/>
          </a:xfrm>
          <a:prstGeom prst="rect">
            <a:avLst/>
          </a:prstGeom>
        </p:spPr>
      </p:pic>
      <p:sp>
        <p:nvSpPr>
          <p:cNvPr id="13" name="Text 6">
            <a:extLst>
              <a:ext uri="{FF2B5EF4-FFF2-40B4-BE49-F238E27FC236}">
                <a16:creationId xmlns:a16="http://schemas.microsoft.com/office/drawing/2014/main" id="{5B804DBF-704A-F482-920C-AF2E9D88F8FB}"/>
              </a:ext>
            </a:extLst>
          </p:cNvPr>
          <p:cNvSpPr/>
          <p:nvPr/>
        </p:nvSpPr>
        <p:spPr>
          <a:xfrm>
            <a:off x="5586266" y="2662202"/>
            <a:ext cx="3200400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5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</a:rPr>
              <a:t>With User Profile</a:t>
            </a:r>
            <a:endParaRPr lang="en-US" sz="13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FA8175-12D8-B244-DFBA-5F821BBA96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522"/>
          <a:stretch>
            <a:fillRect/>
          </a:stretch>
        </p:blipFill>
        <p:spPr>
          <a:xfrm>
            <a:off x="5335053" y="3058267"/>
            <a:ext cx="3580347" cy="1934372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236A7694-5237-9989-B39E-1F04F9D4306E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Workflow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3FAD2-C8AA-88F9-48D1-BDA584581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21" y="508934"/>
            <a:ext cx="3033713" cy="16344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69247-23DB-F689-AED9-8B45E228C86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886" t="36789" r="2764"/>
          <a:stretch>
            <a:fillRect/>
          </a:stretch>
        </p:blipFill>
        <p:spPr>
          <a:xfrm>
            <a:off x="5505303" y="2220314"/>
            <a:ext cx="3346214" cy="33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8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2743200" cy="1528763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309563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8667750" y="4710113"/>
            <a:ext cx="519113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17</a:t>
            </a:r>
            <a:endParaRPr lang="en-US" sz="450" dirty="0"/>
          </a:p>
        </p:txBody>
      </p:sp>
      <p:sp>
        <p:nvSpPr>
          <p:cNvPr id="10" name="Text 7"/>
          <p:cNvSpPr/>
          <p:nvPr/>
        </p:nvSpPr>
        <p:spPr>
          <a:xfrm>
            <a:off x="117963" y="735558"/>
            <a:ext cx="3334850" cy="11401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IN" sz="1300" dirty="0">
                <a:latin typeface="Inter"/>
              </a:rPr>
              <a:t>Model Type: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Multilayer Perceptron (MLP) – a type of feedforward neural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Built for binary classification: Legitimate vs Fraudulent behaviour</a:t>
            </a: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40346F65-84F2-0B1F-7813-2726102F64E6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Architecture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DD7EBF-4654-7FBF-8CCE-8FD3CCC0E95D}"/>
              </a:ext>
            </a:extLst>
          </p:cNvPr>
          <p:cNvSpPr txBox="1"/>
          <p:nvPr/>
        </p:nvSpPr>
        <p:spPr>
          <a:xfrm>
            <a:off x="117963" y="2041740"/>
            <a:ext cx="3787580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dirty="0">
                <a:latin typeface="Inter"/>
              </a:rPr>
              <a:t>Model Architecture:</a:t>
            </a:r>
          </a:p>
          <a:p>
            <a:r>
              <a:rPr lang="en-US" sz="1100" dirty="0">
                <a:latin typeface="Inter"/>
              </a:rPr>
              <a:t>Neural Network Layers: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Input layer: 14–20 behavioral 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Hidden layers: 2–3 fully connected layers (ReLU activation)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Inter"/>
              </a:rPr>
              <a:t>Output layer: Sigmoid activation → fraud probability (0 to 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B02E65-D64B-15FF-CA5E-4938BA515EA3}"/>
              </a:ext>
            </a:extLst>
          </p:cNvPr>
          <p:cNvGrpSpPr/>
          <p:nvPr/>
        </p:nvGrpSpPr>
        <p:grpSpPr>
          <a:xfrm>
            <a:off x="3846818" y="86393"/>
            <a:ext cx="5297182" cy="3088005"/>
            <a:chOff x="3846818" y="226695"/>
            <a:chExt cx="5080488" cy="2813685"/>
          </a:xfrm>
        </p:grpSpPr>
        <p:pic>
          <p:nvPicPr>
            <p:cNvPr id="4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46818" y="226695"/>
              <a:ext cx="5080488" cy="28136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32D757-2CE9-0D9C-D2E3-5BDB12BD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1000" y="287654"/>
              <a:ext cx="4980857" cy="2691765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F13EF45-8EA0-86CF-5C92-F258FA2AA3AC}"/>
              </a:ext>
            </a:extLst>
          </p:cNvPr>
          <p:cNvSpPr txBox="1"/>
          <p:nvPr/>
        </p:nvSpPr>
        <p:spPr>
          <a:xfrm>
            <a:off x="5933407" y="2794698"/>
            <a:ext cx="11249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i="1" dirty="0">
                <a:latin typeface="Inter"/>
              </a:rPr>
              <a:t>System Architecture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5159B6-024C-028B-1CCB-B0551944370B}"/>
              </a:ext>
            </a:extLst>
          </p:cNvPr>
          <p:cNvSpPr txBox="1"/>
          <p:nvPr/>
        </p:nvSpPr>
        <p:spPr>
          <a:xfrm>
            <a:off x="117963" y="3263703"/>
            <a:ext cx="4594860" cy="1395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200"/>
              </a:spcBef>
              <a:spcAft>
                <a:spcPts val="200"/>
              </a:spcAft>
            </a:pPr>
            <a:r>
              <a:rPr lang="en-IN" sz="1300" dirty="0">
                <a:latin typeface="Inter"/>
              </a:rPr>
              <a:t>Features:</a:t>
            </a:r>
            <a:endParaRPr lang="en-IN" sz="1100" i="1" dirty="0">
              <a:latin typeface="Inter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System context </a:t>
            </a:r>
            <a:r>
              <a:rPr lang="en-IN" sz="1100" i="1" dirty="0">
                <a:latin typeface="Inter"/>
              </a:rPr>
              <a:t>(device details, rooted device barring)</a:t>
            </a:r>
            <a:endParaRPr lang="en-IN" sz="1100" dirty="0">
              <a:latin typeface="Inter"/>
            </a:endParaRP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Location context </a:t>
            </a:r>
            <a:r>
              <a:rPr lang="en-IN" sz="1100" i="1" dirty="0">
                <a:latin typeface="Inter"/>
              </a:rPr>
              <a:t>(Geographic location, Connection details)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Past action context </a:t>
            </a:r>
            <a:r>
              <a:rPr lang="en-IN" sz="1100" i="1" dirty="0">
                <a:latin typeface="Inter"/>
              </a:rPr>
              <a:t>(past transaction patterns, past used features)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dirty="0">
                <a:latin typeface="Inter"/>
              </a:rPr>
              <a:t>Temporal context </a:t>
            </a:r>
            <a:r>
              <a:rPr lang="en-IN" sz="1100" i="1" dirty="0">
                <a:latin typeface="Inter"/>
              </a:rPr>
              <a:t>(Session durations, navigation durations, action delays)</a:t>
            </a:r>
            <a:endParaRPr lang="en-IN" sz="1100" b="0" i="1" u="none" strike="noStrike" dirty="0">
              <a:effectLst/>
              <a:latin typeface="Inter"/>
            </a:endParaRPr>
          </a:p>
          <a:p>
            <a:pPr marL="171450" indent="-171450" rtl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IN" sz="1100" b="0" i="0" u="none" strike="noStrike" dirty="0">
                <a:effectLst/>
                <a:latin typeface="Inter"/>
              </a:rPr>
              <a:t>Use case context </a:t>
            </a:r>
            <a:r>
              <a:rPr lang="en-IN" sz="1100" b="0" i="1" u="none" strike="noStrike" dirty="0">
                <a:effectLst/>
                <a:latin typeface="Inter"/>
              </a:rPr>
              <a:t>(background running activities monitoring and validation)</a:t>
            </a:r>
            <a:endParaRPr lang="en-IN" sz="1100" dirty="0">
              <a:latin typeface="Inter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0B7F608-8C91-45DE-C291-5C5D33F3D0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248" y="3241300"/>
            <a:ext cx="3026780" cy="163292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1871C0F-96AB-81F3-80D3-407345044CFC}"/>
              </a:ext>
            </a:extLst>
          </p:cNvPr>
          <p:cNvSpPr txBox="1"/>
          <p:nvPr/>
        </p:nvSpPr>
        <p:spPr>
          <a:xfrm>
            <a:off x="6085807" y="4874222"/>
            <a:ext cx="112491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00" i="1" dirty="0">
                <a:latin typeface="Inter"/>
              </a:rPr>
              <a:t>Model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04588-2E35-7171-2E69-61642AC0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C38C7F7-B893-E10B-DA15-1A32EBCCD8A9}"/>
              </a:ext>
            </a:extLst>
          </p:cNvPr>
          <p:cNvSpPr/>
          <p:nvPr/>
        </p:nvSpPr>
        <p:spPr>
          <a:xfrm>
            <a:off x="241495" y="771525"/>
            <a:ext cx="3048000" cy="1800225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AF45FB58-692E-E1DB-B0BC-2029D78BCC57}"/>
              </a:ext>
            </a:extLst>
          </p:cNvPr>
          <p:cNvSpPr/>
          <p:nvPr/>
        </p:nvSpPr>
        <p:spPr>
          <a:xfrm>
            <a:off x="3491207" y="771524"/>
            <a:ext cx="1924050" cy="1800225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764C2780-EA1E-BB3C-47E1-C7C0DF2D3045}"/>
              </a:ext>
            </a:extLst>
          </p:cNvPr>
          <p:cNvSpPr/>
          <p:nvPr/>
        </p:nvSpPr>
        <p:spPr>
          <a:xfrm>
            <a:off x="219075" y="2686050"/>
            <a:ext cx="4200525" cy="2262188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C2074C6-069E-4F49-B220-19A050525A03}"/>
              </a:ext>
            </a:extLst>
          </p:cNvPr>
          <p:cNvSpPr/>
          <p:nvPr/>
        </p:nvSpPr>
        <p:spPr>
          <a:xfrm>
            <a:off x="5616969" y="1743500"/>
            <a:ext cx="3307956" cy="1071563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4AF83FC4-3F40-D020-3E4C-098E70F6D39D}"/>
              </a:ext>
            </a:extLst>
          </p:cNvPr>
          <p:cNvSpPr/>
          <p:nvPr/>
        </p:nvSpPr>
        <p:spPr>
          <a:xfrm>
            <a:off x="5616969" y="182924"/>
            <a:ext cx="2422717" cy="1377314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077B558E-358A-F5E8-AE9F-0B4DDCA43FC2}"/>
              </a:ext>
            </a:extLst>
          </p:cNvPr>
          <p:cNvSpPr/>
          <p:nvPr/>
        </p:nvSpPr>
        <p:spPr>
          <a:xfrm>
            <a:off x="309563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C5E8B1A-FE34-1756-1BCD-E9AA756D648A}"/>
              </a:ext>
            </a:extLst>
          </p:cNvPr>
          <p:cNvSpPr/>
          <p:nvPr/>
        </p:nvSpPr>
        <p:spPr>
          <a:xfrm>
            <a:off x="5666573" y="182923"/>
            <a:ext cx="2261967" cy="6086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60"/>
              </a:lnSpc>
            </a:pPr>
            <a:r>
              <a:rPr lang="en-US" sz="1200" b="1" dirty="0">
                <a:latin typeface="Inter"/>
              </a:rPr>
              <a:t>4. On device trust scoring engine</a:t>
            </a:r>
            <a:endParaRPr lang="en-US" sz="600" b="1" dirty="0">
              <a:latin typeface="Inter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6EA9EB01-698D-5B9B-E857-84472CF115FC}"/>
              </a:ext>
            </a:extLst>
          </p:cNvPr>
          <p:cNvSpPr/>
          <p:nvPr/>
        </p:nvSpPr>
        <p:spPr>
          <a:xfrm>
            <a:off x="117670" y="771525"/>
            <a:ext cx="2624137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260"/>
              </a:lnSpc>
              <a:buNone/>
            </a:pPr>
            <a:r>
              <a:rPr lang="en-US" sz="1200" b="1" kern="0" spc="-2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Plug and Play SDK Integration</a:t>
            </a:r>
            <a:endParaRPr lang="en-US" sz="1200" b="1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08C684EA-8343-BAA0-892D-F1E1354763CE}"/>
              </a:ext>
            </a:extLst>
          </p:cNvPr>
          <p:cNvSpPr/>
          <p:nvPr/>
        </p:nvSpPr>
        <p:spPr>
          <a:xfrm>
            <a:off x="8667750" y="4710113"/>
            <a:ext cx="519113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19</a:t>
            </a:r>
            <a:endParaRPr lang="en-US" sz="450" dirty="0"/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CFE4D69D-9417-2C4C-0218-5B9E07270EFE}"/>
              </a:ext>
            </a:extLst>
          </p:cNvPr>
          <p:cNvSpPr/>
          <p:nvPr/>
        </p:nvSpPr>
        <p:spPr>
          <a:xfrm>
            <a:off x="122909" y="-58696"/>
            <a:ext cx="6882729" cy="88958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28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Unique Selling Proposition</a:t>
            </a:r>
            <a:endParaRPr lang="en-US" sz="280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3FC8E389-38DB-4C45-0ABD-77B2879CC9DB}"/>
              </a:ext>
            </a:extLst>
          </p:cNvPr>
          <p:cNvSpPr/>
          <p:nvPr/>
        </p:nvSpPr>
        <p:spPr>
          <a:xfrm>
            <a:off x="-85030" y="2800686"/>
            <a:ext cx="2624137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260"/>
              </a:lnSpc>
              <a:buNone/>
            </a:pPr>
            <a:r>
              <a:rPr lang="en-US" sz="1200" b="1" kern="0" spc="-2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Secure Admin Dashboard</a:t>
            </a:r>
            <a:endParaRPr lang="en-US" sz="1200" b="1" dirty="0"/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27C9F643-5592-EB06-1000-8C75F84CE85C}"/>
              </a:ext>
            </a:extLst>
          </p:cNvPr>
          <p:cNvSpPr/>
          <p:nvPr/>
        </p:nvSpPr>
        <p:spPr>
          <a:xfrm>
            <a:off x="392907" y="1181100"/>
            <a:ext cx="2571309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660"/>
              </a:lnSpc>
            </a:pPr>
            <a:r>
              <a:rPr lang="en-US" sz="1200" dirty="0">
                <a:latin typeface="Inter"/>
              </a:rPr>
              <a:t>No commercial side UI overhaul or complete backend rewrites required for integrating in any banking platform, simplified functionality integrations.</a:t>
            </a:r>
            <a:endParaRPr lang="en-US" sz="1000" dirty="0">
              <a:latin typeface="Inter"/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2C8648CD-4E60-4499-DF3F-A7D1B4CE796F}"/>
              </a:ext>
            </a:extLst>
          </p:cNvPr>
          <p:cNvSpPr/>
          <p:nvPr/>
        </p:nvSpPr>
        <p:spPr>
          <a:xfrm>
            <a:off x="219075" y="3048335"/>
            <a:ext cx="4392416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660"/>
              </a:lnSpc>
            </a:pPr>
            <a:r>
              <a:rPr lang="en-US" sz="1200" dirty="0">
                <a:latin typeface="Inter"/>
              </a:rPr>
              <a:t>For bank admin monitoring and easier user support and recovery.</a:t>
            </a:r>
            <a:endParaRPr lang="en-US" sz="700" dirty="0">
              <a:latin typeface="Inter"/>
            </a:endParaRPr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BBDF6509-7AD4-5872-430F-01DA3506FD9B}"/>
              </a:ext>
            </a:extLst>
          </p:cNvPr>
          <p:cNvSpPr/>
          <p:nvPr/>
        </p:nvSpPr>
        <p:spPr>
          <a:xfrm>
            <a:off x="3253761" y="862011"/>
            <a:ext cx="1991421" cy="409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1260"/>
              </a:lnSpc>
              <a:buNone/>
            </a:pPr>
            <a:r>
              <a:rPr lang="en-US" sz="1200" b="1" kern="0" spc="-2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Privacy first design</a:t>
            </a:r>
            <a:endParaRPr lang="en-US" sz="1200" b="1" dirty="0"/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6ECD2CF4-B841-9CBB-02E0-8424DEC72B2E}"/>
              </a:ext>
            </a:extLst>
          </p:cNvPr>
          <p:cNvSpPr/>
          <p:nvPr/>
        </p:nvSpPr>
        <p:spPr>
          <a:xfrm>
            <a:off x="3528227" y="1066798"/>
            <a:ext cx="1807773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>
                <a:latin typeface="Inter"/>
              </a:rPr>
              <a:t>Behavioral logs are stored locally and can only be exported with admin control.</a:t>
            </a: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9ACBCFF7-F487-1B6E-87E3-BE799CD2336B}"/>
              </a:ext>
            </a:extLst>
          </p:cNvPr>
          <p:cNvSpPr/>
          <p:nvPr/>
        </p:nvSpPr>
        <p:spPr>
          <a:xfrm>
            <a:off x="5666573" y="478197"/>
            <a:ext cx="2116821" cy="9838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>
                <a:latin typeface="Inter"/>
              </a:rPr>
              <a:t>Behavioral logs are stored locally and can only be exported with admin control.</a:t>
            </a: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83843895-7A56-C53B-B9FF-066778A55849}"/>
              </a:ext>
            </a:extLst>
          </p:cNvPr>
          <p:cNvSpPr/>
          <p:nvPr/>
        </p:nvSpPr>
        <p:spPr>
          <a:xfrm>
            <a:off x="5616969" y="1662418"/>
            <a:ext cx="3236595" cy="6086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60"/>
              </a:lnSpc>
            </a:pPr>
            <a:r>
              <a:rPr lang="en-US" sz="1200" b="1" dirty="0">
                <a:latin typeface="Inter"/>
              </a:rPr>
              <a:t>5. Silent and seamless behavior fingerprinting</a:t>
            </a: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48C52380-2CC3-F99A-4F8C-6A13544C374A}"/>
              </a:ext>
            </a:extLst>
          </p:cNvPr>
          <p:cNvSpPr/>
          <p:nvPr/>
        </p:nvSpPr>
        <p:spPr>
          <a:xfrm>
            <a:off x="5616969" y="1979289"/>
            <a:ext cx="3505200" cy="65194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/>
              <a:t>Goes beyond login authentication, monitors entire session behavior in real-time.</a:t>
            </a:r>
            <a:endParaRPr lang="en-US" sz="1200" dirty="0">
              <a:latin typeface="Inter"/>
            </a:endParaRPr>
          </a:p>
        </p:txBody>
      </p:sp>
      <p:sp>
        <p:nvSpPr>
          <p:cNvPr id="28" name="Shape 6">
            <a:extLst>
              <a:ext uri="{FF2B5EF4-FFF2-40B4-BE49-F238E27FC236}">
                <a16:creationId xmlns:a16="http://schemas.microsoft.com/office/drawing/2014/main" id="{D9FDB695-114F-4DFC-8628-BA702BCBF903}"/>
              </a:ext>
            </a:extLst>
          </p:cNvPr>
          <p:cNvSpPr/>
          <p:nvPr/>
        </p:nvSpPr>
        <p:spPr>
          <a:xfrm>
            <a:off x="4514305" y="2965088"/>
            <a:ext cx="2324980" cy="1377314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9863B91B-4D8E-39E0-8903-22638620B16D}"/>
              </a:ext>
            </a:extLst>
          </p:cNvPr>
          <p:cNvSpPr/>
          <p:nvPr/>
        </p:nvSpPr>
        <p:spPr>
          <a:xfrm>
            <a:off x="4514305" y="2989825"/>
            <a:ext cx="2457155" cy="4352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60"/>
              </a:lnSpc>
            </a:pPr>
            <a:r>
              <a:rPr lang="en-US" sz="1200" b="1" dirty="0">
                <a:latin typeface="Inter"/>
              </a:rPr>
              <a:t>6. </a:t>
            </a:r>
            <a:r>
              <a:rPr lang="en-IN" sz="1200" b="1" dirty="0">
                <a:latin typeface="Inter"/>
              </a:rPr>
              <a:t>Context-aware threat detection</a:t>
            </a:r>
            <a:endParaRPr lang="en-US" sz="1200" b="1" dirty="0">
              <a:latin typeface="Inter"/>
            </a:endParaRPr>
          </a:p>
        </p:txBody>
      </p:sp>
      <p:sp>
        <p:nvSpPr>
          <p:cNvPr id="30" name="Text 2">
            <a:extLst>
              <a:ext uri="{FF2B5EF4-FFF2-40B4-BE49-F238E27FC236}">
                <a16:creationId xmlns:a16="http://schemas.microsoft.com/office/drawing/2014/main" id="{2C75710F-9BDA-6ECB-5A48-4726D0852AE6}"/>
              </a:ext>
            </a:extLst>
          </p:cNvPr>
          <p:cNvSpPr/>
          <p:nvPr/>
        </p:nvSpPr>
        <p:spPr>
          <a:xfrm>
            <a:off x="4563909" y="3260361"/>
            <a:ext cx="2116821" cy="9838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>
                <a:latin typeface="Inter"/>
              </a:rPr>
              <a:t>Effective anomaly detection with responses which actively adapt to risks.</a:t>
            </a:r>
          </a:p>
        </p:txBody>
      </p:sp>
      <p:sp>
        <p:nvSpPr>
          <p:cNvPr id="31" name="Shape 6">
            <a:extLst>
              <a:ext uri="{FF2B5EF4-FFF2-40B4-BE49-F238E27FC236}">
                <a16:creationId xmlns:a16="http://schemas.microsoft.com/office/drawing/2014/main" id="{E357B1D7-0F6A-A375-035A-330BE9634D25}"/>
              </a:ext>
            </a:extLst>
          </p:cNvPr>
          <p:cNvSpPr/>
          <p:nvPr/>
        </p:nvSpPr>
        <p:spPr>
          <a:xfrm>
            <a:off x="6910173" y="3325703"/>
            <a:ext cx="2166425" cy="1377314"/>
          </a:xfrm>
          <a:prstGeom prst="roundRect">
            <a:avLst/>
          </a:prstGeom>
          <a:solidFill>
            <a:srgbClr val="D9D9D9">
              <a:alpha val="44000"/>
            </a:srgbClr>
          </a:solidFill>
          <a:ln/>
        </p:spPr>
      </p:sp>
      <p:sp>
        <p:nvSpPr>
          <p:cNvPr id="32" name="Text 9">
            <a:extLst>
              <a:ext uri="{FF2B5EF4-FFF2-40B4-BE49-F238E27FC236}">
                <a16:creationId xmlns:a16="http://schemas.microsoft.com/office/drawing/2014/main" id="{AFFEED8D-4E16-FCD7-4571-BF02C0CE62E2}"/>
              </a:ext>
            </a:extLst>
          </p:cNvPr>
          <p:cNvSpPr/>
          <p:nvPr/>
        </p:nvSpPr>
        <p:spPr>
          <a:xfrm>
            <a:off x="6910173" y="3350440"/>
            <a:ext cx="2457155" cy="43529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60"/>
              </a:lnSpc>
            </a:pPr>
            <a:r>
              <a:rPr lang="en-US" sz="1200" b="1" dirty="0">
                <a:latin typeface="Inter"/>
              </a:rPr>
              <a:t>7. </a:t>
            </a:r>
            <a:r>
              <a:rPr lang="en-IN" sz="1200" b="1" dirty="0">
                <a:latin typeface="Inter"/>
              </a:rPr>
              <a:t>Dynamic Risk Responses</a:t>
            </a:r>
            <a:endParaRPr lang="en-US" sz="1200" b="1" dirty="0">
              <a:latin typeface="Inter"/>
            </a:endParaRPr>
          </a:p>
        </p:txBody>
      </p:sp>
      <p:sp>
        <p:nvSpPr>
          <p:cNvPr id="33" name="Text 2">
            <a:extLst>
              <a:ext uri="{FF2B5EF4-FFF2-40B4-BE49-F238E27FC236}">
                <a16:creationId xmlns:a16="http://schemas.microsoft.com/office/drawing/2014/main" id="{8FD79533-2A74-1EAF-D9B1-C61AE4D389A0}"/>
              </a:ext>
            </a:extLst>
          </p:cNvPr>
          <p:cNvSpPr/>
          <p:nvPr/>
        </p:nvSpPr>
        <p:spPr>
          <a:xfrm>
            <a:off x="6959777" y="3620976"/>
            <a:ext cx="2116821" cy="9838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fontAlgn="base"/>
            <a:r>
              <a:rPr lang="en-US" sz="1200" dirty="0">
                <a:latin typeface="Inter"/>
              </a:rPr>
              <a:t>Triggers UI lockouts, steps up authentication, or alerts admins- based on trust score thresholds.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94E63-2830-FB80-1CA3-3A277742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0"/>
          <a:stretch>
            <a:fillRect/>
          </a:stretch>
        </p:blipFill>
        <p:spPr>
          <a:xfrm>
            <a:off x="264029" y="3492480"/>
            <a:ext cx="1977381" cy="970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DB1BA7-C433-77FA-1F8C-7563426721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79"/>
          <a:stretch>
            <a:fillRect/>
          </a:stretch>
        </p:blipFill>
        <p:spPr>
          <a:xfrm>
            <a:off x="2336115" y="3502823"/>
            <a:ext cx="2017023" cy="100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7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2743200" cy="1109663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309563" y="4667250"/>
            <a:ext cx="166688" cy="166688"/>
          </a:xfrm>
          <a:prstGeom prst="roundRect">
            <a:avLst>
              <a:gd name="adj" fmla="val 21943"/>
            </a:avLst>
          </a:prstGeom>
          <a:solidFill>
            <a:srgbClr val="FFFFFF">
              <a:alpha val="14000"/>
            </a:srgbClr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2"/>
          <p:cNvSpPr/>
          <p:nvPr/>
        </p:nvSpPr>
        <p:spPr>
          <a:xfrm>
            <a:off x="8667750" y="4710113"/>
            <a:ext cx="519113" cy="85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675"/>
              </a:lnSpc>
              <a:buNone/>
            </a:pPr>
            <a:r>
              <a:rPr lang="en-US" sz="450" kern="0" spc="-1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</a:t>
            </a:r>
            <a:endParaRPr lang="en-US" sz="450" dirty="0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A7F8EACB-648B-57A5-2DBD-AC76E0E1FB09}"/>
              </a:ext>
            </a:extLst>
          </p:cNvPr>
          <p:cNvSpPr/>
          <p:nvPr/>
        </p:nvSpPr>
        <p:spPr>
          <a:xfrm>
            <a:off x="223838" y="86393"/>
            <a:ext cx="3729038" cy="64916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3708"/>
              </a:lnSpc>
              <a:buNone/>
            </a:pPr>
            <a:r>
              <a:rPr lang="en-US" sz="3200" kern="0" spc="-180" dirty="0">
                <a:solidFill>
                  <a:srgbClr val="000000">
                    <a:alpha val="99000"/>
                  </a:srgbClr>
                </a:solidFill>
                <a:latin typeface="Whyte" pitchFamily="34" charset="0"/>
                <a:ea typeface="Whyte" pitchFamily="34" charset="-122"/>
                <a:cs typeface="Whyte" pitchFamily="34" charset="-120"/>
              </a:rPr>
              <a:t>Documentation</a:t>
            </a:r>
            <a:endParaRPr lang="en-US" sz="3200" dirty="0"/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6D5F9198-A6C5-54AE-92D9-12AFDABED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9" y="735558"/>
            <a:ext cx="4078128" cy="3838459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6EFCEA87-740F-F160-6758-707D8CFC3806}"/>
              </a:ext>
            </a:extLst>
          </p:cNvPr>
          <p:cNvSpPr/>
          <p:nvPr/>
        </p:nvSpPr>
        <p:spPr>
          <a:xfrm>
            <a:off x="386549" y="865212"/>
            <a:ext cx="3671888" cy="259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0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SDK Doc – Implentation Guide</a:t>
            </a:r>
            <a:endParaRPr lang="en-US" sz="1300" dirty="0"/>
          </a:p>
        </p:txBody>
      </p:sp>
      <p:pic>
        <p:nvPicPr>
          <p:cNvPr id="18" name="Image 0" descr="preencoded.png">
            <a:extLst>
              <a:ext uri="{FF2B5EF4-FFF2-40B4-BE49-F238E27FC236}">
                <a16:creationId xmlns:a16="http://schemas.microsoft.com/office/drawing/2014/main" id="{DF72FF9A-C570-94CB-01D9-FE2BE3DC5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622" y="764362"/>
            <a:ext cx="4078128" cy="3809655"/>
          </a:xfrm>
          <a:prstGeom prst="rect">
            <a:avLst/>
          </a:prstGeom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2C3A7777-6A1E-F929-DA49-9B2E1E18B2DF}"/>
              </a:ext>
            </a:extLst>
          </p:cNvPr>
          <p:cNvSpPr/>
          <p:nvPr/>
        </p:nvSpPr>
        <p:spPr>
          <a:xfrm>
            <a:off x="4650582" y="967626"/>
            <a:ext cx="3671888" cy="259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0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GitHub – Source Code</a:t>
            </a:r>
            <a:endParaRPr lang="en-US" sz="13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7F7DECE-FC11-CDAE-9B9E-E3018DA4ED84}"/>
              </a:ext>
            </a:extLst>
          </p:cNvPr>
          <p:cNvSpPr/>
          <p:nvPr/>
        </p:nvSpPr>
        <p:spPr>
          <a:xfrm>
            <a:off x="4627388" y="1826523"/>
            <a:ext cx="3671888" cy="259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60"/>
              </a:lnSpc>
              <a:buNone/>
            </a:pPr>
            <a:r>
              <a:rPr lang="en-US" sz="1300" kern="0" spc="-67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Google Colab</a:t>
            </a:r>
            <a:endParaRPr 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29EA7-7F70-6CB0-FAE9-91BF907DCFE5}"/>
              </a:ext>
            </a:extLst>
          </p:cNvPr>
          <p:cNvSpPr txBox="1"/>
          <p:nvPr/>
        </p:nvSpPr>
        <p:spPr>
          <a:xfrm>
            <a:off x="446557" y="3868109"/>
            <a:ext cx="36118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/>
                </a:solidFill>
              </a:rPr>
              <a:t>https://drive.google.com/file/d/1aKZFFUf0kuVtzjfxCK5d7crs8gpBrTJ8/view?usp=sharing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770F35-04FB-B98E-643C-8FCE76C12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14" y="1151573"/>
            <a:ext cx="3888398" cy="2623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821B9D-8796-9485-D8C0-BA85DCDE3ABD}"/>
              </a:ext>
            </a:extLst>
          </p:cNvPr>
          <p:cNvSpPr txBox="1"/>
          <p:nvPr/>
        </p:nvSpPr>
        <p:spPr>
          <a:xfrm>
            <a:off x="4703279" y="2242638"/>
            <a:ext cx="36718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/>
                </a:solidFill>
              </a:rPr>
              <a:t>https://colab.research.google.com/drive/1icvGL5U2TMI2aVHATqYh4ktDKzEcSwsW?usp=sharing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4464C-8AA3-D20C-36AE-121AC52D90A0}"/>
              </a:ext>
            </a:extLst>
          </p:cNvPr>
          <p:cNvSpPr txBox="1"/>
          <p:nvPr/>
        </p:nvSpPr>
        <p:spPr>
          <a:xfrm>
            <a:off x="4756166" y="1238829"/>
            <a:ext cx="38086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accent1"/>
                </a:solidFill>
              </a:rPr>
              <a:t>https://github.com/manya7s/SudoCode-Suraksha</a:t>
            </a:r>
          </a:p>
          <a:p>
            <a:endParaRPr lang="en-IN" sz="1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C6ED80-0174-7462-C499-152069F4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A32077-2F56-65C9-7072-14CDBFD147D8}"/>
              </a:ext>
            </a:extLst>
          </p:cNvPr>
          <p:cNvSpPr txBox="1"/>
          <p:nvPr/>
        </p:nvSpPr>
        <p:spPr>
          <a:xfrm>
            <a:off x="2409431" y="1881664"/>
            <a:ext cx="41985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43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CA3525-A5E1-674F-B8CF-AC50B6B73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9BA6A6-89A2-8BB3-F5FD-C020F1DE8C74}"/>
              </a:ext>
            </a:extLst>
          </p:cNvPr>
          <p:cNvSpPr txBox="1"/>
          <p:nvPr/>
        </p:nvSpPr>
        <p:spPr>
          <a:xfrm>
            <a:off x="351719" y="2851666"/>
            <a:ext cx="6490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Team SudoCode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621EE-7A66-168B-2E85-66B36E8E22D0}"/>
              </a:ext>
            </a:extLst>
          </p:cNvPr>
          <p:cNvSpPr txBox="1"/>
          <p:nvPr/>
        </p:nvSpPr>
        <p:spPr>
          <a:xfrm>
            <a:off x="518160" y="466844"/>
            <a:ext cx="5135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i="0" u="none" strike="noStrike" dirty="0">
                <a:solidFill>
                  <a:srgbClr val="FFFFFF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SuRaksha Cyber Hackathon</a:t>
            </a:r>
            <a:endParaRPr lang="en-IN" sz="4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73B989-54CA-0475-AB3F-4F0C1CADE491}"/>
              </a:ext>
            </a:extLst>
          </p:cNvPr>
          <p:cNvCxnSpPr>
            <a:cxnSpLocks/>
          </p:cNvCxnSpPr>
          <p:nvPr/>
        </p:nvCxnSpPr>
        <p:spPr>
          <a:xfrm>
            <a:off x="586740" y="3924300"/>
            <a:ext cx="60426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00E850-E906-5AE9-5814-CC32344909AE}"/>
              </a:ext>
            </a:extLst>
          </p:cNvPr>
          <p:cNvSpPr txBox="1"/>
          <p:nvPr/>
        </p:nvSpPr>
        <p:spPr>
          <a:xfrm>
            <a:off x="518160" y="4136083"/>
            <a:ext cx="7125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Manya Singh	</a:t>
            </a:r>
            <a:r>
              <a:rPr lang="en-IN" sz="1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Moteesh</a:t>
            </a:r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A 		Nikhil T </a:t>
            </a:r>
            <a:r>
              <a:rPr lang="en-IN" sz="12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Nainan</a:t>
            </a:r>
            <a:r>
              <a:rPr lang="en-IN" sz="1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	Swaraj Kumar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642B02-E67D-122F-836A-8F74ECAC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591" y="60960"/>
            <a:ext cx="2406259" cy="5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15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728</Words>
  <Application>Microsoft Office PowerPoint</Application>
  <PresentationFormat>On-screen Show (16:9)</PresentationFormat>
  <Paragraphs>104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Inter</vt:lpstr>
      <vt:lpstr>Segoe UI Black</vt:lpstr>
      <vt:lpstr>Whyte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Swaraj Kumar Sahu</cp:lastModifiedBy>
  <cp:revision>11</cp:revision>
  <dcterms:created xsi:type="dcterms:W3CDTF">2025-07-29T18:08:09Z</dcterms:created>
  <dcterms:modified xsi:type="dcterms:W3CDTF">2025-07-30T14:39:39Z</dcterms:modified>
</cp:coreProperties>
</file>