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8016701a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8016701a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69a7e31553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369a7e31553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8355dc1c5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358355dc1c5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8355dc1c5_0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358355dc1c5_0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70fa38f68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370fa38f68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8355dc1c5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358355dc1c5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8355dc1c5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g358355dc1c5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6f4fa774e3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36f4fa774e3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482575" y="3489663"/>
            <a:ext cx="59508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D065"/>
                </a:solidFill>
                <a:latin typeface="Proxima Nova"/>
                <a:ea typeface="Proxima Nova"/>
                <a:cs typeface="Proxima Nova"/>
                <a:sym typeface="Proxima Nova"/>
              </a:rPr>
              <a:t>Team SudoCode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500">
                <a:solidFill>
                  <a:srgbClr val="D9D9D9"/>
                </a:solidFill>
              </a:rPr>
              <a:t>Swaraj Kumar Sahu, Nikhil T Nainan, Moteesh A, Manya Singh</a:t>
            </a:r>
            <a:endParaRPr b="1" sz="3000">
              <a:solidFill>
                <a:srgbClr val="FFD06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482573" y="564650"/>
            <a:ext cx="57768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SuRaksha Cyber Hackathon</a:t>
            </a:r>
            <a:b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3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Prototype Phase</a:t>
            </a: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3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Submission</a:t>
            </a:r>
            <a:endParaRPr b="1" sz="3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5481" y="1"/>
            <a:ext cx="2066496" cy="3096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/>
        </p:nvSpPr>
        <p:spPr>
          <a:xfrm>
            <a:off x="324000" y="1026000"/>
            <a:ext cx="8264100" cy="37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CCCCCC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318600" y="160400"/>
            <a:ext cx="9433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</a:pPr>
            <a:r>
              <a:rPr b="1" lang="en" sz="2300">
                <a:solidFill>
                  <a:schemeClr val="dk2"/>
                </a:solidFill>
              </a:rPr>
              <a:t>Architecture</a:t>
            </a:r>
            <a:endParaRPr b="1" sz="2300">
              <a:solidFill>
                <a:schemeClr val="dk2"/>
              </a:solidFill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335213" y="2403425"/>
            <a:ext cx="9433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Source Sans Pro"/>
              <a:buNone/>
            </a:pPr>
            <a:r>
              <a:t/>
            </a:r>
            <a:endParaRPr i="0" sz="1400" u="none" cap="none" strike="noStrike">
              <a:solidFill>
                <a:schemeClr val="lt1"/>
              </a:solidFill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790800" y="3501113"/>
            <a:ext cx="8489400" cy="13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38" y="660200"/>
            <a:ext cx="8316225" cy="42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/>
        </p:nvSpPr>
        <p:spPr>
          <a:xfrm>
            <a:off x="340550" y="1054500"/>
            <a:ext cx="4013700" cy="3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2"/>
                </a:solidFill>
              </a:rPr>
              <a:t>Platforms: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Mobile: Flutter (Dart for cross platform ui)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Security Layer: Kotlin (on device secure ML inference integration)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Admin Platform: React (Admin dashboard)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Demonstration: Render (presentative hosting)</a:t>
            </a:r>
            <a:br>
              <a:rPr lang="en" sz="1500">
                <a:solidFill>
                  <a:schemeClr val="dk2"/>
                </a:solidFill>
              </a:rPr>
            </a:b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2"/>
                </a:solidFill>
              </a:rPr>
              <a:t>ML Inference Engine: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TensorFlow Lite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PyTorch Lite mobile dependency for ML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Local Learning + Fallback logic</a:t>
            </a:r>
            <a:br>
              <a:rPr lang="en" sz="1500">
                <a:solidFill>
                  <a:schemeClr val="dk2"/>
                </a:solidFill>
              </a:rPr>
            </a:br>
            <a:endParaRPr b="1" sz="1500">
              <a:solidFill>
                <a:schemeClr val="dk2"/>
              </a:solidFill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340538" y="441504"/>
            <a:ext cx="79575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</a:pPr>
            <a:r>
              <a:rPr b="1" lang="en" sz="2700">
                <a:solidFill>
                  <a:schemeClr val="dk2"/>
                </a:solidFill>
              </a:rPr>
              <a:t>Technologies Used</a:t>
            </a:r>
            <a:endParaRPr i="0" sz="2300" u="none" cap="none" strike="noStrike">
              <a:solidFill>
                <a:schemeClr val="dk2"/>
              </a:solidFill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4572000" y="302500"/>
            <a:ext cx="4423200" cy="52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Anomaly Detection:</a:t>
            </a:r>
            <a:r>
              <a:rPr lang="en" sz="1500">
                <a:solidFill>
                  <a:schemeClr val="dk2"/>
                </a:solidFill>
              </a:rPr>
              <a:t>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Edge-friendly models like Isolation Forest, One-Class SVM, Autoencoders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Adaptive UI responses on trust score drops</a:t>
            </a:r>
            <a:br>
              <a:rPr lang="en" sz="1500">
                <a:solidFill>
                  <a:schemeClr val="dk2"/>
                </a:solidFill>
              </a:rPr>
            </a:b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Backend:</a:t>
            </a:r>
            <a:r>
              <a:rPr lang="en" sz="1500">
                <a:solidFill>
                  <a:schemeClr val="dk2"/>
                </a:solidFill>
              </a:rPr>
              <a:t>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Firebase / Supabase / AWS Amplify (for logging, alerting, session sync)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Version Control:</a:t>
            </a:r>
            <a:r>
              <a:rPr lang="en" sz="1500">
                <a:solidFill>
                  <a:schemeClr val="dk2"/>
                </a:solidFill>
              </a:rPr>
              <a:t>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GitHub (public repository for transparency)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Data Source:</a:t>
            </a:r>
            <a:r>
              <a:rPr lang="en" sz="1500">
                <a:solidFill>
                  <a:schemeClr val="dk2"/>
                </a:solidFill>
              </a:rPr>
              <a:t>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Synthetic user behaviour logs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Testing usage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</p:txBody>
      </p:sp>
      <p:cxnSp>
        <p:nvCxnSpPr>
          <p:cNvPr id="296" name="Google Shape;296;p15"/>
          <p:cNvCxnSpPr/>
          <p:nvPr/>
        </p:nvCxnSpPr>
        <p:spPr>
          <a:xfrm>
            <a:off x="4419825" y="143300"/>
            <a:ext cx="0" cy="47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/>
        </p:nvSpPr>
        <p:spPr>
          <a:xfrm>
            <a:off x="323999" y="1173910"/>
            <a:ext cx="85914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Real-Time, Passive Verification </a:t>
            </a:r>
            <a:r>
              <a:rPr lang="en" sz="1500">
                <a:solidFill>
                  <a:schemeClr val="dk2"/>
                </a:solidFill>
              </a:rPr>
              <a:t>which authenticates users silently through natural behaviour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On device processing capability </a:t>
            </a:r>
            <a:r>
              <a:rPr lang="en" sz="1500">
                <a:solidFill>
                  <a:schemeClr val="dk2"/>
                </a:solidFill>
              </a:rPr>
              <a:t>to ensure speed and reliability at all times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Behavior + Context Fusion </a:t>
            </a:r>
            <a:r>
              <a:rPr lang="en" sz="1500">
                <a:solidFill>
                  <a:schemeClr val="dk2"/>
                </a:solidFill>
              </a:rPr>
              <a:t>which combines usage behaviour characteristics with fallback logic system and pattern recognition based actionables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Lightweight ML Inference </a:t>
            </a:r>
            <a:r>
              <a:rPr lang="en" sz="1500">
                <a:solidFill>
                  <a:schemeClr val="dk2"/>
                </a:solidFill>
              </a:rPr>
              <a:t>which uses energy-efficient PyTorch models optimized for low-end devices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Dynamic Risk Responses </a:t>
            </a:r>
            <a:r>
              <a:rPr lang="en" sz="1500">
                <a:solidFill>
                  <a:schemeClr val="dk2"/>
                </a:solidFill>
              </a:rPr>
              <a:t>which triggers UI lockouts, steps up authentication, or alerts admins based on trust score thresholds.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Continual User Adaptation</a:t>
            </a:r>
            <a:r>
              <a:rPr lang="en" sz="1500">
                <a:solidFill>
                  <a:schemeClr val="dk2"/>
                </a:solidFill>
              </a:rPr>
              <a:t> which learns each user’s habits over time, thus boosting accuracy and reducing false positives.</a:t>
            </a:r>
            <a:endParaRPr sz="15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1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Sans Pro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324000" y="524259"/>
            <a:ext cx="9433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</a:pPr>
            <a:r>
              <a:rPr b="1" lang="en" sz="2500">
                <a:solidFill>
                  <a:schemeClr val="dk2"/>
                </a:solidFill>
              </a:rPr>
              <a:t>Core Functionalities</a:t>
            </a:r>
            <a:endParaRPr b="1"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/>
        </p:nvSpPr>
        <p:spPr>
          <a:xfrm>
            <a:off x="340488" y="270475"/>
            <a:ext cx="8463000" cy="4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</a:rPr>
              <a:t>Model:</a:t>
            </a:r>
            <a:endParaRPr b="1" sz="23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 Type: Semi-supervised anomaly detection + Fraudulent anomaly trapping with sound logic</a:t>
            </a:r>
            <a:br>
              <a:rPr b="1" lang="en" sz="1500">
                <a:solidFill>
                  <a:schemeClr val="dk2"/>
                </a:solidFill>
              </a:rPr>
            </a:br>
            <a:endParaRPr b="1" sz="15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 Features: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Temporal context (Session durations, navigation durations, action delays)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Location context (Geographic location, Connection details)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Past action context (past transaction patterns, past used features)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System context (device details, rooted device barring)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Use case context (background running activities monitoring and validation)</a:t>
            </a:r>
            <a:br>
              <a:rPr lang="en" sz="1500">
                <a:solidFill>
                  <a:schemeClr val="dk2"/>
                </a:solidFill>
              </a:rPr>
            </a:br>
            <a:endParaRPr sz="15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Detection Layer: </a:t>
            </a:r>
            <a:r>
              <a:rPr lang="en" sz="1500">
                <a:solidFill>
                  <a:schemeClr val="dk2"/>
                </a:solidFill>
              </a:rPr>
              <a:t>Isolation forest ensemble + SVM + autoencoder logic + pattern data validation</a:t>
            </a:r>
            <a:endParaRPr sz="15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Adaptive Action </a:t>
            </a:r>
            <a:r>
              <a:rPr lang="en" sz="1500">
                <a:solidFill>
                  <a:schemeClr val="dk2"/>
                </a:solidFill>
              </a:rPr>
              <a:t>Layer: Trust score based policy engine (uses sound numeric trust scoring logic for highly accurate analysis heuristics) + pattern learning (preventing fraudulent anomaly actions)</a:t>
            </a:r>
            <a:endParaRPr sz="15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0" lvl="2" marL="7620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SzPts val="1200"/>
              <a:buFont typeface="Noto Sans Symbols"/>
              <a:buNone/>
            </a:pPr>
            <a:r>
              <a:t/>
            </a:r>
            <a:endParaRPr i="0" sz="1500" u="none" cap="none" strike="noStrike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/>
        </p:nvSpPr>
        <p:spPr>
          <a:xfrm>
            <a:off x="404725" y="1180675"/>
            <a:ext cx="4484400" cy="3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User Experience &amp; Walkthrough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</a:rPr>
              <a:t>App Launch &amp; Login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</a:rPr>
              <a:t>Navigating and Performing Transactions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</a:rPr>
              <a:t>Silent Authentication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</a:rPr>
              <a:t>Handling Suspicious Activity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</a:rPr>
              <a:t>Session Continuation or Escalation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T</a:t>
            </a:r>
            <a:r>
              <a:rPr lang="en" sz="1500">
                <a:solidFill>
                  <a:schemeClr val="dk2"/>
                </a:solidFill>
              </a:rPr>
              <a:t>he adaptive security actions allows  legitimate customers to bank smoothly while blocking fraudsters even if they bypassed login credentials. 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175150" y="301750"/>
            <a:ext cx="83232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2"/>
                </a:solidFill>
              </a:rPr>
              <a:t>Capabilities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4750100" y="1023225"/>
            <a:ext cx="4362900" cy="50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Relevance in Bank Industry:</a:t>
            </a:r>
            <a:endParaRPr b="1" sz="1500">
              <a:solidFill>
                <a:schemeClr val="dk2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A leading retail bank integrating PhishSafe into its mobile app to address rampant post-login fraud such as phishing attacks and session hijacking will observe a significant reduction in unauthorized transactions during live sessions. </a:t>
            </a:r>
            <a:endParaRPr sz="1500">
              <a:solidFill>
                <a:schemeClr val="dk2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This not only reduces financial losses from fraud but also improved customer trust by delivering clean, always-on session protection that met both regulatory standards and user expectations</a:t>
            </a:r>
            <a:endParaRPr sz="1500">
              <a:solidFill>
                <a:schemeClr val="dk2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0" lvl="0" marL="3429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/>
        </p:nvSpPr>
        <p:spPr>
          <a:xfrm>
            <a:off x="447500" y="949950"/>
            <a:ext cx="7692300" cy="43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</a:rPr>
              <a:t>Silent, Session-Scoped Identity Verification: Goes beyond login authentication, monitors entire session behavior in real-time.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</a:rPr>
              <a:t>On-Device ML for Trust Scoring: Fully offline, with no cloud dependency. Instant response without latency or privacy risks.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</a:rPr>
              <a:t>Context-Aware Threat Detection: Effective anomaly detection.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</a:rPr>
              <a:t>Plug-and-Play SDK Integration: no UI overhaul or backend rewrites required for integrating in any banking platform.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</a:rPr>
              <a:t>Privacy-First Design: Behavioral logs are stored locally and can only be exported with admin control.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</a:rPr>
              <a:t>Tailored to Banking Threat Vectors: Addresses specific fraud scenarios like phishing, session hijacking, and screen mirroring</a:t>
            </a:r>
            <a:endParaRPr b="1" sz="1500">
              <a:solidFill>
                <a:schemeClr val="dk2"/>
              </a:solidFill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447500" y="327551"/>
            <a:ext cx="79575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</a:pPr>
            <a:r>
              <a:rPr b="1" lang="en" sz="2300">
                <a:solidFill>
                  <a:schemeClr val="dk2"/>
                </a:solidFill>
              </a:rPr>
              <a:t>Unique Selling Proposition</a:t>
            </a:r>
            <a:endParaRPr b="1"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/>
        </p:nvSpPr>
        <p:spPr>
          <a:xfrm>
            <a:off x="447500" y="1059450"/>
            <a:ext cx="81507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</a:rPr>
              <a:t>https://drive.google.com/file/d/1wIqSa4k5k7rRtrz8f3I3k9pvcYLUf6Zh/view?usp=sharing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447500" y="327551"/>
            <a:ext cx="79575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</a:pPr>
            <a:r>
              <a:rPr b="1" lang="en" sz="2300">
                <a:solidFill>
                  <a:schemeClr val="dk2"/>
                </a:solidFill>
              </a:rPr>
              <a:t>SDK Documentation</a:t>
            </a:r>
            <a:endParaRPr b="1" sz="2300">
              <a:solidFill>
                <a:schemeClr val="dk2"/>
              </a:solidFill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580100" y="2951700"/>
            <a:ext cx="7692300" cy="8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2"/>
                </a:solidFill>
              </a:rPr>
              <a:t>https://github.com/manya7s/SudoCode-Suraksha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552925" y="2276626"/>
            <a:ext cx="79575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None/>
            </a:pPr>
            <a:r>
              <a:rPr b="1" lang="en" sz="2300">
                <a:solidFill>
                  <a:schemeClr val="dk2"/>
                </a:solidFill>
              </a:rPr>
              <a:t>Github </a:t>
            </a:r>
            <a:endParaRPr b="1"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