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Nimbus Sans"/>
              </a:defRPr>
            </a:pPr>
            <a:r>
              <a:rPr b="0" sz="1600" strike="noStrike" u="none">
                <a:solidFill>
                  <a:srgbClr val="111111"/>
                </a:solidFill>
                <a:uFillTx/>
                <a:latin typeface="Ubuntu"/>
              </a:rPr>
              <a:t>Выполнение, % </a:t>
            </a:r>
          </a:p>
        </c:rich>
      </c:tx>
      <c:overlay val="0"/>
      <c:spPr>
        <a:gradFill>
          <a:gsLst>
            <a:gs pos="0">
              <a:srgbClr val="2a6099"/>
            </a:gs>
            <a:gs pos="100000">
              <a:srgbClr val="ffff00"/>
            </a:gs>
          </a:gsLst>
          <a:lin ang="3600000"/>
        </a:gradFill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76260101641256"/>
          <c:y val="0.306113396241633"/>
          <c:w val="0.247313171707073"/>
          <c:h val="0.478828937817566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Выполнение, % </c:v>
                </c:pt>
              </c:strCache>
            </c:strRef>
          </c:tx>
          <c:spPr>
            <a:solidFill>
              <a:srgbClr val="7a7a7a"/>
            </a:solidFill>
            <a:ln w="0">
              <a:noFill/>
            </a:ln>
          </c:spPr>
          <c:explosion val="3"/>
          <c:dPt>
            <c:idx val="0"/>
            <c:explosion val="3"/>
            <c:spPr>
              <a:solidFill>
                <a:srgbClr val="7a7a7a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explosion val="3"/>
            <c:spPr>
              <a:solidFill>
                <a:srgbClr val="f5c201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explosion val="3"/>
            <c:spPr>
              <a:solidFill>
                <a:srgbClr val="526db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explosion val="3"/>
            <c:spPr>
              <a:solidFill>
                <a:srgbClr val="989aa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explosion val="3"/>
            <c:spPr>
              <a:solidFill>
                <a:srgbClr val="dc59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explosion val="3"/>
            <c:spPr>
              <a:solidFill>
                <a:srgbClr val="b4b39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4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dLbl>
              <c:idx val="5"/>
              <c:txPr>
                <a:bodyPr wrap="square"/>
                <a:lstStyle/>
                <a:p>
                  <a:pPr>
                    <a:defRPr b="0" i="1" sz="2000" strike="noStrike" u="none">
                      <a:solidFill>
                        <a:srgbClr val="3a1a0f"/>
                      </a:solidFill>
                      <a:uFillTx/>
                      <a:latin typeface="Z003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i="1" sz="2000" strike="noStrike" u="none">
                    <a:solidFill>
                      <a:srgbClr val="3a1a0f"/>
                    </a:solidFill>
                    <a:uFillTx/>
                    <a:latin typeface="Z003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</c:dLbls>
          <c:cat>
            <c:strRef>
              <c:f>categories</c:f>
              <c:strCache>
                <c:ptCount val="6"/>
                <c:pt idx="0">
                  <c:v>Видеомагнитофон</c:v>
                </c:pt>
                <c:pt idx="1">
                  <c:v>Видеоплеер</c:v>
                </c:pt>
                <c:pt idx="2">
                  <c:v>Домашний кинотеатр</c:v>
                </c:pt>
                <c:pt idx="3">
                  <c:v>Музыкальный центр</c:v>
                </c:pt>
                <c:pt idx="4">
                  <c:v>СD-плеер</c:v>
                </c:pt>
                <c:pt idx="5">
                  <c:v>Телевизор</c:v>
                </c:pt>
              </c:strCache>
            </c:strRef>
          </c:cat>
          <c:val>
            <c:numRef>
              <c:f>0</c:f>
              <c:numCache>
                <c:formatCode>0.00%</c:formatCode>
                <c:ptCount val="6"/>
                <c:pt idx="0">
                  <c:v>0.991803278688525</c:v>
                </c:pt>
                <c:pt idx="1">
                  <c:v>1.04893617021277</c:v>
                </c:pt>
                <c:pt idx="2">
                  <c:v>0.775</c:v>
                </c:pt>
                <c:pt idx="3">
                  <c:v>0.995604395604396</c:v>
                </c:pt>
                <c:pt idx="4">
                  <c:v>1.02769230769231</c:v>
                </c:pt>
                <c:pt idx="5">
                  <c:v>1.01204819277108</c:v>
                </c:pt>
              </c:numCache>
            </c:numRef>
          </c:val>
        </c:ser>
        <c:firstSliceAng val="0"/>
      </c:pieChart>
      <c:spPr>
        <a:noFill/>
        <a:ln w="25560">
          <a:noFill/>
        </a:ln>
      </c:spPr>
    </c:plotArea>
    <c:plotVisOnly val="1"/>
    <c:dispBlanksAs val="gap"/>
  </c:chart>
  <c:spPr>
    <a:gradFill>
      <a:gsLst>
        <a:gs pos="0">
          <a:srgbClr val="ff3838"/>
        </a:gs>
        <a:gs pos="100000">
          <a:srgbClr val="81d41a"/>
        </a:gs>
      </a:gsLst>
      <a:path path="circle">
        <a:fillToRect l="0" t="0" r="100000" b="100000"/>
      </a:path>
    </a:gradFill>
    <a:ln w="9360">
      <a:solidFill>
        <a:srgbClr val="d9d9d9"/>
      </a:solidFill>
      <a:round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Nimbus Sans"/>
              </a:rPr>
              <a:t>Для правки формата примечаний щёлкните мышью</a:t>
            </a:r>
            <a:endParaRPr b="0" lang="en-US" sz="2000" strike="noStrike" u="none">
              <a:solidFill>
                <a:srgbClr val="000000"/>
              </a:solidFill>
              <a:uFillTx/>
              <a:latin typeface="Nimbus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&lt;верхний колонтитул&gt;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&lt;дата/время&gt;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&lt;нижний колонтитул&gt;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r">
              <a:buNone/>
            </a:pPr>
            <a:fld id="{53D565A4-0C9A-4805-92CF-B33DB3C7F9BD}" type="slidenum"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&lt;номер&gt;</a:t>
            </a:fld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Nimbus Sans"/>
              </a:rPr>
              <a:t>Оригинальные шаблоны для презентаций: </a:t>
            </a:r>
            <a:r>
              <a:rPr b="0" lang="ru-RU" sz="1200" strike="noStrike" u="sng">
                <a:solidFill>
                  <a:srgbClr val="000000"/>
                </a:solidFill>
                <a:uFillTx/>
                <a:latin typeface="Nimbus Sans"/>
                <a:hlinkClick r:id="rId1"/>
              </a:rPr>
              <a:t>https://presentation-creation.ru/powerpoint-templates.html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Nimbus San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Sans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Nimbus Sans"/>
              </a:rPr>
              <a:t>Бесплатно и без регистрации.</a:t>
            </a:r>
            <a:endParaRPr b="0" lang="en-US" sz="1200" strike="noStrike" u="none">
              <a:solidFill>
                <a:srgbClr val="000000"/>
              </a:solidFill>
              <a:uFillTx/>
              <a:latin typeface="Nimbus Sans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1200" strike="noStrike" u="none">
              <a:solidFill>
                <a:srgbClr val="000000"/>
              </a:solidFill>
              <a:uFillTx/>
              <a:latin typeface="Nimbus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FF20C3-5D96-4C81-B765-CCAEF9505C43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48AA3-CF98-4BF9-B78D-6751F3A622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1640" y="1412640"/>
            <a:ext cx="4216320" cy="44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9280" y="1412640"/>
            <a:ext cx="4216320" cy="44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B5561B-9464-4027-999A-32657BD210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ABCE740-11B8-497D-84C4-E15274F282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3A5B286-ED69-4D12-810B-E4E68AD391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66C5F9D-F506-4EA4-A005-9E8FF1A4AC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59055E-81B4-4C1F-A6E8-329AF4780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143BE67-EB8B-4C45-A6F7-9E9578CB9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650293-56E8-472E-A167-C61D4DB748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5B364B-8B0E-4673-A192-D91054C1F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BBB397B-A397-41FD-8562-A08D0F0C36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51640" y="1412640"/>
            <a:ext cx="4216320" cy="44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9280" y="1412640"/>
            <a:ext cx="4216320" cy="44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6783E3-78BD-4589-BDD6-03F67A8CAD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9DF8A5-D40F-4E57-9945-E455290507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E6323F-12B8-4847-A876-7C95460BDA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9B28CE-9820-4985-9615-991D2375D9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0DF689-0DAE-4CCB-A72F-2F758EF68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.jpeg"/><Relationship Id="rId3" Type="http://schemas.openxmlformats.org/officeDocument/2006/relationships/hyperlink" Target="https://presentation-creation.ru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95640" y="620640"/>
            <a:ext cx="6516720" cy="136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ru-RU" sz="4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Образец</a:t>
            </a:r>
            <a:r>
              <a:rPr b="1" lang="en-US" sz="4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 </a:t>
            </a:r>
            <a:r>
              <a:rPr b="1" lang="ru-RU" sz="4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C5F5E6-9E1C-40B6-ABA5-0ACB8B9A01C0}" type="slidenum">
              <a:rPr b="0" lang="ru-RU" sz="1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6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13720"/>
            <a:ext cx="3007800" cy="92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64000" y="1917000"/>
            <a:ext cx="5111280" cy="43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»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1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F50113-D239-4501-B1AF-9DB44ED47C5D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1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&lt;дата/время&gt;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&lt;нижний колонтитул&gt;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026F78-0AA9-4A8E-A2F7-3E97A77710E5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&lt;номер&gt;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>
                    <a:lumMod val="5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1640" y="1412640"/>
            <a:ext cx="8640720" cy="446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»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F1B565-54D3-4945-9E50-2D05AA2B0DB0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»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6F28E3-9F2F-4EBF-A407-C512069C9787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5948FF-2371-48D1-8484-40119C780DA9}" type="slidenum">
              <a: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22" name="Номер слайда 5"/>
          <p:cNvSpPr/>
          <p:nvPr/>
        </p:nvSpPr>
        <p:spPr>
          <a:xfrm>
            <a:off x="6705720" y="650880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endParaRPr b="0" lang="ru-RU" sz="12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251640" y="1412640"/>
            <a:ext cx="8640720" cy="446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b89101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b89101"/>
              </a:buClr>
              <a:buFont typeface="Arial"/>
              <a:buChar char="–"/>
            </a:pPr>
            <a:r>
              <a:rPr b="0" lang="ru-RU" sz="2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b89101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b89101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b89101"/>
              </a:buClr>
              <a:buFont typeface="Arial"/>
              <a:buChar char="»"/>
            </a:pPr>
            <a:r>
              <a:rPr b="0" lang="ru-RU" sz="20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  <p:sldLayoutId id="2147483656" r:id="rId6"/>
    <p:sldLayoutId id="2147483657" r:id="rId7"/>
    <p:sldLayoutId id="2147483658" r:id="rId8"/>
    <p:sldLayoutId id="2147483659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71640" y="4406760"/>
            <a:ext cx="57225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ru-RU" sz="4000" strike="noStrike" u="none" cap="all">
                <a:solidFill>
                  <a:schemeClr val="lt2">
                    <a:lumMod val="5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771640" y="2906640"/>
            <a:ext cx="57225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2">
                    <a:lumMod val="5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983260-DA07-4505-90B8-34C9177F9B13}" type="slidenum">
              <a:rPr b="0" lang="ru-RU" sz="1200" strike="noStrike" u="none">
                <a:solidFill>
                  <a:schemeClr val="lt2">
                    <a:lumMod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79640" y="206100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f2f2f2"/>
              </a:buClr>
              <a:buFont typeface="Arial"/>
              <a:buChar char="–"/>
            </a:pPr>
            <a:r>
              <a:rPr b="0" lang="ru-RU" sz="24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f2f2f2"/>
              </a:buClr>
              <a:buFont typeface="Arial"/>
              <a:buChar char="–"/>
            </a:pPr>
            <a:r>
              <a:rPr b="0" lang="ru-RU" sz="1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f2f2f2"/>
              </a:buClr>
              <a:buFont typeface="Arial"/>
              <a:buChar char="»"/>
            </a:pPr>
            <a:r>
              <a:rPr b="0" lang="ru-RU" sz="1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4000" y="2071440"/>
            <a:ext cx="4320000" cy="409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f2f2f2"/>
              </a:buClr>
              <a:buFont typeface="Arial"/>
              <a:buChar char="–"/>
            </a:pPr>
            <a:r>
              <a:rPr b="0" lang="ru-RU" sz="24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f2f2f2"/>
              </a:buClr>
              <a:buFont typeface="Arial"/>
              <a:buChar char="–"/>
            </a:pPr>
            <a:r>
              <a:rPr b="0" lang="ru-RU" sz="1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f2f2f2"/>
              </a:buClr>
              <a:buFont typeface="Arial"/>
              <a:buChar char="»"/>
            </a:pPr>
            <a:r>
              <a:rPr b="0" lang="ru-RU" sz="1800" strike="noStrike" u="none">
                <a:solidFill>
                  <a:schemeClr val="lt1">
                    <a:lumMod val="95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40DBEC-807F-4FE7-8ED3-C189CC1023E5}" type="slidenum">
              <a:rPr b="0" lang="ru-RU" sz="1200" strike="noStrike" u="none">
                <a:solidFill>
                  <a:schemeClr val="lt1">
                    <a:lumMod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>
                    <a:lumMod val="5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51640" y="1917000"/>
            <a:ext cx="417600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51640" y="2556720"/>
            <a:ext cx="417600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16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16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d2d1be"/>
              </a:buClr>
              <a:buFont typeface="Arial"/>
              <a:buChar char="»"/>
            </a:pPr>
            <a:r>
              <a:rPr b="0" lang="ru-RU" sz="16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16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716000" y="1934280"/>
            <a:ext cx="424800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716000" y="2574000"/>
            <a:ext cx="424800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20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Второй уровень</a:t>
            </a:r>
            <a:endParaRPr b="0" lang="ru-RU" sz="20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d2d1be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Третий уровень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d2d1be"/>
              </a:buClr>
              <a:buFont typeface="Arial"/>
              <a:buChar char="–"/>
            </a:pPr>
            <a:r>
              <a:rPr b="0" lang="ru-RU" sz="16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Четвертый уровень</a:t>
            </a:r>
            <a:endParaRPr b="0" lang="ru-RU" sz="16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d2d1be"/>
              </a:buClr>
              <a:buFont typeface="Arial"/>
              <a:buChar char="»"/>
            </a:pPr>
            <a:r>
              <a:rPr b="0" lang="ru-RU" sz="1600" strike="noStrike" u="none">
                <a:solidFill>
                  <a:schemeClr val="accent6">
                    <a:lumMod val="60000"/>
                    <a:lumOff val="40000"/>
                  </a:schemeClr>
                </a:solidFill>
                <a:uFillTx/>
                <a:latin typeface="Calibri"/>
              </a:rPr>
              <a:t>Пятый уровень</a:t>
            </a:r>
            <a:endParaRPr b="0" lang="ru-RU" sz="16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1375200" y="6410880"/>
            <a:ext cx="1215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154040" y="6356520"/>
            <a:ext cx="16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7471440" y="6356520"/>
            <a:ext cx="1215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22CAD2-68BF-4251-B1FA-0E401C0BB12E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1">
                    <a:lumMod val="50000"/>
                  </a:schemeClr>
                </a:solidFill>
                <a:uFillTx/>
                <a:latin typeface="Calibri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DC4B2E-9112-414A-BDB2-6B52D57402F5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Рисунок 6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-1620720" y="45720"/>
            <a:ext cx="757440" cy="75744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Nimbus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imbus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3C1509-AC24-4B4A-AC26-581520E8928F}" type="slidenum">
              <a:rPr b="0" lang="ru-RU" sz="1200" strike="noStrike" u="none">
                <a:solidFill>
                  <a:schemeClr val="accent6">
                    <a:lumMod val="75000"/>
                    <a:lumOff val="40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640" y="620640"/>
            <a:ext cx="6516720" cy="136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ru-RU" sz="4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Ubuntu"/>
              </a:rPr>
              <a:t>Свой заголовок</a:t>
            </a:r>
            <a:endParaRPr b="0" lang="ru-RU" sz="48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Ubuntu"/>
              </a:rPr>
              <a:t>Информационные технологии</a:t>
            </a:r>
            <a:endParaRPr b="0" lang="ru-RU" sz="44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0" y="1628640"/>
            <a:ext cx="8640720" cy="446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15000"/>
              </a:lnSpc>
              <a:spcBef>
                <a:spcPts val="360"/>
              </a:spcBef>
              <a:spcAft>
                <a:spcPts val="1001"/>
              </a:spcAft>
              <a:buNone/>
            </a:pPr>
            <a:r>
              <a:rPr b="0" lang="ru-RU" sz="1800" strike="noStrike" u="none">
                <a:solidFill>
                  <a:schemeClr val="accent2">
                    <a:lumMod val="75000"/>
                  </a:schemeClr>
                </a:solidFill>
                <a:uFillTx/>
                <a:latin typeface="Tahoma"/>
                <a:ea typeface="Times New Roman"/>
              </a:rPr>
              <a:t>Введение в информационные технологии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marL="343080" indent="0" defTabSz="914400">
              <a:lnSpc>
                <a:spcPct val="115000"/>
              </a:lnSpc>
              <a:spcBef>
                <a:spcPts val="360"/>
              </a:spcBef>
              <a:spcAft>
                <a:spcPts val="1001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ahoma"/>
                <a:ea typeface="Times New Roman"/>
              </a:rPr>
              <a:t>1.1. Понятие информационной технологии, ее свойства. Роль информационных технологий в развитии экономики и общества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marL="343080" indent="0" defTabSz="914400">
              <a:lnSpc>
                <a:spcPct val="115000"/>
              </a:lnSpc>
              <a:spcBef>
                <a:spcPts val="360"/>
              </a:spcBef>
              <a:spcAft>
                <a:spcPts val="1001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ahoma"/>
                <a:ea typeface="Times New Roman"/>
              </a:rPr>
              <a:t>Современное развитие общества приводит к возрастанию объема и усложнению задач, решаемых в области организации производства, процессов планирования и анализа, финансовой работы, связей с поставщиками и потребителями продукции, оперативное управление которыми невозможно без организации современной автоматизированной информационной технологии.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marL="343080" indent="0" defTabSz="914400">
              <a:lnSpc>
                <a:spcPct val="115000"/>
              </a:lnSpc>
              <a:spcBef>
                <a:spcPts val="360"/>
              </a:spcBef>
              <a:spcAft>
                <a:spcPts val="1001"/>
              </a:spcAft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Tahoma"/>
                <a:ea typeface="Times New Roman"/>
              </a:rPr>
              <a:t>Под термином "технология" (от греч. techne - искусство, мастерство, умение) в промышленном смысле понимают совокупность методов обработки, изготовления, изменения состояния, свойств, формы сырья, материала или полуфабриката, осуществляемых в процессе производства. В широком смысле толкования этого понятия термин "технология" подразумевает производство материальных благ, включающее три следующих компонента:</a:t>
            </a:r>
            <a:endParaRPr b="0" lang="ru-RU" sz="18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ru-RU" sz="3200" strike="noStrike" u="non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1640" y="-1008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Ubuntu"/>
              </a:rPr>
              <a:t>Таблица</a:t>
            </a:r>
            <a:endParaRPr b="0" lang="ru-RU" sz="44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  <p:graphicFrame>
        <p:nvGraphicFramePr>
          <p:cNvPr id="88" name="Объект 6"/>
          <p:cNvGraphicFramePr/>
          <p:nvPr/>
        </p:nvGraphicFramePr>
        <p:xfrm>
          <a:off x="1038960" y="2133000"/>
          <a:ext cx="7349040" cy="2976840"/>
        </p:xfrm>
        <a:graphic>
          <a:graphicData uri="http://schemas.openxmlformats.org/drawingml/2006/table">
            <a:tbl>
              <a:tblPr/>
              <a:tblGrid>
                <a:gridCol w="862560"/>
                <a:gridCol w="1726560"/>
                <a:gridCol w="793080"/>
                <a:gridCol w="793080"/>
                <a:gridCol w="793080"/>
                <a:gridCol w="793080"/>
                <a:gridCol w="793080"/>
                <a:gridCol w="793080"/>
              </a:tblGrid>
              <a:tr h="612360"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№ </a:t>
                      </a: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п/п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ФИО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Матан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Линал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ОРГ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История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ИнжГраф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Сумма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Анатолий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19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Аня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16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Виктор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18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Николай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17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Саша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16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306000">
                <a:tc>
                  <a:txBody>
                    <a:bodyPr lIns="64080" rIns="64080" tIns="0" bIns="0" anchor="t">
                      <a:noAutofit/>
                    </a:bodyPr>
                    <a:p>
                      <a:pPr marL="343080" indent="-343080" algn="ctr" defTabSz="91440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Calibri"/>
                        <a:buAutoNum type="arabicPeriod"/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Сергей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18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  <a:tr h="527400"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Итоговая сумма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17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21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21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64080" rIns="64080" tIns="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64080" marR="64080">
                    <a:lnL w="12240">
                      <a:solidFill>
                        <a:srgbClr val="81d41a"/>
                      </a:solidFill>
                      <a:prstDash val=""/>
                    </a:lnL>
                    <a:lnR w="12240">
                      <a:solidFill>
                        <a:srgbClr val="81d41a"/>
                      </a:solidFill>
                      <a:prstDash val=""/>
                    </a:lnR>
                    <a:lnT w="12240">
                      <a:solidFill>
                        <a:srgbClr val="81d41a"/>
                      </a:solidFill>
                      <a:prstDash val=""/>
                    </a:lnT>
                    <a:lnB w="12240">
                      <a:solidFill>
                        <a:srgbClr val="81d41a"/>
                      </a:solidFill>
                      <a:prstDash val="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d281e"/>
                        </a:gs>
                      </a:gsLst>
                      <a:lin ang="3600000"/>
                    </a:gra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Ubuntu"/>
              </a:rPr>
              <a:t>Блок-схема</a:t>
            </a:r>
            <a:endParaRPr b="0" lang="ru-RU" sz="44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  <p:sp>
        <p:nvSpPr>
          <p:cNvPr id="90" name="Rectangle 29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</a:pPr>
            <a:endParaRPr b="0" lang="en-A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91" name="Group 17"/>
          <p:cNvGrpSpPr/>
          <p:nvPr/>
        </p:nvGrpSpPr>
        <p:grpSpPr>
          <a:xfrm>
            <a:off x="1143000" y="1600200"/>
            <a:ext cx="7315200" cy="5239080"/>
            <a:chOff x="1143000" y="1600200"/>
            <a:chExt cx="7315200" cy="5239080"/>
          </a:xfrm>
        </p:grpSpPr>
        <p:cxnSp>
          <p:nvCxnSpPr>
            <p:cNvPr id="92" name="Straight Arrow Connector 4"/>
            <p:cNvCxnSpPr/>
            <p:nvPr/>
          </p:nvCxnSpPr>
          <p:spPr>
            <a:xfrm>
              <a:off x="3291120" y="1958760"/>
              <a:ext cx="360" cy="21924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93" name="Straight Arrow Connector 7"/>
            <p:cNvCxnSpPr/>
            <p:nvPr/>
          </p:nvCxnSpPr>
          <p:spPr>
            <a:xfrm>
              <a:off x="3307680" y="2518920"/>
              <a:ext cx="360" cy="21888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94" name="Straight Arrow Connector 11"/>
            <p:cNvCxnSpPr/>
            <p:nvPr/>
          </p:nvCxnSpPr>
          <p:spPr>
            <a:xfrm>
              <a:off x="3307680" y="4141800"/>
              <a:ext cx="360" cy="21888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95" name="Straight Arrow Connector 15"/>
            <p:cNvCxnSpPr/>
            <p:nvPr/>
          </p:nvCxnSpPr>
          <p:spPr>
            <a:xfrm>
              <a:off x="3307680" y="5755320"/>
              <a:ext cx="360" cy="21852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96" name="Straight Arrow Connector 12"/>
            <p:cNvCxnSpPr/>
            <p:nvPr/>
          </p:nvCxnSpPr>
          <p:spPr>
            <a:xfrm>
              <a:off x="3307680" y="4839120"/>
              <a:ext cx="360" cy="26424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97" name="Straight Connector 16"/>
            <p:cNvCxnSpPr/>
            <p:nvPr/>
          </p:nvCxnSpPr>
          <p:spPr>
            <a:xfrm>
              <a:off x="3358080" y="6504480"/>
              <a:ext cx="360" cy="3351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98" name="Straight Connector 18"/>
            <p:cNvCxnSpPr/>
            <p:nvPr/>
          </p:nvCxnSpPr>
          <p:spPr>
            <a:xfrm flipH="1">
              <a:off x="1175760" y="6837120"/>
              <a:ext cx="217224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99" name="Straight Connector 21"/>
            <p:cNvCxnSpPr/>
            <p:nvPr/>
          </p:nvCxnSpPr>
          <p:spPr>
            <a:xfrm flipH="1">
              <a:off x="4572360" y="5422680"/>
              <a:ext cx="215028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100" name="Straight Arrow Connector 22"/>
            <p:cNvCxnSpPr/>
            <p:nvPr/>
          </p:nvCxnSpPr>
          <p:spPr>
            <a:xfrm>
              <a:off x="6720840" y="5422680"/>
              <a:ext cx="360" cy="21960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101" name="Straight Connector 30"/>
            <p:cNvCxnSpPr/>
            <p:nvPr/>
          </p:nvCxnSpPr>
          <p:spPr>
            <a:xfrm>
              <a:off x="7969320" y="4018320"/>
              <a:ext cx="360" cy="22161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sp>
          <p:nvSpPr>
            <p:cNvPr id="102" name="Flowchart: Data 31"/>
            <p:cNvSpPr/>
            <p:nvPr/>
          </p:nvSpPr>
          <p:spPr>
            <a:xfrm>
              <a:off x="6020280" y="3714840"/>
              <a:ext cx="2437920" cy="295920"/>
            </a:xfrm>
            <a:prstGeom prst="flowChartInputOutput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2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СООБЩИТЬ ОБ ОШИБКЕ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cxnSp>
          <p:nvCxnSpPr>
            <p:cNvPr id="103" name="Straight Connector 20"/>
            <p:cNvCxnSpPr/>
            <p:nvPr/>
          </p:nvCxnSpPr>
          <p:spPr>
            <a:xfrm flipH="1">
              <a:off x="1143000" y="4976640"/>
              <a:ext cx="215028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104" name="Straight Connector 33"/>
            <p:cNvCxnSpPr/>
            <p:nvPr/>
          </p:nvCxnSpPr>
          <p:spPr>
            <a:xfrm flipH="1">
              <a:off x="4572360" y="3059640"/>
              <a:ext cx="2150280" cy="3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sp>
          <p:nvSpPr>
            <p:cNvPr id="105" name="Flowchart: Terminator 3"/>
            <p:cNvSpPr/>
            <p:nvPr/>
          </p:nvSpPr>
          <p:spPr>
            <a:xfrm>
              <a:off x="1963440" y="1600200"/>
              <a:ext cx="2669760" cy="372960"/>
            </a:xfrm>
            <a:prstGeom prst="flowChartTerminator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НАЧАЛО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 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cxnSp>
          <p:nvCxnSpPr>
            <p:cNvPr id="106" name="Straight Arrow Connector 10"/>
            <p:cNvCxnSpPr/>
            <p:nvPr/>
          </p:nvCxnSpPr>
          <p:spPr>
            <a:xfrm>
              <a:off x="3323520" y="3382560"/>
              <a:ext cx="360" cy="21852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107" name="Flowchart: Data 5"/>
            <p:cNvSpPr/>
            <p:nvPr/>
          </p:nvSpPr>
          <p:spPr>
            <a:xfrm>
              <a:off x="1787040" y="2168280"/>
              <a:ext cx="3006360" cy="340560"/>
            </a:xfrm>
            <a:prstGeom prst="flowChartInputOutput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ВВОД </a:t>
              </a: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EPS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sp>
          <p:nvSpPr>
            <p:cNvPr id="108" name="Flowchart: Decision 6"/>
            <p:cNvSpPr/>
            <p:nvPr/>
          </p:nvSpPr>
          <p:spPr>
            <a:xfrm>
              <a:off x="2033280" y="2730240"/>
              <a:ext cx="2525400" cy="649080"/>
            </a:xfrm>
            <a:prstGeom prst="flowChartDecision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EPS </a:t>
              </a: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≤</a:t>
              </a: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0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sp>
          <p:nvSpPr>
            <p:cNvPr id="109" name="Flowchart: Process 8"/>
            <p:cNvSpPr/>
            <p:nvPr/>
          </p:nvSpPr>
          <p:spPr>
            <a:xfrm>
              <a:off x="1947240" y="3600720"/>
              <a:ext cx="2680920" cy="540720"/>
            </a:xfrm>
            <a:prstGeom prst="flowChartProcess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Инициализация переменных 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TSUM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= ½ - </a:t>
              </a: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pi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/8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SUM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= 0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N  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sp>
          <p:nvSpPr>
            <p:cNvPr id="110" name="Flowchart: Process 9"/>
            <p:cNvSpPr/>
            <p:nvPr/>
          </p:nvSpPr>
          <p:spPr>
            <a:xfrm>
              <a:off x="1963440" y="4350600"/>
              <a:ext cx="2680560" cy="540360"/>
            </a:xfrm>
            <a:prstGeom prst="flowChartProcess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Инициализация переменных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	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DIFF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= | </a:t>
              </a: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TSUM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– </a:t>
              </a: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SUM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|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sp>
          <p:nvSpPr>
            <p:cNvPr id="111" name="Flowchart: Decision 13"/>
            <p:cNvSpPr/>
            <p:nvPr/>
          </p:nvSpPr>
          <p:spPr>
            <a:xfrm>
              <a:off x="2033280" y="5102280"/>
              <a:ext cx="2525760" cy="649440"/>
            </a:xfrm>
            <a:prstGeom prst="flowChartDecision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DIFF &gt; EPS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sp>
          <p:nvSpPr>
            <p:cNvPr id="112" name="Flowchart: Process 14"/>
            <p:cNvSpPr/>
            <p:nvPr/>
          </p:nvSpPr>
          <p:spPr>
            <a:xfrm>
              <a:off x="1963440" y="5964120"/>
              <a:ext cx="2680560" cy="540000"/>
            </a:xfrm>
            <a:prstGeom prst="flowChartProcess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C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ЧЕТЧИК КОЛ-ВА СЛАГАЕМЫХ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N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=</a:t>
              </a:r>
              <a:r>
                <a:rPr b="0" lang="en-US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N</a:t>
              </a:r>
              <a:r>
                <a:rPr b="0" lang="ru-RU" sz="11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 + 1</a:t>
              </a:r>
              <a:endParaRPr b="0" lang="en-US" sz="11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cxnSp>
          <p:nvCxnSpPr>
            <p:cNvPr id="113" name="Straight Connector 19"/>
            <p:cNvCxnSpPr/>
            <p:nvPr/>
          </p:nvCxnSpPr>
          <p:spPr>
            <a:xfrm flipH="1">
              <a:off x="1143000" y="4976640"/>
              <a:ext cx="11520" cy="18561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sp>
          <p:nvSpPr>
            <p:cNvPr id="114" name="Flowchart: Data 25"/>
            <p:cNvSpPr/>
            <p:nvPr/>
          </p:nvSpPr>
          <p:spPr>
            <a:xfrm>
              <a:off x="5347800" y="5631840"/>
              <a:ext cx="2425320" cy="308160"/>
            </a:xfrm>
            <a:prstGeom prst="flowChartInputOutput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ВВОД </a:t>
              </a: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EPS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cxnSp>
          <p:nvCxnSpPr>
            <p:cNvPr id="115" name="Straight Arrow Connector 36"/>
            <p:cNvCxnSpPr/>
            <p:nvPr/>
          </p:nvCxnSpPr>
          <p:spPr>
            <a:xfrm flipH="1">
              <a:off x="6704280" y="5934960"/>
              <a:ext cx="5040" cy="19404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116" name="Flowchart: Terminator 28"/>
            <p:cNvSpPr/>
            <p:nvPr/>
          </p:nvSpPr>
          <p:spPr>
            <a:xfrm>
              <a:off x="5097960" y="6135120"/>
              <a:ext cx="2670120" cy="372960"/>
            </a:xfrm>
            <a:prstGeom prst="flowChartTerminator">
              <a:avLst/>
            </a:prstGeom>
            <a:gradFill rotWithShape="0">
              <a:gsLst>
                <a:gs pos="0">
                  <a:srgbClr val="97a7d0"/>
                </a:gs>
                <a:gs pos="74000">
                  <a:srgbClr val="c3c3c3"/>
                </a:gs>
                <a:gs pos="83000">
                  <a:srgbClr val="c3c3c3"/>
                </a:gs>
                <a:gs pos="100000">
                  <a:srgbClr val="d7d7d7"/>
                </a:gs>
              </a:gsLst>
              <a:lin ang="5400000"/>
            </a:gradFill>
            <a:ln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numCol="1" spcCol="0" anchor="ctr">
              <a:noAutofit/>
            </a:bodyPr>
            <a:p>
              <a:pPr algn="ctr" defTabSz="914400">
                <a:lnSpc>
                  <a:spcPct val="107000"/>
                </a:lnSpc>
                <a:spcAft>
                  <a:spcPts val="799"/>
                </a:spcAft>
              </a:pPr>
              <a:r>
                <a:rPr b="0" lang="ru-RU" sz="1400" strike="noStrike" u="none">
                  <a:solidFill>
                    <a:schemeClr val="dk1"/>
                  </a:solidFill>
                  <a:uFillTx/>
                  <a:latin typeface="Calibri"/>
                  <a:ea typeface="Calibri"/>
                </a:rPr>
                <a:t>КОНЕЦ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Nimbus Sans"/>
              </a:endParaRPr>
            </a:p>
          </p:txBody>
        </p:sp>
        <p:cxnSp>
          <p:nvCxnSpPr>
            <p:cNvPr id="117" name="Straight Connector 32"/>
            <p:cNvCxnSpPr/>
            <p:nvPr/>
          </p:nvCxnSpPr>
          <p:spPr>
            <a:xfrm flipH="1">
              <a:off x="7706160" y="6219720"/>
              <a:ext cx="256680" cy="21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</a:ln>
          </p:spPr>
        </p:cxnSp>
        <p:cxnSp>
          <p:nvCxnSpPr>
            <p:cNvPr id="118" name="Straight Arrow Connector 37"/>
            <p:cNvCxnSpPr/>
            <p:nvPr/>
          </p:nvCxnSpPr>
          <p:spPr>
            <a:xfrm>
              <a:off x="6720840" y="3059640"/>
              <a:ext cx="360" cy="669960"/>
            </a:xfrm>
            <a:prstGeom prst="straightConnector1">
              <a:avLst/>
            </a:prstGeom>
            <a:ln>
              <a:solidFill>
                <a:srgbClr val="000000"/>
              </a:solidFill>
              <a:round/>
              <a:tailEnd len="med" type="triangle" w="med"/>
            </a:ln>
          </p:spPr>
        </p:cxnSp>
      </p:grpSp>
      <p:sp>
        <p:nvSpPr>
          <p:cNvPr id="119" name="Rectangle 40"/>
          <p:cNvSpPr/>
          <p:nvPr/>
        </p:nvSpPr>
        <p:spPr>
          <a:xfrm>
            <a:off x="4479840" y="54360"/>
            <a:ext cx="18396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Nimbus Sans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endParaRPr b="0" lang="en-US" sz="1800" strike="noStrike" u="none">
              <a:solidFill>
                <a:srgbClr val="000000"/>
              </a:solidFill>
              <a:uFillTx/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7504F0-8F87-4B1E-85F3-6B21D48FFA33}" type="slidenum">
              <a:t>4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Ubuntu"/>
              </a:rPr>
              <a:t>Таблица ПЗ3</a:t>
            </a:r>
            <a:endParaRPr b="0" lang="ru-RU" sz="4400" strike="noStrike" u="none">
              <a:solidFill>
                <a:schemeClr val="dk1"/>
              </a:solidFill>
              <a:uFillTx/>
              <a:latin typeface="Ubuntu"/>
            </a:endParaRPr>
          </a:p>
        </p:txBody>
      </p:sp>
      <p:graphicFrame>
        <p:nvGraphicFramePr>
          <p:cNvPr id="121" name="Объект 3"/>
          <p:cNvGraphicFramePr/>
          <p:nvPr/>
        </p:nvGraphicFramePr>
        <p:xfrm>
          <a:off x="487440" y="1641240"/>
          <a:ext cx="7299360" cy="5030280"/>
        </p:xfrm>
        <a:graphic>
          <a:graphicData uri="http://schemas.openxmlformats.org/drawingml/2006/table">
            <a:tbl>
              <a:tblPr/>
              <a:tblGrid>
                <a:gridCol w="818640"/>
                <a:gridCol w="2387520"/>
                <a:gridCol w="818640"/>
                <a:gridCol w="818640"/>
                <a:gridCol w="818640"/>
                <a:gridCol w="818640"/>
                <a:gridCol w="818640"/>
              </a:tblGrid>
              <a:tr h="66924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№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п/п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Наименование товара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 gridSpan="5"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План реализации (тыс.руб.)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90000" marR="9000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90000" marR="9000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90000" marR="9000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90000" marR="9000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6216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 кв.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 кв.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 кв.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 кв.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Год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6216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Видеомагнитофон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15000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15000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13000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18000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61000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6216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Видеоплеер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12000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11500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11000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12500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47000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71172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Домашний кинотеатр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25000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35000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120000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71172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Музыкальный центр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12000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11000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12500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45500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9420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5.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С</a:t>
                      </a:r>
                      <a:r>
                        <a:rPr b="0" lang="en-US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D-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плеер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850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700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800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900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3250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6216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6.</a:t>
                      </a:r>
                      <a:r>
                        <a:rPr b="0" lang="ru-RU" sz="1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    </a:t>
                      </a: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Телевизор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21000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20000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22000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83000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b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  <a:tr h="360000"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 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Итого 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87850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90200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80800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100900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  <a:tc>
                  <a:txBody>
                    <a:bodyPr lIns="7560" rIns="7560" tIns="756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Ubuntu"/>
                        </a:rPr>
                        <a:t>359750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Ubuntu"/>
                      </a:endParaRPr>
                    </a:p>
                  </a:txBody>
                  <a:tcPr anchor="t" marL="7560" marR="7560">
                    <a:lnL w="12240">
                      <a:solidFill>
                        <a:srgbClr val="81d41a"/>
                      </a:solidFill>
                      <a:prstDash val="solid"/>
                    </a:lnL>
                    <a:lnR w="12240">
                      <a:solidFill>
                        <a:srgbClr val="81d41a"/>
                      </a:solidFill>
                      <a:prstDash val="solid"/>
                    </a:lnR>
                    <a:lnT w="12240">
                      <a:solidFill>
                        <a:srgbClr val="81d41a"/>
                      </a:solidFill>
                      <a:prstDash val="solid"/>
                    </a:lnT>
                    <a:lnB w="12240">
                      <a:solidFill>
                        <a:srgbClr val="81d41a"/>
                      </a:solidFill>
                      <a:prstDash val="solid"/>
                    </a:lnB>
                    <a:gradFill rotWithShape="0">
                      <a:gsLst>
                        <a:gs pos="0">
                          <a:srgbClr val="800080"/>
                        </a:gs>
                        <a:gs pos="100000">
                          <a:srgbClr val="813709"/>
                        </a:gs>
                      </a:gsLst>
                      <a:lin ang="3600000"/>
                    </a:gra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1640" y="45720"/>
            <a:ext cx="8712720" cy="10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trike="noStrike" u="none">
                <a:solidFill>
                  <a:schemeClr val="accent2">
                    <a:lumMod val="20000"/>
                    <a:lumOff val="80000"/>
                  </a:schemeClr>
                </a:solidFill>
                <a:uFillTx/>
                <a:latin typeface="Ubuntu"/>
              </a:rPr>
              <a:t>Диаграмма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aphicFrame>
        <p:nvGraphicFramePr>
          <p:cNvPr id="123" name="Объект 3"/>
          <p:cNvGraphicFramePr/>
          <p:nvPr/>
        </p:nvGraphicFramePr>
        <p:xfrm>
          <a:off x="228600" y="1828800"/>
          <a:ext cx="8642160" cy="446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Application>LibreOffice/24.8.2.1$Linux_X86_64 LibreOffice_project/480$Build-1</Application>
  <HyperlinkBase>https://presentation-creation.ru/powerpoint-templates.html</HyperlinkBase>
  <AppVersion>15.0000</AppVersion>
  <Words>374</Words>
  <Paragraphs>159</Paragraphs>
  <Company>presentation-creation.ru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2018-02-25T09:09:03Z</dcterms:created>
  <dc:creator>obstinate</dc:creator>
  <dc:description>Шаблон презентации с сайта https://presentation-creation.ru/</dc:description>
  <dc:language>en-US</dc:language>
  <cp:lastModifiedBy/>
  <dcterms:modified xsi:type="dcterms:W3CDTF">2024-10-16T14:43:31Z</dcterms:modified>
  <cp:revision>1011</cp:revision>
  <dc:subject/>
  <dc:title>Роскошный золотой фон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6</vt:i4>
  </property>
</Properties>
</file>