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4" r:id="rId5"/>
    <p:sldId id="259" r:id="rId6"/>
    <p:sldId id="261" r:id="rId7"/>
    <p:sldId id="262" r:id="rId8"/>
    <p:sldId id="263" r:id="rId9"/>
    <p:sldId id="270" r:id="rId10"/>
    <p:sldId id="271" r:id="rId11"/>
    <p:sldId id="272" r:id="rId12"/>
    <p:sldId id="27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2" d="100"/>
          <a:sy n="62" d="100"/>
        </p:scale>
        <p:origin x="8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852E3D-7EBD-4349-AE0A-79F2BE13718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63434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130422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459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1278649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2685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458780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852E3D-7EBD-4349-AE0A-79F2BE13718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2094978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852E3D-7EBD-4349-AE0A-79F2BE13718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259365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852E3D-7EBD-4349-AE0A-79F2BE13718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417609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156587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852E3D-7EBD-4349-AE0A-79F2BE137180}"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162237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852E3D-7EBD-4349-AE0A-79F2BE137180}"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80927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852E3D-7EBD-4349-AE0A-79F2BE137180}"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29510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52E3D-7EBD-4349-AE0A-79F2BE137180}"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420436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852E3D-7EBD-4349-AE0A-79F2BE137180}"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10827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852E3D-7EBD-4349-AE0A-79F2BE137180}"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271367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852E3D-7EBD-4349-AE0A-79F2BE137180}" type="datetimeFigureOut">
              <a:rPr lang="en-US" smtClean="0"/>
              <a:t>5/12/2022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EAEE75-735E-4691-A074-ABD0A62C30D0}" type="slidenum">
              <a:rPr lang="en-US" smtClean="0"/>
              <a:t>‹#›</a:t>
            </a:fld>
            <a:endParaRPr lang="en-US"/>
          </a:p>
        </p:txBody>
      </p:sp>
    </p:spTree>
    <p:extLst>
      <p:ext uri="{BB962C8B-B14F-4D97-AF65-F5344CB8AC3E}">
        <p14:creationId xmlns:p14="http://schemas.microsoft.com/office/powerpoint/2010/main" val="341550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8117380" cy="1646299"/>
          </a:xfrm>
        </p:spPr>
        <p:txBody>
          <a:bodyPr/>
          <a:lstStyle/>
          <a:p>
            <a:r>
              <a:rPr lang="en-US" dirty="0" smtClean="0"/>
              <a:t>Used Car </a:t>
            </a:r>
            <a:r>
              <a:rPr lang="en-US" dirty="0" smtClean="0"/>
              <a:t>Price Prediction</a:t>
            </a:r>
            <a:endParaRPr lang="en-US" dirty="0"/>
          </a:p>
        </p:txBody>
      </p:sp>
      <p:sp>
        <p:nvSpPr>
          <p:cNvPr id="3" name="Subtitle 2"/>
          <p:cNvSpPr>
            <a:spLocks noGrp="1"/>
          </p:cNvSpPr>
          <p:nvPr>
            <p:ph type="subTitle" idx="1"/>
          </p:nvPr>
        </p:nvSpPr>
        <p:spPr/>
        <p:txBody>
          <a:bodyPr/>
          <a:lstStyle/>
          <a:p>
            <a:r>
              <a:rPr lang="en-US" dirty="0" smtClean="0"/>
              <a:t>By Deepak Kumar</a:t>
            </a:r>
            <a:endParaRPr lang="en-US" dirty="0"/>
          </a:p>
        </p:txBody>
      </p:sp>
    </p:spTree>
    <p:extLst>
      <p:ext uri="{BB962C8B-B14F-4D97-AF65-F5344CB8AC3E}">
        <p14:creationId xmlns:p14="http://schemas.microsoft.com/office/powerpoint/2010/main" val="1854647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58558" cy="1320800"/>
          </a:xfrm>
        </p:spPr>
        <p:txBody>
          <a:bodyPr/>
          <a:lstStyle/>
          <a:p>
            <a:r>
              <a:rPr lang="en-US" dirty="0" smtClean="0"/>
              <a:t>Relation between </a:t>
            </a:r>
            <a:r>
              <a:rPr lang="en-US" dirty="0" smtClean="0"/>
              <a:t>No Of Years </a:t>
            </a:r>
            <a:r>
              <a:rPr lang="en-US" dirty="0" smtClean="0"/>
              <a:t>and </a:t>
            </a:r>
            <a:r>
              <a:rPr lang="en-US" dirty="0" smtClean="0"/>
              <a:t>Car</a:t>
            </a:r>
            <a:r>
              <a:rPr lang="en-US" dirty="0" smtClean="0"/>
              <a:t>Price</a:t>
            </a:r>
            <a:endParaRPr lang="en-US" dirty="0"/>
          </a:p>
        </p:txBody>
      </p:sp>
      <p:sp>
        <p:nvSpPr>
          <p:cNvPr id="3" name="Content Placeholder 2"/>
          <p:cNvSpPr>
            <a:spLocks noGrp="1"/>
          </p:cNvSpPr>
          <p:nvPr>
            <p:ph idx="1"/>
          </p:nvPr>
        </p:nvSpPr>
        <p:spPr>
          <a:xfrm flipH="1">
            <a:off x="4649492" y="5920353"/>
            <a:ext cx="46494" cy="121009"/>
          </a:xfrm>
        </p:spPr>
        <p:txBody>
          <a:bodyPr>
            <a:normAutofit fontScale="25000" lnSpcReduction="20000"/>
          </a:bodyPr>
          <a:lstStyle/>
          <a:p>
            <a:pPr marL="0" indent="0">
              <a:buNone/>
            </a:pP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723" y="1676095"/>
            <a:ext cx="7746031" cy="4304762"/>
          </a:xfrm>
          <a:prstGeom prst="rect">
            <a:avLst/>
          </a:prstGeom>
        </p:spPr>
      </p:pic>
    </p:spTree>
    <p:extLst>
      <p:ext uri="{BB962C8B-B14F-4D97-AF65-F5344CB8AC3E}">
        <p14:creationId xmlns:p14="http://schemas.microsoft.com/office/powerpoint/2010/main" val="223337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58558" cy="1320800"/>
          </a:xfrm>
        </p:spPr>
        <p:txBody>
          <a:bodyPr/>
          <a:lstStyle/>
          <a:p>
            <a:r>
              <a:rPr lang="en-US" dirty="0" smtClean="0"/>
              <a:t>Relation </a:t>
            </a:r>
            <a:r>
              <a:rPr lang="en-US" dirty="0" smtClean="0"/>
              <a:t>between Car Owner and </a:t>
            </a:r>
            <a:r>
              <a:rPr lang="en-US" dirty="0" smtClean="0"/>
              <a:t>Car</a:t>
            </a:r>
            <a:r>
              <a:rPr lang="en-US" dirty="0" smtClean="0"/>
              <a:t>Price</a:t>
            </a:r>
            <a:endParaRPr lang="en-US" dirty="0"/>
          </a:p>
        </p:txBody>
      </p:sp>
      <p:sp>
        <p:nvSpPr>
          <p:cNvPr id="3" name="Content Placeholder 2"/>
          <p:cNvSpPr>
            <a:spLocks noGrp="1"/>
          </p:cNvSpPr>
          <p:nvPr>
            <p:ph idx="1"/>
          </p:nvPr>
        </p:nvSpPr>
        <p:spPr>
          <a:xfrm flipH="1">
            <a:off x="4649492" y="5920353"/>
            <a:ext cx="46494" cy="121009"/>
          </a:xfrm>
        </p:spPr>
        <p:txBody>
          <a:bodyPr>
            <a:normAutofit fontScale="25000" lnSpcReduction="20000"/>
          </a:bodyPr>
          <a:lstStyle/>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70" y="1506329"/>
            <a:ext cx="7746031" cy="4838095"/>
          </a:xfrm>
          <a:prstGeom prst="rect">
            <a:avLst/>
          </a:prstGeom>
        </p:spPr>
      </p:pic>
    </p:spTree>
    <p:extLst>
      <p:ext uri="{BB962C8B-B14F-4D97-AF65-F5344CB8AC3E}">
        <p14:creationId xmlns:p14="http://schemas.microsoft.com/office/powerpoint/2010/main" val="385552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543439" cy="1320800"/>
          </a:xfrm>
        </p:spPr>
        <p:txBody>
          <a:bodyPr/>
          <a:lstStyle/>
          <a:p>
            <a:r>
              <a:rPr lang="en-US" dirty="0" smtClean="0"/>
              <a:t>Relation </a:t>
            </a:r>
            <a:r>
              <a:rPr lang="en-US" dirty="0" smtClean="0"/>
              <a:t>between Car Transmission and </a:t>
            </a:r>
            <a:r>
              <a:rPr lang="en-US" dirty="0" smtClean="0"/>
              <a:t>Car</a:t>
            </a:r>
            <a:r>
              <a:rPr lang="en-US" dirty="0" smtClean="0"/>
              <a:t>Price</a:t>
            </a:r>
            <a:endParaRPr lang="en-US" dirty="0"/>
          </a:p>
        </p:txBody>
      </p:sp>
      <p:sp>
        <p:nvSpPr>
          <p:cNvPr id="3" name="Content Placeholder 2"/>
          <p:cNvSpPr>
            <a:spLocks noGrp="1"/>
          </p:cNvSpPr>
          <p:nvPr>
            <p:ph idx="1"/>
          </p:nvPr>
        </p:nvSpPr>
        <p:spPr>
          <a:xfrm flipH="1">
            <a:off x="4649492" y="5920353"/>
            <a:ext cx="46494" cy="121009"/>
          </a:xfrm>
        </p:spPr>
        <p:txBody>
          <a:bodyPr>
            <a:normAutofit fontScale="25000" lnSpcReduction="20000"/>
          </a:bodyPr>
          <a:lstStyle/>
          <a:p>
            <a:pPr marL="0" indent="0">
              <a:buNone/>
            </a:pP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70" y="1704577"/>
            <a:ext cx="7746031" cy="4812698"/>
          </a:xfrm>
          <a:prstGeom prst="rect">
            <a:avLst/>
          </a:prstGeom>
        </p:spPr>
      </p:pic>
    </p:spTree>
    <p:extLst>
      <p:ext uri="{BB962C8B-B14F-4D97-AF65-F5344CB8AC3E}">
        <p14:creationId xmlns:p14="http://schemas.microsoft.com/office/powerpoint/2010/main" val="113081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38686"/>
            <a:ext cx="5865066" cy="4983787"/>
          </a:xfrm>
        </p:spPr>
      </p:pic>
    </p:spTree>
    <p:extLst>
      <p:ext uri="{BB962C8B-B14F-4D97-AF65-F5344CB8AC3E}">
        <p14:creationId xmlns:p14="http://schemas.microsoft.com/office/powerpoint/2010/main" val="3961805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Tope </a:t>
            </a:r>
            <a:r>
              <a:rPr lang="en-US" dirty="0" smtClean="0"/>
              <a:t>Six</a:t>
            </a:r>
            <a:r>
              <a:rPr lang="en-US" dirty="0" smtClean="0"/>
              <a:t> </a:t>
            </a:r>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a:t> </a:t>
            </a:r>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19" y="1930399"/>
            <a:ext cx="6616566" cy="3729337"/>
          </a:xfrm>
          <a:prstGeom prst="rect">
            <a:avLst/>
          </a:prstGeom>
        </p:spPr>
      </p:pic>
    </p:spTree>
    <p:extLst>
      <p:ext uri="{BB962C8B-B14F-4D97-AF65-F5344CB8AC3E}">
        <p14:creationId xmlns:p14="http://schemas.microsoft.com/office/powerpoint/2010/main" val="23657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Data and Prediction Curve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721" y="1270000"/>
            <a:ext cx="7873862" cy="172449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477" y="3404032"/>
            <a:ext cx="4952381" cy="3453968"/>
          </a:xfrm>
          <a:prstGeom prst="rect">
            <a:avLst/>
          </a:prstGeom>
        </p:spPr>
      </p:pic>
    </p:spTree>
    <p:extLst>
      <p:ext uri="{BB962C8B-B14F-4D97-AF65-F5344CB8AC3E}">
        <p14:creationId xmlns:p14="http://schemas.microsoft.com/office/powerpoint/2010/main" val="170811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89174" cy="785247"/>
          </a:xfrm>
        </p:spPr>
        <p:txBody>
          <a:bodyPr/>
          <a:lstStyle/>
          <a:p>
            <a:r>
              <a:rPr lang="en-US" dirty="0" smtClean="0"/>
              <a:t>Observations</a:t>
            </a:r>
            <a:endParaRPr lang="en-US" dirty="0"/>
          </a:p>
        </p:txBody>
      </p:sp>
      <p:sp>
        <p:nvSpPr>
          <p:cNvPr id="3" name="Content Placeholder 2"/>
          <p:cNvSpPr>
            <a:spLocks noGrp="1"/>
          </p:cNvSpPr>
          <p:nvPr>
            <p:ph idx="1"/>
          </p:nvPr>
        </p:nvSpPr>
        <p:spPr>
          <a:xfrm>
            <a:off x="677334" y="1394847"/>
            <a:ext cx="11349350" cy="4646515"/>
          </a:xfrm>
        </p:spPr>
        <p:txBody>
          <a:bodyPr>
            <a:normAutofit/>
          </a:bodyPr>
          <a:lstStyle/>
          <a:p>
            <a:pPr>
              <a:buClrTx/>
              <a:buSzTx/>
              <a:buFont typeface="Wingdings" panose="05000000000000000000" pitchFamily="2" charset="2"/>
              <a:buChar char="v"/>
            </a:pPr>
            <a:r>
              <a:rPr lang="en-US" sz="1600" dirty="0">
                <a:solidFill>
                  <a:schemeClr val="tx1">
                    <a:lumMod val="65000"/>
                    <a:lumOff val="35000"/>
                  </a:schemeClr>
                </a:solidFill>
                <a:latin typeface="Arial Rounded MT Bold" panose="020F0704030504030204" pitchFamily="34" charset="0"/>
                <a:sym typeface="+mn-ea"/>
              </a:rPr>
              <a:t>In this study, our </a:t>
            </a:r>
            <a:r>
              <a:rPr lang="en-US" sz="1600" dirty="0" smtClean="0">
                <a:solidFill>
                  <a:schemeClr val="tx1">
                    <a:lumMod val="65000"/>
                    <a:lumOff val="35000"/>
                  </a:schemeClr>
                </a:solidFill>
                <a:latin typeface="Arial Rounded MT Bold" panose="020F0704030504030204" pitchFamily="34" charset="0"/>
                <a:sym typeface="+mn-ea"/>
              </a:rPr>
              <a:t>models we collected data for different locations from cars24 website</a:t>
            </a:r>
            <a:endParaRPr lang="en-US" sz="1600" dirty="0">
              <a:solidFill>
                <a:schemeClr val="tx1">
                  <a:lumMod val="65000"/>
                  <a:lumOff val="35000"/>
                </a:schemeClr>
              </a:solidFill>
              <a:latin typeface="Arial Rounded MT Bold" panose="020F0704030504030204" pitchFamily="34" charset="0"/>
              <a:sym typeface="+mn-ea"/>
            </a:endParaRPr>
          </a:p>
          <a:p>
            <a:pPr>
              <a:buClrTx/>
              <a:buSzTx/>
              <a:buFont typeface="Wingdings" panose="05000000000000000000" pitchFamily="2" charset="2"/>
              <a:buChar char="v"/>
            </a:pPr>
            <a:r>
              <a:rPr lang="en-US" sz="1600" dirty="0">
                <a:solidFill>
                  <a:schemeClr val="tx1">
                    <a:lumMod val="65000"/>
                    <a:lumOff val="35000"/>
                  </a:schemeClr>
                </a:solidFill>
                <a:latin typeface="Arial Rounded MT Bold" panose="020F0704030504030204" pitchFamily="34" charset="0"/>
                <a:sym typeface="+mn-ea"/>
              </a:rPr>
              <a:t>First, our study has shown that advanced machine learning </a:t>
            </a:r>
            <a:r>
              <a:rPr lang="en-US" sz="1600" dirty="0" smtClean="0">
                <a:solidFill>
                  <a:schemeClr val="tx1">
                    <a:lumMod val="65000"/>
                    <a:lumOff val="35000"/>
                  </a:schemeClr>
                </a:solidFill>
                <a:latin typeface="Arial Rounded MT Bold" panose="020F0704030504030204" pitchFamily="34" charset="0"/>
                <a:sym typeface="+mn-ea"/>
              </a:rPr>
              <a:t>algorithm </a:t>
            </a:r>
            <a:r>
              <a:rPr lang="en-US" sz="1600" dirty="0">
                <a:solidFill>
                  <a:schemeClr val="tx1">
                    <a:lumMod val="65000"/>
                    <a:lumOff val="35000"/>
                  </a:schemeClr>
                </a:solidFill>
                <a:latin typeface="Arial Rounded MT Bold" panose="020F0704030504030204" pitchFamily="34" charset="0"/>
                <a:sym typeface="+mn-ea"/>
              </a:rPr>
              <a:t>RF </a:t>
            </a:r>
            <a:r>
              <a:rPr lang="en-US" sz="1600" dirty="0" smtClean="0">
                <a:solidFill>
                  <a:schemeClr val="tx1">
                    <a:lumMod val="65000"/>
                    <a:lumOff val="35000"/>
                  </a:schemeClr>
                </a:solidFill>
                <a:latin typeface="Arial Rounded MT Bold" panose="020F0704030504030204" pitchFamily="34" charset="0"/>
                <a:sym typeface="+mn-ea"/>
              </a:rPr>
              <a:t>is a promising tool </a:t>
            </a:r>
            <a:r>
              <a:rPr lang="en-US" sz="1600" dirty="0">
                <a:solidFill>
                  <a:schemeClr val="tx1">
                    <a:lumMod val="65000"/>
                    <a:lumOff val="35000"/>
                  </a:schemeClr>
                </a:solidFill>
                <a:latin typeface="Arial Rounded MT Bold" panose="020F0704030504030204" pitchFamily="34" charset="0"/>
                <a:sym typeface="+mn-ea"/>
              </a:rPr>
              <a:t>for </a:t>
            </a:r>
            <a:r>
              <a:rPr lang="en-US" sz="1600" dirty="0" smtClean="0">
                <a:solidFill>
                  <a:schemeClr val="tx1">
                    <a:lumMod val="65000"/>
                    <a:lumOff val="35000"/>
                  </a:schemeClr>
                </a:solidFill>
                <a:latin typeface="Arial Rounded MT Bold" panose="020F0704030504030204" pitchFamily="34" charset="0"/>
                <a:sym typeface="+mn-ea"/>
              </a:rPr>
              <a:t>researchers </a:t>
            </a:r>
            <a:r>
              <a:rPr lang="en-US" sz="1600" dirty="0">
                <a:solidFill>
                  <a:schemeClr val="tx1">
                    <a:lumMod val="65000"/>
                    <a:lumOff val="35000"/>
                  </a:schemeClr>
                </a:solidFill>
                <a:latin typeface="Arial Rounded MT Bold" panose="020F0704030504030204" pitchFamily="34" charset="0"/>
                <a:sym typeface="+mn-ea"/>
              </a:rPr>
              <a:t>to use in </a:t>
            </a:r>
            <a:r>
              <a:rPr lang="en-US" sz="1600" dirty="0" smtClean="0">
                <a:solidFill>
                  <a:schemeClr val="tx1">
                    <a:lumMod val="65000"/>
                    <a:lumOff val="35000"/>
                  </a:schemeClr>
                </a:solidFill>
                <a:latin typeface="Arial Rounded MT Bold" panose="020F0704030504030204" pitchFamily="34" charset="0"/>
                <a:sym typeface="+mn-ea"/>
              </a:rPr>
              <a:t>used  </a:t>
            </a:r>
            <a:r>
              <a:rPr lang="en-US" sz="1600" dirty="0">
                <a:solidFill>
                  <a:schemeClr val="tx1">
                    <a:lumMod val="65000"/>
                    <a:lumOff val="35000"/>
                  </a:schemeClr>
                </a:solidFill>
                <a:latin typeface="Arial Rounded MT Bold" panose="020F0704030504030204" pitchFamily="34" charset="0"/>
                <a:sym typeface="+mn-ea"/>
              </a:rPr>
              <a:t>price predictions. However, we must be cautious that these machine learning tools also have their own limitations. There are often many potential features for researchers to choose and include in the models so that a very careful feature selection is essential</a:t>
            </a:r>
            <a:r>
              <a:rPr lang="en-US" sz="1600" dirty="0" smtClean="0">
                <a:solidFill>
                  <a:schemeClr val="tx1">
                    <a:lumMod val="65000"/>
                    <a:lumOff val="35000"/>
                  </a:schemeClr>
                </a:solidFill>
                <a:latin typeface="Arial Rounded MT Bold" panose="020F0704030504030204" pitchFamily="34" charset="0"/>
                <a:sym typeface="+mn-ea"/>
              </a:rPr>
              <a:t>.</a:t>
            </a:r>
            <a:endParaRPr lang="en-US" sz="1600" dirty="0">
              <a:solidFill>
                <a:schemeClr val="tx1">
                  <a:lumMod val="65000"/>
                  <a:lumOff val="35000"/>
                </a:schemeClr>
              </a:solidFill>
              <a:latin typeface="Arial Rounded MT Bold" panose="020F0704030504030204" pitchFamily="34" charset="0"/>
              <a:sym typeface="+mn-ea"/>
            </a:endParaRPr>
          </a:p>
          <a:p>
            <a:pPr>
              <a:buClrTx/>
              <a:buSzTx/>
              <a:buFont typeface="Wingdings" panose="05000000000000000000" pitchFamily="2" charset="2"/>
              <a:buChar char="v"/>
            </a:pPr>
            <a:r>
              <a:rPr lang="en-US" sz="1600" dirty="0">
                <a:solidFill>
                  <a:schemeClr val="tx1">
                    <a:lumMod val="65000"/>
                    <a:lumOff val="35000"/>
                  </a:schemeClr>
                </a:solidFill>
                <a:latin typeface="Arial Rounded MT Bold" panose="020F0704030504030204" pitchFamily="34" charset="0"/>
                <a:sym typeface="+mn-ea"/>
              </a:rPr>
              <a:t>Second, many conventional estimation methods produce reasonably good estimates of the coefficients that unveil the relationship between output variable and predictor variables Based on these estimates, investigators can interpret the results and make policy recommendations. </a:t>
            </a:r>
          </a:p>
          <a:p>
            <a:pPr>
              <a:buClrTx/>
              <a:buSzTx/>
              <a:buFont typeface="Wingdings" panose="05000000000000000000" pitchFamily="2" charset="2"/>
              <a:buChar char="v"/>
            </a:pPr>
            <a:r>
              <a:rPr lang="en-US" sz="1600" dirty="0" smtClean="0">
                <a:solidFill>
                  <a:schemeClr val="tx1">
                    <a:lumMod val="65000"/>
                    <a:lumOff val="35000"/>
                  </a:schemeClr>
                </a:solidFill>
                <a:latin typeface="Arial Rounded MT Bold" panose="020F0704030504030204" pitchFamily="34" charset="0"/>
                <a:sym typeface="+mn-ea"/>
              </a:rPr>
              <a:t>The </a:t>
            </a:r>
            <a:r>
              <a:rPr lang="en-US" sz="1600" dirty="0">
                <a:solidFill>
                  <a:schemeClr val="tx1">
                    <a:lumMod val="65000"/>
                    <a:lumOff val="35000"/>
                  </a:schemeClr>
                </a:solidFill>
                <a:latin typeface="Arial Rounded MT Bold" panose="020F0704030504030204" pitchFamily="34" charset="0"/>
                <a:sym typeface="+mn-ea"/>
              </a:rPr>
              <a:t>choice of algorithm depends on consideration of a number of factors such as the size of the data set, computing power of the equipment, and the availability of waiting time for the results. </a:t>
            </a:r>
            <a:endParaRPr lang="en-US" sz="1600" dirty="0" smtClean="0">
              <a:solidFill>
                <a:schemeClr val="tx1">
                  <a:lumMod val="65000"/>
                  <a:lumOff val="35000"/>
                </a:schemeClr>
              </a:solidFill>
              <a:latin typeface="Arial Rounded MT Bold" panose="020F0704030504030204" pitchFamily="34" charset="0"/>
              <a:sym typeface="+mn-ea"/>
            </a:endParaRPr>
          </a:p>
          <a:p>
            <a:pPr>
              <a:buClrTx/>
              <a:buSzTx/>
              <a:buFont typeface="Wingdings" panose="05000000000000000000" pitchFamily="2" charset="2"/>
              <a:buChar char="v"/>
            </a:pPr>
            <a:r>
              <a:rPr lang="en-US" sz="1600" dirty="0" smtClean="0">
                <a:solidFill>
                  <a:schemeClr val="tx1">
                    <a:lumMod val="65000"/>
                    <a:lumOff val="35000"/>
                  </a:schemeClr>
                </a:solidFill>
                <a:latin typeface="Arial Rounded MT Bold" panose="020F0704030504030204" pitchFamily="34" charset="0"/>
                <a:sym typeface="+mn-ea"/>
              </a:rPr>
              <a:t>The price </a:t>
            </a:r>
            <a:r>
              <a:rPr lang="en-US" sz="1600" dirty="0">
                <a:solidFill>
                  <a:schemeClr val="tx1">
                    <a:lumMod val="65000"/>
                    <a:lumOff val="35000"/>
                  </a:schemeClr>
                </a:solidFill>
                <a:latin typeface="Arial Rounded MT Bold" panose="020F0704030504030204" pitchFamily="34" charset="0"/>
                <a:sym typeface="+mn-ea"/>
              </a:rPr>
              <a:t>evaluation model based on big data analysis is proposed, which takes advantage of widely circulated </a:t>
            </a:r>
            <a:r>
              <a:rPr lang="en-US" sz="1600" dirty="0" smtClean="0">
                <a:solidFill>
                  <a:schemeClr val="tx1">
                    <a:lumMod val="65000"/>
                    <a:lumOff val="35000"/>
                  </a:schemeClr>
                </a:solidFill>
                <a:latin typeface="Arial Rounded MT Bold" panose="020F0704030504030204" pitchFamily="34" charset="0"/>
                <a:sym typeface="+mn-ea"/>
              </a:rPr>
              <a:t>vehicle data </a:t>
            </a:r>
            <a:r>
              <a:rPr lang="en-US" sz="1600" dirty="0">
                <a:solidFill>
                  <a:schemeClr val="tx1">
                    <a:lumMod val="65000"/>
                    <a:lumOff val="35000"/>
                  </a:schemeClr>
                </a:solidFill>
                <a:latin typeface="Arial Rounded MT Bold" panose="020F0704030504030204" pitchFamily="34" charset="0"/>
                <a:sym typeface="+mn-ea"/>
              </a:rPr>
              <a:t>and a large number of vehicle transaction data to analyze the price data for each type of vehicles by using </a:t>
            </a:r>
            <a:r>
              <a:rPr lang="en-US" sz="1600" dirty="0" smtClean="0">
                <a:solidFill>
                  <a:schemeClr val="tx1">
                    <a:lumMod val="65000"/>
                    <a:lumOff val="35000"/>
                  </a:schemeClr>
                </a:solidFill>
                <a:latin typeface="Arial Rounded MT Bold" panose="020F0704030504030204" pitchFamily="34" charset="0"/>
                <a:sym typeface="+mn-ea"/>
              </a:rPr>
              <a:t>the optimized </a:t>
            </a:r>
            <a:r>
              <a:rPr lang="en-US" sz="1600" dirty="0">
                <a:solidFill>
                  <a:schemeClr val="tx1">
                    <a:lumMod val="65000"/>
                    <a:lumOff val="35000"/>
                  </a:schemeClr>
                </a:solidFill>
                <a:latin typeface="Arial Rounded MT Bold" panose="020F0704030504030204" pitchFamily="34" charset="0"/>
                <a:sym typeface="+mn-ea"/>
              </a:rPr>
              <a:t>BP neural network algorithm. It aims to establish a second-hand car price evaluation model to get the </a:t>
            </a:r>
            <a:r>
              <a:rPr lang="en-US" sz="1600" dirty="0" smtClean="0">
                <a:solidFill>
                  <a:schemeClr val="tx1">
                    <a:lumMod val="65000"/>
                    <a:lumOff val="35000"/>
                  </a:schemeClr>
                </a:solidFill>
                <a:latin typeface="Arial Rounded MT Bold" panose="020F0704030504030204" pitchFamily="34" charset="0"/>
                <a:sym typeface="+mn-ea"/>
              </a:rPr>
              <a:t>price that </a:t>
            </a:r>
            <a:r>
              <a:rPr lang="en-US" sz="1600" dirty="0">
                <a:solidFill>
                  <a:schemeClr val="tx1">
                    <a:lumMod val="65000"/>
                    <a:lumOff val="35000"/>
                  </a:schemeClr>
                </a:solidFill>
                <a:latin typeface="Arial Rounded MT Bold" panose="020F0704030504030204" pitchFamily="34" charset="0"/>
                <a:sym typeface="+mn-ea"/>
              </a:rPr>
              <a:t>best matches the car.</a:t>
            </a:r>
          </a:p>
          <a:p>
            <a:pPr>
              <a:buClrTx/>
              <a:buSzTx/>
              <a:buFont typeface="Wingdings" panose="05000000000000000000" pitchFamily="2" charset="2"/>
              <a:buChar char="v"/>
            </a:pPr>
            <a:endParaRPr lang="en-US" sz="1600" dirty="0">
              <a:solidFill>
                <a:schemeClr val="tx1">
                  <a:lumMod val="65000"/>
                  <a:lumOff val="35000"/>
                </a:schemeClr>
              </a:solidFill>
              <a:latin typeface="Arial Rounded MT Bold" panose="020F0704030504030204" pitchFamily="34" charset="0"/>
              <a:sym typeface="+mn-ea"/>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13461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35669" cy="599268"/>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677334" y="1456841"/>
            <a:ext cx="8544158" cy="4584521"/>
          </a:xfrm>
        </p:spPr>
        <p:txBody>
          <a:bodyPr>
            <a:normAutofit lnSpcReduction="10000"/>
          </a:bodyPr>
          <a:lstStyle/>
          <a:p>
            <a:r>
              <a:rPr lang="en-US" dirty="0" smtClean="0">
                <a:solidFill>
                  <a:schemeClr val="tx1">
                    <a:lumMod val="65000"/>
                    <a:lumOff val="35000"/>
                  </a:schemeClr>
                </a:solidFill>
                <a:latin typeface="Arial Rounded MT Bold" panose="020F0704030504030204" pitchFamily="34" charset="0"/>
                <a:sym typeface="+mn-ea"/>
              </a:rPr>
              <a:t>The </a:t>
            </a:r>
            <a:r>
              <a:rPr lang="en-US" dirty="0">
                <a:solidFill>
                  <a:schemeClr val="tx1">
                    <a:lumMod val="65000"/>
                    <a:lumOff val="35000"/>
                  </a:schemeClr>
                </a:solidFill>
                <a:latin typeface="Arial Rounded MT Bold" panose="020F0704030504030204" pitchFamily="34" charset="0"/>
                <a:sym typeface="+mn-ea"/>
              </a:rPr>
              <a:t>application of machine learning in </a:t>
            </a:r>
            <a:r>
              <a:rPr lang="en-US" dirty="0" smtClean="0">
                <a:solidFill>
                  <a:schemeClr val="tx1">
                    <a:lumMod val="65000"/>
                    <a:lumOff val="35000"/>
                  </a:schemeClr>
                </a:solidFill>
                <a:latin typeface="Arial Rounded MT Bold" panose="020F0704030504030204" pitchFamily="34" charset="0"/>
                <a:sym typeface="+mn-ea"/>
              </a:rPr>
              <a:t>used car price prediction is </a:t>
            </a:r>
            <a:r>
              <a:rPr lang="en-US" dirty="0">
                <a:solidFill>
                  <a:schemeClr val="tx1">
                    <a:lumMod val="65000"/>
                    <a:lumOff val="35000"/>
                  </a:schemeClr>
                </a:solidFill>
                <a:latin typeface="Arial Rounded MT Bold" panose="020F0704030504030204" pitchFamily="34" charset="0"/>
                <a:sym typeface="+mn-ea"/>
              </a:rPr>
              <a:t>still at an early stage. </a:t>
            </a:r>
            <a:endParaRPr lang="en-US" dirty="0" smtClean="0">
              <a:solidFill>
                <a:schemeClr val="tx1">
                  <a:lumMod val="65000"/>
                  <a:lumOff val="35000"/>
                </a:schemeClr>
              </a:solidFill>
              <a:latin typeface="Arial Rounded MT Bold" panose="020F0704030504030204" pitchFamily="34" charset="0"/>
              <a:sym typeface="+mn-ea"/>
            </a:endParaRPr>
          </a:p>
          <a:p>
            <a:r>
              <a:rPr lang="en-US" dirty="0" smtClean="0">
                <a:solidFill>
                  <a:schemeClr val="tx1">
                    <a:lumMod val="65000"/>
                    <a:lumOff val="35000"/>
                  </a:schemeClr>
                </a:solidFill>
                <a:latin typeface="Arial Rounded MT Bold" panose="020F0704030504030204" pitchFamily="34" charset="0"/>
                <a:sym typeface="+mn-ea"/>
              </a:rPr>
              <a:t>We </a:t>
            </a:r>
            <a:r>
              <a:rPr lang="en-US" dirty="0">
                <a:solidFill>
                  <a:schemeClr val="tx1">
                    <a:lumMod val="65000"/>
                    <a:lumOff val="35000"/>
                  </a:schemeClr>
                </a:solidFill>
                <a:latin typeface="Arial Rounded MT Bold" panose="020F0704030504030204" pitchFamily="34" charset="0"/>
                <a:sym typeface="+mn-ea"/>
              </a:rPr>
              <a:t>hope this study has moved a small step ahead in providing some methodological and empirical contributions to property appraisal, and presenting an alternative approach to the valuation of </a:t>
            </a:r>
            <a:r>
              <a:rPr lang="en-US" dirty="0" smtClean="0">
                <a:solidFill>
                  <a:schemeClr val="tx1">
                    <a:lumMod val="65000"/>
                    <a:lumOff val="35000"/>
                  </a:schemeClr>
                </a:solidFill>
                <a:latin typeface="Arial Rounded MT Bold" panose="020F0704030504030204" pitchFamily="34" charset="0"/>
                <a:sym typeface="+mn-ea"/>
              </a:rPr>
              <a:t>used car </a:t>
            </a:r>
            <a:r>
              <a:rPr lang="en-US" dirty="0">
                <a:solidFill>
                  <a:schemeClr val="tx1">
                    <a:lumMod val="65000"/>
                    <a:lumOff val="35000"/>
                  </a:schemeClr>
                </a:solidFill>
                <a:latin typeface="Arial Rounded MT Bold" panose="020F0704030504030204" pitchFamily="34" charset="0"/>
                <a:sym typeface="+mn-ea"/>
              </a:rPr>
              <a:t>prices. </a:t>
            </a:r>
            <a:endParaRPr lang="en-US" dirty="0" smtClean="0">
              <a:solidFill>
                <a:schemeClr val="tx1">
                  <a:lumMod val="65000"/>
                  <a:lumOff val="35000"/>
                </a:schemeClr>
              </a:solidFill>
              <a:latin typeface="Arial Rounded MT Bold" panose="020F0704030504030204" pitchFamily="34" charset="0"/>
              <a:sym typeface="+mn-ea"/>
            </a:endParaRPr>
          </a:p>
          <a:p>
            <a:r>
              <a:rPr lang="en-US" dirty="0" smtClean="0">
                <a:solidFill>
                  <a:schemeClr val="tx1">
                    <a:lumMod val="65000"/>
                    <a:lumOff val="35000"/>
                  </a:schemeClr>
                </a:solidFill>
                <a:latin typeface="Arial Rounded MT Bold" panose="020F0704030504030204" pitchFamily="34" charset="0"/>
                <a:sym typeface="+mn-ea"/>
              </a:rPr>
              <a:t>For </a:t>
            </a:r>
            <a:r>
              <a:rPr lang="en-US" dirty="0">
                <a:solidFill>
                  <a:schemeClr val="tx1">
                    <a:lumMod val="65000"/>
                    <a:lumOff val="35000"/>
                  </a:schemeClr>
                </a:solidFill>
                <a:latin typeface="Arial Rounded MT Bold" panose="020F0704030504030204" pitchFamily="34" charset="0"/>
                <a:sym typeface="+mn-ea"/>
              </a:rPr>
              <a:t>the other model, the error prediction values are still large. Using different methods that match the time-series data will be used in the future research to obtain smaller error prediction values and using more data to get the better result</a:t>
            </a:r>
            <a:r>
              <a:rPr lang="en-US" dirty="0" smtClean="0">
                <a:solidFill>
                  <a:schemeClr val="tx1">
                    <a:lumMod val="65000"/>
                    <a:lumOff val="35000"/>
                  </a:schemeClr>
                </a:solidFill>
                <a:latin typeface="Arial Rounded MT Bold" panose="020F0704030504030204" pitchFamily="34" charset="0"/>
                <a:sym typeface="+mn-ea"/>
              </a:rPr>
              <a:t>.</a:t>
            </a:r>
          </a:p>
          <a:p>
            <a:r>
              <a:rPr lang="en-US" dirty="0">
                <a:solidFill>
                  <a:schemeClr val="tx1">
                    <a:lumMod val="65000"/>
                    <a:lumOff val="35000"/>
                  </a:schemeClr>
                </a:solidFill>
                <a:latin typeface="Arial Rounded MT Bold" panose="020F0704030504030204" pitchFamily="34" charset="0"/>
              </a:rPr>
              <a:t>The 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The proposed system will help to determine the accurate price of used car price prediction</a:t>
            </a:r>
          </a:p>
          <a:p>
            <a:pPr marL="0" indent="0">
              <a:buNone/>
            </a:pPr>
            <a:endParaRPr lang="en-US" dirty="0">
              <a:solidFill>
                <a:schemeClr val="tx1">
                  <a:lumMod val="65000"/>
                  <a:lumOff val="35000"/>
                </a:schemeClr>
              </a:solidFill>
              <a:latin typeface="Arial Rounded MT Bold" panose="020F0704030504030204" pitchFamily="34" charset="0"/>
            </a:endParaRPr>
          </a:p>
        </p:txBody>
      </p:sp>
    </p:spTree>
    <p:extLst>
      <p:ext uri="{BB962C8B-B14F-4D97-AF65-F5344CB8AC3E}">
        <p14:creationId xmlns:p14="http://schemas.microsoft.com/office/powerpoint/2010/main" val="496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77334" y="563881"/>
            <a:ext cx="8596668" cy="45719"/>
          </a:xfrm>
        </p:spPr>
        <p:txBody>
          <a:bodyPr>
            <a:normAutofit fontScale="90000"/>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09" y="960895"/>
            <a:ext cx="8579315" cy="4841135"/>
          </a:xfrm>
        </p:spPr>
      </p:pic>
    </p:spTree>
    <p:extLst>
      <p:ext uri="{BB962C8B-B14F-4D97-AF65-F5344CB8AC3E}">
        <p14:creationId xmlns:p14="http://schemas.microsoft.com/office/powerpoint/2010/main" val="59184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Business Goal</a:t>
            </a:r>
          </a:p>
          <a:p>
            <a:pPr>
              <a:buFont typeface="Wingdings" panose="05000000000000000000" pitchFamily="2" charset="2"/>
              <a:buChar char="v"/>
            </a:pPr>
            <a:r>
              <a:rPr lang="en-US" dirty="0" smtClean="0">
                <a:sym typeface="+mn-ea"/>
              </a:rPr>
              <a:t>Exploratory </a:t>
            </a:r>
            <a:r>
              <a:rPr lang="en-US" dirty="0">
                <a:sym typeface="+mn-ea"/>
              </a:rPr>
              <a:t>Data </a:t>
            </a:r>
            <a:r>
              <a:rPr lang="en-US" dirty="0" smtClean="0">
                <a:sym typeface="+mn-ea"/>
              </a:rPr>
              <a:t>Analysis</a:t>
            </a:r>
            <a:endParaRPr lang="en-US" dirty="0"/>
          </a:p>
          <a:p>
            <a:pPr>
              <a:buFont typeface="Wingdings" panose="05000000000000000000" pitchFamily="2" charset="2"/>
              <a:buChar char="v"/>
            </a:pPr>
            <a:r>
              <a:rPr lang="en-US" dirty="0">
                <a:sym typeface="+mn-ea"/>
              </a:rPr>
              <a:t>Data </a:t>
            </a:r>
            <a:r>
              <a:rPr lang="en-US" dirty="0" smtClean="0">
                <a:sym typeface="+mn-ea"/>
              </a:rPr>
              <a:t>Pre-Processing</a:t>
            </a:r>
            <a:endParaRPr lang="en-US" dirty="0">
              <a:sym typeface="+mn-ea"/>
            </a:endParaRPr>
          </a:p>
          <a:p>
            <a:pPr>
              <a:buFont typeface="Wingdings" panose="05000000000000000000" pitchFamily="2" charset="2"/>
              <a:buChar char="v"/>
            </a:pPr>
            <a:r>
              <a:rPr lang="en-US" dirty="0">
                <a:sym typeface="+mn-ea"/>
              </a:rPr>
              <a:t>Observations</a:t>
            </a:r>
          </a:p>
          <a:p>
            <a:pPr>
              <a:buFont typeface="Wingdings" panose="05000000000000000000" pitchFamily="2" charset="2"/>
              <a:buChar char="v"/>
            </a:pPr>
            <a:r>
              <a:rPr lang="en-US" dirty="0">
                <a:sym typeface="+mn-ea"/>
              </a:rPr>
              <a:t>Conclusion</a:t>
            </a:r>
            <a:endParaRPr lang="en-US" dirty="0"/>
          </a:p>
        </p:txBody>
      </p:sp>
    </p:spTree>
    <p:extLst>
      <p:ext uri="{BB962C8B-B14F-4D97-AF65-F5344CB8AC3E}">
        <p14:creationId xmlns:p14="http://schemas.microsoft.com/office/powerpoint/2010/main" val="58510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a:t>
            </a:r>
            <a:endParaRPr lang="en-US" dirty="0"/>
          </a:p>
        </p:txBody>
      </p:sp>
      <p:sp>
        <p:nvSpPr>
          <p:cNvPr id="3" name="Content Placeholder 2"/>
          <p:cNvSpPr>
            <a:spLocks noGrp="1"/>
          </p:cNvSpPr>
          <p:nvPr>
            <p:ph idx="1"/>
          </p:nvPr>
        </p:nvSpPr>
        <p:spPr/>
        <p:txBody>
          <a:bodyPr/>
          <a:lstStyle/>
          <a:p>
            <a:endParaRPr lang="en-US" dirty="0"/>
          </a:p>
          <a:p>
            <a:pPr>
              <a:buFont typeface="Wingdings" panose="05000000000000000000" pitchFamily="2" charset="2"/>
              <a:buChar char="v"/>
            </a:pPr>
            <a:r>
              <a:rPr lang="en-US" dirty="0"/>
              <a:t> </a:t>
            </a:r>
            <a:r>
              <a:rPr lang="en-US" dirty="0" smtClean="0"/>
              <a:t>With </a:t>
            </a:r>
            <a:r>
              <a:rPr lang="en-US" dirty="0"/>
              <a:t>the change in market due to covid 19 impact, </a:t>
            </a:r>
            <a:r>
              <a:rPr lang="en-US" dirty="0" smtClean="0"/>
              <a:t>few </a:t>
            </a:r>
            <a:r>
              <a:rPr lang="en-US" dirty="0"/>
              <a:t>client is facing problems with their previous car price valuation machine learning models</a:t>
            </a:r>
            <a:r>
              <a:rPr lang="en-US" dirty="0" smtClean="0"/>
              <a:t>. </a:t>
            </a:r>
          </a:p>
          <a:p>
            <a:pPr>
              <a:buFont typeface="Wingdings" panose="05000000000000000000" pitchFamily="2" charset="2"/>
              <a:buChar char="v"/>
            </a:pPr>
            <a:r>
              <a:rPr lang="en-US" dirty="0" smtClean="0">
                <a:sym typeface="+mn-ea"/>
              </a:rPr>
              <a:t>The </a:t>
            </a:r>
            <a:r>
              <a:rPr lang="en-US" dirty="0">
                <a:sym typeface="+mn-ea"/>
              </a:rPr>
              <a:t>goal of this project is to create a regression model that are able to accurately estimate the price of the house given the features</a:t>
            </a:r>
            <a:endParaRPr lang="en-US" dirty="0"/>
          </a:p>
          <a:p>
            <a:endParaRPr lang="en-US" dirty="0"/>
          </a:p>
        </p:txBody>
      </p:sp>
    </p:spTree>
    <p:extLst>
      <p:ext uri="{BB962C8B-B14F-4D97-AF65-F5344CB8AC3E}">
        <p14:creationId xmlns:p14="http://schemas.microsoft.com/office/powerpoint/2010/main" val="121009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43" y="2160589"/>
            <a:ext cx="10240019" cy="2373311"/>
          </a:xfrm>
          <a:prstGeom prst="rect">
            <a:avLst/>
          </a:prstGeom>
        </p:spPr>
      </p:pic>
    </p:spTree>
    <p:extLst>
      <p:ext uri="{BB962C8B-B14F-4D97-AF65-F5344CB8AC3E}">
        <p14:creationId xmlns:p14="http://schemas.microsoft.com/office/powerpoint/2010/main" val="148273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218693" cy="676759"/>
          </a:xfrm>
        </p:spPr>
        <p:txBody>
          <a:bodyPr>
            <a:normAutofit fontScale="90000"/>
          </a:bodyPr>
          <a:lstStyle/>
          <a:p>
            <a:r>
              <a:rPr lang="en-US" dirty="0">
                <a:sym typeface="+mn-ea"/>
              </a:rPr>
              <a:t>Exploratory Data Analysis</a:t>
            </a:r>
            <a:r>
              <a:rPr lang="en-US" dirty="0"/>
              <a:t/>
            </a:r>
            <a:br>
              <a:rPr lang="en-US" dirty="0"/>
            </a:br>
            <a:endParaRPr lang="en-US" dirty="0"/>
          </a:p>
        </p:txBody>
      </p:sp>
      <p:sp>
        <p:nvSpPr>
          <p:cNvPr id="3" name="Content Placeholder 2"/>
          <p:cNvSpPr>
            <a:spLocks noGrp="1"/>
          </p:cNvSpPr>
          <p:nvPr>
            <p:ph idx="1"/>
          </p:nvPr>
        </p:nvSpPr>
        <p:spPr>
          <a:xfrm>
            <a:off x="677334" y="1286359"/>
            <a:ext cx="8596668" cy="4755003"/>
          </a:xfrm>
        </p:spPr>
        <p:txBody>
          <a:bodyPr/>
          <a:lstStyle/>
          <a:p>
            <a:pPr marL="0" indent="0">
              <a:buNone/>
            </a:pPr>
            <a:endParaRPr lang="en-US" dirty="0"/>
          </a:p>
          <a:p>
            <a:r>
              <a:rPr lang="en-US" dirty="0"/>
              <a:t>Data contains </a:t>
            </a:r>
            <a:r>
              <a:rPr lang="en-US" dirty="0" smtClean="0"/>
              <a:t>5342 entries </a:t>
            </a:r>
            <a:r>
              <a:rPr lang="en-US" dirty="0"/>
              <a:t>each having </a:t>
            </a:r>
            <a:r>
              <a:rPr lang="en-US" dirty="0" smtClean="0"/>
              <a:t>10</a:t>
            </a:r>
            <a:r>
              <a:rPr lang="en-US" dirty="0" smtClean="0"/>
              <a:t> variables gathered from cars24.com site for multiple locations. </a:t>
            </a:r>
            <a:endParaRPr lang="en-US" dirty="0"/>
          </a:p>
          <a:p>
            <a:r>
              <a:rPr lang="en-US" dirty="0" smtClean="0"/>
              <a:t>Data </a:t>
            </a:r>
            <a:r>
              <a:rPr lang="en-US" dirty="0"/>
              <a:t>contains Null values. </a:t>
            </a:r>
            <a:r>
              <a:rPr lang="en-US" dirty="0" smtClean="0"/>
              <a:t>We treated </a:t>
            </a:r>
            <a:r>
              <a:rPr lang="en-US" dirty="0"/>
              <a:t>them using the domain knowledge and your own understanding. </a:t>
            </a:r>
          </a:p>
          <a:p>
            <a:r>
              <a:rPr lang="en-US" dirty="0" smtClean="0"/>
              <a:t>Extensive </a:t>
            </a:r>
            <a:r>
              <a:rPr lang="en-US" dirty="0"/>
              <a:t>EDA has to be performed to gain relationships of important variable and </a:t>
            </a:r>
            <a:r>
              <a:rPr lang="en-US" dirty="0" smtClean="0"/>
              <a:t>price. </a:t>
            </a:r>
            <a:endParaRPr lang="en-US" dirty="0"/>
          </a:p>
          <a:p>
            <a:r>
              <a:rPr lang="en-US" dirty="0" smtClean="0">
                <a:sym typeface="+mn-ea"/>
              </a:rPr>
              <a:t>Data </a:t>
            </a:r>
            <a:r>
              <a:rPr lang="en-US" dirty="0">
                <a:sym typeface="+mn-ea"/>
              </a:rPr>
              <a:t>contains numerical as well as categorical variable</a:t>
            </a:r>
            <a:r>
              <a:rPr lang="en-US" dirty="0" smtClean="0">
                <a:sym typeface="+mn-ea"/>
              </a:rPr>
              <a:t>.</a:t>
            </a:r>
          </a:p>
          <a:p>
            <a:r>
              <a:rPr lang="en-US" dirty="0" smtClean="0">
                <a:sym typeface="+mn-ea"/>
              </a:rPr>
              <a:t>Data is cleaned down further to have </a:t>
            </a:r>
            <a:r>
              <a:rPr lang="en-US" dirty="0" smtClean="0">
                <a:sym typeface="+mn-ea"/>
              </a:rPr>
              <a:t>4992</a:t>
            </a:r>
            <a:r>
              <a:rPr lang="en-US" dirty="0" smtClean="0">
                <a:sym typeface="+mn-ea"/>
              </a:rPr>
              <a:t> </a:t>
            </a:r>
            <a:r>
              <a:rPr lang="en-US" dirty="0" smtClean="0">
                <a:sym typeface="+mn-ea"/>
              </a:rPr>
              <a:t>entries </a:t>
            </a:r>
            <a:r>
              <a:rPr lang="en-US" dirty="0" smtClean="0">
                <a:sym typeface="+mn-ea"/>
              </a:rPr>
              <a:t>and 7 </a:t>
            </a:r>
            <a:r>
              <a:rPr lang="en-US" dirty="0" smtClean="0">
                <a:sym typeface="+mn-ea"/>
              </a:rPr>
              <a:t>variables.</a:t>
            </a:r>
          </a:p>
          <a:p>
            <a:r>
              <a:rPr lang="en-US" dirty="0" smtClean="0">
                <a:sym typeface="+mn-ea"/>
              </a:rPr>
              <a:t>Independent Variable is </a:t>
            </a:r>
            <a:r>
              <a:rPr lang="en-US" dirty="0">
                <a:sym typeface="+mn-ea"/>
              </a:rPr>
              <a:t>c</a:t>
            </a:r>
            <a:r>
              <a:rPr lang="en-US" dirty="0" smtClean="0">
                <a:sym typeface="+mn-ea"/>
              </a:rPr>
              <a:t>ar_p</a:t>
            </a:r>
            <a:r>
              <a:rPr lang="en-US" dirty="0" smtClean="0">
                <a:sym typeface="+mn-ea"/>
              </a:rPr>
              <a:t>rice</a:t>
            </a:r>
            <a:r>
              <a:rPr lang="en-US" dirty="0" smtClean="0">
                <a:sym typeface="+mn-ea"/>
              </a:rPr>
              <a:t>.</a:t>
            </a:r>
            <a:endParaRPr lang="en-US" dirty="0">
              <a:sym typeface="+mn-ea"/>
            </a:endParaRPr>
          </a:p>
          <a:p>
            <a:endParaRPr lang="en-US" dirty="0"/>
          </a:p>
          <a:p>
            <a:endParaRPr lang="en-US" dirty="0"/>
          </a:p>
        </p:txBody>
      </p:sp>
    </p:spTree>
    <p:extLst>
      <p:ext uri="{BB962C8B-B14F-4D97-AF65-F5344CB8AC3E}">
        <p14:creationId xmlns:p14="http://schemas.microsoft.com/office/powerpoint/2010/main" val="226888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a:t>
            </a:r>
            <a:r>
              <a:rPr lang="en-US" dirty="0" smtClean="0"/>
              <a:t>Car Price</a:t>
            </a:r>
            <a:r>
              <a:rPr lang="en-US" dirty="0"/>
              <a:t/>
            </a:r>
            <a:br>
              <a:rPr lang="en-US" dirty="0"/>
            </a:br>
            <a:r>
              <a:rPr lang="en-US" sz="1800" dirty="0" smtClean="0">
                <a:solidFill>
                  <a:schemeClr val="tx1">
                    <a:lumMod val="65000"/>
                    <a:lumOff val="35000"/>
                  </a:schemeClr>
                </a:solidFill>
              </a:rPr>
              <a:t>It </a:t>
            </a:r>
            <a:r>
              <a:rPr lang="en-US" sz="1800" dirty="0" smtClean="0">
                <a:solidFill>
                  <a:schemeClr val="tx1">
                    <a:lumMod val="65000"/>
                    <a:lumOff val="35000"/>
                  </a:schemeClr>
                </a:solidFill>
              </a:rPr>
              <a:t>has </a:t>
            </a:r>
            <a:r>
              <a:rPr lang="en-US" sz="1800" dirty="0" smtClean="0">
                <a:solidFill>
                  <a:schemeClr val="tx1">
                    <a:lumMod val="65000"/>
                    <a:lumOff val="35000"/>
                  </a:schemeClr>
                </a:solidFill>
              </a:rPr>
              <a:t>few outliers and is rightly skewed</a:t>
            </a:r>
            <a:endParaRPr lang="en-US" dirty="0">
              <a:solidFill>
                <a:schemeClr val="tx1">
                  <a:lumMod val="65000"/>
                  <a:lumOff val="35000"/>
                </a:schemeClr>
              </a:solidFill>
            </a:endParaRPr>
          </a:p>
        </p:txBody>
      </p:sp>
      <p:sp>
        <p:nvSpPr>
          <p:cNvPr id="3" name="Content Placeholder 2"/>
          <p:cNvSpPr>
            <a:spLocks noGrp="1"/>
          </p:cNvSpPr>
          <p:nvPr>
            <p:ph idx="1"/>
          </p:nvPr>
        </p:nvSpPr>
        <p:spPr>
          <a:xfrm>
            <a:off x="338799" y="1379349"/>
            <a:ext cx="8935203" cy="4662013"/>
          </a:xfrm>
        </p:spPr>
        <p:txBody>
          <a:bodyPr/>
          <a:lstStyle/>
          <a:p>
            <a:pPr marL="0" indent="0">
              <a:buNone/>
            </a:pPr>
            <a:r>
              <a:rPr lang="en-US" dirty="0" smtClean="0"/>
              <a:t>  </a:t>
            </a:r>
            <a:endParaRPr lang="en-US" dirty="0"/>
          </a:p>
        </p:txBody>
      </p:sp>
      <p:sp>
        <p:nvSpPr>
          <p:cNvPr id="5" name="AutoShape 2" descr="data:image/png;base64,iVBORw0KGgoAAAANSUhEUgAAAYUAAAEHCAYAAABBW1qbAAAAOXRFWHRTb2Z0d2FyZQBNYXRwbG90bGliIHZlcnNpb24zLjUuMSwgaHR0cHM6Ly9tYXRwbG90bGliLm9yZy/YYfK9AAAACXBIWXMAAAsTAAALEwEAmpwYAAAbMUlEQVR4nO3df5Ac5X3n8fcHgfkRISykBVZakRWWsA64suxsdNi4UhicQwWXCFKGk8+HSY5YzkUkduFzjJy7AHelKq7OhiQO2LW2KSsOmGxsfiiATbAC2KRsYIVlQL/syYofi2RpERjQYcu34nt/TG/TGs3utFbTMz3az6tqaruffrrnq0e7851+nu6nFRGYmZkBHNHuAMzMrDycFMzMLOWkYGZmKScFMzNLOSmYmVnqyHYHcChmz54dvb297Q7DzKyjrF+//qWI6Kq3raOTQm9vL4ODg+0Ow8yso0h6brxt7j4yM7OUk4KZmaWcFMzMLOWkYGZmKScFMzNLOSmYmVnKScHMzFJOCmZmlio8KUiaJulHku5N1k+U9KCknyY/Z2bqrpJUkbRV0gVFx1aE0dFRtmzZkr5GR0fbHZKZWW6tOFP4BLA5s34NsC4iFgLrknUknQEsB84ElgK3SJrWgviaqlKpsOLm+7h64EesuPk+KpVKu0MyM8ut0KQgqQe4CPhKpngZsCZZXgNcnCm/IyL2RsQ2oAIsKTK+okzvmsOMU3qZ3jWn3aGYmR2Uos8U/hL4M+DNTNnJEbEDIPl5UlI+F3ghU284KduPpBWSBiUNjoyMFBK0mdlUVVhSkPQfgF0RsT7vLnXKDniAdET0R0RfRPR1ddWd5M/MzCapyFlSzwF+V9KFwDHADEl/B+yU1B0ROyR1A7uS+sPAvMz+PcD2AuMzM7MahZ0pRMSqiOiJiF6qA8j/HBH/GVgLXJFUuwK4J1leCyyXdLSk+cBC4PGi4ms1X5VkZp2gHc9TuAEYkHQl8DxwKUBEbJQ0AGwCRoGVEbGvDfEVYuyqpOldc9gzsp3+lRexaNGidodlZrafliSFiHgYeDhZ3g2cP0691cDqVsTUDmNXJZmZlZXvaDYzs1RHP46zU725bx9DQ0Pp+oIFCzjySP9XmFn7+ZOoDd54+Wdcf/fzzOp51eMLZlYqTgptctysbo8vmFnpeEzBzMxSTgpmZpZyUjAzs5STgpmZpZwUzMws5aRgZmYpJwUzM0s5KZiZWcpJwczMUk4KZmaWclIwM7OUk4KZmaUKSwqSjpH0uKQfS9oo6fqk/DpJL0rakLwuzOyzSlJF0lZJFxQVm5mZ1VfkLKl7gfMiYo+ko4BHJX072XZTRHwuW1nSGVSf5XwmMAf4rqTTD6dHcpqZlV1hZwpRtSdZPSp5xQS7LAPuiIi9EbENqABLiorPzMwOVOiYgqRpkjYAu4AHI+KxZNNVkp6SdKukmUnZXOCFzO7DSVntMVdIGpQ0ODIyUmT4h2zsCWtbtmxhaGiImCglmpmVQKFJISL2RcRioAdYIuks4IvAO4DFwA7g80l11TtEnWP2R0RfRPR1dXUVEnezVJ+wtoGrB37EX9z+CL/85S/bHZKZ2YRacvVRRPwceBhYGhE7k2TxJvBl3uoiGgbmZXbrAba3Ir4ijT1h7biZ5U5gZmZQ7NVHXZLeniwfC3wQ2CKpO1PtEuCZZHktsFzS0ZLmAwuBx4uKryyyXUxbtmxhdHS03SGZ2RRW5NVH3cAaSdOoJp+BiLhX0tclLabaNfQs8HGAiNgoaQDYBIwCK6fClUfVLqbnmdXzKntGttO/8iIWLVrU7rDMbIoqLClExFPAu+uUXz7BPquB1UXFVFZjXUxmZu3mO5rNzCzlpGBmZiknBTMzSzkpmJlZyknBzMxSTgpmZpZyUjAzs5STgpmZpZwUzMws5aRgZmYpJwUzM0s5KZiZWcpJwczMUk4KZmaWclIwM7OUk4KZmaWKfPLalDA6OkqlUknXh4aGiGhjQGZmh6CwpCDpGOB7wNHJ+3wzIq6VdCLw90Av1cdxXhYRryT7rAKuBPYBfxoRDxQVX7NUKhVW3Hwf07vmALDrJxs4ft4iTmhzXGZmk1Fk99Fe4LyIeBewGFgq6WzgGmBdRCwE1iXrSDoDWA6cCSwFbkme71x607vmMOOUXmac0stxM7vaHY6Z2aQVlhSiak+yelTyCmAZsCYpXwNcnCwvA+6IiL0RsQ2oAEuKis/MzA5U6JhC8k1/PbAAuDkiHpN0ckTsAIiIHZJOSqrPBX6Y2X04Kas95gpgBcCpp55aZPjjyo4jeAzBzA4nhSaFiNgHLJb0duAuSWdNUF31DlHnmP1AP0BfX19bPo6z4wgeQzCzw0lLLkmNiJ8DD1MdK9gpqRsg+bkrqTYMzMvs1gNsb0V8kzE2juAxBDM7nBSWFCR1JWcISDoW+CCwBVgLXJFUuwK4J1leCyyXdLSk+cBC4PGi4jMzswMV2X3UDaxJxhWOAAYi4l5JPwAGJF0JPA9cChARGyUNAJuAUWBl0v1kZmYtUlhSiIingHfXKd8NnD/OPquB1UXFZGZmE/M0F2ZmlnJSMDOzlJOCmZmlnBTMzCzlpGBmZiknBTMzSzkpmJlZyknBzMxSTgpmZpZyUjAzs5STgpmZpQp9noIdnDf37WNoaChdX7BgAUce6f8iM2sdf+KUyBsv/4zr736eWT2v8vrOF1h10VmcdtppgBOEmbWGP2VK5rhZ3cw4pZc9Iy9y/d0bmNXzKntGttO/8iIWLVrU7vDM7DDnpFBiYwnCzKxVPNBsZmapIh/HOU/SQ5I2S9oo6RNJ+XWSXpS0IXldmNlnlaSKpK2SLigqNjMzq6/I7qNR4FMR8aSk44H1kh5Mtt0UEZ/LVpZ0BrAcOBOYA3xX0ul+JKeZWesUdqYQETsi4slk+XVgMzB3gl2WAXdExN6I2AZUgCVFxWdmZgdqyZiCpF6qz2t+LCm6StJTkm6VNDMpmwu8kNltmImTiJmZNVnhSUHSdOBbwCcj4jXgi8A7gMXADuDzY1Xr7B51jrdC0qCkwZGRkWKCNjObogpNCpKOopoQbouIOwEiYmdE7IuIN4Ev81YX0TAwL7N7D7C99pgR0R8RfRHR19XVVWT4ZmZTTpFXHwn4KrA5Im7MlHdnql0CPJMsrwWWSzpa0nxgIfB4UfGZmdmBirz66BzgcuBpSRuSss8CH5a0mGrX0LPAxwEiYqOkAWAT1SuXVvrKo6raOZHA016YWTEK+1SJiEepP05w/wT7rAZWFxXToRgdHaVSqQAwNDREHDDaUZzsnEiAp70ws8L4q2ZOlUqFFTffx/SuOez6yQaOn7eIE1r4/p7ywsxawdNcHITpXXOYcUovx830ALeZHZ5yJQVJ5+QpMzOzzpb3TOELOcvMzKyDTTimIOm9wPuALklXZzbNAKYVGZiZmbVeo4HmtwHTk3rHZ8pfAz5UVFBmZtYeEyaFiHgEeETS1yLiuRbFZGZmbZL3ktSjJfUDvdl9IuK8IoIyM7P2yJsU/gH4EvAVwHcZm5kdpvImhdGI+GKhkZiZWdvlvST1HyX9saRuSSeOvQqNzMzMWi7vmcIVyc9PZ8oCOK254ZiZWTvlSgoRMb/oQMzMrP1yJQVJH61XHhF/29xwzMysnfJ2H/1mZvkY4HzgScBJoQ1qn6/gZyuYWbPk7T76k+y6pBOArxcSkTWUfb6Cn61gZs002a+Xb1B9XKa1iZ+vYGZFyDt19j9KWpu87gO2Avc02GeepIckbZa0UdInkvITJT0o6afJz5mZfVZJqkjaKumCQ/mHmZnZwct7pvC5zPIo8FxEDDfYZxT4VEQ8Kel4YL2kB4HfB9ZFxA2SrgGuAT4j6QxgOXAmMAf4rqTT/ZxmM7PWyXWmkEyMt4XqTKkzgV/l2GdHRDyZLL8ObAbmAsuANUm1NcDFyfIy4I6I2BsR24AKsCT3v8TMzA5Z3u6jy4DHgUuBy4DHJOWeOltSL/Bu4DHg5IjYAdXEAZyUVJsLvJDZbTgpqz3WCkmDkgZHRkbyhmBmZjnk7T76c+A3I2IXgKQu4LvANxvtKGk68C3gkxHxmqRxq9YpiwMKIvqBfoC+vr4DtpuZ2eTlnfvoiLGEkNidZ19JR1FNCLdFxJ1J8U5J3cn2bmDsuMPAvMzuPcD2nPGZmVkT5D1T+I6kB4BvJOv/Ebh/oh1UPSX4KrA5Im7MbFpLdS6lG5Kf92TKb5d0I9WB5oVUu6xsAr6RzcyaqdEzmhdQHQP4tKTfA95PtZvnB8BtDY59DnA58LSkDUnZZ6kmgwFJVwLPUx2nICI2ShoANlG9cmmlrzxqzDeymVkzNfpK+ZdUP8hJun/uBJDUl2z7nfF2jIhHqT9OANVpMurtsxpY3SAmq+Eb2cysWRqNC/RGxFO1hRExSPXRnGZmdhhplBSOmWDbsc0MxMzM2q9RUnhC0sdqC5PxgPXFhGRmZu3SaEzhk8Bdkj7CW0mgD3gbcEmBcZmZWRtMmBQiYifwPkkfAM5Kiu+LiH8uPDIzM2u5vM9TeAh4qOBYzMyszfLe0WxmZlOAk4KZmaWcFMzMLOWkYGZmKScFMzNLOSmYmVnKScHMzFJOCmZmlnJSMDOzlJOCmZmlnBTMzCxVWFKQdKukXZKeyZRdJ+lFSRuS14WZbaskVSRtlXRBUXGZmdn4ijxT+BqwtE75TRGxOHndDyDpDGA5cGayzy2SphUYm5mZ1VFYUoiI7wEv56y+DLgjIvZGxDagAiwpKjYzM6uvHWMKV0l6KulempmUzQVeyNQZTsoOIGmFpEFJgyMjI0XHamY2pbQ6KXwReAewGNgBfD4pV526Ue8AEdEfEX0R0dfV1VVIkGZmU1VLk0JE7IyIfRHxJvBl3uoiGgbmZar2ANtbGZuZmbU4KUjqzqxeAoxdmbQWWC7paEnzgYXA462MzczMcj6OczIkfQM4F5gtaRi4FjhX0mKqXUPPAh8HiIiNkgaATcAosDIi9hUVm5mZ1VdYUoiID9cp/uoE9VcDq4uKx8zMGvMdzWZmlirsTMFa7819+xgaGkrXFyxYwJFH+r/YzPLzJ8Zh5I2Xf8b1dz/PrJ5X2TOynf6VF7Fo0aJ2h2VmHcRJ4TBz3KxuZpzS2+4wzKxDOSkcptyVZGaT4U+Jw5S7ksxsMpwUDmPuSjKzg+VLUs3MLOWkYGZmKScFMzNLOSmYmVnKScHMzFJOCmZmlvIlqVOAb2Qzs7z8yTAF+EY2M8vLSWGK8I1sZpZHYWMKkm6VtEvSM5myEyU9KOmnyc+ZmW2rJFUkbZV0QVFxmZnZ+IocaP4asLSm7BpgXUQsBNYl60g6A1gOnJnsc4ukaQXGZmZmdRSWFCLie8DLNcXLgDXJ8hrg4kz5HRGxNyK2ARVgSVGxmZlZfa2+JPXkiNgBkPw8KSmfC7yQqTeclJmZWQuV5T4F1SmLuhWlFZIGJQ2OjIwUHJaZ2dTS6quPdkrqjogdkrqBXUn5MDAvU68H2F7vABHRD/QD9PX11U0cNj7fs2BmE2n1mcJa4Ipk+Qrgnkz5cklHS5oPLAQeb3FsU0L1noUNXD3wI1bcfB+VSqXdIZlZiRT2FVHSN4BzgdmShoFrgRuAAUlXAs8DlwJExEZJA8AmYBRYGRH7ioptqvM9C2Y2nsKSQkR8eJxN549TfzWwuqh4zMysMXcmT2B0dDTtXhkaGiI8gmFmhzknhQlUKhVW3Hwf07vmsOsnGzh+3iJOaHdQZmYFclJoYHrXHGac0suekRfbHUrT1V6JBL4ayWyq81//FJadPRXwDKpm5qQw1flKJDPLKssdzWZmVgJOCmZmlnJSMDOzlMcULOV5kczMf/GW8rOczcxJwfbjq5HMpjaPKZiZWcpJwczMUk4KZmaWclIwM7OUk4KZmaWcFMzMLNWWS1IlPQu8DuwDRiOiT9KJwN8DvcCzwGUR8UqrY/ODdcxsKmvnfQofiIiXMuvXAOsi4gZJ1yTrn2l1UH6wjplNZWXqPloGrEmW1wAXtyuQsQfrHDezq10hmJm1RbuSQgD/JGm9pBVJ2ckRsQMg+XlSvR0lrZA0KGlwZGSkReGamU0N7eo+Oicitks6CXhQ0pa8O0ZEP9AP0NfX5x5/M7MmaktSiIjtyc9dku4ClgA7JXVHxA5J3cCudsRmB8oOvkPj2VNr6+fZx8zKoeV/pZJ+DTgiIl5Plv898D+BtcAVwA3Jz3taHZvVlx18zzN7arY++NnPZp2kHV/dTgbukjT2/rdHxHckPQEMSLoSeB64tA2xWSL7bIWhoSF+bfacA2ZPnegMYmyw3sw6S8uTQkQMAe+qU74bOL/V8Vh92WcrZC/NrU0WN9y/ieknzZ3wbMAP7zHrHP7LtHGNPVthz8iLaVm9ZNHojMAP7zHrHE4KdtDqJYu8+5hZuTkp4KktmqG2W2m8NnRXklm5+a8RT23RDOONQUxUz11JZuXjpJAYu1rmYLpEbH95u5XG6vmswax8/BdobeOzBrPycVKwtvIAtFm5lGmWVDMzazOfKVgpHOr4wsHOz2Rm9fmvxkohz/jCRBPtHez8TGZWn5OClUaj8YVGE+15viWzQ+ekYB0lzwd/titqdHQUIO1KqtetVFTXk7u0rBP5N9RKZ7wP9bx3m9feSDftuBOY1TN/3G6l7BnI6ztfYNVFZ3Haaacd8P5wcB/s7tKyTuSkYKUz3od67Z3SE02tkb2Rbtr0WQ3PLrI3L15/9wZm9bwKsN/7ZxNGNlmMtzzelOOw/1nEoSQes2bzb56VUr0P9do7pfNOrTEm7xVO2bGN2vcfSxi1yWq85fFiqp1apdHZjFmrOClYRzuYGVuzSST7rf9gJkEcL1mNtzyR7NnJ2D55EpfHKqxI/k2yKSX7oZ791l+WSRDzXJrrsQorUumSgqSlwF8B04CvRMQNRbyPp8u2yTwXYrJqzwAm+p3LM/XHoVx+6zMNm0ipfhMkTQNuBn4bGAaekLQ2IjY1+708Xba1UvYMAGjaGEhtnbwD4Hkeo3oompl4nMSqWtUOZWvZJUAleY4zku4AlgFNTwq13ti9g9eOPYY3Xhlh2t5fTWoZOKT92/kePm4L3uO4Ew7qd+6lf32azzzzBiecPJdfvDLC/7r8/HQMZM/IdoD96gC88txWjjhmOiecPHfC5elzFzI9iSObVJplaGiI//H1dRw7s2u/2Nt9rE5W2w63XfuxQroNFSXqN5H0IWBpRPxhsn458O8i4qpMnRXAimT1ncBWYDbwUovDbQbH3VqdGHcnxgyOu5UmE/OvR0RXvQ1lO1NQnbL9slZE9AP9++0kDUZEX5GBFcFxt1Ynxt2JMYPjbqVmx1y2qbOHgXmZ9R5ge5tiMTObcsqWFJ4AFkqaL+ltwHJgbZtjMjObMkrVfRQRo5KuAh6geknqrRGxMceu/Y2rlJLjbq1OjLsTYwbH3UpNjblUA81mZtZeZes+MjOzNnJSMDOzVEclBUlLJW2VVJF0TZ3tkvTXyfanJL2nHXHWyhH3uZJelbQhef1FO+KsielWSbskPTPO9rK2daO4y9jW8yQ9JGmzpI2SPlGnTunaO2fcpWpvScdIelzSj5OYr69Tp4xtnSfu5rR1RHTEi+rA878CpwFvA34MnFFT50Lg21TvdzgbeKxD4j4XuLfdsdbE9FvAe4BnxtleurbOGXcZ27obeE+yfDzwkw753c4Td6naO2m/6cnyUcBjwNkd0NZ54m5KW3fSmUI6BUZE/AoYmwIjaxnwt1H1Q+DtkrpbHWiNPHGXTkR8D3h5giplbOs8cZdOROyIiCeT5deBzcDcmmqla++ccZdK0n57ktWjklft1TZlbOs8cTdFJyWFucALmfVhDvwFzFOn1fLG9N7k1PDbks5sTWiHpIxtnVdp21pSL/Buqt8Es0rd3hPEDSVrb0nTJG0AdgEPRkRHtHWOuKEJbd1JSaHhFBg567RanpiepDoXybuALwB3Fx1UE5SxrfMobVtLmg58C/hkRLxWu7nOLqVo7wZxl669I2JfRCymOmPCEkln1VQpZVvniLspbd1JSSHPFBhlnCajYUwR8drYqWFE3A8cJWl260KclDK2dUNlbWtJR1H9YL0tIu6sU6WU7d0o7rK2N0BE/Bx4GFhas6mUbT1mvLib1dadlBTyTIGxFvhocvXA2cCrEbGj1YHWaBi3pFMkKVleQvX/ZXfLIz04ZWzrhsrY1kk8XwU2R8SN41QrXXvnibts7S2pS9Lbk+VjgQ8CW2qqlbGtG8bdrLYu1TQXE4lxpsCQ9EfJ9i8B91O9cqACvAH8QbviHZMz7g8B/1XSKPALYHkklxO0i6RvUL2aYbakYeBaqoNbpW1ryBV36doaOAe4HHg66TMG+CxwKpS6vfPEXbb27gbWqPpAryOAgYi4t+yfI+SLuylt7WkuzMws1UndR2ZmVjAnBTMzSzkpmJlZyknBzMxSTgpmZh1CDSZ8rFP/Mkmbkkn0bs+1j68+MjPrDJJ+C9hDdW6m2juaa+suBAaA8yLiFUknRcSuRu/hMwWzNpF0/9gNSWZ51JvwUdI7JH1H0npJ35e0KNn0MeDmiHgl2bdhQgAnBbNJkTTpGz+TO2WPiIgLkykLzA5FP/AnEfEbwH8DbknKTwdOl/Qvkn4oqXY6j7o65o5ms6JI+ijVP6YAnqJ6yv3fqT7/YjfwkYjYKek6YA7QC7wE/Kc6x/p94BLgaGA+cHtEXJ/MIvpt4CHgvcDFkh4B+iLipdoYIuJySV3Al0juEKY64dy/NL0BrGMlkxG+D/iHZIYLqP7uQfXzfSHVO/x7gO9LOqvRFxEnBZvSkumF/xw4J/lwPpHqB/PZERGS/hD4M+BTyS6/Abw/In4xwWGXAGdRnSLhCUn3UU0i7wT+ICL+OHnviWIA+Cvgpoh4VNKpVKdK+TfN+rfbYeEI4OfJ7Km1hoEfRsT/A7ZJ2ko1STzR6IBmU9l5wDcj4iWAiHiZ6reqByQ9DXwayM5Lv7ZBQoDqXPe7k3p3Au9Pyp9LHtqSJwaoTnr2N8m8QmuBGZKOP+h/oR22kqnKt0m6FNKuyXclm+8GPpCUz6banTTU6JhOCjbViQPnyv8C8DcR8W+BjwPHZLb93xzHrD3e2Pp4+9aLAap/n++NiMXJa27yhDObopIJH38AvFPSsKQrgY8AV0r6MbCRt57s+ACwW9Imqt2Wn46IhrOmuvvIprp1wF2SboqI3UnXzQnAi8n2KyZxzN9OjvML4GLgvxxsDMnZwj8BVwH/B0DS4ojYMIl47DARER8eZ9MBg8jJDKlXJ6/cfKZgU1pEbARWA48k37RuBK6jOnD3fapjAQfrUeDrwAbgWxExOIkYAP4U6JP0VPJt748mEYvZQfHNa2ZNlFx91BcRV7U7FrPJ8JmCmZmlfKZgNgmSLgD+d03xtoi4pB3xmDWLk4KZmaXcfWRmZiknBTMzSzkpmJlZyknBzMxS/x8Oe5aX6QAxcwAAAABJRU5ErkJggg=="/>
          <p:cNvSpPr>
            <a:spLocks noChangeAspect="1" noChangeArrowheads="1"/>
          </p:cNvSpPr>
          <p:nvPr/>
        </p:nvSpPr>
        <p:spPr bwMode="auto">
          <a:xfrm>
            <a:off x="3937162" y="301719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917" y="2316039"/>
            <a:ext cx="6928187" cy="4684095"/>
          </a:xfrm>
          <a:prstGeom prst="rect">
            <a:avLst/>
          </a:prstGeom>
        </p:spPr>
      </p:pic>
    </p:spTree>
    <p:extLst>
      <p:ext uri="{BB962C8B-B14F-4D97-AF65-F5344CB8AC3E}">
        <p14:creationId xmlns:p14="http://schemas.microsoft.com/office/powerpoint/2010/main" val="116060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73676" cy="785247"/>
          </a:xfrm>
        </p:spPr>
        <p:txBody>
          <a:bodyPr/>
          <a:lstStyle/>
          <a:p>
            <a:r>
              <a:rPr lang="en-US" dirty="0" smtClean="0"/>
              <a:t>Correlations</a:t>
            </a:r>
            <a:endParaRPr lang="en-US" dirty="0"/>
          </a:p>
        </p:txBody>
      </p:sp>
      <p:sp>
        <p:nvSpPr>
          <p:cNvPr id="3" name="Content Placeholder 2"/>
          <p:cNvSpPr>
            <a:spLocks noGrp="1"/>
          </p:cNvSpPr>
          <p:nvPr>
            <p:ph idx="1"/>
          </p:nvPr>
        </p:nvSpPr>
        <p:spPr>
          <a:xfrm>
            <a:off x="677334" y="1394847"/>
            <a:ext cx="8596668" cy="4646516"/>
          </a:xfrm>
        </p:spPr>
        <p:txBody>
          <a:bodyPr/>
          <a:lstStyle/>
          <a:p>
            <a:pPr marL="0" indent="0">
              <a:buNone/>
            </a:pPr>
            <a:r>
              <a:rPr lang="en-US" dirty="0" smtClean="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334626"/>
            <a:ext cx="4747073" cy="5486440"/>
          </a:xfrm>
          <a:prstGeom prst="rect">
            <a:avLst/>
          </a:prstGeom>
        </p:spPr>
      </p:pic>
    </p:spTree>
    <p:extLst>
      <p:ext uri="{BB962C8B-B14F-4D97-AF65-F5344CB8AC3E}">
        <p14:creationId xmlns:p14="http://schemas.microsoft.com/office/powerpoint/2010/main" val="93953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a:t>
            </a:r>
            <a:r>
              <a:rPr lang="en-US" dirty="0" smtClean="0"/>
              <a:t>Location </a:t>
            </a:r>
            <a:r>
              <a:rPr lang="en-US" dirty="0" smtClean="0"/>
              <a:t>and </a:t>
            </a:r>
            <a:r>
              <a:rPr lang="en-US" dirty="0" smtClean="0"/>
              <a:t>Car</a:t>
            </a:r>
            <a:r>
              <a:rPr lang="en-US" dirty="0" smtClean="0"/>
              <a:t>Price</a:t>
            </a:r>
            <a:endParaRPr lang="en-US" dirty="0"/>
          </a:p>
        </p:txBody>
      </p:sp>
      <p:sp>
        <p:nvSpPr>
          <p:cNvPr id="3" name="Content Placeholder 2"/>
          <p:cNvSpPr>
            <a:spLocks noGrp="1"/>
          </p:cNvSpPr>
          <p:nvPr>
            <p:ph idx="1"/>
          </p:nvPr>
        </p:nvSpPr>
        <p:spPr>
          <a:xfrm flipH="1">
            <a:off x="4649492" y="5920353"/>
            <a:ext cx="46494" cy="121009"/>
          </a:xfrm>
        </p:spPr>
        <p:txBody>
          <a:bodyPr>
            <a:normAutofit fontScale="25000" lnSpcReduction="20000"/>
          </a:bodyPr>
          <a:lstStyle/>
          <a:p>
            <a:pPr marL="0" indent="0">
              <a:buNone/>
            </a:pP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70" y="1198833"/>
            <a:ext cx="7660913" cy="5591652"/>
          </a:xfrm>
          <a:prstGeom prst="rect">
            <a:avLst/>
          </a:prstGeom>
        </p:spPr>
      </p:pic>
    </p:spTree>
    <p:extLst>
      <p:ext uri="{BB962C8B-B14F-4D97-AF65-F5344CB8AC3E}">
        <p14:creationId xmlns:p14="http://schemas.microsoft.com/office/powerpoint/2010/main" val="64461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a:t>
            </a:r>
            <a:r>
              <a:rPr lang="en-US" dirty="0" smtClean="0"/>
              <a:t>Fuel </a:t>
            </a:r>
            <a:r>
              <a:rPr lang="en-US" dirty="0" smtClean="0"/>
              <a:t>and </a:t>
            </a:r>
            <a:r>
              <a:rPr lang="en-US" dirty="0" smtClean="0"/>
              <a:t>Car</a:t>
            </a:r>
            <a:r>
              <a:rPr lang="en-US" dirty="0" smtClean="0"/>
              <a:t>Price</a:t>
            </a:r>
            <a:endParaRPr lang="en-US" dirty="0"/>
          </a:p>
        </p:txBody>
      </p:sp>
      <p:sp>
        <p:nvSpPr>
          <p:cNvPr id="3" name="Content Placeholder 2"/>
          <p:cNvSpPr>
            <a:spLocks noGrp="1"/>
          </p:cNvSpPr>
          <p:nvPr>
            <p:ph idx="1"/>
          </p:nvPr>
        </p:nvSpPr>
        <p:spPr>
          <a:xfrm flipH="1">
            <a:off x="4649492" y="5920353"/>
            <a:ext cx="46494" cy="121009"/>
          </a:xfrm>
        </p:spPr>
        <p:txBody>
          <a:bodyPr>
            <a:normAutofit fontScale="25000" lnSpcReduction="20000"/>
          </a:bodyPr>
          <a:lstStyle/>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1270000"/>
            <a:ext cx="7304452" cy="5331474"/>
          </a:xfrm>
          <a:prstGeom prst="rect">
            <a:avLst/>
          </a:prstGeom>
        </p:spPr>
      </p:pic>
    </p:spTree>
    <p:extLst>
      <p:ext uri="{BB962C8B-B14F-4D97-AF65-F5344CB8AC3E}">
        <p14:creationId xmlns:p14="http://schemas.microsoft.com/office/powerpoint/2010/main" val="5371501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154</TotalTime>
  <Words>593</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Rounded MT Bold</vt:lpstr>
      <vt:lpstr>Trebuchet MS</vt:lpstr>
      <vt:lpstr>Wingdings</vt:lpstr>
      <vt:lpstr>Wingdings 3</vt:lpstr>
      <vt:lpstr>Facet</vt:lpstr>
      <vt:lpstr>Used Car Price Prediction</vt:lpstr>
      <vt:lpstr>Contents </vt:lpstr>
      <vt:lpstr>Business Goal</vt:lpstr>
      <vt:lpstr>Dataset</vt:lpstr>
      <vt:lpstr>Exploratory Data Analysis </vt:lpstr>
      <vt:lpstr>Distribution of Car Price It has few outliers and is rightly skewed</vt:lpstr>
      <vt:lpstr>Correlations</vt:lpstr>
      <vt:lpstr>Relation between Location and CarPrice</vt:lpstr>
      <vt:lpstr>Relation between Fuel and CarPrice</vt:lpstr>
      <vt:lpstr>Relation between No Of Years and CarPrice</vt:lpstr>
      <vt:lpstr>Relation between Car Owner and CarPrice</vt:lpstr>
      <vt:lpstr>Relation between Car Transmission and CarPrice</vt:lpstr>
      <vt:lpstr>Missing Values</vt:lpstr>
      <vt:lpstr>Tope Six Features</vt:lpstr>
      <vt:lpstr>Model Data and Prediction Curve</vt:lpstr>
      <vt:lpstr>Observations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dkumar</dc:creator>
  <cp:lastModifiedBy>dkumar</cp:lastModifiedBy>
  <cp:revision>27</cp:revision>
  <dcterms:created xsi:type="dcterms:W3CDTF">2022-04-27T19:43:48Z</dcterms:created>
  <dcterms:modified xsi:type="dcterms:W3CDTF">2022-05-12T10:12:52Z</dcterms:modified>
</cp:coreProperties>
</file>