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8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PRICE PREDICTION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F1509-8D21-434F-A930-F9D4E4969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61" y="266203"/>
            <a:ext cx="2508743" cy="824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5B09C-386E-4E37-93B4-9B62357B1306}"/>
              </a:ext>
            </a:extLst>
          </p:cNvPr>
          <p:cNvSpPr txBox="1"/>
          <p:nvPr/>
        </p:nvSpPr>
        <p:spPr>
          <a:xfrm>
            <a:off x="6500693" y="3611496"/>
            <a:ext cx="3649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By:</a:t>
            </a:r>
          </a:p>
          <a:p>
            <a:r>
              <a:rPr lang="en-US" sz="1600" b="1" dirty="0" smtClean="0">
                <a:latin typeface="Roboto Condensed" panose="020B0604020202020204" pitchFamily="2" charset="0"/>
                <a:ea typeface="Roboto Condensed" panose="020B0604020202020204" pitchFamily="2" charset="0"/>
              </a:rPr>
              <a:t>Deepak Kumar</a:t>
            </a:r>
            <a:endParaRPr lang="en-US" sz="16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Preprocessing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check the datatypes of all attributes.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5F84DF-FF31-4DEE-A2EF-0B9B4023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" y="1918400"/>
            <a:ext cx="4241818" cy="197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1E2E6-5F5A-4557-B42B-D741B584C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98" y="3896425"/>
            <a:ext cx="5533390" cy="99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69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As Jet Airways Business, Go Air, Go First, </a:t>
            </a:r>
            <a:r>
              <a:rPr lang="en-IN" sz="1400" dirty="0" smtClean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Vistara, 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Multiple carriers’ Premium </a:t>
            </a:r>
            <a:r>
              <a:rPr lang="en-IN" sz="1400" dirty="0" smtClean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economy has 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very less flights we need to take care of this data.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Sources have same locations but mentioned in different ways, we changed the format.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Destination has same locations but mentioned in different ways, we corrected the format.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Total number of stops have the information but mentioned in different ways we have changed the format.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4" y="2793304"/>
            <a:ext cx="7292139" cy="23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2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678" y="1476374"/>
            <a:ext cx="8844322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Based on the hours we split the data into early morning flights, morning flights or evening/Night flights.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5A2EE-91F7-4964-9DA9-AEC4638FA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0" y="1327350"/>
            <a:ext cx="4166667" cy="150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2CA17-2D86-492E-9CC7-ECFBC43E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7" y="1327350"/>
            <a:ext cx="4030276" cy="1502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34B40C-4D7A-4E87-ACE2-2F98C98B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91" y="3248514"/>
            <a:ext cx="5361894" cy="18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0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Indigo flights and Jet Airways constitute nearly 50% of total flights compared to other flights used.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The hospitality of the flight, pricing ranges may be considered for this high number of usages.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AE34988-4744-47B8-989B-4EB68FB5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0" y="2520566"/>
            <a:ext cx="4652960" cy="204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5C142-CB91-4E1E-95C8-C2256F6B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91" y="2449633"/>
            <a:ext cx="4740209" cy="20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The Correlation matrix is a data analysis representation that is used to summarize data to understand the relationship between various different variables of the given dataset.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5" y="2506940"/>
            <a:ext cx="4960307" cy="26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7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create dummy columns for Airline, Source, Destination columns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have drop the unnecessary columns, If the unnecessary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will split the DataFrame into train and test data and train our machine learning model using training dataset.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6" y="2827251"/>
            <a:ext cx="746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using regression based algorithms to build the model, train and test the data which we have preprocessed and prepared in Exploratory Data Analysis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use below libraries in preprocessing, model building, model selection and evaluating the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825F5-4F12-4E29-8F4F-89213AB6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04" y="2571750"/>
            <a:ext cx="5629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B96C1-B256-4EC0-BE65-4187908B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8775"/>
            <a:ext cx="4448176" cy="1832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1A7BA-FAE9-48A7-8FA1-F5BBE060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" y="3048000"/>
            <a:ext cx="4409577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28" y="1057105"/>
            <a:ext cx="4713109" cy="1864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177" y="3047999"/>
            <a:ext cx="4791130" cy="19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Model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87BB6-BE3D-4F10-8958-B11DCC5BD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3717"/>
            <a:ext cx="4615180" cy="181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A0A05-BCFA-4812-A5C6-3DB147039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0" y="3017210"/>
            <a:ext cx="4418319" cy="204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180" y="1117055"/>
            <a:ext cx="4490219" cy="1800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180" y="3131506"/>
            <a:ext cx="4631720" cy="18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Key Findings and Conclusions of the Study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evaluate the conventional algorithm, a dataset is built for various routes in India and studied a trend of price variation for the period of limited days.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Machine Learning algorithms are applied on the dataset to predict the dynamic fare of flights. This gives the predicted values of flight fare to get a flight ticket at minimum cost.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Data is collected from the websites which sell the flight tickets so only limited information can be accessed.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 The values of R-squared obtained from the algorithm give the accuracy of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97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83251"/>
            <a:ext cx="4094400" cy="51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Introduction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0" y="899032"/>
            <a:ext cx="6575050" cy="2886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Nowadays, the number of people using flights has increased significantly. 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	Anyone who has booked a flight ticket knows how unexpectedly the prices vary.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Flight price prediction is a challenging task since the factors involved in pricing dynamically change over time and make the price fluctuate.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The cheapest available ticket on a given flight gets more and less</a:t>
            </a:r>
          </a:p>
          <a:p>
            <a:pPr marL="762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  </a:t>
            </a:r>
            <a:r>
              <a:rPr lang="en-IN" sz="1400" dirty="0">
                <a:solidFill>
                  <a:srgbClr val="000000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expensive over time.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n-US" sz="1100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41EA5-901D-44D2-8CA3-07DC3FE11C61}"/>
              </a:ext>
            </a:extLst>
          </p:cNvPr>
          <p:cNvSpPr txBox="1"/>
          <p:nvPr/>
        </p:nvSpPr>
        <p:spPr>
          <a:xfrm>
            <a:off x="0" y="2998228"/>
            <a:ext cx="6131859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Flight ticket data is not well organized and ready for direct analysis, collecting and processing those data always requires a great deal of effort. 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Features are extracted from the collected data to apply</a:t>
            </a:r>
          </a:p>
          <a:p>
            <a:pPr>
              <a:buClr>
                <a:schemeClr val="accent5"/>
              </a:buClr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Machine Learning (ML) models. We use the machine  learning </a:t>
            </a:r>
          </a:p>
          <a:p>
            <a:pPr>
              <a:buClr>
                <a:schemeClr val="accent5"/>
              </a:buClr>
            </a:pPr>
            <a:r>
              <a:rPr lang="en-IN" dirty="0">
                <a:solidFill>
                  <a:schemeClr val="bg1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      regression methods to predict the prices at the given time.</a:t>
            </a:r>
            <a:endParaRPr lang="en-US" dirty="0">
              <a:solidFill>
                <a:schemeClr val="bg1"/>
              </a:solidFill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chemeClr val="bg1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Learning Outcomes of the Study in respect of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This project has demonstrated the importance of having large dataset for training and testing the machine learning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Through data cleaning we were able to remove unnecessary columns and outliers from our dataset due to which our model would have suffered from overfitting or underfitting.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Through different powerful tools of visualization, we were able to analyse and interpret different hidden insights about the data.</a:t>
            </a: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Build Models, since it was a supervised regression problem, I built 5 models to evaluate performance of each of them: a. Linear Regression b. Random Forest c. Decision Tree d. XGboost regression e. Gradient Boosting.  </a:t>
            </a: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21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latin typeface="Roboto Condensed" panose="020B0604020202020204" pitchFamily="2" charset="0"/>
                <a:ea typeface="Roboto Condensed" panose="020B0604020202020204" pitchFamily="2" charset="0"/>
              </a:rPr>
              <a:t>Limitations of this work and Scope for Future Work</a:t>
            </a:r>
          </a:p>
          <a:p>
            <a:pPr marL="76200" indent="0">
              <a:buNone/>
            </a:pPr>
            <a:endParaRPr lang="en-US" sz="18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In the future, if more data could be accessed such as the current an availability of seats, the predicted results will be more accurate.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One can focus on collection of real time customer-oriented data which can be useful for EDA. And more inference can be provided based on the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890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200" b="1" dirty="0">
                <a:solidFill>
                  <a:schemeClr val="accent5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Thank You</a:t>
            </a:r>
          </a:p>
          <a:p>
            <a:pPr marL="76200" indent="0">
              <a:buNone/>
            </a:pPr>
            <a:endParaRPr lang="en-US" sz="1800" b="1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20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4" y="1202000"/>
            <a:ext cx="5932175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Define the problem statement, Objective, Targets, Expected Improvement appropriately.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Collect the data, the more and better the data, better is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Exploratory Data Analysis,  check for the information, check for null values, different datatypes available, dealing with missing values if any, Check for outliers, Checking the statistical overview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latin typeface="Roboto Condensed" panose="020B0604020202020204" pitchFamily="2" charset="0"/>
                <a:ea typeface="Roboto Condensed" panose="020B0604020202020204" pitchFamily="2" charset="0"/>
              </a:rPr>
              <a:t>Understand the relationship between the attributes, apply the visualization techniques to draw the relationship and what inferences are they making.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Note down the observations based on the visualization</a:t>
            </a: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 </a:t>
            </a:r>
          </a:p>
          <a:p>
            <a:pPr marL="38100" indent="0">
              <a:buNone/>
            </a:pP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         graphs  we have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Write down the detailed data analysis and Conclusion.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36897-06B9-49DB-9CBD-092FF00FC89E}"/>
              </a:ext>
            </a:extLst>
          </p:cNvPr>
          <p:cNvSpPr txBox="1"/>
          <p:nvPr/>
        </p:nvSpPr>
        <p:spPr>
          <a:xfrm>
            <a:off x="1121868" y="437990"/>
            <a:ext cx="466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chemeClr val="accent5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WorkFlow</a:t>
            </a:r>
            <a:endParaRPr lang="en-US" sz="3600" b="1" dirty="0">
              <a:solidFill>
                <a:schemeClr val="accent5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</a:rPr>
              <a:t>OBJECTIVES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scrape the data from different flights from different websites (yatra.com, skyscanner.com, official websites of airlines, </a:t>
            </a:r>
            <a:r>
              <a:rPr lang="en-US" sz="1400" dirty="0" smtClean="0">
                <a:latin typeface="Roboto Condensed" panose="020B0604020202020204" pitchFamily="2" charset="0"/>
                <a:ea typeface="Roboto Condensed" panose="020B0604020202020204" pitchFamily="2" charset="0"/>
              </a:rPr>
              <a:t>etc.).</a:t>
            </a: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Columns are airline name, date of journey, source, destination, route, departure time, arrival time, duration, total stops and the target variable price.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find the if airfares change frequently? Do they move in small increments or in large jumps? Do they tend to go up or down over time?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find what is the best time to buy so that the consumer can save the most by taking the least risk?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 check if price increase as we get near to departure date? Is Indigo cheaper than Jet Airways? Are  morning flights expensive?</a:t>
            </a:r>
            <a:endParaRPr lang="en-US"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73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5"/>
                </a:solidFill>
              </a:rPr>
              <a:t>FEATURES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Airline Name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Date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Month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Arrival Time      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Departure Time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Source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Destination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Duration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Total Stops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Price</a:t>
            </a:r>
            <a:endParaRPr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936-10A2-4221-9890-29BEC16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What is the data about ?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What it represents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F094-3C75-4D4D-8D1A-07C12FA7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6247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The flight ticket buying system is to purchase a ticket many days prior to flight take-off to stay away from the effect of the most extreme charge.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Someone who purchase flight tickets frequently would be able to predict the right time to procure a ticket to obtain the best deal. Many airlines change ticket prices for their revenue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I hav</a:t>
            </a:r>
            <a:r>
              <a:rPr lang="en-IN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e scraped the data from yatra.com website using Selenium web driver and stored it into ‘Flight details.csv’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This file consist of 5623 rows and 10 columns.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All the attributes are categorical except departure date, departure month.</a:t>
            </a:r>
            <a:r>
              <a:rPr lang="en-IN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3E23-9279-467A-AB54-F29C9C20E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88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561150"/>
            <a:ext cx="5492400" cy="766200"/>
          </a:xfrm>
        </p:spPr>
        <p:txBody>
          <a:bodyPr/>
          <a:lstStyle/>
          <a:p>
            <a:r>
              <a:rPr lang="en-IN" sz="2400" b="1" dirty="0">
                <a:solidFill>
                  <a:schemeClr val="accent5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>Mathematical/ Analytical Modelling of the Problem</a:t>
            </a:r>
            <a:r>
              <a:rPr lang="en-US" sz="2400" dirty="0">
                <a:solidFill>
                  <a:schemeClr val="accent5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accent5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going to 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estimate the minimum Flight price data for a specific air route using the data which has been collected including the features like departure time, arrival time and airways over a specific period.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Features are extracted from the collected data to apply Machine Learning (ML) models. We use the machine  learning regression methods to predict the prices at the given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I have chosen 5 regression machine learning algorithms (Linear Regression, Random Forest, Gradient Boosting, Decision Tree, </a:t>
            </a:r>
            <a:r>
              <a:rPr lang="en-US" sz="1400" dirty="0" err="1" smtClean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XGBoost</a:t>
            </a:r>
            <a:r>
              <a:rPr lang="en-US" sz="1400" dirty="0" smtClean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) </a:t>
            </a:r>
            <a:r>
              <a:rPr lang="en-US" sz="1400" dirty="0"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which is suitable for the pre-processed and cleaned data to train and test the dataset </a:t>
            </a:r>
            <a:endParaRPr lang="en-IN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736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BEF009B6-2086-4119-A20F-54CBABA4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0" y="1447900"/>
            <a:ext cx="457638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C2998A-C20F-45F0-9C3A-8E411230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3B8FD-8042-4781-B013-FA9E8D49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64DA9-DDA8-4A2A-B1D6-DDBB5666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17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76EDA-A1E6-4A4A-8FC5-1F4DC805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1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1D1A-AA55-4F0F-B7B0-26F30A3AB5B5}"/>
              </a:ext>
            </a:extLst>
          </p:cNvPr>
          <p:cNvSpPr txBox="1"/>
          <p:nvPr/>
        </p:nvSpPr>
        <p:spPr>
          <a:xfrm>
            <a:off x="868296" y="3841850"/>
            <a:ext cx="82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B0604020202020204" pitchFamily="2" charset="0"/>
                <a:ea typeface="Roboto Condensed" panose="020B0604020202020204" pitchFamily="2" charset="0"/>
              </a:rPr>
              <a:t>Data is collected by scraping the online websites and scraped different attributes which are helpful in predicting the flight price.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48" y="1329135"/>
            <a:ext cx="3829523" cy="24954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30" y="2573740"/>
            <a:ext cx="4474534" cy="10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00B-F36B-465E-B41B-52A9449E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5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B2D7-782C-402E-BCD4-74BA4774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7653530" cy="3160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All the gathered information required a great deal of work, We will clean and organize the dataset  before feeding it to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B0604020202020204" pitchFamily="2" charset="0"/>
                <a:ea typeface="Roboto Condensed" panose="020B0604020202020204" pitchFamily="2" charset="0"/>
              </a:rPr>
              <a:t>We are using heatmap to check if there are null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E8E9-6118-4F73-81E0-11F1F14B80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7AB28-F62D-40AC-8EC0-B2479907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35" y="2389734"/>
            <a:ext cx="5184140" cy="2753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42182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1222</Words>
  <Application>Microsoft Office PowerPoint</Application>
  <PresentationFormat>On-screen Show (16:9)</PresentationFormat>
  <Paragraphs>164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Calibri</vt:lpstr>
      <vt:lpstr>Roboto Condensed Light</vt:lpstr>
      <vt:lpstr>Arvo</vt:lpstr>
      <vt:lpstr>Roboto Condensed</vt:lpstr>
      <vt:lpstr>Arial</vt:lpstr>
      <vt:lpstr>Salerio template</vt:lpstr>
      <vt:lpstr>FLIGHT PRICE PREDICTION</vt:lpstr>
      <vt:lpstr>Introduction</vt:lpstr>
      <vt:lpstr>PowerPoint Presentation</vt:lpstr>
      <vt:lpstr>OBJECTIVES</vt:lpstr>
      <vt:lpstr>FEATURES</vt:lpstr>
      <vt:lpstr>What is the data about ? What it represents ?</vt:lpstr>
      <vt:lpstr>Mathematical/ Analytical Modelling of the Problem </vt:lpstr>
      <vt:lpstr>Data Collection</vt:lpstr>
      <vt:lpstr>Data Analysis</vt:lpstr>
      <vt:lpstr>Data Preprocessing</vt:lpstr>
      <vt:lpstr>Data Pre-processing</vt:lpstr>
      <vt:lpstr>Data Pre-processing</vt:lpstr>
      <vt:lpstr>Data Pre-processing</vt:lpstr>
      <vt:lpstr>Data Pre-processing</vt:lpstr>
      <vt:lpstr>Data Pre-processing</vt:lpstr>
      <vt:lpstr>Model Building</vt:lpstr>
      <vt:lpstr>Model Building</vt:lpstr>
      <vt:lpstr>Model Building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Akshaykumar Torangatti -X (atoranga - TATA CONSULTANCY SERVICES LIMITED at Cisco)</dc:creator>
  <cp:lastModifiedBy>dkumar</cp:lastModifiedBy>
  <cp:revision>12</cp:revision>
  <dcterms:modified xsi:type="dcterms:W3CDTF">2022-06-02T16:11:27Z</dcterms:modified>
</cp:coreProperties>
</file>