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9"/>
  </p:handoutMasterIdLst>
  <p:sldIdLst>
    <p:sldId id="256" r:id="rId3"/>
    <p:sldId id="258" r:id="rId4"/>
    <p:sldId id="259" r:id="rId5"/>
    <p:sldId id="382" r:id="rId6"/>
    <p:sldId id="418" r:id="rId7"/>
    <p:sldId id="384" r:id="rId8"/>
    <p:sldId id="345" r:id="rId9"/>
    <p:sldId id="347" r:id="rId10"/>
    <p:sldId id="350" r:id="rId11"/>
    <p:sldId id="398" r:id="rId12"/>
    <p:sldId id="386" r:id="rId14"/>
    <p:sldId id="394" r:id="rId15"/>
    <p:sldId id="414" r:id="rId16"/>
    <p:sldId id="416" r:id="rId17"/>
    <p:sldId id="34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0002"/>
    <a:srgbClr val="C00000"/>
    <a:srgbClr val="1D4D71"/>
    <a:srgbClr val="BC0000"/>
    <a:srgbClr val="C20000"/>
    <a:srgbClr val="B11D25"/>
    <a:srgbClr val="AB1F3A"/>
    <a:srgbClr val="DC202C"/>
    <a:srgbClr val="62553E"/>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68" autoAdjust="0"/>
    <p:restoredTop sz="94660"/>
  </p:normalViewPr>
  <p:slideViewPr>
    <p:cSldViewPr snapToGrid="0" showGuides="1">
      <p:cViewPr varScale="1">
        <p:scale>
          <a:sx n="81" d="100"/>
          <a:sy n="81" d="100"/>
        </p:scale>
        <p:origin x="470" y="58"/>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EDC03AED-4848-43C1-9909-563EBA71546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3C3D3D7C-DB3B-4EBA-BB9C-EB36DD93E2A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bg>
      <p:bgPr>
        <a:solidFill>
          <a:srgbClr val="FAFAFA"/>
        </a:solidFill>
        <a:effectLst/>
      </p:bgPr>
    </p:bg>
    <p:spTree>
      <p:nvGrpSpPr>
        <p:cNvPr id="1" name=""/>
        <p:cNvGrpSpPr/>
        <p:nvPr/>
      </p:nvGrpSpPr>
      <p:grpSpPr>
        <a:xfrm>
          <a:off x="0" y="0"/>
          <a:ext cx="0" cy="0"/>
          <a:chOff x="0" y="0"/>
          <a:chExt cx="0" cy="0"/>
        </a:xfrm>
      </p:grpSpPr>
      <p:grpSp>
        <p:nvGrpSpPr>
          <p:cNvPr id="3" name="组合 2"/>
          <p:cNvGrpSpPr/>
          <p:nvPr userDrawn="1"/>
        </p:nvGrpSpPr>
        <p:grpSpPr>
          <a:xfrm>
            <a:off x="282804" y="273408"/>
            <a:ext cx="342664" cy="501389"/>
            <a:chOff x="270078" y="290764"/>
            <a:chExt cx="329573" cy="482234"/>
          </a:xfrm>
        </p:grpSpPr>
        <p:sp>
          <p:nvSpPr>
            <p:cNvPr id="4" name="菱形 3"/>
            <p:cNvSpPr/>
            <p:nvPr/>
          </p:nvSpPr>
          <p:spPr>
            <a:xfrm>
              <a:off x="270078" y="290764"/>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菱形 4"/>
            <p:cNvSpPr/>
            <p:nvPr/>
          </p:nvSpPr>
          <p:spPr>
            <a:xfrm>
              <a:off x="270078" y="573568"/>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菱形 5"/>
            <p:cNvSpPr/>
            <p:nvPr/>
          </p:nvSpPr>
          <p:spPr>
            <a:xfrm>
              <a:off x="400221" y="432166"/>
              <a:ext cx="199430" cy="199430"/>
            </a:xfrm>
            <a:prstGeom prst="diamond">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5167"/>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1BC62A4-E876-4F5A-B4F1-4E47891639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AF076A-417F-4F3D-A6D3-A7B0323A134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bg>
      <p:bgPr>
        <a:solidFill>
          <a:srgbClr val="FAFAFA"/>
        </a:solidFill>
        <a:effectLst/>
      </p:bgPr>
    </p:bg>
    <p:spTree>
      <p:nvGrpSpPr>
        <p:cNvPr id="1" name=""/>
        <p:cNvGrpSpPr/>
        <p:nvPr/>
      </p:nvGrpSpPr>
      <p:grpSpPr>
        <a:xfrm>
          <a:off x="0" y="0"/>
          <a:ext cx="0" cy="0"/>
          <a:chOff x="0" y="0"/>
          <a:chExt cx="0" cy="0"/>
        </a:xfrm>
      </p:grpSpPr>
      <p:grpSp>
        <p:nvGrpSpPr>
          <p:cNvPr id="34" name="组合 33"/>
          <p:cNvGrpSpPr/>
          <p:nvPr userDrawn="1"/>
        </p:nvGrpSpPr>
        <p:grpSpPr>
          <a:xfrm>
            <a:off x="6717601" y="329100"/>
            <a:ext cx="7801087" cy="6646596"/>
            <a:chOff x="6717601" y="329100"/>
            <a:chExt cx="7801087" cy="6646596"/>
          </a:xfrm>
        </p:grpSpPr>
        <p:sp>
          <p:nvSpPr>
            <p:cNvPr id="26" name="任意多边形: 形状 25"/>
            <p:cNvSpPr/>
            <p:nvPr userDrawn="1"/>
          </p:nvSpPr>
          <p:spPr>
            <a:xfrm rot="18675264">
              <a:off x="8592310" y="280895"/>
              <a:ext cx="5775716" cy="5872126"/>
            </a:xfrm>
            <a:custGeom>
              <a:avLst/>
              <a:gdLst>
                <a:gd name="connsiteX0" fmla="*/ 5775716 w 5775716"/>
                <a:gd name="connsiteY0" fmla="*/ 1349937 h 5872126"/>
                <a:gd name="connsiteX1" fmla="*/ 619946 w 5775716"/>
                <a:gd name="connsiteY1" fmla="*/ 5872126 h 5872126"/>
                <a:gd name="connsiteX2" fmla="*/ 0 w 5775716"/>
                <a:gd name="connsiteY2" fmla="*/ 5165323 h 5872126"/>
                <a:gd name="connsiteX3" fmla="*/ 0 w 5775716"/>
                <a:gd name="connsiteY3" fmla="*/ 0 h 5872126"/>
                <a:gd name="connsiteX4" fmla="*/ 4591669 w 5775716"/>
                <a:gd name="connsiteY4" fmla="*/ 0 h 5872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5716" h="5872126">
                  <a:moveTo>
                    <a:pt x="5775716" y="1349937"/>
                  </a:moveTo>
                  <a:lnTo>
                    <a:pt x="619946" y="5872126"/>
                  </a:lnTo>
                  <a:lnTo>
                    <a:pt x="0" y="5165323"/>
                  </a:lnTo>
                  <a:lnTo>
                    <a:pt x="0" y="0"/>
                  </a:lnTo>
                  <a:lnTo>
                    <a:pt x="4591669"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p>
          </p:txBody>
        </p:sp>
        <p:sp>
          <p:nvSpPr>
            <p:cNvPr id="24" name="任意多边形: 形状 23"/>
            <p:cNvSpPr/>
            <p:nvPr userDrawn="1"/>
          </p:nvSpPr>
          <p:spPr>
            <a:xfrm rot="18675264">
              <a:off x="9400107" y="670909"/>
              <a:ext cx="5137258" cy="5099904"/>
            </a:xfrm>
            <a:custGeom>
              <a:avLst/>
              <a:gdLst>
                <a:gd name="connsiteX0" fmla="*/ 5137258 w 5137258"/>
                <a:gd name="connsiteY0" fmla="*/ 593952 h 5099904"/>
                <a:gd name="connsiteX1" fmla="*/ 0 w 5137258"/>
                <a:gd name="connsiteY1" fmla="*/ 5099904 h 5099904"/>
                <a:gd name="connsiteX2" fmla="*/ 0 w 5137258"/>
                <a:gd name="connsiteY2" fmla="*/ 0 h 5099904"/>
                <a:gd name="connsiteX3" fmla="*/ 4616295 w 5137258"/>
                <a:gd name="connsiteY3" fmla="*/ 0 h 5099904"/>
              </a:gdLst>
              <a:ahLst/>
              <a:cxnLst>
                <a:cxn ang="0">
                  <a:pos x="connsiteX0" y="connsiteY0"/>
                </a:cxn>
                <a:cxn ang="0">
                  <a:pos x="connsiteX1" y="connsiteY1"/>
                </a:cxn>
                <a:cxn ang="0">
                  <a:pos x="connsiteX2" y="connsiteY2"/>
                </a:cxn>
                <a:cxn ang="0">
                  <a:pos x="connsiteX3" y="connsiteY3"/>
                </a:cxn>
              </a:cxnLst>
              <a:rect l="l" t="t" r="r" b="b"/>
              <a:pathLst>
                <a:path w="5137258" h="5099904">
                  <a:moveTo>
                    <a:pt x="5137258" y="593952"/>
                  </a:moveTo>
                  <a:lnTo>
                    <a:pt x="0" y="5099904"/>
                  </a:lnTo>
                  <a:lnTo>
                    <a:pt x="0" y="0"/>
                  </a:lnTo>
                  <a:lnTo>
                    <a:pt x="4616295" y="0"/>
                  </a:lnTo>
                  <a:close/>
                </a:path>
              </a:pathLst>
            </a:custGeom>
            <a:solidFill>
              <a:srgbClr val="1D4D7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pic>
          <p:nvPicPr>
            <p:cNvPr id="27" name="图片 26"/>
            <p:cNvPicPr>
              <a:picLocks noChangeAspect="1"/>
            </p:cNvPicPr>
            <p:nvPr userDrawn="1"/>
          </p:nvPicPr>
          <p:blipFill>
            <a:blip r:embed="rId2" cstate="print"/>
            <a:srcRect/>
            <a:stretch>
              <a:fillRect/>
            </a:stretch>
          </p:blipFill>
          <p:spPr>
            <a:xfrm>
              <a:off x="7662708" y="5336994"/>
              <a:ext cx="1628935" cy="1521008"/>
            </a:xfrm>
            <a:custGeom>
              <a:avLst/>
              <a:gdLst>
                <a:gd name="connsiteX0" fmla="*/ 740677 w 1628935"/>
                <a:gd name="connsiteY0" fmla="*/ 0 h 1521008"/>
                <a:gd name="connsiteX1" fmla="*/ 795402 w 1628935"/>
                <a:gd name="connsiteY1" fmla="*/ 0 h 1521008"/>
                <a:gd name="connsiteX2" fmla="*/ 1628935 w 1628935"/>
                <a:gd name="connsiteY2" fmla="*/ 737550 h 1521008"/>
                <a:gd name="connsiteX3" fmla="*/ 935695 w 1628935"/>
                <a:gd name="connsiteY3" fmla="*/ 1521007 h 1521008"/>
                <a:gd name="connsiteX4" fmla="*/ 772946 w 1628935"/>
                <a:gd name="connsiteY4" fmla="*/ 1521008 h 1521008"/>
                <a:gd name="connsiteX5" fmla="*/ 0 w 1628935"/>
                <a:gd name="connsiteY5" fmla="*/ 837068 h 1521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8935" h="1521008">
                  <a:moveTo>
                    <a:pt x="740677" y="0"/>
                  </a:moveTo>
                  <a:lnTo>
                    <a:pt x="795402" y="0"/>
                  </a:lnTo>
                  <a:lnTo>
                    <a:pt x="1628935" y="737550"/>
                  </a:lnTo>
                  <a:lnTo>
                    <a:pt x="935695" y="1521007"/>
                  </a:lnTo>
                  <a:lnTo>
                    <a:pt x="772946" y="1521008"/>
                  </a:lnTo>
                  <a:lnTo>
                    <a:pt x="0" y="837068"/>
                  </a:lnTo>
                  <a:close/>
                </a:path>
              </a:pathLst>
            </a:custGeom>
            <a:effectLst>
              <a:outerShdw blurRad="63500" sx="103000" sy="103000" algn="ctr" rotWithShape="0">
                <a:prstClr val="black">
                  <a:alpha val="38000"/>
                </a:prstClr>
              </a:outerShdw>
            </a:effectLst>
          </p:spPr>
        </p:pic>
        <p:pic>
          <p:nvPicPr>
            <p:cNvPr id="28" name="图片 27"/>
            <p:cNvPicPr>
              <a:picLocks noChangeAspect="1"/>
            </p:cNvPicPr>
            <p:nvPr userDrawn="1"/>
          </p:nvPicPr>
          <p:blipFill>
            <a:blip r:embed="rId3" cstate="print"/>
            <a:srcRect/>
            <a:stretch>
              <a:fillRect/>
            </a:stretch>
          </p:blipFill>
          <p:spPr>
            <a:xfrm>
              <a:off x="6717601" y="4468126"/>
              <a:ext cx="1628736" cy="1628736"/>
            </a:xfrm>
            <a:custGeom>
              <a:avLst/>
              <a:gdLst>
                <a:gd name="connsiteX0" fmla="*/ 762999 w 1628736"/>
                <a:gd name="connsiteY0" fmla="*/ 0 h 1628736"/>
                <a:gd name="connsiteX1" fmla="*/ 1628736 w 1628736"/>
                <a:gd name="connsiteY1" fmla="*/ 762999 h 1628736"/>
                <a:gd name="connsiteX2" fmla="*/ 865736 w 1628736"/>
                <a:gd name="connsiteY2" fmla="*/ 1628736 h 1628736"/>
                <a:gd name="connsiteX3" fmla="*/ 0 w 1628736"/>
                <a:gd name="connsiteY3" fmla="*/ 865736 h 1628736"/>
              </a:gdLst>
              <a:ahLst/>
              <a:cxnLst>
                <a:cxn ang="0">
                  <a:pos x="connsiteX0" y="connsiteY0"/>
                </a:cxn>
                <a:cxn ang="0">
                  <a:pos x="connsiteX1" y="connsiteY1"/>
                </a:cxn>
                <a:cxn ang="0">
                  <a:pos x="connsiteX2" y="connsiteY2"/>
                </a:cxn>
                <a:cxn ang="0">
                  <a:pos x="connsiteX3" y="connsiteY3"/>
                </a:cxn>
              </a:cxnLst>
              <a:rect l="l" t="t" r="r" b="b"/>
              <a:pathLst>
                <a:path w="1628736" h="1628736">
                  <a:moveTo>
                    <a:pt x="762999" y="0"/>
                  </a:moveTo>
                  <a:lnTo>
                    <a:pt x="1628736" y="762999"/>
                  </a:lnTo>
                  <a:lnTo>
                    <a:pt x="865736" y="1628736"/>
                  </a:lnTo>
                  <a:lnTo>
                    <a:pt x="0" y="865736"/>
                  </a:lnTo>
                  <a:close/>
                </a:path>
              </a:pathLst>
            </a:custGeom>
            <a:effectLst>
              <a:outerShdw blurRad="63500" sx="103000" sy="103000" algn="ctr" rotWithShape="0">
                <a:prstClr val="black">
                  <a:alpha val="38000"/>
                </a:prstClr>
              </a:outerShdw>
            </a:effectLst>
          </p:spPr>
        </p:pic>
        <p:pic>
          <p:nvPicPr>
            <p:cNvPr id="29" name="图片 28"/>
            <p:cNvPicPr>
              <a:picLocks noChangeAspect="1"/>
            </p:cNvPicPr>
            <p:nvPr userDrawn="1"/>
          </p:nvPicPr>
          <p:blipFill>
            <a:blip r:embed="rId4" cstate="print"/>
            <a:srcRect/>
            <a:stretch>
              <a:fillRect/>
            </a:stretch>
          </p:blipFill>
          <p:spPr>
            <a:xfrm>
              <a:off x="7539711" y="3530626"/>
              <a:ext cx="1628694" cy="1628695"/>
            </a:xfrm>
            <a:custGeom>
              <a:avLst/>
              <a:gdLst>
                <a:gd name="connsiteX0" fmla="*/ 762651 w 1628694"/>
                <a:gd name="connsiteY0" fmla="*/ 0 h 1628695"/>
                <a:gd name="connsiteX1" fmla="*/ 1628694 w 1628694"/>
                <a:gd name="connsiteY1" fmla="*/ 762652 h 1628695"/>
                <a:gd name="connsiteX2" fmla="*/ 866042 w 1628694"/>
                <a:gd name="connsiteY2" fmla="*/ 1628695 h 1628695"/>
                <a:gd name="connsiteX3" fmla="*/ 0 w 1628694"/>
                <a:gd name="connsiteY3" fmla="*/ 866043 h 1628695"/>
              </a:gdLst>
              <a:ahLst/>
              <a:cxnLst>
                <a:cxn ang="0">
                  <a:pos x="connsiteX0" y="connsiteY0"/>
                </a:cxn>
                <a:cxn ang="0">
                  <a:pos x="connsiteX1" y="connsiteY1"/>
                </a:cxn>
                <a:cxn ang="0">
                  <a:pos x="connsiteX2" y="connsiteY2"/>
                </a:cxn>
                <a:cxn ang="0">
                  <a:pos x="connsiteX3" y="connsiteY3"/>
                </a:cxn>
              </a:cxnLst>
              <a:rect l="l" t="t" r="r" b="b"/>
              <a:pathLst>
                <a:path w="1628694" h="1628695">
                  <a:moveTo>
                    <a:pt x="762651" y="0"/>
                  </a:moveTo>
                  <a:lnTo>
                    <a:pt x="1628694" y="762652"/>
                  </a:lnTo>
                  <a:lnTo>
                    <a:pt x="866042" y="1628695"/>
                  </a:lnTo>
                  <a:lnTo>
                    <a:pt x="0" y="866043"/>
                  </a:lnTo>
                  <a:close/>
                </a:path>
              </a:pathLst>
            </a:custGeom>
            <a:effectLst>
              <a:outerShdw blurRad="63500" sx="103000" sy="103000" algn="ctr" rotWithShape="0">
                <a:prstClr val="black">
                  <a:alpha val="38000"/>
                </a:prstClr>
              </a:outerShdw>
            </a:effectLst>
          </p:spPr>
        </p:pic>
        <p:sp>
          <p:nvSpPr>
            <p:cNvPr id="30" name="任意多边形: 形状 29"/>
            <p:cNvSpPr/>
            <p:nvPr userDrawn="1"/>
          </p:nvSpPr>
          <p:spPr>
            <a:xfrm rot="18690236">
              <a:off x="7508966" y="6538031"/>
              <a:ext cx="437665" cy="437665"/>
            </a:xfrm>
            <a:custGeom>
              <a:avLst/>
              <a:gdLst>
                <a:gd name="connsiteX0" fmla="*/ 523725 w 523725"/>
                <a:gd name="connsiteY0" fmla="*/ 0 h 523725"/>
                <a:gd name="connsiteX1" fmla="*/ 523725 w 523725"/>
                <a:gd name="connsiteY1" fmla="*/ 523725 h 523725"/>
                <a:gd name="connsiteX2" fmla="*/ 303410 w 523725"/>
                <a:gd name="connsiteY2" fmla="*/ 523725 h 523725"/>
                <a:gd name="connsiteX3" fmla="*/ 0 w 523725"/>
                <a:gd name="connsiteY3" fmla="*/ 180830 h 523725"/>
                <a:gd name="connsiteX4" fmla="*/ 0 w 523725"/>
                <a:gd name="connsiteY4" fmla="*/ 0 h 52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725" h="523725">
                  <a:moveTo>
                    <a:pt x="523725" y="0"/>
                  </a:moveTo>
                  <a:lnTo>
                    <a:pt x="523725" y="523725"/>
                  </a:lnTo>
                  <a:lnTo>
                    <a:pt x="303410" y="523725"/>
                  </a:lnTo>
                  <a:lnTo>
                    <a:pt x="0" y="180830"/>
                  </a:lnTo>
                  <a:lnTo>
                    <a:pt x="0" y="0"/>
                  </a:lnTo>
                  <a:close/>
                </a:path>
              </a:pathLst>
            </a:custGeom>
            <a:solidFill>
              <a:srgbClr val="BC0000"/>
            </a:solidFill>
            <a:ln>
              <a:noFill/>
            </a:ln>
            <a:effectLst>
              <a:outerShdw blurRad="63500" sx="106000" sy="106000" algn="ctr"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p:cNvSpPr/>
            <p:nvPr userDrawn="1"/>
          </p:nvSpPr>
          <p:spPr>
            <a:xfrm rot="13292084">
              <a:off x="8571753" y="5873297"/>
              <a:ext cx="1927399" cy="59379"/>
            </a:xfrm>
            <a:custGeom>
              <a:avLst/>
              <a:gdLst>
                <a:gd name="connsiteX0" fmla="*/ 1863677 w 1927399"/>
                <a:gd name="connsiteY0" fmla="*/ 59379 h 59379"/>
                <a:gd name="connsiteX1" fmla="*/ 0 w 1927399"/>
                <a:gd name="connsiteY1" fmla="*/ 59379 h 59379"/>
                <a:gd name="connsiteX2" fmla="*/ 67034 w 1927399"/>
                <a:gd name="connsiteY2" fmla="*/ 0 h 59379"/>
                <a:gd name="connsiteX3" fmla="*/ 1927399 w 1927399"/>
                <a:gd name="connsiteY3" fmla="*/ 0 h 59379"/>
              </a:gdLst>
              <a:ahLst/>
              <a:cxnLst>
                <a:cxn ang="0">
                  <a:pos x="connsiteX0" y="connsiteY0"/>
                </a:cxn>
                <a:cxn ang="0">
                  <a:pos x="connsiteX1" y="connsiteY1"/>
                </a:cxn>
                <a:cxn ang="0">
                  <a:pos x="connsiteX2" y="connsiteY2"/>
                </a:cxn>
                <a:cxn ang="0">
                  <a:pos x="connsiteX3" y="connsiteY3"/>
                </a:cxn>
              </a:cxnLst>
              <a:rect l="l" t="t" r="r" b="b"/>
              <a:pathLst>
                <a:path w="1927399" h="59379">
                  <a:moveTo>
                    <a:pt x="1863677" y="59379"/>
                  </a:moveTo>
                  <a:lnTo>
                    <a:pt x="0" y="59379"/>
                  </a:lnTo>
                  <a:lnTo>
                    <a:pt x="67034" y="0"/>
                  </a:lnTo>
                  <a:lnTo>
                    <a:pt x="1927399" y="0"/>
                  </a:lnTo>
                  <a:close/>
                </a:path>
              </a:pathLst>
            </a:cu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2" name="任意多边形: 形状 31"/>
            <p:cNvSpPr/>
            <p:nvPr userDrawn="1"/>
          </p:nvSpPr>
          <p:spPr>
            <a:xfrm rot="18690236">
              <a:off x="10623849" y="6195116"/>
              <a:ext cx="738197" cy="738197"/>
            </a:xfrm>
            <a:custGeom>
              <a:avLst/>
              <a:gdLst>
                <a:gd name="connsiteX0" fmla="*/ 738197 w 738197"/>
                <a:gd name="connsiteY0" fmla="*/ 0 h 738197"/>
                <a:gd name="connsiteX1" fmla="*/ 738197 w 738197"/>
                <a:gd name="connsiteY1" fmla="*/ 738197 h 738197"/>
                <a:gd name="connsiteX2" fmla="*/ 303410 w 738197"/>
                <a:gd name="connsiteY2" fmla="*/ 738197 h 738197"/>
                <a:gd name="connsiteX3" fmla="*/ 0 w 738197"/>
                <a:gd name="connsiteY3" fmla="*/ 395301 h 738197"/>
                <a:gd name="connsiteX4" fmla="*/ 0 w 738197"/>
                <a:gd name="connsiteY4" fmla="*/ 0 h 738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738197">
                  <a:moveTo>
                    <a:pt x="738197" y="0"/>
                  </a:moveTo>
                  <a:lnTo>
                    <a:pt x="738197" y="738197"/>
                  </a:lnTo>
                  <a:lnTo>
                    <a:pt x="303410" y="738197"/>
                  </a:lnTo>
                  <a:lnTo>
                    <a:pt x="0" y="395301"/>
                  </a:lnTo>
                  <a:lnTo>
                    <a:pt x="0" y="0"/>
                  </a:lnTo>
                  <a:close/>
                </a:path>
              </a:pathLst>
            </a:custGeom>
            <a:solidFill>
              <a:srgbClr val="C00000">
                <a:alpha val="69000"/>
              </a:srgb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bg>
      <p:bgPr>
        <a:solidFill>
          <a:srgbClr val="FAFAFA"/>
        </a:solidFill>
        <a:effectLst/>
      </p:bgPr>
    </p:bg>
    <p:spTree>
      <p:nvGrpSpPr>
        <p:cNvPr id="1" name=""/>
        <p:cNvGrpSpPr/>
        <p:nvPr/>
      </p:nvGrpSpPr>
      <p:grpSpPr>
        <a:xfrm>
          <a:off x="0" y="0"/>
          <a:ext cx="0" cy="0"/>
          <a:chOff x="0" y="0"/>
          <a:chExt cx="0" cy="0"/>
        </a:xfrm>
      </p:grpSpPr>
      <p:grpSp>
        <p:nvGrpSpPr>
          <p:cNvPr id="11" name="组合 10"/>
          <p:cNvGrpSpPr/>
          <p:nvPr userDrawn="1"/>
        </p:nvGrpSpPr>
        <p:grpSpPr>
          <a:xfrm>
            <a:off x="355725" y="-1"/>
            <a:ext cx="5128403" cy="6884044"/>
            <a:chOff x="599565" y="-1"/>
            <a:chExt cx="5128403" cy="6884044"/>
          </a:xfrm>
        </p:grpSpPr>
        <p:sp>
          <p:nvSpPr>
            <p:cNvPr id="12" name="任意多边形: 形状 11"/>
            <p:cNvSpPr/>
            <p:nvPr/>
          </p:nvSpPr>
          <p:spPr>
            <a:xfrm>
              <a:off x="599565" y="-1"/>
              <a:ext cx="1966929" cy="3868839"/>
            </a:xfrm>
            <a:custGeom>
              <a:avLst/>
              <a:gdLst>
                <a:gd name="connsiteX0" fmla="*/ 0 w 1743313"/>
                <a:gd name="connsiteY0" fmla="*/ 0 h 3429000"/>
                <a:gd name="connsiteX1" fmla="*/ 418303 w 1743313"/>
                <a:gd name="connsiteY1" fmla="*/ 0 h 3429000"/>
                <a:gd name="connsiteX2" fmla="*/ 1743313 w 1743313"/>
                <a:gd name="connsiteY2" fmla="*/ 3429000 h 3429000"/>
                <a:gd name="connsiteX3" fmla="*/ 1325010 w 1743313"/>
                <a:gd name="connsiteY3" fmla="*/ 3429000 h 3429000"/>
                <a:gd name="connsiteX4" fmla="*/ 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0" y="0"/>
                  </a:moveTo>
                  <a:lnTo>
                    <a:pt x="418303" y="0"/>
                  </a:lnTo>
                  <a:lnTo>
                    <a:pt x="1743313" y="3429000"/>
                  </a:lnTo>
                  <a:lnTo>
                    <a:pt x="1325010" y="3429000"/>
                  </a:lnTo>
                  <a:lnTo>
                    <a:pt x="0" y="0"/>
                  </a:lnTo>
                  <a:close/>
                </a:path>
              </a:pathLst>
            </a:custGeom>
            <a:solidFill>
              <a:srgbClr val="1D4D71"/>
            </a:solidFill>
            <a:ln>
              <a:noFill/>
            </a:ln>
            <a:effectLst>
              <a:innerShdw blurRad="63500" dist="203200" dir="2400000">
                <a:schemeClr val="tx1">
                  <a:lumMod val="75000"/>
                  <a:lumOff val="25000"/>
                  <a:alpha val="43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3" name="任意多边形: 形状 12"/>
            <p:cNvSpPr/>
            <p:nvPr/>
          </p:nvSpPr>
          <p:spPr>
            <a:xfrm>
              <a:off x="599565" y="2800957"/>
              <a:ext cx="2062612" cy="4057043"/>
            </a:xfrm>
            <a:custGeom>
              <a:avLst/>
              <a:gdLst>
                <a:gd name="connsiteX0" fmla="*/ 1325010 w 1743313"/>
                <a:gd name="connsiteY0" fmla="*/ 0 h 3429000"/>
                <a:gd name="connsiteX1" fmla="*/ 1743313 w 1743313"/>
                <a:gd name="connsiteY1" fmla="*/ 0 h 3429000"/>
                <a:gd name="connsiteX2" fmla="*/ 418303 w 1743313"/>
                <a:gd name="connsiteY2" fmla="*/ 3429000 h 3429000"/>
                <a:gd name="connsiteX3" fmla="*/ 0 w 1743313"/>
                <a:gd name="connsiteY3" fmla="*/ 3429000 h 3429000"/>
                <a:gd name="connsiteX4" fmla="*/ 132501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1325010" y="0"/>
                  </a:moveTo>
                  <a:lnTo>
                    <a:pt x="1743313" y="0"/>
                  </a:lnTo>
                  <a:lnTo>
                    <a:pt x="418303" y="3429000"/>
                  </a:lnTo>
                  <a:lnTo>
                    <a:pt x="0" y="3429000"/>
                  </a:lnTo>
                  <a:lnTo>
                    <a:pt x="1325010" y="0"/>
                  </a:lnTo>
                  <a:close/>
                </a:path>
              </a:pathLst>
            </a:custGeom>
            <a:solidFill>
              <a:srgbClr val="1D4D71"/>
            </a:solidFill>
            <a:ln>
              <a:noFill/>
            </a:ln>
            <a:effectLst>
              <a:innerShdw blurRad="304800" dir="11400000">
                <a:schemeClr val="tx1">
                  <a:lumMod val="75000"/>
                  <a:lumOff val="2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14" name="组合 13"/>
            <p:cNvGrpSpPr/>
            <p:nvPr/>
          </p:nvGrpSpPr>
          <p:grpSpPr>
            <a:xfrm>
              <a:off x="1006998" y="0"/>
              <a:ext cx="4720970" cy="6884043"/>
              <a:chOff x="1006998" y="0"/>
              <a:chExt cx="4720970" cy="6884043"/>
            </a:xfrm>
          </p:grpSpPr>
          <p:sp>
            <p:nvSpPr>
              <p:cNvPr id="15" name="任意多边形: 形状 14"/>
              <p:cNvSpPr/>
              <p:nvPr/>
            </p:nvSpPr>
            <p:spPr>
              <a:xfrm>
                <a:off x="3665356" y="400715"/>
                <a:ext cx="1029806" cy="2025570"/>
              </a:xfrm>
              <a:custGeom>
                <a:avLst/>
                <a:gdLst>
                  <a:gd name="connsiteX0" fmla="*/ 0 w 1743313"/>
                  <a:gd name="connsiteY0" fmla="*/ 0 h 3429000"/>
                  <a:gd name="connsiteX1" fmla="*/ 418303 w 1743313"/>
                  <a:gd name="connsiteY1" fmla="*/ 0 h 3429000"/>
                  <a:gd name="connsiteX2" fmla="*/ 1743313 w 1743313"/>
                  <a:gd name="connsiteY2" fmla="*/ 3429000 h 3429000"/>
                  <a:gd name="connsiteX3" fmla="*/ 1325010 w 1743313"/>
                  <a:gd name="connsiteY3" fmla="*/ 3429000 h 3429000"/>
                  <a:gd name="connsiteX4" fmla="*/ 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0" y="0"/>
                    </a:moveTo>
                    <a:lnTo>
                      <a:pt x="418303" y="0"/>
                    </a:lnTo>
                    <a:lnTo>
                      <a:pt x="1743313" y="3429000"/>
                    </a:lnTo>
                    <a:lnTo>
                      <a:pt x="1325010" y="3429000"/>
                    </a:lnTo>
                    <a:lnTo>
                      <a:pt x="0" y="0"/>
                    </a:lnTo>
                    <a:close/>
                  </a:path>
                </a:pathLst>
              </a:custGeom>
              <a:solidFill>
                <a:srgbClr val="1D4D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pic>
            <p:nvPicPr>
              <p:cNvPr id="16" name="图片 15"/>
              <p:cNvPicPr>
                <a:picLocks noChangeAspect="1"/>
              </p:cNvPicPr>
              <p:nvPr/>
            </p:nvPicPr>
            <p:blipFill>
              <a:blip r:embed="rId2" cstate="print"/>
              <a:srcRect/>
              <a:stretch>
                <a:fillRect/>
              </a:stretch>
            </p:blipFill>
            <p:spPr>
              <a:xfrm>
                <a:off x="1006998" y="0"/>
                <a:ext cx="3402958" cy="6858000"/>
              </a:xfrm>
              <a:custGeom>
                <a:avLst/>
                <a:gdLst>
                  <a:gd name="connsiteX0" fmla="*/ 0 w 3402958"/>
                  <a:gd name="connsiteY0" fmla="*/ 0 h 6858000"/>
                  <a:gd name="connsiteX1" fmla="*/ 2077948 w 3402958"/>
                  <a:gd name="connsiteY1" fmla="*/ 0 h 6858000"/>
                  <a:gd name="connsiteX2" fmla="*/ 3402958 w 3402958"/>
                  <a:gd name="connsiteY2" fmla="*/ 3429000 h 6858000"/>
                  <a:gd name="connsiteX3" fmla="*/ 2077948 w 3402958"/>
                  <a:gd name="connsiteY3" fmla="*/ 6858000 h 6858000"/>
                  <a:gd name="connsiteX4" fmla="*/ 0 w 3402958"/>
                  <a:gd name="connsiteY4" fmla="*/ 6858000 h 6858000"/>
                  <a:gd name="connsiteX5" fmla="*/ 1325010 w 3402958"/>
                  <a:gd name="connsiteY5" fmla="*/ 3429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2958" h="6858000">
                    <a:moveTo>
                      <a:pt x="0" y="0"/>
                    </a:moveTo>
                    <a:lnTo>
                      <a:pt x="2077948" y="0"/>
                    </a:lnTo>
                    <a:lnTo>
                      <a:pt x="3402958" y="3429000"/>
                    </a:lnTo>
                    <a:lnTo>
                      <a:pt x="2077948" y="6858000"/>
                    </a:lnTo>
                    <a:lnTo>
                      <a:pt x="0" y="6858000"/>
                    </a:lnTo>
                    <a:lnTo>
                      <a:pt x="1325010" y="3429000"/>
                    </a:lnTo>
                    <a:close/>
                  </a:path>
                </a:pathLst>
              </a:custGeom>
              <a:effectLst>
                <a:outerShdw blurRad="63500" sx="103000" sy="103000" algn="ctr" rotWithShape="0">
                  <a:schemeClr val="tx1">
                    <a:lumMod val="75000"/>
                    <a:lumOff val="25000"/>
                    <a:alpha val="34000"/>
                  </a:schemeClr>
                </a:outerShdw>
              </a:effectLst>
            </p:spPr>
          </p:pic>
          <p:sp>
            <p:nvSpPr>
              <p:cNvPr id="17" name="任意多边形: 形状 16"/>
              <p:cNvSpPr/>
              <p:nvPr/>
            </p:nvSpPr>
            <p:spPr>
              <a:xfrm>
                <a:off x="3665356" y="2827000"/>
                <a:ext cx="2062612" cy="4057043"/>
              </a:xfrm>
              <a:custGeom>
                <a:avLst/>
                <a:gdLst>
                  <a:gd name="connsiteX0" fmla="*/ 1325010 w 1743313"/>
                  <a:gd name="connsiteY0" fmla="*/ 0 h 3429000"/>
                  <a:gd name="connsiteX1" fmla="*/ 1743313 w 1743313"/>
                  <a:gd name="connsiteY1" fmla="*/ 0 h 3429000"/>
                  <a:gd name="connsiteX2" fmla="*/ 418303 w 1743313"/>
                  <a:gd name="connsiteY2" fmla="*/ 3429000 h 3429000"/>
                  <a:gd name="connsiteX3" fmla="*/ 0 w 1743313"/>
                  <a:gd name="connsiteY3" fmla="*/ 3429000 h 3429000"/>
                  <a:gd name="connsiteX4" fmla="*/ 1325010 w 1743313"/>
                  <a:gd name="connsiteY4" fmla="*/ 0 h 3429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313" h="3429000">
                    <a:moveTo>
                      <a:pt x="1325010" y="0"/>
                    </a:moveTo>
                    <a:lnTo>
                      <a:pt x="1743313" y="0"/>
                    </a:lnTo>
                    <a:lnTo>
                      <a:pt x="418303" y="3429000"/>
                    </a:lnTo>
                    <a:lnTo>
                      <a:pt x="0" y="3429000"/>
                    </a:lnTo>
                    <a:lnTo>
                      <a:pt x="1325010" y="0"/>
                    </a:lnTo>
                    <a:close/>
                  </a:path>
                </a:pathLst>
              </a:custGeom>
              <a:solidFill>
                <a:srgbClr val="BC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E1BC62A4-E876-4F5A-B4F1-4E478916396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A9AF076A-417F-4F3D-A6D3-A7B0323A134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0" y="4139565"/>
            <a:ext cx="7646670" cy="583565"/>
          </a:xfrm>
          <a:prstGeom prst="rect">
            <a:avLst/>
          </a:prstGeom>
          <a:noFill/>
        </p:spPr>
        <p:txBody>
          <a:bodyPr wrap="square" rtlCol="0">
            <a:spAutoFit/>
          </a:bodyPr>
          <a:lstStyle/>
          <a:p>
            <a:pPr algn="ctr"/>
            <a:r>
              <a:rPr lang="en-US" sz="3200" b="1" u="sng" dirty="0">
                <a:ln w="12700">
                  <a:solidFill>
                    <a:schemeClr val="tx2">
                      <a:lumMod val="75000"/>
                    </a:schemeClr>
                  </a:solidFill>
                  <a:prstDash val="solid"/>
                </a:ln>
                <a:gradFill>
                  <a:gsLst>
                    <a:gs pos="0">
                      <a:srgbClr val="007BD3"/>
                    </a:gs>
                    <a:gs pos="100000">
                      <a:srgbClr val="034373"/>
                    </a:gs>
                  </a:gsLst>
                  <a:lin scaled="0"/>
                </a:grad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sym typeface="+mn-ea"/>
              </a:rPr>
              <a:t>CAR: PRICE PREDICTION</a:t>
            </a:r>
            <a:endParaRPr lang="en-US" altLang="en-US" sz="3200" b="1" u="sng" dirty="0">
              <a:ln w="12700">
                <a:solidFill>
                  <a:schemeClr val="tx2">
                    <a:lumMod val="75000"/>
                  </a:schemeClr>
                </a:solidFill>
                <a:prstDash val="solid"/>
              </a:ln>
              <a:gradFill>
                <a:gsLst>
                  <a:gs pos="0">
                    <a:srgbClr val="007BD3"/>
                  </a:gs>
                  <a:gs pos="100000">
                    <a:srgbClr val="034373"/>
                  </a:gs>
                </a:gsLst>
                <a:lin scaled="0"/>
              </a:gradFill>
              <a:effectLst>
                <a:outerShdw dist="38100" dir="2640000" algn="bl" rotWithShape="0">
                  <a:schemeClr val="tx2">
                    <a:lumMod val="75000"/>
                  </a:schemeClr>
                </a:outerShdw>
              </a:effectLst>
              <a:latin typeface="Times New Roman" panose="02020603050405020304" pitchFamily="18" charset="0"/>
              <a:ea typeface="Calibri" panose="020F0502020204030204" pitchFamily="34" charset="0"/>
              <a:cs typeface="Times New Roman" panose="02020603050405020304" pitchFamily="18" charset="0"/>
              <a:sym typeface="+mn-ea"/>
            </a:endParaRPr>
          </a:p>
        </p:txBody>
      </p:sp>
      <p:sp>
        <p:nvSpPr>
          <p:cNvPr id="24" name="箭头: V 形 23"/>
          <p:cNvSpPr/>
          <p:nvPr/>
        </p:nvSpPr>
        <p:spPr>
          <a:xfrm>
            <a:off x="358880" y="5674995"/>
            <a:ext cx="200001" cy="274320"/>
          </a:xfrm>
          <a:prstGeom prst="chevron">
            <a:avLst/>
          </a:prstGeom>
          <a:solidFill>
            <a:srgbClr val="1D4D7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5" name="文本框 24"/>
          <p:cNvSpPr txBox="1"/>
          <p:nvPr/>
        </p:nvSpPr>
        <p:spPr>
          <a:xfrm>
            <a:off x="558800" y="5573395"/>
            <a:ext cx="4246245" cy="706755"/>
          </a:xfrm>
          <a:prstGeom prst="rect">
            <a:avLst/>
          </a:prstGeom>
          <a:noFill/>
        </p:spPr>
        <p:txBody>
          <a:bodyPr wrap="square" rtlCol="0">
            <a:spAutoFit/>
            <a:scene3d>
              <a:camera prst="orthographicFront"/>
              <a:lightRig rig="threePt" dir="t"/>
            </a:scene3d>
          </a:bodyPr>
          <a:lstStyle/>
          <a:p>
            <a:r>
              <a:rPr 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sym typeface="+mn-ea"/>
              </a:rPr>
              <a:t>SUBMITTED BY:  </a:t>
            </a:r>
            <a:r>
              <a:rPr lang="en-US" alt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sym typeface="+mn-ea"/>
              </a:rPr>
              <a:t>DILIP KUMAR</a:t>
            </a:r>
            <a:endParaRPr 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endParaRPr>
          </a:p>
          <a:p>
            <a:endParaRPr lang="en-IN" altLang="zh-CN" sz="2000" b="1" u="sng" dirty="0">
              <a:ln w="12700">
                <a:solidFill>
                  <a:schemeClr val="accent5"/>
                </a:solidFill>
                <a:prstDash val="solid"/>
              </a:ln>
              <a:solidFill>
                <a:srgbClr val="C9000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p:nvPr/>
        </p:nvPicPr>
        <p:blipFill>
          <a:blip r:embed="rId1">
            <a:extLst>
              <a:ext uri="{28A0092B-C50C-407E-A947-70E740481C1C}">
                <a14:useLocalDpi xmlns:a14="http://schemas.microsoft.com/office/drawing/2010/main" val="0"/>
              </a:ext>
            </a:extLst>
          </a:blip>
          <a:srcRect/>
          <a:stretch>
            <a:fillRect/>
          </a:stretch>
        </p:blipFill>
        <p:spPr bwMode="auto">
          <a:xfrm>
            <a:off x="7818755" y="0"/>
            <a:ext cx="3514725" cy="1762125"/>
          </a:xfrm>
          <a:prstGeom prst="rect">
            <a:avLst/>
          </a:prstGeom>
          <a:noFill/>
          <a:ln>
            <a:noFill/>
          </a:ln>
        </p:spPr>
      </p:pic>
      <p:pic>
        <p:nvPicPr>
          <p:cNvPr id="2" name="Picture 1"/>
          <p:cNvPicPr>
            <a:picLocks noChangeAspect="1"/>
          </p:cNvPicPr>
          <p:nvPr/>
        </p:nvPicPr>
        <p:blipFill>
          <a:blip r:embed="rId2"/>
          <a:stretch>
            <a:fillRect/>
          </a:stretch>
        </p:blipFill>
        <p:spPr>
          <a:xfrm>
            <a:off x="0" y="0"/>
            <a:ext cx="7450455" cy="3973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46345" y="250825"/>
            <a:ext cx="5930265" cy="1506855"/>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Missing Values</a:t>
            </a:r>
            <a:endParaRPr lang="en-US" sz="3600" b="1" dirty="0" smtClean="0">
              <a:gradFill>
                <a:gsLst>
                  <a:gs pos="0">
                    <a:srgbClr val="14CD68"/>
                  </a:gs>
                  <a:gs pos="100000">
                    <a:srgbClr val="035C7D"/>
                  </a:gs>
                </a:gsLst>
                <a:lin scaled="0"/>
              </a:gradFill>
              <a:latin typeface="Arial Rounded MT Bold" panose="020F0704030504030204" pitchFamily="34" charset="0"/>
            </a:endParaRPr>
          </a:p>
          <a:p>
            <a:pPr algn="dist"/>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6" name="Picture 6"/>
          <p:cNvPicPr>
            <a:picLocks noChangeAspect="1"/>
          </p:cNvPicPr>
          <p:nvPr/>
        </p:nvPicPr>
        <p:blipFill>
          <a:blip r:embed="rId1"/>
          <a:stretch>
            <a:fillRect/>
          </a:stretch>
        </p:blipFill>
        <p:spPr>
          <a:xfrm>
            <a:off x="5302250" y="1226185"/>
            <a:ext cx="6819900" cy="556196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549900" y="422275"/>
            <a:ext cx="4513580" cy="1506855"/>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Top Five Feature</a:t>
            </a:r>
            <a:r>
              <a:rPr lang="en-US" sz="3200" dirty="0" smtClean="0">
                <a:solidFill>
                  <a:srgbClr val="00B050"/>
                </a:solidFill>
                <a:latin typeface="Arial Rounded MT Bold" panose="020F0704030504030204" pitchFamily="34" charset="0"/>
                <a:sym typeface="+mn-ea"/>
              </a:rPr>
              <a:t> </a:t>
            </a:r>
            <a:endParaRPr sz="3200">
              <a:solidFill>
                <a:srgbClr val="00B050"/>
              </a:solidFill>
              <a:latin typeface="Arial Rounded MT Bold" panose="020F0704030504030204" pitchFamily="34" charset="0"/>
            </a:endParaRPr>
          </a:p>
          <a:p>
            <a:pPr algn="dist"/>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2" name="Picture 1"/>
          <p:cNvPicPr>
            <a:picLocks noChangeAspect="1"/>
          </p:cNvPicPr>
          <p:nvPr/>
        </p:nvPicPr>
        <p:blipFill>
          <a:blip r:embed="rId1"/>
          <a:stretch>
            <a:fillRect/>
          </a:stretch>
        </p:blipFill>
        <p:spPr>
          <a:xfrm>
            <a:off x="5549900" y="2495550"/>
            <a:ext cx="6329680" cy="3312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17465" y="780415"/>
            <a:ext cx="7073900" cy="1198880"/>
          </a:xfrm>
          <a:prstGeom prst="rect">
            <a:avLst/>
          </a:prstGeom>
          <a:noFill/>
        </p:spPr>
        <p:txBody>
          <a:bodyPr wrap="square" rtlCol="0">
            <a:spAutoFit/>
          </a:bodyPr>
          <a:lstStyle/>
          <a:p>
            <a:pPr algn="ctr">
              <a:buClrTx/>
              <a:buSzTx/>
              <a:buFontTx/>
            </a:pPr>
            <a:r>
              <a:rPr lang="en-US" sz="3600" b="1" dirty="0" smtClean="0">
                <a:gradFill>
                  <a:gsLst>
                    <a:gs pos="0">
                      <a:srgbClr val="14CD68"/>
                    </a:gs>
                    <a:gs pos="100000">
                      <a:srgbClr val="035C7D"/>
                    </a:gs>
                  </a:gsLst>
                  <a:lin scaled="0"/>
                </a:gradFill>
                <a:latin typeface="Arial Rounded MT Bold" panose="020F0704030504030204" pitchFamily="34" charset="0"/>
              </a:rPr>
              <a:t>Scatter plot between predicated and actual value</a:t>
            </a:r>
            <a:endParaRPr lang="en-US" sz="3600" b="1" dirty="0" smtClean="0">
              <a:gradFill>
                <a:gsLst>
                  <a:gs pos="0">
                    <a:srgbClr val="14CD68"/>
                  </a:gs>
                  <a:gs pos="100000">
                    <a:srgbClr val="035C7D"/>
                  </a:gs>
                </a:gsLst>
                <a:lin scaled="0"/>
              </a:gradFill>
              <a:latin typeface="Arial Rounded MT Bold" panose="020F07040305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5" name="Picture 4"/>
          <p:cNvPicPr>
            <a:picLocks noChangeAspect="1"/>
          </p:cNvPicPr>
          <p:nvPr/>
        </p:nvPicPr>
        <p:blipFill>
          <a:blip r:embed="rId1"/>
          <a:stretch>
            <a:fillRect/>
          </a:stretch>
        </p:blipFill>
        <p:spPr>
          <a:xfrm>
            <a:off x="5665470" y="2152650"/>
            <a:ext cx="5899785" cy="42430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4"/>
          <p:cNvSpPr txBox="1"/>
          <p:nvPr/>
        </p:nvSpPr>
        <p:spPr>
          <a:xfrm>
            <a:off x="9298902" y="213234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28" name="矩形 1"/>
          <p:cNvSpPr>
            <a:spLocks noChangeArrowheads="1"/>
          </p:cNvSpPr>
          <p:nvPr/>
        </p:nvSpPr>
        <p:spPr bwMode="auto">
          <a:xfrm>
            <a:off x="9218236" y="244183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29" name="TextBox 74"/>
          <p:cNvSpPr txBox="1"/>
          <p:nvPr/>
        </p:nvSpPr>
        <p:spPr>
          <a:xfrm>
            <a:off x="6879543" y="4408182"/>
            <a:ext cx="1785658" cy="307340"/>
          </a:xfrm>
          <a:prstGeom prst="rect">
            <a:avLst/>
          </a:prstGeom>
          <a:noFill/>
        </p:spPr>
        <p:txBody>
          <a:bodyPr wrap="square" lIns="0" tIns="0" rIns="0" bIns="0" rtlCol="0" anchor="t" anchorCtr="0">
            <a:spAutoFit/>
          </a:bodyPr>
          <a:lstStyle/>
          <a:p>
            <a:pPr defTabSz="1216660">
              <a:spcBef>
                <a:spcPct val="20000"/>
              </a:spcBef>
              <a:defRPr/>
            </a:pPr>
            <a:r>
              <a:rPr lang="zh-CN" altLang="en-US" sz="2000" b="1">
                <a:solidFill>
                  <a:schemeClr val="bg1"/>
                </a:solidFill>
                <a:latin typeface="Calibri" panose="020F0502020204030204" pitchFamily="34" charset="0"/>
                <a:ea typeface="Calibri" panose="020F0502020204030204" pitchFamily="34" charset="0"/>
                <a:sym typeface="Arial" panose="020B0604020202020204" pitchFamily="34" charset="0"/>
              </a:rPr>
              <a:t>Enter title here</a:t>
            </a:r>
            <a:endParaRPr lang="en-US" sz="2000" b="1" dirty="0">
              <a:solidFill>
                <a:schemeClr val="bg1"/>
              </a:solidFill>
              <a:latin typeface="Calibri" panose="020F0502020204030204" pitchFamily="34" charset="0"/>
              <a:ea typeface="Calibri" panose="020F0502020204030204" pitchFamily="34" charset="0"/>
              <a:sym typeface="Arial" panose="020B0604020202020204" pitchFamily="34" charset="0"/>
            </a:endParaRPr>
          </a:p>
        </p:txBody>
      </p:sp>
      <p:sp>
        <p:nvSpPr>
          <p:cNvPr id="30" name="矩形 1"/>
          <p:cNvSpPr>
            <a:spLocks noChangeArrowheads="1"/>
          </p:cNvSpPr>
          <p:nvPr/>
        </p:nvSpPr>
        <p:spPr bwMode="auto">
          <a:xfrm>
            <a:off x="6798877" y="4717678"/>
            <a:ext cx="2283658" cy="1401445"/>
          </a:xfrm>
          <a:prstGeom prst="rect">
            <a:avLst/>
          </a:prstGeom>
          <a:noFill/>
        </p:spPr>
        <p:txBody>
          <a:bodyPr wrap="square" lIns="109709" tIns="54855" rIns="109709" bIns="54855" rtlCol="0">
            <a:spAutoFit/>
          </a:bodyPr>
          <a:lstStyle/>
          <a:p>
            <a:pPr defTabSz="914400">
              <a:lnSpc>
                <a:spcPct val="150000"/>
              </a:lnSpc>
              <a:defRPr/>
            </a:pPr>
            <a:r>
              <a:rPr lang="zh-CN" altLang="en-US" sz="1400">
                <a:solidFill>
                  <a:schemeClr val="bg1"/>
                </a:solidFill>
                <a:latin typeface="Calibri" panose="020F0502020204030204" pitchFamily="34" charset="0"/>
                <a:ea typeface="Calibri" panose="020F0502020204030204" pitchFamily="34" charset="0"/>
              </a:rPr>
              <a:t>Click here to add content of the text，and briefly explain your point of view
</a:t>
            </a:r>
            <a:endParaRPr lang="zh-CN" altLang="zh-CN" sz="1400" dirty="0">
              <a:solidFill>
                <a:schemeClr val="bg1"/>
              </a:solidFill>
              <a:latin typeface="Calibri" panose="020F0502020204030204" pitchFamily="34" charset="0"/>
              <a:ea typeface="Calibri" panose="020F0502020204030204" pitchFamily="34" charset="0"/>
            </a:endParaRPr>
          </a:p>
        </p:txBody>
      </p:sp>
      <p:sp>
        <p:nvSpPr>
          <p:cNvPr id="38" name="文本框 37"/>
          <p:cNvSpPr txBox="1"/>
          <p:nvPr/>
        </p:nvSpPr>
        <p:spPr>
          <a:xfrm>
            <a:off x="690245" y="326390"/>
            <a:ext cx="6464935" cy="645160"/>
          </a:xfrm>
          <a:prstGeom prst="rect">
            <a:avLst/>
          </a:prstGeom>
          <a:noFill/>
        </p:spPr>
        <p:txBody>
          <a:bodyPr wrap="square" rtlCol="0">
            <a:spAutoFit/>
          </a:bodyPr>
          <a:lstStyle/>
          <a:p>
            <a:r>
              <a:rPr lang="en-US" sz="3600" b="1" u="sng" dirty="0" smtClean="0">
                <a:gradFill>
                  <a:gsLst>
                    <a:gs pos="0">
                      <a:srgbClr val="14CD68"/>
                    </a:gs>
                    <a:gs pos="100000">
                      <a:srgbClr val="035C7D"/>
                    </a:gs>
                  </a:gsLst>
                  <a:lin scaled="0"/>
                </a:gradFill>
                <a:latin typeface="Arial Rounded MT Bold" panose="020F0704030504030204" pitchFamily="34" charset="0"/>
                <a:sym typeface="+mn-ea"/>
              </a:rPr>
              <a:t>Observations</a:t>
            </a:r>
            <a:r>
              <a:rPr lang="en-US" sz="2000" b="1" dirty="0" smtClean="0">
                <a:gradFill>
                  <a:gsLst>
                    <a:gs pos="0">
                      <a:srgbClr val="14CD68"/>
                    </a:gs>
                    <a:gs pos="100000">
                      <a:srgbClr val="035C7D"/>
                    </a:gs>
                  </a:gsLst>
                  <a:lin scaled="0"/>
                </a:gradFill>
                <a:latin typeface="Arial Rounded MT Bold" panose="020F0704030504030204" pitchFamily="34" charset="0"/>
                <a:sym typeface="+mn-ea"/>
              </a:rPr>
              <a:t> :</a:t>
            </a:r>
            <a:endParaRPr lang="zh-CN" altLang="en-US" sz="2000" b="1">
              <a:solidFill>
                <a:srgbClr val="1D4D71"/>
              </a:solidFill>
              <a:latin typeface="Calibri" panose="020F0502020204030204" pitchFamily="34" charset="0"/>
              <a:ea typeface="Calibri" panose="020F0502020204030204" pitchFamily="34" charset="0"/>
            </a:endParaRPr>
          </a:p>
        </p:txBody>
      </p:sp>
      <p:sp>
        <p:nvSpPr>
          <p:cNvPr id="2" name="Text Box 1"/>
          <p:cNvSpPr txBox="1"/>
          <p:nvPr/>
        </p:nvSpPr>
        <p:spPr>
          <a:xfrm>
            <a:off x="635" y="1468120"/>
            <a:ext cx="12191365" cy="4246245"/>
          </a:xfrm>
          <a:prstGeom prst="rect">
            <a:avLst/>
          </a:prstGeom>
          <a:noFill/>
        </p:spPr>
        <p:txBody>
          <a:bodyPr wrap="square" rtlCol="0" anchor="t">
            <a:spAutoFit/>
          </a:bodyPr>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1. The first paper is Predicting the price of Used Car Using Machine Learning Techniques.In this paper, they investigate the application of supervised machine learning techniques to predict the price of used cars in Mauritius. The predictionsare based on historical data collected from daily newspapers. Different techniques like multiple linear regression analysis, k-nearest neighbours, naïve bayes and decision trees have been used to make the predictions. </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The Second paper is Car Price Prediction Using Machine Learning Techniques. Considerable number of distinct</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attributes are examined for the reliable and accurate prediction. To build a model for predicting the price of used</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cars in Bosnia and Herzegovina, they have applied three machine learning techniques (Artificial Neural Network,</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Support Vector Machine and Random Forest).</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The Third paper is Price Evaluation model in second hand car system based on BP neural networks. In this paper, the</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price evaluation model based on big data analysis is proposed, which takes advantage of widely circulated vehicle</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data and a large number of vehicle transaction data to analyze the price data for each type of vehicles by using the</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optimized BP neural network algorithm. It aims to establish a second-hand car price evaluation model to get the price</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l">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that best matches the car.</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26430" y="570230"/>
            <a:ext cx="5076825" cy="645160"/>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Conclusion</a:t>
            </a:r>
            <a:endParaRPr lang="zh-CN" altLang="en-US" sz="3600" b="1">
              <a:gradFill>
                <a:gsLst>
                  <a:gs pos="0">
                    <a:srgbClr val="FE4444"/>
                  </a:gs>
                  <a:gs pos="100000">
                    <a:srgbClr val="832B2B"/>
                  </a:gs>
                </a:gsLst>
                <a:lin scaled="0"/>
              </a:gradFill>
              <a:latin typeface="Arial Rounded MT Bold" panose="020F07040305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2" name="Text Box 1"/>
          <p:cNvSpPr txBox="1"/>
          <p:nvPr/>
        </p:nvSpPr>
        <p:spPr>
          <a:xfrm>
            <a:off x="5354320" y="1766570"/>
            <a:ext cx="6651625" cy="4799965"/>
          </a:xfrm>
          <a:prstGeom prst="rect">
            <a:avLst/>
          </a:prstGeom>
          <a:noFill/>
        </p:spPr>
        <p:txBody>
          <a:bodyPr wrap="square" rtlCol="0" anchor="t">
            <a:spAutoFit/>
          </a:bodyPr>
          <a:p>
            <a:pPr algn="l"/>
            <a:endParaRPr lang="en-US" dirty="0" smtClean="0">
              <a:solidFill>
                <a:srgbClr val="00B050"/>
              </a:solidFill>
              <a:latin typeface="Arial Rounded MT Bold" panose="020F0704030504030204" pitchFamily="34" charset="0"/>
            </a:endParaRPr>
          </a:p>
          <a:p>
            <a:pPr algn="just">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In future this machine learning model may bind with various</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just">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website which can provide real time data for price prediction. Also we may add large historical data of car price which can help to improve accuracy of the machine learning model. For better performance, we plan to judiciously design deep learning network structures, use adaptive learning rates and train on clusters of data rather than the whole dataset.</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just">
              <a:buClrTx/>
              <a:buSzTx/>
              <a:buNone/>
            </a:pPr>
            <a:r>
              <a:rPr lang="en-US" dirty="0" smtClean="0">
                <a:gradFill>
                  <a:gsLst>
                    <a:gs pos="0">
                      <a:srgbClr val="14CD68"/>
                    </a:gs>
                    <a:gs pos="100000">
                      <a:srgbClr val="035C7D"/>
                    </a:gs>
                  </a:gsLst>
                  <a:lin scaled="0"/>
                </a:gradFill>
                <a:latin typeface="Arial Rounded MT Bold" panose="020F0704030504030204" pitchFamily="34" charset="0"/>
              </a:rPr>
              <a:t>The increased prices of new cars and the financial incapability of the customers to buy them, Used Car sales are on a global increase. Therefore, there is an urgent need for a Used Car Price Prediction system which effectively determines the worthiness of the car using a variety of features. The proposed system will help to determine the accurate price of used car price prediction. This paper compares 3 different algorithms for machine learning : Linear Regression, Lasso Regression and Ridge Regression.</a:t>
            </a:r>
            <a:endParaRPr lang="en-US" dirty="0" smtClean="0">
              <a:gradFill>
                <a:gsLst>
                  <a:gs pos="0">
                    <a:srgbClr val="14CD68"/>
                  </a:gs>
                  <a:gs pos="100000">
                    <a:srgbClr val="035C7D"/>
                  </a:gs>
                </a:gsLst>
                <a:lin scaled="0"/>
              </a:gradFill>
              <a:latin typeface="Arial Rounded MT Bold" panose="020F07040305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318770" y="3989705"/>
            <a:ext cx="6951345" cy="829945"/>
          </a:xfrm>
          <a:prstGeom prst="rect">
            <a:avLst/>
          </a:prstGeom>
          <a:noFill/>
        </p:spPr>
        <p:txBody>
          <a:bodyPr wrap="square" rtlCol="0">
            <a:spAutoFit/>
          </a:bodyPr>
          <a:lstStyle/>
          <a:p>
            <a:pPr algn="ctr"/>
            <a:r>
              <a:rPr lang="en-US" sz="4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Calibri" panose="020F0502020204030204" pitchFamily="34" charset="0"/>
              </a:rPr>
              <a:t>THANK YOU</a:t>
            </a:r>
            <a:endParaRPr lang="en-US" sz="48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Calibri" panose="020F0502020204030204" pitchFamily="34" charset="0"/>
            </a:endParaRPr>
          </a:p>
        </p:txBody>
      </p:sp>
      <p:grpSp>
        <p:nvGrpSpPr>
          <p:cNvPr id="21" name="组合 20"/>
          <p:cNvGrpSpPr/>
          <p:nvPr/>
        </p:nvGrpSpPr>
        <p:grpSpPr>
          <a:xfrm>
            <a:off x="284592" y="121475"/>
            <a:ext cx="1225377" cy="641507"/>
            <a:chOff x="235778" y="183648"/>
            <a:chExt cx="1225377" cy="641507"/>
          </a:xfrm>
        </p:grpSpPr>
        <p:sp>
          <p:nvSpPr>
            <p:cNvPr id="22" name="文本框 21"/>
            <p:cNvSpPr txBox="1"/>
            <p:nvPr/>
          </p:nvSpPr>
          <p:spPr>
            <a:xfrm>
              <a:off x="235778" y="183648"/>
              <a:ext cx="1225377" cy="460375"/>
            </a:xfrm>
            <a:prstGeom prst="rect">
              <a:avLst/>
            </a:prstGeom>
            <a:noFill/>
          </p:spPr>
          <p:txBody>
            <a:bodyPr wrap="square" rtlCol="0">
              <a:spAutoFit/>
            </a:bodyPr>
            <a:lstStyle/>
            <a:p>
              <a:pPr algn="ctr"/>
              <a:endParaRPr lang="zh-CN" altLang="en-US" sz="2400" b="1">
                <a:solidFill>
                  <a:srgbClr val="1D4D71"/>
                </a:solidFill>
                <a:latin typeface="Calibri" panose="020F0502020204030204" pitchFamily="34" charset="0"/>
                <a:ea typeface="Calibri" panose="020F0502020204030204" pitchFamily="34" charset="0"/>
              </a:endParaRPr>
            </a:p>
          </p:txBody>
        </p:sp>
        <p:sp>
          <p:nvSpPr>
            <p:cNvPr id="23" name="文本框 22"/>
            <p:cNvSpPr txBox="1"/>
            <p:nvPr/>
          </p:nvSpPr>
          <p:spPr>
            <a:xfrm>
              <a:off x="310066" y="518450"/>
              <a:ext cx="1076799" cy="306705"/>
            </a:xfrm>
            <a:prstGeom prst="rect">
              <a:avLst/>
            </a:prstGeom>
            <a:noFill/>
          </p:spPr>
          <p:txBody>
            <a:bodyPr wrap="square" rtlCol="0">
              <a:spAutoFit/>
            </a:bodyPr>
            <a:lstStyle/>
            <a:p>
              <a:pPr algn="dist"/>
              <a:endParaRPr lang="zh-CN" altLang="en-US" sz="1400">
                <a:solidFill>
                  <a:srgbClr val="334144"/>
                </a:solidFill>
                <a:latin typeface="Calibri" panose="020F0502020204030204" pitchFamily="34" charset="0"/>
                <a:ea typeface="Calibri" panose="020F0502020204030204" pitchFamily="34" charset="0"/>
              </a:endParaRPr>
            </a:p>
          </p:txBody>
        </p:sp>
      </p:grpSp>
      <p:sp>
        <p:nvSpPr>
          <p:cNvPr id="33" name="文本框 32"/>
          <p:cNvSpPr txBox="1"/>
          <p:nvPr/>
        </p:nvSpPr>
        <p:spPr>
          <a:xfrm>
            <a:off x="1510030" y="5927725"/>
            <a:ext cx="4568190" cy="398780"/>
          </a:xfrm>
          <a:prstGeom prst="rect">
            <a:avLst/>
          </a:prstGeom>
          <a:noFill/>
        </p:spPr>
        <p:txBody>
          <a:bodyPr wrap="square" rtlCol="0">
            <a:spAutoFit/>
          </a:bodyPr>
          <a:lstStyle/>
          <a:p>
            <a:r>
              <a:rPr 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sym typeface="+mn-ea"/>
              </a:rPr>
              <a:t>SUBMITTED BY:  </a:t>
            </a:r>
            <a:r>
              <a:rPr lang="en-US" altLang="en-IN" sz="2000" b="1" u="sng" dirty="0">
                <a:ln w="12700">
                  <a:solidFill>
                    <a:schemeClr val="accent5"/>
                  </a:solidFill>
                  <a:prstDash val="solid"/>
                </a:ln>
                <a:solidFill>
                  <a:srgbClr val="C90002"/>
                </a:solidFill>
                <a:effectLst/>
                <a:latin typeface="Times New Roman" panose="02020603050405020304" pitchFamily="18" charset="0"/>
                <a:cs typeface="Times New Roman" panose="02020603050405020304" pitchFamily="18" charset="0"/>
                <a:sym typeface="+mn-ea"/>
              </a:rPr>
              <a:t>DILIP KUMAR</a:t>
            </a:r>
            <a:endParaRPr lang="en-US" altLang="zh-CN" sz="2000">
              <a:solidFill>
                <a:srgbClr val="FAFAFA"/>
              </a:solidFill>
              <a:latin typeface="Calibri" panose="020F0502020204030204" pitchFamily="34" charset="0"/>
              <a:ea typeface="Calibri" panose="020F0502020204030204" pitchFamily="34" charset="0"/>
            </a:endParaRPr>
          </a:p>
        </p:txBody>
      </p:sp>
      <p:pic>
        <p:nvPicPr>
          <p:cNvPr id="3" name="Picture 2"/>
          <p:cNvPicPr/>
          <p:nvPr/>
        </p:nvPicPr>
        <p:blipFill>
          <a:blip r:embed="rId1">
            <a:extLst>
              <a:ext uri="{28A0092B-C50C-407E-A947-70E740481C1C}">
                <a14:useLocalDpi xmlns:a14="http://schemas.microsoft.com/office/drawing/2010/main" val="0"/>
              </a:ext>
            </a:extLst>
          </a:blip>
          <a:srcRect/>
          <a:stretch>
            <a:fillRect/>
          </a:stretch>
        </p:blipFill>
        <p:spPr bwMode="auto">
          <a:xfrm>
            <a:off x="7673975" y="0"/>
            <a:ext cx="3327400" cy="1618615"/>
          </a:xfrm>
          <a:prstGeom prst="rect">
            <a:avLst/>
          </a:prstGeom>
          <a:noFill/>
          <a:ln>
            <a:noFill/>
          </a:ln>
        </p:spPr>
      </p:pic>
      <p:pic>
        <p:nvPicPr>
          <p:cNvPr id="2" name="Picture 1"/>
          <p:cNvPicPr>
            <a:picLocks noChangeAspect="1"/>
          </p:cNvPicPr>
          <p:nvPr/>
        </p:nvPicPr>
        <p:blipFill>
          <a:blip r:embed="rId2"/>
          <a:stretch>
            <a:fillRect/>
          </a:stretch>
        </p:blipFill>
        <p:spPr>
          <a:xfrm>
            <a:off x="0" y="0"/>
            <a:ext cx="7450455" cy="3973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圆角 32"/>
          <p:cNvSpPr/>
          <p:nvPr/>
        </p:nvSpPr>
        <p:spPr>
          <a:xfrm>
            <a:off x="7160075" y="1762273"/>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gradFill>
                  <a:gsLst>
                    <a:gs pos="0">
                      <a:srgbClr val="FE4444"/>
                    </a:gs>
                    <a:gs pos="100000">
                      <a:srgbClr val="832B2B"/>
                    </a:gs>
                  </a:gsLst>
                  <a:lin scaled="0"/>
                </a:gradFill>
                <a:latin typeface="Arial Rounded MT Bold" panose="020F0704030504030204" pitchFamily="34" charset="0"/>
                <a:sym typeface="+mn-ea"/>
              </a:rPr>
              <a:t>I</a:t>
            </a:r>
            <a:r>
              <a:rPr lang="en-US" sz="2000" b="1" dirty="0" smtClean="0">
                <a:gradFill>
                  <a:gsLst>
                    <a:gs pos="0">
                      <a:srgbClr val="FE4444"/>
                    </a:gs>
                    <a:gs pos="100000">
                      <a:srgbClr val="832B2B"/>
                    </a:gs>
                  </a:gsLst>
                  <a:lin scaled="0"/>
                </a:gradFill>
                <a:latin typeface="Arial Rounded MT Bold" panose="020F0704030504030204" pitchFamily="34" charset="0"/>
                <a:sym typeface="+mn-ea"/>
              </a:rPr>
              <a:t>ntroduction</a:t>
            </a:r>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sp>
        <p:nvSpPr>
          <p:cNvPr id="37" name="矩形: 圆角 36"/>
          <p:cNvSpPr/>
          <p:nvPr/>
        </p:nvSpPr>
        <p:spPr>
          <a:xfrm>
            <a:off x="7160518" y="3344333"/>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ClrTx/>
              <a:buSzTx/>
              <a:buFontTx/>
            </a:pPr>
            <a:endParaRPr lang="en-US" sz="2000" b="1" dirty="0" smtClean="0">
              <a:gradFill>
                <a:gsLst>
                  <a:gs pos="0">
                    <a:srgbClr val="FE4444"/>
                  </a:gs>
                  <a:gs pos="100000">
                    <a:srgbClr val="832B2B"/>
                  </a:gs>
                </a:gsLst>
                <a:lin scaled="0"/>
              </a:gradFill>
              <a:latin typeface="Arial Rounded MT Bold" panose="020F0704030504030204" pitchFamily="34" charset="0"/>
              <a:sym typeface="+mn-ea"/>
            </a:endParaRPr>
          </a:p>
          <a:p>
            <a:pPr algn="l">
              <a:buClrTx/>
              <a:buSzTx/>
              <a:buFontTx/>
            </a:pPr>
            <a:r>
              <a:rPr lang="en-US" sz="2000" b="1" dirty="0" smtClean="0">
                <a:gradFill>
                  <a:gsLst>
                    <a:gs pos="0">
                      <a:srgbClr val="FE4444"/>
                    </a:gs>
                    <a:gs pos="100000">
                      <a:srgbClr val="832B2B"/>
                    </a:gs>
                  </a:gsLst>
                  <a:lin scaled="0"/>
                </a:gradFill>
                <a:latin typeface="Arial Rounded MT Bold" panose="020F0704030504030204" pitchFamily="34" charset="0"/>
                <a:sym typeface="+mn-ea"/>
              </a:rPr>
              <a:t>Exploratory Data Analysis</a:t>
            </a:r>
            <a:endParaRPr lang="en-US" sz="2000" b="1" i="0" dirty="0" smtClean="0">
              <a:gradFill>
                <a:gsLst>
                  <a:gs pos="0">
                    <a:srgbClr val="FE4444"/>
                  </a:gs>
                  <a:gs pos="100000">
                    <a:srgbClr val="832B2B"/>
                  </a:gs>
                </a:gsLst>
                <a:lin scaled="0"/>
              </a:gradFill>
              <a:latin typeface="Arial Rounded MT Bold" panose="020F0704030504030204" pitchFamily="34" charset="0"/>
            </a:endParaRPr>
          </a:p>
          <a:p>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sp>
        <p:nvSpPr>
          <p:cNvPr id="39" name="矩形: 圆角 38"/>
          <p:cNvSpPr/>
          <p:nvPr/>
        </p:nvSpPr>
        <p:spPr>
          <a:xfrm>
            <a:off x="7168773" y="4133638"/>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gradFill>
                  <a:gsLst>
                    <a:gs pos="0">
                      <a:srgbClr val="FE4444"/>
                    </a:gs>
                    <a:gs pos="100000">
                      <a:srgbClr val="832B2B"/>
                    </a:gs>
                  </a:gsLst>
                  <a:lin scaled="0"/>
                </a:gradFill>
                <a:latin typeface="Arial Rounded MT Bold" panose="020F0704030504030204" pitchFamily="34" charset="0"/>
                <a:sym typeface="+mn-ea"/>
              </a:rPr>
              <a:t>Data Pre-Processing</a:t>
            </a:r>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grpSp>
        <p:nvGrpSpPr>
          <p:cNvPr id="40" name="组合 39"/>
          <p:cNvGrpSpPr/>
          <p:nvPr/>
        </p:nvGrpSpPr>
        <p:grpSpPr>
          <a:xfrm>
            <a:off x="7389729" y="466737"/>
            <a:ext cx="3507105" cy="711835"/>
            <a:chOff x="2993547" y="4814416"/>
            <a:chExt cx="3507105" cy="711835"/>
          </a:xfrm>
        </p:grpSpPr>
        <p:sp>
          <p:nvSpPr>
            <p:cNvPr id="41" name="矩形: 圆角 40"/>
            <p:cNvSpPr/>
            <p:nvPr/>
          </p:nvSpPr>
          <p:spPr>
            <a:xfrm>
              <a:off x="3109752" y="4814416"/>
              <a:ext cx="1692202" cy="551905"/>
            </a:xfrm>
            <a:prstGeom prst="roundRect">
              <a:avLst>
                <a:gd name="adj" fmla="val 61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sz="5400" b="1">
                <a:solidFill>
                  <a:srgbClr val="1D4D71"/>
                </a:solidFill>
                <a:latin typeface="Calibri" panose="020F0502020204030204" pitchFamily="34" charset="0"/>
                <a:ea typeface="Calibri" panose="020F0502020204030204" pitchFamily="34" charset="0"/>
              </a:endParaRPr>
            </a:p>
          </p:txBody>
        </p:sp>
        <p:sp>
          <p:nvSpPr>
            <p:cNvPr id="42" name="矩形: 圆角 41"/>
            <p:cNvSpPr/>
            <p:nvPr/>
          </p:nvSpPr>
          <p:spPr>
            <a:xfrm>
              <a:off x="2993547" y="4952211"/>
              <a:ext cx="3507105" cy="574040"/>
            </a:xfrm>
            <a:prstGeom prst="roundRect">
              <a:avLst>
                <a:gd name="adj" fmla="val 618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a:ln w="12700">
                    <a:solidFill>
                      <a:schemeClr val="accent5"/>
                    </a:solidFill>
                    <a:prstDash val="solid"/>
                  </a:ln>
                  <a:solidFill>
                    <a:srgbClr val="92D050"/>
                  </a:solidFill>
                  <a:effectLst/>
                  <a:latin typeface="Calibri" panose="020F0502020204030204" pitchFamily="34" charset="0"/>
                  <a:ea typeface="Calibri" panose="020F0502020204030204" pitchFamily="34" charset="0"/>
                </a:rPr>
                <a:t>CONTENTS</a:t>
              </a:r>
              <a:endParaRPr lang="en-US" altLang="zh-CN" sz="5400">
                <a:ln w="12700">
                  <a:solidFill>
                    <a:schemeClr val="accent5"/>
                  </a:solidFill>
                  <a:prstDash val="solid"/>
                </a:ln>
                <a:solidFill>
                  <a:srgbClr val="92D050"/>
                </a:solidFill>
                <a:effectLst/>
                <a:latin typeface="Calibri" panose="020F0502020204030204" pitchFamily="34" charset="0"/>
                <a:ea typeface="Calibri" panose="020F0502020204030204" pitchFamily="34" charset="0"/>
              </a:endParaRPr>
            </a:p>
          </p:txBody>
        </p:sp>
      </p:grpSp>
      <p:sp>
        <p:nvSpPr>
          <p:cNvPr id="3" name="矩形: 圆角 32"/>
          <p:cNvSpPr/>
          <p:nvPr/>
        </p:nvSpPr>
        <p:spPr>
          <a:xfrm>
            <a:off x="7160075" y="2563643"/>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en-US" sz="2000" b="1" dirty="0" smtClean="0">
                <a:gradFill>
                  <a:gsLst>
                    <a:gs pos="0">
                      <a:srgbClr val="FE4444"/>
                    </a:gs>
                    <a:gs pos="100000">
                      <a:srgbClr val="832B2B"/>
                    </a:gs>
                  </a:gsLst>
                  <a:lin scaled="0"/>
                </a:gradFill>
                <a:latin typeface="Arial Rounded MT Bold" panose="020F0704030504030204" pitchFamily="34" charset="0"/>
                <a:sym typeface="+mn-ea"/>
              </a:rPr>
              <a:t>Overview</a:t>
            </a:r>
            <a:endParaRPr lang="en-US" altLang="en-US" sz="2000" b="1" dirty="0" smtClean="0">
              <a:gradFill>
                <a:gsLst>
                  <a:gs pos="0">
                    <a:srgbClr val="FE4444"/>
                  </a:gs>
                  <a:gs pos="100000">
                    <a:srgbClr val="832B2B"/>
                  </a:gs>
                </a:gsLst>
                <a:lin scaled="0"/>
              </a:gradFill>
              <a:latin typeface="Arial" panose="020B0604020202020204" pitchFamily="34" charset="0"/>
              <a:ea typeface="Calibri" panose="020F0502020204030204" pitchFamily="34" charset="0"/>
              <a:cs typeface="Arial" panose="020B0604020202020204" pitchFamily="34" charset="0"/>
              <a:sym typeface="+mn-ea"/>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7" name="矩形: 圆角 38"/>
          <p:cNvSpPr/>
          <p:nvPr/>
        </p:nvSpPr>
        <p:spPr>
          <a:xfrm>
            <a:off x="7160518" y="5705898"/>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sz="2000" b="1" dirty="0" smtClean="0">
                <a:gradFill>
                  <a:gsLst>
                    <a:gs pos="0">
                      <a:srgbClr val="FE4444"/>
                    </a:gs>
                    <a:gs pos="100000">
                      <a:srgbClr val="832B2B"/>
                    </a:gs>
                  </a:gsLst>
                  <a:lin scaled="0"/>
                </a:gradFill>
                <a:latin typeface="Arial Rounded MT Bold" panose="020F0704030504030204" pitchFamily="34" charset="0"/>
                <a:sym typeface="+mn-ea"/>
              </a:rPr>
              <a:t>Conclusion</a:t>
            </a:r>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sp>
        <p:nvSpPr>
          <p:cNvPr id="8" name="矩形: 圆角 38"/>
          <p:cNvSpPr/>
          <p:nvPr/>
        </p:nvSpPr>
        <p:spPr>
          <a:xfrm>
            <a:off x="7168138" y="4919768"/>
            <a:ext cx="3965851" cy="551905"/>
          </a:xfrm>
          <a:prstGeom prst="roundRect">
            <a:avLst>
              <a:gd name="adj" fmla="val 6181"/>
            </a:avLst>
          </a:prstGeom>
          <a:noFill/>
          <a:ln>
            <a:solidFill>
              <a:srgbClr val="1D4D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sz="2000" b="1" dirty="0" smtClean="0">
                <a:gradFill>
                  <a:gsLst>
                    <a:gs pos="0">
                      <a:srgbClr val="FE4444"/>
                    </a:gs>
                    <a:gs pos="100000">
                      <a:srgbClr val="832B2B"/>
                    </a:gs>
                  </a:gsLst>
                  <a:lin scaled="0"/>
                </a:gradFill>
                <a:latin typeface="Arial Rounded MT Bold" panose="020F0704030504030204" pitchFamily="34" charset="0"/>
                <a:sym typeface="+mn-ea"/>
              </a:rPr>
              <a:t>Observations </a:t>
            </a:r>
            <a:endParaRPr lang="en-US" altLang="en-US" sz="2000" b="1" dirty="0" smtClean="0">
              <a:gradFill>
                <a:gsLst>
                  <a:gs pos="0">
                    <a:srgbClr val="FE4444"/>
                  </a:gs>
                  <a:gs pos="100000">
                    <a:srgbClr val="832B2B"/>
                  </a:gs>
                </a:gsLst>
                <a:lin scaled="0"/>
              </a:gradFill>
              <a:latin typeface="Arial Rounded MT Bold" panose="020F0704030504030204" pitchFamily="34" charset="0"/>
              <a:ea typeface="Calibri" panose="020F050202020403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40655" y="1979295"/>
            <a:ext cx="6750685" cy="3969385"/>
          </a:xfrm>
          <a:prstGeom prst="rect">
            <a:avLst/>
          </a:prstGeom>
          <a:noFill/>
        </p:spPr>
        <p:txBody>
          <a:bodyPr wrap="square" rtlCol="0">
            <a:spAutoFit/>
          </a:bodyPr>
          <a:lstStyle/>
          <a:p>
            <a:pPr algn="just">
              <a:buNone/>
            </a:pPr>
            <a:r>
              <a:rPr lang="en-US" dirty="0" smtClean="0">
                <a:gradFill>
                  <a:gsLst>
                    <a:gs pos="0">
                      <a:srgbClr val="14CD68"/>
                    </a:gs>
                    <a:gs pos="100000">
                      <a:srgbClr val="035C7D"/>
                    </a:gs>
                  </a:gsLst>
                  <a:lin scaled="0"/>
                </a:gradFill>
                <a:latin typeface="Arial Rounded MT Bold" panose="020F0704030504030204" pitchFamily="34" charset="0"/>
                <a:sym typeface="+mn-ea"/>
              </a:rPr>
              <a:t>Determining whether the listed price of a used car is a challenging task, due to the many factors that drive a used vehicle’s price on the market. The focus of this project is developing machine learning models that can accurately predict the price of a used car based on its features, in order to make informed purchases. We implement and evaluate various learning methods on a dataset consisting of the sale prices of different makes and models .</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just">
              <a:buNone/>
            </a:pPr>
            <a:r>
              <a:rPr lang="en-US" dirty="0" smtClean="0">
                <a:gradFill>
                  <a:gsLst>
                    <a:gs pos="0">
                      <a:srgbClr val="14CD68"/>
                    </a:gs>
                    <a:gs pos="100000">
                      <a:srgbClr val="035C7D"/>
                    </a:gs>
                  </a:gsLst>
                  <a:lin scaled="0"/>
                </a:gradFill>
                <a:latin typeface="Arial Rounded MT Bold" panose="020F0704030504030204" pitchFamily="34" charset="0"/>
                <a:sym typeface="+mn-ea"/>
              </a:rPr>
              <a:t>Regression Algorithms are used because they provide us with continuous value as an output and not a categorized value because of which it will be possible to predict the actual price a car rather than the price range of a car. User Interface has also been developed which acquires input from any user and displays the Price of a car according  to user’s inputs.</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p:txBody>
      </p:sp>
      <p:sp>
        <p:nvSpPr>
          <p:cNvPr id="3" name="文本框 2"/>
          <p:cNvSpPr txBox="1"/>
          <p:nvPr/>
        </p:nvSpPr>
        <p:spPr>
          <a:xfrm>
            <a:off x="7155815" y="780415"/>
            <a:ext cx="2865120" cy="1198880"/>
          </a:xfrm>
          <a:prstGeom prst="rect">
            <a:avLst/>
          </a:prstGeom>
          <a:noFill/>
        </p:spPr>
        <p:txBody>
          <a:bodyPr wrap="square" rtlCol="0">
            <a:spAutoFit/>
          </a:bodyPr>
          <a:lstStyle/>
          <a:p>
            <a:pPr algn="dist"/>
            <a:r>
              <a:rPr lang="en-US" sz="3600" b="1" u="sng" dirty="0" smtClean="0">
                <a:gradFill>
                  <a:gsLst>
                    <a:gs pos="0">
                      <a:srgbClr val="14CD68"/>
                    </a:gs>
                    <a:gs pos="100000">
                      <a:srgbClr val="035C7D"/>
                    </a:gs>
                  </a:gsLst>
                  <a:lin scaled="0"/>
                </a:gradFill>
                <a:latin typeface="Arial Rounded MT Bold" panose="020F0704030504030204" pitchFamily="34" charset="0"/>
                <a:sym typeface="+mn-ea"/>
              </a:rPr>
              <a:t>Introduction</a:t>
            </a:r>
            <a:endParaRPr lang="en-US" sz="3600" b="1" u="sng" dirty="0" smtClean="0">
              <a:gradFill>
                <a:gsLst>
                  <a:gs pos="0">
                    <a:srgbClr val="14CD68"/>
                  </a:gs>
                  <a:gs pos="100000">
                    <a:srgbClr val="035C7D"/>
                  </a:gs>
                </a:gsLst>
                <a:lin scaled="0"/>
              </a:gradFill>
              <a:latin typeface="Arial Rounded MT Bold" panose="020F0704030504030204" pitchFamily="34" charset="0"/>
            </a:endParaRPr>
          </a:p>
          <a:p>
            <a:pPr algn="dist"/>
            <a:endParaRPr lang="zh-CN" altLang="en-US" sz="3600" b="1" u="sng">
              <a:gradFill>
                <a:gsLst>
                  <a:gs pos="0">
                    <a:srgbClr val="14CD68"/>
                  </a:gs>
                  <a:gs pos="100000">
                    <a:srgbClr val="0B6E38"/>
                  </a:gs>
                </a:gsLst>
                <a:lin scaled="0"/>
              </a:gradFill>
              <a:latin typeface="Arial Rounded MT Bold" panose="020F07040305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12105" y="2052955"/>
            <a:ext cx="6551295" cy="4523105"/>
          </a:xfrm>
          <a:prstGeom prst="rect">
            <a:avLst/>
          </a:prstGeom>
          <a:noFill/>
        </p:spPr>
        <p:txBody>
          <a:bodyPr wrap="square" rtlCol="0">
            <a:spAutoFit/>
          </a:bodyPr>
          <a:lstStyle/>
          <a:p>
            <a:pPr algn="just">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The price of a new car in the industry is fixed by the manufacturer with some additional costs incurred by the Government in the form of taxes. So, customers buying a new car can be assured of the money they invest to be worthy. But,</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lgn="just">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due to the increased prices of new cars and the financial incapability of the customers to buy them, . Existing System includes a process where a seller decides a price randomly and buyer has no idea about the car and it’s value in the present day scenario. In fact, seller also has no idea about the car’s existing value or the price he should be selling the car at. To overcome this problem we have developed a model which will be highly effective. Regression Algorithms are used because they provide us with continuous value as an output and not a categorized value. Because of which it will be possible to predict the actual price a car rather than the price range of a car. </a:t>
            </a:r>
            <a:endParaRPr lang="en-US" dirty="0" smtClean="0">
              <a:gradFill>
                <a:gsLst>
                  <a:gs pos="0">
                    <a:srgbClr val="007BD3"/>
                  </a:gs>
                  <a:gs pos="100000">
                    <a:srgbClr val="034373"/>
                  </a:gs>
                </a:gsLst>
                <a:lin scaled="0"/>
              </a:gradFill>
              <a:latin typeface="Arial Rounded MT Bold" panose="020F0704030504030204" pitchFamily="34" charset="0"/>
              <a:sym typeface="+mn-ea"/>
            </a:endParaRPr>
          </a:p>
        </p:txBody>
      </p:sp>
      <p:sp>
        <p:nvSpPr>
          <p:cNvPr id="3" name="文本框 2"/>
          <p:cNvSpPr txBox="1"/>
          <p:nvPr/>
        </p:nvSpPr>
        <p:spPr>
          <a:xfrm>
            <a:off x="7155815" y="780415"/>
            <a:ext cx="2363470" cy="645160"/>
          </a:xfrm>
          <a:prstGeom prst="rect">
            <a:avLst/>
          </a:prstGeom>
          <a:noFill/>
        </p:spPr>
        <p:txBody>
          <a:bodyPr wrap="square" rtlCol="0">
            <a:spAutoFit/>
          </a:bodyPr>
          <a:lstStyle/>
          <a:p>
            <a:pPr algn="dist"/>
            <a:r>
              <a:rPr lang="en-US" sz="3600" b="1" u="sng" dirty="0" smtClean="0">
                <a:gradFill>
                  <a:gsLst>
                    <a:gs pos="0">
                      <a:srgbClr val="14CD68"/>
                    </a:gs>
                    <a:gs pos="100000">
                      <a:srgbClr val="035C7D"/>
                    </a:gs>
                  </a:gsLst>
                  <a:lin scaled="0"/>
                </a:gradFill>
                <a:latin typeface="Arial Rounded MT Bold" panose="020F0704030504030204" pitchFamily="34" charset="0"/>
                <a:sym typeface="+mn-ea"/>
              </a:rPr>
              <a:t>Overview</a:t>
            </a:r>
            <a:endParaRPr lang="en-US" sz="3600" b="1">
              <a:gradFill>
                <a:gsLst>
                  <a:gs pos="0">
                    <a:srgbClr val="14CD68"/>
                  </a:gs>
                  <a:gs pos="100000">
                    <a:srgbClr val="0B6E38"/>
                  </a:gs>
                </a:gsLst>
                <a:lin scaled="0"/>
              </a:gradFill>
              <a:latin typeface="Arial Rounded MT Bold" panose="020F07040305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10405" y="570230"/>
            <a:ext cx="7680960" cy="645160"/>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Dataset overview</a:t>
            </a:r>
            <a:endParaRPr lang="zh-CN" altLang="en-US" sz="3600" b="1">
              <a:gradFill>
                <a:gsLst>
                  <a:gs pos="0">
                    <a:srgbClr val="FE4444"/>
                  </a:gs>
                  <a:gs pos="100000">
                    <a:srgbClr val="832B2B"/>
                  </a:gs>
                </a:gsLst>
                <a:lin scaled="0"/>
              </a:gradFill>
              <a:latin typeface="Arial Rounded MT Bold" panose="020F0704030504030204" pitchFamily="34" charset="0"/>
              <a:ea typeface="Calibri" panose="020F0502020204030204" pitchFamily="34" charset="0"/>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sp>
        <p:nvSpPr>
          <p:cNvPr id="7" name="Text Box 6"/>
          <p:cNvSpPr txBox="1"/>
          <p:nvPr/>
        </p:nvSpPr>
        <p:spPr>
          <a:xfrm>
            <a:off x="5541010" y="1861820"/>
            <a:ext cx="6464300" cy="2030095"/>
          </a:xfrm>
          <a:prstGeom prst="rect">
            <a:avLst/>
          </a:prstGeom>
          <a:noFill/>
        </p:spPr>
        <p:txBody>
          <a:bodyPr wrap="square" rtlCol="0" anchor="t">
            <a:spAutoFit/>
          </a:bodyPr>
          <a:p>
            <a:pPr algn="l">
              <a:lnSpc>
                <a:spcPct val="100000"/>
              </a:lnSpc>
              <a:buClrTx/>
              <a:buSzTx/>
              <a:buNone/>
            </a:pPr>
            <a:r>
              <a:rPr lang="en-US" dirty="0" smtClean="0">
                <a:gradFill>
                  <a:gsLst>
                    <a:gs pos="0">
                      <a:srgbClr val="14CD68"/>
                    </a:gs>
                    <a:gs pos="100000">
                      <a:srgbClr val="035C7D"/>
                    </a:gs>
                  </a:gsLst>
                  <a:lin scaled="0"/>
                </a:gradFill>
                <a:latin typeface="Arial Rounded MT Bold" panose="020F0704030504030204" pitchFamily="34" charset="0"/>
                <a:sym typeface="+mn-ea"/>
              </a:rPr>
              <a:t>• Number of data points in train data:2799.</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buNone/>
            </a:pPr>
            <a:r>
              <a:rPr lang="en-US" dirty="0" smtClean="0">
                <a:gradFill>
                  <a:gsLst>
                    <a:gs pos="0">
                      <a:srgbClr val="14CD68"/>
                    </a:gs>
                    <a:gs pos="100000">
                      <a:srgbClr val="035C7D"/>
                    </a:gs>
                  </a:gsLst>
                  <a:lin scaled="0"/>
                </a:gradFill>
                <a:latin typeface="Arial Rounded MT Bold" panose="020F0704030504030204" pitchFamily="34" charset="0"/>
                <a:sym typeface="+mn-ea"/>
              </a:rPr>
              <a:t>• Number of features in train data: 7.</a:t>
            </a:r>
            <a:endParaRPr lang="en-US" dirty="0" smtClean="0">
              <a:gradFill>
                <a:gsLst>
                  <a:gs pos="0">
                    <a:srgbClr val="14CD68"/>
                  </a:gs>
                  <a:gs pos="100000">
                    <a:srgbClr val="035C7D"/>
                  </a:gs>
                </a:gsLst>
                <a:lin scaled="0"/>
              </a:gradFill>
              <a:latin typeface="Arial Rounded MT Bold" panose="020F0704030504030204" pitchFamily="34" charset="0"/>
            </a:endParaRPr>
          </a:p>
          <a:p>
            <a:pPr>
              <a:buNone/>
            </a:pPr>
            <a:r>
              <a:rPr lang="en-US" dirty="0" smtClean="0">
                <a:gradFill>
                  <a:gsLst>
                    <a:gs pos="0">
                      <a:srgbClr val="14CD68"/>
                    </a:gs>
                    <a:gs pos="100000">
                      <a:srgbClr val="035C7D"/>
                    </a:gs>
                  </a:gsLst>
                  <a:lin scaled="0"/>
                </a:gradFill>
                <a:latin typeface="Arial Rounded MT Bold" panose="020F0704030504030204" pitchFamily="34" charset="0"/>
                <a:sym typeface="+mn-ea"/>
              </a:rPr>
              <a:t>• Data contains numerical as well as categorical variable.</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a:p>
            <a:pPr>
              <a:buNone/>
            </a:pPr>
            <a:endParaRPr lang="en-US" dirty="0" smtClean="0">
              <a:gradFill>
                <a:gsLst>
                  <a:gs pos="0">
                    <a:srgbClr val="14CD68"/>
                  </a:gs>
                  <a:gs pos="100000">
                    <a:srgbClr val="035C7D"/>
                  </a:gs>
                </a:gsLst>
                <a:lin scaled="0"/>
              </a:gradFill>
              <a:latin typeface="Arial Rounded MT Bold" panose="020F0704030504030204" pitchFamily="34" charset="0"/>
            </a:endParaRPr>
          </a:p>
          <a:p>
            <a:pPr>
              <a:buNone/>
            </a:pPr>
            <a:r>
              <a:rPr lang="en-US" dirty="0" smtClean="0">
                <a:gradFill>
                  <a:gsLst>
                    <a:gs pos="0">
                      <a:srgbClr val="14CD68"/>
                    </a:gs>
                    <a:gs pos="100000">
                      <a:srgbClr val="035C7D"/>
                    </a:gs>
                  </a:gsLst>
                  <a:lin scaled="0"/>
                </a:gradFill>
                <a:latin typeface="Arial Rounded MT Bold" panose="020F0704030504030204" pitchFamily="34" charset="0"/>
                <a:sym typeface="+mn-ea"/>
              </a:rPr>
              <a:t>• With 7 explanatory variables describing (almost) every aspect of used car price in Ames, Iowa, this competition challenges you to predict the final price of each car</a:t>
            </a:r>
            <a:endParaRPr lang="en-US" dirty="0" smtClean="0">
              <a:gradFill>
                <a:gsLst>
                  <a:gs pos="0">
                    <a:srgbClr val="14CD68"/>
                  </a:gs>
                  <a:gs pos="100000">
                    <a:srgbClr val="035C7D"/>
                  </a:gs>
                </a:gsLst>
                <a:lin scaled="0"/>
              </a:gradFill>
              <a:latin typeface="Arial Rounded MT Bold" panose="020F0704030504030204" pitchFamily="34" charset="0"/>
              <a:sym typeface="+mn-ea"/>
            </a:endParaRPr>
          </a:p>
        </p:txBody>
      </p:sp>
      <p:pic>
        <p:nvPicPr>
          <p:cNvPr id="4" name="Picture 3"/>
          <p:cNvPicPr>
            <a:picLocks noChangeAspect="1"/>
          </p:cNvPicPr>
          <p:nvPr/>
        </p:nvPicPr>
        <p:blipFill>
          <a:blip r:embed="rId1"/>
          <a:stretch>
            <a:fillRect/>
          </a:stretch>
        </p:blipFill>
        <p:spPr>
          <a:xfrm>
            <a:off x="5059680" y="4923790"/>
            <a:ext cx="6945630" cy="1419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66260" y="356870"/>
            <a:ext cx="7708265" cy="1506855"/>
          </a:xfrm>
          <a:prstGeom prst="rect">
            <a:avLst/>
          </a:prstGeom>
          <a:noFill/>
        </p:spPr>
        <p:txBody>
          <a:bodyPr wrap="square" rtlCol="0">
            <a:spAutoFit/>
          </a:bodyPr>
          <a:lstStyle/>
          <a:p>
            <a:pPr algn="dist"/>
            <a:r>
              <a:rPr lang="en-US" sz="3600" b="1" dirty="0" smtClean="0">
                <a:gradFill>
                  <a:gsLst>
                    <a:gs pos="0">
                      <a:srgbClr val="14CD68"/>
                    </a:gs>
                    <a:gs pos="100000">
                      <a:srgbClr val="035C7D"/>
                    </a:gs>
                  </a:gsLst>
                  <a:lin scaled="0"/>
                </a:gradFill>
                <a:latin typeface="Arial Rounded MT Bold" panose="020F0704030504030204" pitchFamily="34" charset="0"/>
                <a:sym typeface="+mn-ea"/>
              </a:rPr>
              <a:t>The Null values present in dataset</a:t>
            </a:r>
            <a:r>
              <a:rPr lang="en-US" sz="3200" dirty="0" smtClean="0">
                <a:solidFill>
                  <a:srgbClr val="00B050"/>
                </a:solidFill>
                <a:latin typeface="Arial Rounded MT Bold" panose="020F0704030504030204" pitchFamily="34" charset="0"/>
                <a:sym typeface="+mn-ea"/>
              </a:rPr>
              <a:t> </a:t>
            </a:r>
            <a:endParaRPr sz="3200">
              <a:solidFill>
                <a:srgbClr val="00B050"/>
              </a:solidFill>
              <a:latin typeface="Arial Rounded MT Bold" panose="020F0704030504030204" pitchFamily="34" charset="0"/>
            </a:endParaRPr>
          </a:p>
          <a:p>
            <a:pPr algn="dist"/>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2" name="Picture 1"/>
          <p:cNvPicPr>
            <a:picLocks noChangeAspect="1"/>
          </p:cNvPicPr>
          <p:nvPr/>
        </p:nvPicPr>
        <p:blipFill>
          <a:blip r:embed="rId1"/>
          <a:stretch>
            <a:fillRect/>
          </a:stretch>
        </p:blipFill>
        <p:spPr>
          <a:xfrm>
            <a:off x="5593715" y="1656715"/>
            <a:ext cx="5756910" cy="4991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66465" y="356870"/>
            <a:ext cx="8725535" cy="645160"/>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Distribution of car prices</a:t>
            </a:r>
            <a:endParaRPr lang="en-US" sz="3600" b="1" dirty="0" smtClean="0">
              <a:gradFill>
                <a:gsLst>
                  <a:gs pos="0">
                    <a:srgbClr val="14CD68"/>
                  </a:gs>
                  <a:gs pos="100000">
                    <a:srgbClr val="035C7D"/>
                  </a:gs>
                </a:gsLst>
                <a:lin scaled="0"/>
              </a:gradFill>
              <a:latin typeface="Arial Rounded MT Bold" panose="020F0704030504030204" pitchFamily="34" charset="0"/>
              <a:sym typeface="+mn-ea"/>
            </a:endParaRPr>
          </a:p>
        </p:txBody>
      </p:sp>
      <p:sp>
        <p:nvSpPr>
          <p:cNvPr id="5"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2" name="Picture 1"/>
          <p:cNvPicPr>
            <a:picLocks noChangeAspect="1"/>
          </p:cNvPicPr>
          <p:nvPr/>
        </p:nvPicPr>
        <p:blipFill>
          <a:blip r:embed="rId1"/>
          <a:stretch>
            <a:fillRect/>
          </a:stretch>
        </p:blipFill>
        <p:spPr>
          <a:xfrm>
            <a:off x="5494655" y="1775460"/>
            <a:ext cx="6076315" cy="3759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52850" y="356870"/>
            <a:ext cx="8439785" cy="1506855"/>
          </a:xfrm>
          <a:prstGeom prst="rect">
            <a:avLst/>
          </a:prstGeom>
          <a:noFill/>
        </p:spPr>
        <p:txBody>
          <a:bodyPr wrap="square" rtlCol="0">
            <a:spAutoFit/>
          </a:bodyPr>
          <a:lstStyle/>
          <a:p>
            <a:pPr algn="ctr"/>
            <a:r>
              <a:rPr lang="en-US" sz="3600" b="1" dirty="0" smtClean="0">
                <a:gradFill>
                  <a:gsLst>
                    <a:gs pos="0">
                      <a:srgbClr val="14CD68"/>
                    </a:gs>
                    <a:gs pos="100000">
                      <a:srgbClr val="035C7D"/>
                    </a:gs>
                  </a:gsLst>
                  <a:lin scaled="0"/>
                </a:gradFill>
                <a:latin typeface="Arial Rounded MT Bold" panose="020F0704030504030204" pitchFamily="34" charset="0"/>
                <a:sym typeface="+mn-ea"/>
              </a:rPr>
              <a:t>Correlations</a:t>
            </a:r>
            <a:r>
              <a:rPr lang="en-US" sz="3200" dirty="0" smtClean="0">
                <a:solidFill>
                  <a:srgbClr val="00B050"/>
                </a:solidFill>
                <a:latin typeface="Arial Rounded MT Bold" panose="020F0704030504030204" pitchFamily="34" charset="0"/>
                <a:sym typeface="+mn-ea"/>
              </a:rPr>
              <a:t> </a:t>
            </a:r>
            <a:endParaRPr sz="3200">
              <a:solidFill>
                <a:srgbClr val="00B050"/>
              </a:solidFill>
              <a:latin typeface="Arial Rounded MT Bold" panose="020F0704030504030204" pitchFamily="34" charset="0"/>
            </a:endParaRPr>
          </a:p>
          <a:p>
            <a:pPr algn="dist"/>
            <a:endParaRPr sz="2800">
              <a:gradFill>
                <a:gsLst>
                  <a:gs pos="0">
                    <a:srgbClr val="E30000"/>
                  </a:gs>
                  <a:gs pos="100000">
                    <a:srgbClr val="760303"/>
                  </a:gs>
                </a:gsLst>
                <a:lin scaled="0"/>
              </a:gradFill>
              <a:latin typeface="Arial Rounded MT Bold" panose="020F0704030504030204" pitchFamily="34" charset="0"/>
            </a:endParaRPr>
          </a:p>
          <a:p>
            <a:pPr algn="dist"/>
            <a:endParaRPr lang="zh-CN" altLang="en-US" sz="2800" b="1">
              <a:gradFill>
                <a:gsLst>
                  <a:gs pos="0">
                    <a:srgbClr val="E30000"/>
                  </a:gs>
                  <a:gs pos="100000">
                    <a:srgbClr val="760303"/>
                  </a:gs>
                </a:gsLst>
                <a:lin scaled="0"/>
              </a:gradFill>
              <a:latin typeface="Arial Rounded MT Bold" panose="020F0704030504030204" pitchFamily="34" charset="0"/>
              <a:ea typeface="Calibri" panose="020F0502020204030204" pitchFamily="34" charset="0"/>
            </a:endParaRPr>
          </a:p>
        </p:txBody>
      </p:sp>
      <p:sp>
        <p:nvSpPr>
          <p:cNvPr id="4" name="文本框 3"/>
          <p:cNvSpPr txBox="1"/>
          <p:nvPr/>
        </p:nvSpPr>
        <p:spPr>
          <a:xfrm rot="16200000">
            <a:off x="-2387669" y="3168238"/>
            <a:ext cx="5297600" cy="521970"/>
          </a:xfrm>
          <a:prstGeom prst="rect">
            <a:avLst/>
          </a:prstGeom>
          <a:noFill/>
        </p:spPr>
        <p:txBody>
          <a:bodyPr wrap="square" rtlCol="0">
            <a:spAutoFit/>
          </a:bodyPr>
          <a:lstStyle/>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2" name="Picture 1"/>
          <p:cNvPicPr>
            <a:picLocks noChangeAspect="1"/>
          </p:cNvPicPr>
          <p:nvPr/>
        </p:nvPicPr>
        <p:blipFill>
          <a:blip r:embed="rId1"/>
          <a:stretch>
            <a:fillRect/>
          </a:stretch>
        </p:blipFill>
        <p:spPr>
          <a:xfrm>
            <a:off x="5762625" y="1605280"/>
            <a:ext cx="5562600" cy="4562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709920" y="407670"/>
            <a:ext cx="5379720" cy="1198880"/>
          </a:xfrm>
          <a:prstGeom prst="rect">
            <a:avLst/>
          </a:prstGeom>
          <a:noFill/>
        </p:spPr>
        <p:txBody>
          <a:bodyPr wrap="square" rtlCol="0">
            <a:spAutoFit/>
          </a:bodyPr>
          <a:lstStyle/>
          <a:p>
            <a:pPr algn="dist"/>
            <a:r>
              <a:rPr lang="en-US" sz="3600" b="1" dirty="0" smtClean="0">
                <a:gradFill>
                  <a:gsLst>
                    <a:gs pos="0">
                      <a:srgbClr val="14CD68"/>
                    </a:gs>
                    <a:gs pos="100000">
                      <a:srgbClr val="035C7D"/>
                    </a:gs>
                  </a:gsLst>
                  <a:lin scaled="0"/>
                </a:gradFill>
                <a:latin typeface="Arial Rounded MT Bold" panose="020F0704030504030204" pitchFamily="34" charset="0"/>
                <a:sym typeface="+mn-ea"/>
              </a:rPr>
              <a:t>Relationship between fuel type  and car Price</a:t>
            </a:r>
            <a:endParaRPr lang="en-US" sz="3600" b="1" dirty="0" smtClean="0">
              <a:gradFill>
                <a:gsLst>
                  <a:gs pos="0">
                    <a:srgbClr val="14CD68"/>
                  </a:gs>
                  <a:gs pos="100000">
                    <a:srgbClr val="035C7D"/>
                  </a:gs>
                </a:gsLst>
                <a:lin scaled="0"/>
              </a:gradFill>
              <a:latin typeface="Arial Rounded MT Bold" panose="020F0704030504030204" pitchFamily="34" charset="0"/>
              <a:sym typeface="+mn-ea"/>
            </a:endParaRPr>
          </a:p>
        </p:txBody>
      </p:sp>
      <p:sp>
        <p:nvSpPr>
          <p:cNvPr id="6" name="文本框 3"/>
          <p:cNvSpPr txBox="1"/>
          <p:nvPr/>
        </p:nvSpPr>
        <p:spPr>
          <a:xfrm rot="16200000">
            <a:off x="-2387669" y="3168238"/>
            <a:ext cx="5297600" cy="521970"/>
          </a:xfrm>
          <a:prstGeom prst="rect">
            <a:avLst/>
          </a:prstGeom>
          <a:noFill/>
        </p:spPr>
        <p:txBody>
          <a:bodyPr wrap="square" rtlCol="0">
            <a:spAutoFit/>
          </a:bodyPr>
          <a:p>
            <a:pPr algn="dist"/>
            <a:r>
              <a:rPr lang="en-GB" sz="1400" dirty="0">
                <a:solidFill>
                  <a:srgbClr val="00B0F0"/>
                </a:solidFill>
                <a:latin typeface="Arial Rounded MT Bold" panose="020F0704030504030204" pitchFamily="34" charset="0"/>
                <a:sym typeface="+mn-ea"/>
              </a:rPr>
              <a:t>Let’s start </a:t>
            </a:r>
            <a:r>
              <a:rPr lang="en-GB" sz="1400" dirty="0" smtClean="0">
                <a:solidFill>
                  <a:srgbClr val="00B0F0"/>
                </a:solidFill>
                <a:latin typeface="Arial Rounded MT Bold" panose="020F0704030504030204" pitchFamily="34" charset="0"/>
                <a:sym typeface="+mn-ea"/>
              </a:rPr>
              <a:t>the Data-Analysis</a:t>
            </a:r>
            <a:r>
              <a:rPr lang="en-GB" sz="1400" dirty="0" smtClean="0">
                <a:latin typeface="Arial Rounded MT Bold" panose="020F0704030504030204" pitchFamily="34" charset="0"/>
                <a:sym typeface="+mn-ea"/>
              </a:rPr>
              <a:t>.</a:t>
            </a:r>
            <a:endParaRPr sz="1400">
              <a:latin typeface="Arial Rounded MT Bold" panose="020F0704030504030204" pitchFamily="34" charset="0"/>
            </a:endParaRPr>
          </a:p>
          <a:p>
            <a:pPr algn="dist"/>
            <a:endParaRPr lang="zh-CN" altLang="en-US" sz="1400" dirty="0">
              <a:solidFill>
                <a:schemeClr val="bg2">
                  <a:lumMod val="25000"/>
                </a:schemeClr>
              </a:solidFill>
              <a:latin typeface="Calibri" panose="020F0502020204030204" pitchFamily="34" charset="0"/>
              <a:ea typeface="Calibri" panose="020F0502020204030204" pitchFamily="34" charset="0"/>
            </a:endParaRPr>
          </a:p>
        </p:txBody>
      </p:sp>
      <p:pic>
        <p:nvPicPr>
          <p:cNvPr id="7" name="Picture 6"/>
          <p:cNvPicPr>
            <a:picLocks noChangeAspect="1"/>
          </p:cNvPicPr>
          <p:nvPr/>
        </p:nvPicPr>
        <p:blipFill>
          <a:blip r:embed="rId1"/>
          <a:stretch>
            <a:fillRect/>
          </a:stretch>
        </p:blipFill>
        <p:spPr>
          <a:xfrm>
            <a:off x="6010910" y="2105025"/>
            <a:ext cx="5421630" cy="3749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a:solidFill>
              <a:schemeClr val="tx1">
                <a:lumMod val="75000"/>
                <a:lumOff val="25000"/>
              </a:schemeClr>
            </a:solidFill>
            <a:latin typeface="Microsoft YaHei" panose="020B0503020204020204" pitchFamily="34" charset="-122"/>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5254</Words>
  <Application>WPS Presentation</Application>
  <PresentationFormat>宽屏</PresentationFormat>
  <Paragraphs>130</Paragraphs>
  <Slides>15</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Microsoft YaHei</vt:lpstr>
      <vt:lpstr>Times New Roman</vt:lpstr>
      <vt:lpstr>Calibri</vt:lpstr>
      <vt:lpstr>Arial Rounded MT Bold</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hp</cp:lastModifiedBy>
  <cp:revision>156</cp:revision>
  <dcterms:created xsi:type="dcterms:W3CDTF">2018-02-24T19:23:00Z</dcterms:created>
  <dcterms:modified xsi:type="dcterms:W3CDTF">2021-10-04T16:38:13Z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1033-11.2.0.10094</vt:lpwstr>
  </property>
</Properties>
</file>