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8"/>
  </p:notesMasterIdLst>
  <p:handoutMasterIdLst>
    <p:handoutMasterId r:id="rId29"/>
  </p:handoutMasterIdLst>
  <p:sldIdLst>
    <p:sldId id="345" r:id="rId5"/>
    <p:sldId id="324" r:id="rId6"/>
    <p:sldId id="311" r:id="rId7"/>
    <p:sldId id="325" r:id="rId8"/>
    <p:sldId id="326" r:id="rId9"/>
    <p:sldId id="327" r:id="rId10"/>
    <p:sldId id="328" r:id="rId11"/>
    <p:sldId id="329" r:id="rId12"/>
    <p:sldId id="330" r:id="rId13"/>
    <p:sldId id="331" r:id="rId14"/>
    <p:sldId id="335" r:id="rId15"/>
    <p:sldId id="332" r:id="rId16"/>
    <p:sldId id="333" r:id="rId17"/>
    <p:sldId id="334" r:id="rId18"/>
    <p:sldId id="342" r:id="rId19"/>
    <p:sldId id="336" r:id="rId20"/>
    <p:sldId id="337" r:id="rId21"/>
    <p:sldId id="338" r:id="rId22"/>
    <p:sldId id="339" r:id="rId23"/>
    <p:sldId id="340" r:id="rId24"/>
    <p:sldId id="341" r:id="rId25"/>
    <p:sldId id="343" r:id="rId26"/>
    <p:sldId id="346" r:id="rId27"/>
  </p:sldIdLst>
  <p:sldSz cx="12188825"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1" autoAdjust="0"/>
  </p:normalViewPr>
  <p:slideViewPr>
    <p:cSldViewPr showGuides="1">
      <p:cViewPr varScale="1">
        <p:scale>
          <a:sx n="62" d="100"/>
          <a:sy n="62" d="100"/>
        </p:scale>
        <p:origin x="840" y="7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5/24/2022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5/24/2022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4581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78774414"/>
      </p:ext>
    </p:extLst>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508514086"/>
      </p:ext>
    </p:extLst>
  </p:cSld>
  <p:clrMapOvr>
    <a:masterClrMapping/>
  </p:clrMapOvr>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109632188"/>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0785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00323393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14267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3696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23886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t>5/24/2022</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42560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71805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t>5/24/2022</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02494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t>5/24/2022</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9553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t>5/24/2022</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00200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smtClean="0"/>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20131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t>5/24/2022</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075334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4AB525-F3F4-481A-B8D5-B732FA9EB082}" type="datetime1">
              <a:rPr lang="en-US" smtClean="0"/>
              <a:pPr/>
              <a:t>5/24/2022</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844050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012" y="2404801"/>
            <a:ext cx="9394928" cy="1645870"/>
          </a:xfrm>
        </p:spPr>
        <p:txBody>
          <a:bodyPr/>
          <a:lstStyle/>
          <a:p>
            <a:r>
              <a:rPr lang="en-US" dirty="0" smtClean="0"/>
              <a:t>Micro Credit Default Project</a:t>
            </a:r>
            <a:endParaRPr lang="en-US" dirty="0"/>
          </a:p>
        </p:txBody>
      </p:sp>
      <p:sp>
        <p:nvSpPr>
          <p:cNvPr id="3" name="Subtitle 2"/>
          <p:cNvSpPr>
            <a:spLocks noGrp="1"/>
          </p:cNvSpPr>
          <p:nvPr>
            <p:ph type="subTitle" idx="1"/>
          </p:nvPr>
        </p:nvSpPr>
        <p:spPr/>
        <p:txBody>
          <a:bodyPr/>
          <a:lstStyle/>
          <a:p>
            <a:r>
              <a:rPr lang="en-US" dirty="0" smtClean="0"/>
              <a:t>By Deepak Kumar</a:t>
            </a:r>
            <a:endParaRPr lang="en-US" dirty="0"/>
          </a:p>
        </p:txBody>
      </p:sp>
    </p:spTree>
    <p:extLst>
      <p:ext uri="{BB962C8B-B14F-4D97-AF65-F5344CB8AC3E}">
        <p14:creationId xmlns:p14="http://schemas.microsoft.com/office/powerpoint/2010/main" val="94323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C70B-B3A2-4106-843E-C95451207CCE}"/>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sp>
        <p:nvSpPr>
          <p:cNvPr id="5" name="Content Placeholder 2">
            <a:extLst>
              <a:ext uri="{FF2B5EF4-FFF2-40B4-BE49-F238E27FC236}">
                <a16:creationId xmlns:a16="http://schemas.microsoft.com/office/drawing/2014/main" id="{9824565F-A9E1-4B9D-BBD5-2585F393E008}"/>
              </a:ext>
            </a:extLst>
          </p:cNvPr>
          <p:cNvSpPr>
            <a:spLocks noGrp="1"/>
          </p:cNvSpPr>
          <p:nvPr>
            <p:ph idx="1"/>
          </p:nvPr>
        </p:nvSpPr>
        <p:spPr>
          <a:xfrm>
            <a:off x="1103025" y="4648200"/>
            <a:ext cx="8944211" cy="1600200"/>
          </a:xfrm>
        </p:spPr>
        <p:txBody>
          <a:bodyPr/>
          <a:lstStyle/>
          <a:p>
            <a:pPr marL="0" indent="0">
              <a:buNone/>
            </a:pPr>
            <a:r>
              <a:rPr lang="en-US" dirty="0"/>
              <a:t> </a:t>
            </a:r>
            <a:endParaRPr lang="en-US" dirty="0"/>
          </a:p>
        </p:txBody>
      </p:sp>
      <p:graphicFrame>
        <p:nvGraphicFramePr>
          <p:cNvPr id="4" name="Table 5">
            <a:extLst>
              <a:ext uri="{FF2B5EF4-FFF2-40B4-BE49-F238E27FC236}">
                <a16:creationId xmlns:a16="http://schemas.microsoft.com/office/drawing/2014/main" id="{734C55A4-B0D6-4538-B951-25F6B3D51F9B}"/>
              </a:ext>
            </a:extLst>
          </p:cNvPr>
          <p:cNvGraphicFramePr>
            <a:graphicFrameLocks/>
          </p:cNvGraphicFramePr>
          <p:nvPr>
            <p:extLst>
              <p:ext uri="{D42A27DB-BD31-4B8C-83A1-F6EECF244321}">
                <p14:modId xmlns:p14="http://schemas.microsoft.com/office/powerpoint/2010/main" val="345203537"/>
              </p:ext>
            </p:extLst>
          </p:nvPr>
        </p:nvGraphicFramePr>
        <p:xfrm>
          <a:off x="836612" y="1524000"/>
          <a:ext cx="8906805" cy="278003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799" b="0" kern="1200" dirty="0">
                          <a:solidFill>
                            <a:schemeClr val="bg1"/>
                          </a:solidFill>
                          <a:latin typeface="Constantia" panose="02030602050306030303" pitchFamily="18" charset="0"/>
                          <a:ea typeface="+mn-ea"/>
                          <a:cs typeface="+mn-cs"/>
                        </a:rPr>
                        <a:t>Variable</a:t>
                      </a:r>
                    </a:p>
                  </a:txBody>
                  <a:tcPr marL="6350" marR="6350" marT="6350" marB="0" anchor="b"/>
                </a:tc>
                <a:tc>
                  <a:txBody>
                    <a:bodyPr/>
                    <a:lstStyle/>
                    <a:p>
                      <a:pPr algn="ctr" fontAlgn="b"/>
                      <a:r>
                        <a:rPr lang="en-US" sz="1799" b="0" kern="1200" dirty="0">
                          <a:solidFill>
                            <a:schemeClr val="bg1"/>
                          </a:solidFill>
                          <a:latin typeface="Constantia" panose="02030602050306030303" pitchFamily="18" charset="0"/>
                          <a:ea typeface="+mn-ea"/>
                          <a:cs typeface="+mn-cs"/>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sz="1800" dirty="0">
                          <a:latin typeface="Bodoni MT" panose="02070603080606020203" pitchFamily="18" charset="0"/>
                        </a:rPr>
                        <a:t>31</a:t>
                      </a:r>
                    </a:p>
                  </a:txBody>
                  <a:tcPr/>
                </a:tc>
                <a:tc>
                  <a:txBody>
                    <a:bodyPr/>
                    <a:lstStyle/>
                    <a:p>
                      <a:pPr algn="l" fontAlgn="b"/>
                      <a:r>
                        <a:rPr lang="en-US" sz="1800" b="0" i="0" u="none" strike="noStrike" dirty="0">
                          <a:solidFill>
                            <a:srgbClr val="000000"/>
                          </a:solidFill>
                          <a:effectLst/>
                          <a:latin typeface="Bodoni MT" panose="02070603080606020203" pitchFamily="18" charset="0"/>
                        </a:rPr>
                        <a:t>maxamnt_loans90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maximum amount of loan taken by the user in last 90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sz="1800" dirty="0">
                          <a:latin typeface="Bodoni MT" panose="02070603080606020203" pitchFamily="18" charset="0"/>
                        </a:rPr>
                        <a:t>32</a:t>
                      </a:r>
                    </a:p>
                  </a:txBody>
                  <a:tcPr/>
                </a:tc>
                <a:tc>
                  <a:txBody>
                    <a:bodyPr/>
                    <a:lstStyle/>
                    <a:p>
                      <a:pPr algn="l" fontAlgn="b"/>
                      <a:r>
                        <a:rPr lang="en-US" sz="1800" b="0" i="0" u="none" strike="noStrike" dirty="0">
                          <a:solidFill>
                            <a:srgbClr val="000000"/>
                          </a:solidFill>
                          <a:effectLst/>
                          <a:latin typeface="Bodoni MT" panose="02070603080606020203" pitchFamily="18" charset="0"/>
                        </a:rPr>
                        <a:t>medianamnt_loans90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Median of amounts of loan taken by the user in last 90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sz="1800" dirty="0">
                          <a:latin typeface="Bodoni MT" panose="02070603080606020203" pitchFamily="18" charset="0"/>
                        </a:rPr>
                        <a:t>33</a:t>
                      </a:r>
                    </a:p>
                  </a:txBody>
                  <a:tcPr/>
                </a:tc>
                <a:tc>
                  <a:txBody>
                    <a:bodyPr/>
                    <a:lstStyle/>
                    <a:p>
                      <a:pPr algn="l" fontAlgn="b"/>
                      <a:r>
                        <a:rPr lang="en-US" sz="1800" b="0" i="0" u="none" strike="noStrike" dirty="0">
                          <a:solidFill>
                            <a:srgbClr val="000000"/>
                          </a:solidFill>
                          <a:effectLst/>
                          <a:latin typeface="Bodoni MT" panose="02070603080606020203" pitchFamily="18" charset="0"/>
                        </a:rPr>
                        <a:t>payback30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Average payback time in days over last 30 days</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sz="1800" dirty="0">
                          <a:latin typeface="Bodoni MT" panose="02070603080606020203" pitchFamily="18" charset="0"/>
                        </a:rPr>
                        <a:t>34</a:t>
                      </a:r>
                    </a:p>
                  </a:txBody>
                  <a:tcPr/>
                </a:tc>
                <a:tc>
                  <a:txBody>
                    <a:bodyPr/>
                    <a:lstStyle/>
                    <a:p>
                      <a:pPr algn="l" fontAlgn="b"/>
                      <a:r>
                        <a:rPr lang="en-US" sz="1800" b="0" i="0" u="none" strike="noStrike">
                          <a:solidFill>
                            <a:srgbClr val="000000"/>
                          </a:solidFill>
                          <a:effectLst/>
                          <a:latin typeface="Bodoni MT" panose="02070603080606020203" pitchFamily="18" charset="0"/>
                        </a:rPr>
                        <a:t>payback90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Average payback time in days over last 90 days</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sz="1800" dirty="0">
                          <a:latin typeface="Bodoni MT" panose="02070603080606020203" pitchFamily="18" charset="0"/>
                        </a:rPr>
                        <a:t>35</a:t>
                      </a:r>
                    </a:p>
                  </a:txBody>
                  <a:tcPr/>
                </a:tc>
                <a:tc>
                  <a:txBody>
                    <a:bodyPr/>
                    <a:lstStyle/>
                    <a:p>
                      <a:pPr algn="l" fontAlgn="b"/>
                      <a:r>
                        <a:rPr lang="en-US" sz="1800" b="0" i="0" u="none" strike="noStrike">
                          <a:solidFill>
                            <a:srgbClr val="000000"/>
                          </a:solidFill>
                          <a:effectLst/>
                          <a:latin typeface="Bodoni MT" panose="02070603080606020203" pitchFamily="18" charset="0"/>
                        </a:rPr>
                        <a:t>pcircle</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telecom circle</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sz="1800" dirty="0">
                          <a:latin typeface="Bodoni MT" panose="02070603080606020203" pitchFamily="18" charset="0"/>
                        </a:rPr>
                        <a:t>36</a:t>
                      </a:r>
                    </a:p>
                  </a:txBody>
                  <a:tcPr/>
                </a:tc>
                <a:tc>
                  <a:txBody>
                    <a:bodyPr/>
                    <a:lstStyle/>
                    <a:p>
                      <a:pPr algn="l" fontAlgn="b"/>
                      <a:r>
                        <a:rPr lang="en-US" sz="1800" b="0" i="0" u="none" strike="noStrike" dirty="0">
                          <a:solidFill>
                            <a:srgbClr val="000000"/>
                          </a:solidFill>
                          <a:effectLst/>
                          <a:latin typeface="Bodoni MT" panose="02070603080606020203" pitchFamily="18" charset="0"/>
                        </a:rPr>
                        <a:t>pdate</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date</a:t>
                      </a:r>
                    </a:p>
                  </a:txBody>
                  <a:tcPr marL="6350" marR="6350" marT="6350" marB="0" anchor="b"/>
                </a:tc>
                <a:extLst>
                  <a:ext uri="{0D108BD9-81ED-4DB2-BD59-A6C34878D82A}">
                    <a16:rowId xmlns:a16="http://schemas.microsoft.com/office/drawing/2014/main" val="592713193"/>
                  </a:ext>
                </a:extLst>
              </a:tr>
            </a:tbl>
          </a:graphicData>
        </a:graphic>
      </p:graphicFrame>
    </p:spTree>
    <p:extLst>
      <p:ext uri="{BB962C8B-B14F-4D97-AF65-F5344CB8AC3E}">
        <p14:creationId xmlns:p14="http://schemas.microsoft.com/office/powerpoint/2010/main" val="255434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D6C8-DE17-4327-917B-576B3CCBE85B}"/>
              </a:ext>
            </a:extLst>
          </p:cNvPr>
          <p:cNvSpPr>
            <a:spLocks noGrp="1"/>
          </p:cNvSpPr>
          <p:nvPr>
            <p:ph type="title"/>
          </p:nvPr>
        </p:nvSpPr>
        <p:spPr/>
        <p:txBody>
          <a:bodyPr/>
          <a:lstStyle/>
          <a:p>
            <a:r>
              <a:rPr lang="en-US" b="1" dirty="0">
                <a:latin typeface="Constantia" panose="02030602050306030303" pitchFamily="18" charset="0"/>
              </a:rPr>
              <a:t>Observations</a:t>
            </a:r>
            <a:r>
              <a:rPr lang="en-US" dirty="0">
                <a:latin typeface="Constantia" panose="02030602050306030303" pitchFamily="18" charset="0"/>
              </a:rPr>
              <a:t>:</a:t>
            </a:r>
          </a:p>
        </p:txBody>
      </p:sp>
      <p:sp>
        <p:nvSpPr>
          <p:cNvPr id="3" name="Content Placeholder 2">
            <a:extLst>
              <a:ext uri="{FF2B5EF4-FFF2-40B4-BE49-F238E27FC236}">
                <a16:creationId xmlns:a16="http://schemas.microsoft.com/office/drawing/2014/main" id="{B4629148-4FD9-46DD-BA66-D8C1147D7CFD}"/>
              </a:ext>
            </a:extLst>
          </p:cNvPr>
          <p:cNvSpPr>
            <a:spLocks noGrp="1"/>
          </p:cNvSpPr>
          <p:nvPr>
            <p:ph idx="1"/>
          </p:nvPr>
        </p:nvSpPr>
        <p:spPr>
          <a:xfrm>
            <a:off x="677158" y="1447800"/>
            <a:ext cx="8594429" cy="4593563"/>
          </a:xfrm>
        </p:spPr>
        <p:txBody>
          <a:bodyPr>
            <a:normAutofit lnSpcReduction="10000"/>
          </a:bodyPr>
          <a:lstStyle/>
          <a:p>
            <a:r>
              <a:rPr lang="en-US" dirty="0">
                <a:latin typeface="Bodoni MT" panose="02070603080606020203" pitchFamily="18" charset="0"/>
              </a:rPr>
              <a:t> Basically there are 2 type of observations made i.e., customer behavior for 30 days and 90 days.</a:t>
            </a:r>
          </a:p>
          <a:p>
            <a:r>
              <a:rPr lang="en-US" dirty="0">
                <a:latin typeface="Bodoni MT" panose="02070603080606020203" pitchFamily="18" charset="0"/>
              </a:rPr>
              <a:t>Two types of account held by customer main account, data account.</a:t>
            </a:r>
          </a:p>
          <a:p>
            <a:r>
              <a:rPr lang="en-US" dirty="0">
                <a:latin typeface="Bodoni MT" panose="02070603080606020203" pitchFamily="18" charset="0"/>
              </a:rPr>
              <a:t>Target feature 'Label' has unbalanced data, we need to treat the target variable using sampling technique.</a:t>
            </a:r>
          </a:p>
          <a:p>
            <a:r>
              <a:rPr lang="en-US" dirty="0">
                <a:latin typeface="Bodoni MT" panose="02070603080606020203" pitchFamily="18" charset="0"/>
              </a:rPr>
              <a:t>‘Unnamed: 0' attribute has all unique values as same as index columns which has no importance for analysis.</a:t>
            </a:r>
          </a:p>
          <a:p>
            <a:r>
              <a:rPr lang="en-US" dirty="0">
                <a:latin typeface="Bodoni MT" panose="02070603080606020203" pitchFamily="18" charset="0"/>
              </a:rPr>
              <a:t>Approximately 90% of data in '</a:t>
            </a:r>
            <a:r>
              <a:rPr lang="en-US" dirty="0" err="1">
                <a:latin typeface="Bodoni MT" panose="02070603080606020203" pitchFamily="18" charset="0"/>
              </a:rPr>
              <a:t>msisdn</a:t>
            </a:r>
            <a:r>
              <a:rPr lang="en-US" dirty="0">
                <a:latin typeface="Bodoni MT" panose="02070603080606020203" pitchFamily="18" charset="0"/>
              </a:rPr>
              <a:t>' has unique values, </a:t>
            </a:r>
            <a:r>
              <a:rPr lang="en-US" dirty="0" err="1">
                <a:latin typeface="Bodoni MT" panose="02070603080606020203" pitchFamily="18" charset="0"/>
              </a:rPr>
              <a:t>i.e</a:t>
            </a:r>
            <a:r>
              <a:rPr lang="en-US" dirty="0">
                <a:latin typeface="Bodoni MT" panose="02070603080606020203" pitchFamily="18" charset="0"/>
              </a:rPr>
              <a:t>, ID.</a:t>
            </a:r>
          </a:p>
          <a:p>
            <a:r>
              <a:rPr lang="en-US" dirty="0">
                <a:latin typeface="Bodoni MT" panose="02070603080606020203" pitchFamily="18" charset="0"/>
              </a:rPr>
              <a:t>'payback30','payback90' has nearly 50% of the values having 0.</a:t>
            </a:r>
          </a:p>
          <a:p>
            <a:r>
              <a:rPr lang="en-US" dirty="0">
                <a:latin typeface="Bodoni MT" panose="02070603080606020203" pitchFamily="18" charset="0"/>
              </a:rPr>
              <a:t>More than 90% of '</a:t>
            </a:r>
            <a:r>
              <a:rPr lang="en-US" dirty="0" err="1">
                <a:latin typeface="Bodoni MT" panose="02070603080606020203" pitchFamily="18" charset="0"/>
              </a:rPr>
              <a:t>last_rech_date_da</a:t>
            </a:r>
            <a:r>
              <a:rPr lang="en-US" dirty="0">
                <a:latin typeface="Bodoni MT" panose="02070603080606020203" pitchFamily="18" charset="0"/>
              </a:rPr>
              <a:t>', 'cnt_da_rech90 ','fr_da_rech90','medianamnt_loans30','medianamnt_loans90' has of values which is 0.</a:t>
            </a:r>
          </a:p>
          <a:p>
            <a:r>
              <a:rPr lang="en-US" dirty="0">
                <a:latin typeface="Bodoni MT" panose="02070603080606020203" pitchFamily="18" charset="0"/>
              </a:rPr>
              <a:t>'</a:t>
            </a:r>
            <a:r>
              <a:rPr lang="en-US" dirty="0" err="1">
                <a:latin typeface="Bodoni MT" panose="02070603080606020203" pitchFamily="18" charset="0"/>
              </a:rPr>
              <a:t>pcircle</a:t>
            </a:r>
            <a:r>
              <a:rPr lang="en-US" dirty="0">
                <a:latin typeface="Bodoni MT" panose="02070603080606020203" pitchFamily="18" charset="0"/>
              </a:rPr>
              <a:t>' has only 1 unique value through out column and '</a:t>
            </a:r>
            <a:r>
              <a:rPr lang="en-US" dirty="0" err="1">
                <a:latin typeface="Bodoni MT" panose="02070603080606020203" pitchFamily="18" charset="0"/>
              </a:rPr>
              <a:t>pdate</a:t>
            </a:r>
            <a:r>
              <a:rPr lang="en-US" dirty="0">
                <a:latin typeface="Bodoni MT" panose="02070603080606020203" pitchFamily="18" charset="0"/>
              </a:rPr>
              <a:t>' is a categorical column we can drop this column.</a:t>
            </a:r>
          </a:p>
        </p:txBody>
      </p:sp>
    </p:spTree>
    <p:extLst>
      <p:ext uri="{BB962C8B-B14F-4D97-AF65-F5344CB8AC3E}">
        <p14:creationId xmlns:p14="http://schemas.microsoft.com/office/powerpoint/2010/main" val="47975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974D-08B3-4651-8101-C315EC66149D}"/>
              </a:ext>
            </a:extLst>
          </p:cNvPr>
          <p:cNvSpPr>
            <a:spLocks noGrp="1"/>
          </p:cNvSpPr>
          <p:nvPr>
            <p:ph type="title"/>
          </p:nvPr>
        </p:nvSpPr>
        <p:spPr/>
        <p:txBody>
          <a:bodyPr/>
          <a:lstStyle/>
          <a:p>
            <a:r>
              <a:rPr lang="en-US" b="1" dirty="0">
                <a:latin typeface="Constantia" panose="02030602050306030303" pitchFamily="18" charset="0"/>
              </a:rPr>
              <a:t>Data Pre-processing and </a:t>
            </a:r>
            <a:br>
              <a:rPr lang="en-US" b="1" dirty="0">
                <a:latin typeface="Constantia" panose="02030602050306030303" pitchFamily="18" charset="0"/>
              </a:rPr>
            </a:br>
            <a:r>
              <a:rPr lang="en-US" b="1" dirty="0">
                <a:latin typeface="Constantia" panose="02030602050306030303" pitchFamily="18" charset="0"/>
              </a:rPr>
              <a:t>Exploratory data analysis</a:t>
            </a:r>
          </a:p>
        </p:txBody>
      </p:sp>
      <p:sp>
        <p:nvSpPr>
          <p:cNvPr id="3" name="Content Placeholder 2">
            <a:extLst>
              <a:ext uri="{FF2B5EF4-FFF2-40B4-BE49-F238E27FC236}">
                <a16:creationId xmlns:a16="http://schemas.microsoft.com/office/drawing/2014/main" id="{632BB82D-C55F-4A5E-9C8B-7723DE0D921F}"/>
              </a:ext>
            </a:extLst>
          </p:cNvPr>
          <p:cNvSpPr>
            <a:spLocks noGrp="1"/>
          </p:cNvSpPr>
          <p:nvPr>
            <p:ph idx="1"/>
          </p:nvPr>
        </p:nvSpPr>
        <p:spPr>
          <a:xfrm>
            <a:off x="455612" y="2052919"/>
            <a:ext cx="10896599" cy="4805081"/>
          </a:xfrm>
        </p:spPr>
        <p:txBody>
          <a:bodyPr>
            <a:normAutofit lnSpcReduction="10000"/>
          </a:bodyPr>
          <a:lstStyle/>
          <a:p>
            <a:r>
              <a:rPr lang="en-US" sz="1900" dirty="0">
                <a:latin typeface="Bodoni MT" panose="02070603080606020203" pitchFamily="18" charset="0"/>
              </a:rPr>
              <a:t>There are outliers present in the dataset. We can use the IQR method of identifying outliers to set up a “fence” outside of Q1 and Q3. Any values that fall outside of this fence are considered outliers. ... Any observations that are more than 1.5 IQR below Q1 or more than 1.5 IQR above Q3 are considered outliers.</a:t>
            </a:r>
          </a:p>
          <a:p>
            <a:pPr marL="1256923" lvl="3" indent="0">
              <a:buNone/>
            </a:pPr>
            <a:r>
              <a:rPr lang="en-US" sz="2200" dirty="0">
                <a:latin typeface="Bodoni MT" panose="02070603080606020203" pitchFamily="18" charset="0"/>
              </a:rPr>
              <a:t>      IQR = Q3-Q1</a:t>
            </a:r>
          </a:p>
          <a:p>
            <a:pPr marL="1256923" lvl="3" indent="0">
              <a:buNone/>
            </a:pPr>
            <a:r>
              <a:rPr lang="en-US" sz="2200" dirty="0">
                <a:latin typeface="Bodoni MT" panose="02070603080606020203" pitchFamily="18" charset="0"/>
              </a:rPr>
              <a:t>      high = Q3+(1.5*IQR)</a:t>
            </a:r>
          </a:p>
          <a:p>
            <a:pPr marL="1256923" lvl="3" indent="0">
              <a:buNone/>
            </a:pPr>
            <a:r>
              <a:rPr lang="en-US" sz="2200" dirty="0">
                <a:latin typeface="Bodoni MT" panose="02070603080606020203" pitchFamily="18" charset="0"/>
              </a:rPr>
              <a:t>      low = Q1-(1.5*IQR)</a:t>
            </a:r>
          </a:p>
          <a:p>
            <a:r>
              <a:rPr lang="en-US" sz="1900" dirty="0">
                <a:latin typeface="Bodoni MT" panose="02070603080606020203" pitchFamily="18" charset="0"/>
              </a:rPr>
              <a:t>Following attributes in the list are having extreme outliers, let us treat them with below technique.  We will replace the higher outlier values with upper boundary, and lower outlier values with lower boundary. </a:t>
            </a:r>
          </a:p>
          <a:p>
            <a:r>
              <a:rPr lang="en-US" sz="1900" dirty="0">
                <a:latin typeface="Bodoni MT" panose="02070603080606020203" pitchFamily="18" charset="0"/>
              </a:rPr>
              <a:t>We can see that there is reduction in outliers. We can see some of features like 'fr_da_rech30','fr_da_rech90', '</a:t>
            </a:r>
            <a:r>
              <a:rPr lang="en-US" sz="1900" dirty="0" err="1">
                <a:latin typeface="Bodoni MT" panose="02070603080606020203" pitchFamily="18" charset="0"/>
              </a:rPr>
              <a:t>last_rech_date_da</a:t>
            </a:r>
            <a:r>
              <a:rPr lang="en-US" sz="1900" dirty="0">
                <a:latin typeface="Bodoni MT" panose="02070603080606020203" pitchFamily="18" charset="0"/>
              </a:rPr>
              <a:t>', 'medianmarechprebal30’ have nearly zero correlation with target variable. 'cnt_da_rech30','cnt_loans90','fr_da_rech90','medianmarechprebal90' also have very high skewness in the data. </a:t>
            </a:r>
          </a:p>
          <a:p>
            <a:endParaRPr lang="en-US" dirty="0"/>
          </a:p>
        </p:txBody>
      </p:sp>
    </p:spTree>
    <p:extLst>
      <p:ext uri="{BB962C8B-B14F-4D97-AF65-F5344CB8AC3E}">
        <p14:creationId xmlns:p14="http://schemas.microsoft.com/office/powerpoint/2010/main" val="3762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EA06-4775-46EC-A6E1-19DA1249A4D9}"/>
              </a:ext>
            </a:extLst>
          </p:cNvPr>
          <p:cNvSpPr>
            <a:spLocks noGrp="1"/>
          </p:cNvSpPr>
          <p:nvPr>
            <p:ph type="title"/>
          </p:nvPr>
        </p:nvSpPr>
        <p:spPr>
          <a:xfrm>
            <a:off x="645943" y="452718"/>
            <a:ext cx="9402274" cy="1223682"/>
          </a:xfrm>
        </p:spPr>
        <p:txBody>
          <a:bodyPr>
            <a:normAutofit fontScale="90000"/>
          </a:bodyPr>
          <a:lstStyle/>
          <a:p>
            <a:r>
              <a:rPr lang="en-US" sz="3600" b="1" dirty="0">
                <a:latin typeface="Constantia" panose="02030602050306030303" pitchFamily="18" charset="0"/>
              </a:rPr>
              <a:t>Heatmap:</a:t>
            </a:r>
            <a:br>
              <a:rPr lang="en-US" sz="3600" b="1" dirty="0">
                <a:latin typeface="Constantia" panose="02030602050306030303" pitchFamily="18" charset="0"/>
              </a:rPr>
            </a:br>
            <a:r>
              <a:rPr lang="en-US" sz="2000" dirty="0">
                <a:solidFill>
                  <a:schemeClr val="tx1"/>
                </a:solidFill>
                <a:latin typeface="Bodoni MT" panose="02070603080606020203" pitchFamily="18" charset="0"/>
              </a:rPr>
              <a:t>Heat map showing the correlation between the attributes. From the heatmap we observe that, 'amnt_loans30'&amp;'cnt_loans90', 'daily_decr30 &amp; daily_decr90' have strong correlation. We can remove one of the attributes to reduce multicollinearity. </a:t>
            </a:r>
          </a:p>
        </p:txBody>
      </p:sp>
      <p:pic>
        <p:nvPicPr>
          <p:cNvPr id="4" name="Content Placeholder 3">
            <a:extLst>
              <a:ext uri="{FF2B5EF4-FFF2-40B4-BE49-F238E27FC236}">
                <a16:creationId xmlns:a16="http://schemas.microsoft.com/office/drawing/2014/main" id="{6AE3EE17-4FC9-4EA0-9717-F92D71A830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51012" y="1900518"/>
            <a:ext cx="7391400" cy="4805082"/>
          </a:xfrm>
          <a:prstGeom prst="rect">
            <a:avLst/>
          </a:prstGeom>
          <a:noFill/>
          <a:ln>
            <a:noFill/>
          </a:ln>
        </p:spPr>
      </p:pic>
    </p:spTree>
    <p:extLst>
      <p:ext uri="{BB962C8B-B14F-4D97-AF65-F5344CB8AC3E}">
        <p14:creationId xmlns:p14="http://schemas.microsoft.com/office/powerpoint/2010/main" val="253164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1B2C-F296-43ED-B6F6-D5EDC509169A}"/>
              </a:ext>
            </a:extLst>
          </p:cNvPr>
          <p:cNvSpPr>
            <a:spLocks noGrp="1"/>
          </p:cNvSpPr>
          <p:nvPr>
            <p:ph type="title"/>
          </p:nvPr>
        </p:nvSpPr>
        <p:spPr/>
        <p:txBody>
          <a:bodyPr/>
          <a:lstStyle/>
          <a:p>
            <a:r>
              <a:rPr lang="en-US" b="1" dirty="0">
                <a:latin typeface="Constantia" panose="02030602050306030303" pitchFamily="18" charset="0"/>
              </a:rPr>
              <a:t>Correlation with target variable</a:t>
            </a:r>
          </a:p>
        </p:txBody>
      </p:sp>
      <p:pic>
        <p:nvPicPr>
          <p:cNvPr id="4" name="Content Placeholder 3" descr="Chart&#10;&#10;Description automatically generated">
            <a:extLst>
              <a:ext uri="{FF2B5EF4-FFF2-40B4-BE49-F238E27FC236}">
                <a16:creationId xmlns:a16="http://schemas.microsoft.com/office/drawing/2014/main" id="{D94C818B-AC23-407F-8474-F23D0EC59B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012" y="2356552"/>
            <a:ext cx="8382000" cy="3587934"/>
          </a:xfrm>
          <a:prstGeom prst="rect">
            <a:avLst/>
          </a:prstGeom>
          <a:noFill/>
          <a:ln>
            <a:noFill/>
          </a:ln>
        </p:spPr>
      </p:pic>
    </p:spTree>
    <p:extLst>
      <p:ext uri="{BB962C8B-B14F-4D97-AF65-F5344CB8AC3E}">
        <p14:creationId xmlns:p14="http://schemas.microsoft.com/office/powerpoint/2010/main" val="301401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938A-D43A-4AC2-8048-372CA0007BDF}"/>
              </a:ext>
            </a:extLst>
          </p:cNvPr>
          <p:cNvSpPr>
            <a:spLocks noGrp="1"/>
          </p:cNvSpPr>
          <p:nvPr>
            <p:ph type="title"/>
          </p:nvPr>
        </p:nvSpPr>
        <p:spPr>
          <a:xfrm>
            <a:off x="645943" y="452718"/>
            <a:ext cx="9402274" cy="2061882"/>
          </a:xfrm>
        </p:spPr>
        <p:txBody>
          <a:bodyPr>
            <a:normAutofit fontScale="90000"/>
          </a:bodyPr>
          <a:lstStyle/>
          <a:p>
            <a:r>
              <a:rPr lang="en-US" b="1" dirty="0">
                <a:latin typeface="Constantia" panose="02030602050306030303" pitchFamily="18" charset="0"/>
              </a:rPr>
              <a:t>Resampling target data</a:t>
            </a:r>
            <a:br>
              <a:rPr lang="en-US" b="1" dirty="0">
                <a:latin typeface="Constantia" panose="02030602050306030303" pitchFamily="18" charset="0"/>
              </a:rPr>
            </a:br>
            <a:r>
              <a:rPr lang="en-US" sz="1800" dirty="0">
                <a:latin typeface="Constantia" panose="02030602050306030303" pitchFamily="18" charset="0"/>
              </a:rPr>
              <a:t>In the graph below, </a:t>
            </a:r>
            <a:br>
              <a:rPr lang="en-US" sz="1800" dirty="0">
                <a:latin typeface="Constantia" panose="02030602050306030303" pitchFamily="18" charset="0"/>
              </a:rPr>
            </a:br>
            <a:r>
              <a:rPr lang="en-US" sz="1800" dirty="0">
                <a:effectLst/>
                <a:latin typeface="Times New Roman" panose="02020603050405020304" pitchFamily="18" charset="0"/>
                <a:ea typeface="Calibri" panose="020F0502020204030204" pitchFamily="34" charset="0"/>
              </a:rPr>
              <a:t>0- shows loan defaulters customers.</a:t>
            </a:r>
            <a:br>
              <a:rPr lang="en-US"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1- shows percentage of loan non-defaulters' customers</a:t>
            </a:r>
            <a:r>
              <a:rPr lang="en-US" b="1" dirty="0">
                <a:latin typeface="Constantia" panose="02030602050306030303" pitchFamily="18" charset="0"/>
              </a:rPr>
              <a:t/>
            </a:r>
            <a:br>
              <a:rPr lang="en-US" b="1" dirty="0">
                <a:latin typeface="Constantia" panose="02030602050306030303" pitchFamily="18" charset="0"/>
              </a:rPr>
            </a:br>
            <a:r>
              <a:rPr lang="en-US" sz="1800" dirty="0">
                <a:latin typeface="Constantia" panose="02030602050306030303" pitchFamily="18" charset="0"/>
              </a:rPr>
              <a:t>We have used </a:t>
            </a:r>
            <a:r>
              <a:rPr lang="en-IN" sz="1800" dirty="0">
                <a:effectLst/>
                <a:latin typeface="Times New Roman" panose="02020603050405020304" pitchFamily="18" charset="0"/>
                <a:ea typeface="Calibri" panose="020F0502020204030204" pitchFamily="34" charset="0"/>
              </a:rPr>
              <a:t>random over-sampling technique to equalize the target variable. </a:t>
            </a:r>
            <a:br>
              <a:rPr lang="en-IN" sz="1800" dirty="0">
                <a:effectLst/>
                <a:latin typeface="Times New Roman" panose="02020603050405020304" pitchFamily="18" charset="0"/>
                <a:ea typeface="Calibri" panose="020F0502020204030204" pitchFamily="34" charset="0"/>
              </a:rPr>
            </a:br>
            <a:r>
              <a:rPr lang="en-US" sz="1800" dirty="0">
                <a:effectLst/>
                <a:latin typeface="Times New Roman" panose="02020603050405020304" pitchFamily="18" charset="0"/>
                <a:ea typeface="Calibri" panose="020F0502020204030204" pitchFamily="34" charset="0"/>
              </a:rPr>
              <a:t/>
            </a:r>
            <a:br>
              <a:rPr lang="en-US" sz="1800" dirty="0">
                <a:effectLst/>
                <a:latin typeface="Times New Roman" panose="02020603050405020304" pitchFamily="18" charset="0"/>
                <a:ea typeface="Calibri" panose="020F0502020204030204" pitchFamily="34" charset="0"/>
              </a:rPr>
            </a:br>
            <a:endParaRPr lang="en-US" b="1" dirty="0">
              <a:latin typeface="Constantia" panose="02030602050306030303" pitchFamily="18" charset="0"/>
            </a:endParaRPr>
          </a:p>
        </p:txBody>
      </p:sp>
      <p:pic>
        <p:nvPicPr>
          <p:cNvPr id="4" name="Content Placeholder 4">
            <a:extLst>
              <a:ext uri="{FF2B5EF4-FFF2-40B4-BE49-F238E27FC236}">
                <a16:creationId xmlns:a16="http://schemas.microsoft.com/office/drawing/2014/main" id="{CE9BAEE1-A438-4731-94DA-0D622BBBC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2" y="2971799"/>
            <a:ext cx="3568073" cy="3365079"/>
          </a:xfrm>
          <a:prstGeom prst="rect">
            <a:avLst/>
          </a:prstGeom>
          <a:noFill/>
        </p:spPr>
      </p:pic>
      <p:pic>
        <p:nvPicPr>
          <p:cNvPr id="6" name="Picture 5">
            <a:extLst>
              <a:ext uri="{FF2B5EF4-FFF2-40B4-BE49-F238E27FC236}">
                <a16:creationId xmlns:a16="http://schemas.microsoft.com/office/drawing/2014/main" id="{15D04567-D120-4BCE-852E-DB54151EFF38}"/>
              </a:ext>
            </a:extLst>
          </p:cNvPr>
          <p:cNvPicPr>
            <a:picLocks noChangeAspect="1"/>
          </p:cNvPicPr>
          <p:nvPr/>
        </p:nvPicPr>
        <p:blipFill>
          <a:blip r:embed="rId3"/>
          <a:stretch>
            <a:fillRect/>
          </a:stretch>
        </p:blipFill>
        <p:spPr>
          <a:xfrm>
            <a:off x="6399212" y="2971799"/>
            <a:ext cx="4038600" cy="3365079"/>
          </a:xfrm>
          <a:prstGeom prst="rect">
            <a:avLst/>
          </a:prstGeom>
        </p:spPr>
      </p:pic>
    </p:spTree>
    <p:extLst>
      <p:ext uri="{BB962C8B-B14F-4D97-AF65-F5344CB8AC3E}">
        <p14:creationId xmlns:p14="http://schemas.microsoft.com/office/powerpoint/2010/main" val="195068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63AA-A6F6-43CC-89D2-1C06CD35938A}"/>
              </a:ext>
            </a:extLst>
          </p:cNvPr>
          <p:cNvSpPr>
            <a:spLocks noGrp="1"/>
          </p:cNvSpPr>
          <p:nvPr>
            <p:ph type="title"/>
          </p:nvPr>
        </p:nvSpPr>
        <p:spPr/>
        <p:txBody>
          <a:bodyPr/>
          <a:lstStyle/>
          <a:p>
            <a:r>
              <a:rPr lang="en-US" b="1" dirty="0">
                <a:latin typeface="Constantia" panose="02030602050306030303" pitchFamily="18" charset="0"/>
              </a:rPr>
              <a:t>Identification of possible problem-solving approaches </a:t>
            </a:r>
          </a:p>
        </p:txBody>
      </p:sp>
      <p:sp>
        <p:nvSpPr>
          <p:cNvPr id="8" name="Content Placeholder 7">
            <a:extLst>
              <a:ext uri="{FF2B5EF4-FFF2-40B4-BE49-F238E27FC236}">
                <a16:creationId xmlns:a16="http://schemas.microsoft.com/office/drawing/2014/main" id="{27D729C9-B233-4F0A-B8F3-DC839F932019}"/>
              </a:ext>
            </a:extLst>
          </p:cNvPr>
          <p:cNvSpPr>
            <a:spLocks noGrp="1"/>
          </p:cNvSpPr>
          <p:nvPr>
            <p:ph idx="1"/>
          </p:nvPr>
        </p:nvSpPr>
        <p:spPr/>
        <p:txBody>
          <a:bodyPr/>
          <a:lstStyle/>
          <a:p>
            <a:pPr marR="0" algn="just" rtl="0"/>
            <a:r>
              <a:rPr lang="en-US" sz="2000" b="0" i="0" u="none" strike="noStrike" baseline="0" dirty="0">
                <a:latin typeface="Times New Roman" panose="02020603050405020304" pitchFamily="18" charset="0"/>
              </a:rPr>
              <a:t>The dataset provided has huge volume of the data which did not have any null values, but there were outliers present in the dataset, unless outlier treatment there is possibility of our machine learning model overfitting the data or increase the variability in the data. </a:t>
            </a:r>
            <a:endParaRPr lang="en-US" dirty="0"/>
          </a:p>
        </p:txBody>
      </p:sp>
      <p:pic>
        <p:nvPicPr>
          <p:cNvPr id="9" name="Picture 8">
            <a:extLst>
              <a:ext uri="{FF2B5EF4-FFF2-40B4-BE49-F238E27FC236}">
                <a16:creationId xmlns:a16="http://schemas.microsoft.com/office/drawing/2014/main" id="{5ABAB3CA-3A55-4DE4-BE55-1411A9F01B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0380" y="3886200"/>
            <a:ext cx="8153400" cy="2138082"/>
          </a:xfrm>
          <a:prstGeom prst="rect">
            <a:avLst/>
          </a:prstGeom>
          <a:noFill/>
          <a:ln>
            <a:noFill/>
          </a:ln>
        </p:spPr>
      </p:pic>
    </p:spTree>
    <p:extLst>
      <p:ext uri="{BB962C8B-B14F-4D97-AF65-F5344CB8AC3E}">
        <p14:creationId xmlns:p14="http://schemas.microsoft.com/office/powerpoint/2010/main" val="426836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1A64-FDAA-423F-82E7-BA897C0C7195}"/>
              </a:ext>
            </a:extLst>
          </p:cNvPr>
          <p:cNvSpPr>
            <a:spLocks noGrp="1"/>
          </p:cNvSpPr>
          <p:nvPr>
            <p:ph type="title"/>
          </p:nvPr>
        </p:nvSpPr>
        <p:spPr>
          <a:xfrm>
            <a:off x="645943" y="452718"/>
            <a:ext cx="9402274" cy="1147482"/>
          </a:xfrm>
        </p:spPr>
        <p:txBody>
          <a:bodyPr>
            <a:normAutofit fontScale="90000"/>
          </a:bodyPr>
          <a:lstStyle/>
          <a:p>
            <a:r>
              <a:rPr lang="en-US" b="1" dirty="0">
                <a:latin typeface="Constantia" panose="02030602050306030303" pitchFamily="18" charset="0"/>
              </a:rPr>
              <a:t>Testing of Identified Approaches (Algorithms)</a:t>
            </a:r>
          </a:p>
        </p:txBody>
      </p:sp>
      <p:sp>
        <p:nvSpPr>
          <p:cNvPr id="3" name="Content Placeholder 2">
            <a:extLst>
              <a:ext uri="{FF2B5EF4-FFF2-40B4-BE49-F238E27FC236}">
                <a16:creationId xmlns:a16="http://schemas.microsoft.com/office/drawing/2014/main" id="{BB6DFCFE-D9D2-4E77-A7E4-97A501CE4F9C}"/>
              </a:ext>
            </a:extLst>
          </p:cNvPr>
          <p:cNvSpPr>
            <a:spLocks noGrp="1"/>
          </p:cNvSpPr>
          <p:nvPr>
            <p:ph idx="1"/>
          </p:nvPr>
        </p:nvSpPr>
        <p:spPr>
          <a:xfrm>
            <a:off x="1103025" y="1752600"/>
            <a:ext cx="8944211" cy="5410199"/>
          </a:xfrm>
        </p:spPr>
        <p:txBody>
          <a:bodyPr>
            <a:normAutofit/>
          </a:bodyPr>
          <a:lstStyle/>
          <a:p>
            <a:r>
              <a:rPr lang="en-US" sz="1800" b="1" dirty="0">
                <a:latin typeface="Bodoni MT" panose="02070603080606020203" pitchFamily="18" charset="0"/>
              </a:rPr>
              <a:t>Logistic Regression</a:t>
            </a:r>
          </a:p>
          <a:p>
            <a:pPr marL="399930" lvl="1" indent="0">
              <a:buNone/>
            </a:pPr>
            <a:r>
              <a:rPr lang="en-US" sz="1800" dirty="0">
                <a:latin typeface="Bodoni MT" panose="02070603080606020203" pitchFamily="18" charset="0"/>
              </a:rPr>
              <a:t>	Logistic regression is a statistical analysis method to predict a binary outcome, such as yes or no, based on prior 	observations of a data set. A logistic regression model predicts a dependent data variable by </a:t>
            </a:r>
            <a:r>
              <a:rPr lang="en-US" sz="1800" dirty="0" smtClean="0">
                <a:latin typeface="Bodoni MT" panose="02070603080606020203" pitchFamily="18" charset="0"/>
              </a:rPr>
              <a:t>analyzing </a:t>
            </a:r>
            <a:r>
              <a:rPr lang="en-US" sz="1800" dirty="0">
                <a:latin typeface="Bodoni MT" panose="02070603080606020203" pitchFamily="18" charset="0"/>
              </a:rPr>
              <a:t>the 	relationship 	between one or more existing independent variables.</a:t>
            </a:r>
          </a:p>
          <a:p>
            <a:r>
              <a:rPr lang="en-US" sz="1800" b="1" dirty="0">
                <a:latin typeface="Bodoni MT" panose="02070603080606020203" pitchFamily="18" charset="0"/>
              </a:rPr>
              <a:t>Random Forest Classifier</a:t>
            </a:r>
          </a:p>
          <a:p>
            <a:pPr marL="0" indent="0">
              <a:buNone/>
            </a:pPr>
            <a:r>
              <a:rPr lang="en-US" sz="1800" dirty="0">
                <a:latin typeface="Bodoni MT" panose="02070603080606020203" pitchFamily="18" charset="0"/>
              </a:rPr>
              <a:t>	The random forest classifier is a versatile classification tool that makes an aggregated prediction using 	a group of decision trees trained using the bootstrap method with extra randomness while growing 	trees by searching for the best features among a randomly selected feature subset.</a:t>
            </a:r>
          </a:p>
          <a:p>
            <a:r>
              <a:rPr lang="en-US" sz="1800" b="1" dirty="0">
                <a:latin typeface="Bodoni MT" panose="02070603080606020203" pitchFamily="18" charset="0"/>
              </a:rPr>
              <a:t>Decision Tree Classifier</a:t>
            </a:r>
          </a:p>
          <a:p>
            <a:pPr marL="0" indent="0">
              <a:buNone/>
            </a:pPr>
            <a:r>
              <a:rPr lang="en-US" sz="1800" dirty="0">
                <a:latin typeface="Bodoni MT" panose="02070603080606020203" pitchFamily="18" charset="0"/>
              </a:rPr>
              <a:t>       	A decision tree is a class discriminator that recursively partitions the training set until each partition    	consists entirely or dominantly of examples from one class.</a:t>
            </a:r>
          </a:p>
          <a:p>
            <a:pPr marL="0" indent="0">
              <a:buNone/>
            </a:pPr>
            <a:endParaRPr lang="en-US" sz="900" dirty="0"/>
          </a:p>
        </p:txBody>
      </p:sp>
    </p:spTree>
    <p:extLst>
      <p:ext uri="{BB962C8B-B14F-4D97-AF65-F5344CB8AC3E}">
        <p14:creationId xmlns:p14="http://schemas.microsoft.com/office/powerpoint/2010/main" val="154036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5F78-287E-4E62-A8AB-26F9E4909A55}"/>
              </a:ext>
            </a:extLst>
          </p:cNvPr>
          <p:cNvSpPr>
            <a:spLocks noGrp="1"/>
          </p:cNvSpPr>
          <p:nvPr>
            <p:ph type="title"/>
          </p:nvPr>
        </p:nvSpPr>
        <p:spPr/>
        <p:txBody>
          <a:bodyPr/>
          <a:lstStyle/>
          <a:p>
            <a:r>
              <a:rPr lang="en-US" b="1" dirty="0">
                <a:latin typeface="Constantia" panose="02030602050306030303" pitchFamily="18" charset="0"/>
              </a:rPr>
              <a:t>Testing of Identified Approaches (Algorithms)</a:t>
            </a:r>
            <a:endParaRPr lang="en-US" dirty="0"/>
          </a:p>
        </p:txBody>
      </p:sp>
      <p:sp>
        <p:nvSpPr>
          <p:cNvPr id="3" name="Content Placeholder 2">
            <a:extLst>
              <a:ext uri="{FF2B5EF4-FFF2-40B4-BE49-F238E27FC236}">
                <a16:creationId xmlns:a16="http://schemas.microsoft.com/office/drawing/2014/main" id="{9086C125-764E-4937-BBF5-58CFB2B7CD6C}"/>
              </a:ext>
            </a:extLst>
          </p:cNvPr>
          <p:cNvSpPr>
            <a:spLocks noGrp="1"/>
          </p:cNvSpPr>
          <p:nvPr>
            <p:ph idx="1"/>
          </p:nvPr>
        </p:nvSpPr>
        <p:spPr>
          <a:xfrm>
            <a:off x="1073843" y="1853248"/>
            <a:ext cx="8944211" cy="4195481"/>
          </a:xfrm>
        </p:spPr>
        <p:txBody>
          <a:bodyPr>
            <a:normAutofit/>
          </a:bodyPr>
          <a:lstStyle/>
          <a:p>
            <a:r>
              <a:rPr lang="en-US" sz="1800" b="1" dirty="0">
                <a:latin typeface="Bodoni MT" panose="02070603080606020203" pitchFamily="18" charset="0"/>
              </a:rPr>
              <a:t>XGBoost Classifier</a:t>
            </a:r>
          </a:p>
          <a:p>
            <a:pPr marL="457063" lvl="1" indent="0">
              <a:buNone/>
            </a:pPr>
            <a:r>
              <a:rPr lang="en-US" sz="1800" dirty="0">
                <a:latin typeface="Bodoni MT" panose="02070603080606020203" pitchFamily="18" charset="0"/>
              </a:rPr>
              <a:t>XGBoost is an implementation of gradient boosted decision trees designed for speed and performance that is dominative competitive machine learning.</a:t>
            </a:r>
          </a:p>
          <a:p>
            <a:r>
              <a:rPr lang="en-US" sz="1800" b="1" dirty="0">
                <a:latin typeface="Bodoni MT" panose="02070603080606020203" pitchFamily="18" charset="0"/>
              </a:rPr>
              <a:t>KNN Classifier</a:t>
            </a:r>
          </a:p>
          <a:p>
            <a:pPr marL="457063" lvl="1" indent="0">
              <a:buNone/>
            </a:pPr>
            <a:r>
              <a:rPr lang="en-US" sz="1800" dirty="0">
                <a:latin typeface="Bodoni MT" panose="02070603080606020203" pitchFamily="18" charset="0"/>
              </a:rPr>
              <a:t>K Nearest Neighbors(KNN) is a very simple, easy to understand, versatile and one of the topmost machine learning algorithms. KNN used in the variety of applications such as finance, healthcare, political science, handwriting detection, image recognition and video recognition</a:t>
            </a:r>
          </a:p>
          <a:p>
            <a:endParaRPr lang="en-US" dirty="0"/>
          </a:p>
        </p:txBody>
      </p:sp>
    </p:spTree>
    <p:extLst>
      <p:ext uri="{BB962C8B-B14F-4D97-AF65-F5344CB8AC3E}">
        <p14:creationId xmlns:p14="http://schemas.microsoft.com/office/powerpoint/2010/main" val="1065088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9A6C2-84A0-43D8-95A3-E88DD1E0D9B2}"/>
              </a:ext>
            </a:extLst>
          </p:cNvPr>
          <p:cNvSpPr>
            <a:spLocks noGrp="1"/>
          </p:cNvSpPr>
          <p:nvPr>
            <p:ph type="title"/>
          </p:nvPr>
        </p:nvSpPr>
        <p:spPr/>
        <p:txBody>
          <a:bodyPr/>
          <a:lstStyle/>
          <a:p>
            <a:r>
              <a:rPr lang="en-US" b="1" dirty="0">
                <a:latin typeface="Constantia" panose="02030602050306030303" pitchFamily="18" charset="0"/>
              </a:rPr>
              <a:t>Run and Evaluate selected models</a:t>
            </a:r>
          </a:p>
        </p:txBody>
      </p:sp>
      <p:pic>
        <p:nvPicPr>
          <p:cNvPr id="5" name="Content Placeholder 4">
            <a:extLst>
              <a:ext uri="{FF2B5EF4-FFF2-40B4-BE49-F238E27FC236}">
                <a16:creationId xmlns:a16="http://schemas.microsoft.com/office/drawing/2014/main" id="{E881CC98-4EEA-48E9-9FB4-EE5A9ED000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676400"/>
            <a:ext cx="5484812" cy="2292468"/>
          </a:xfrm>
          <a:prstGeom prst="rect">
            <a:avLst/>
          </a:prstGeom>
          <a:noFill/>
          <a:ln>
            <a:noFill/>
          </a:ln>
        </p:spPr>
      </p:pic>
      <p:pic>
        <p:nvPicPr>
          <p:cNvPr id="6" name="Picture 5" descr="Graphical user interface&#10;&#10;Description automatically generated with low confidence">
            <a:extLst>
              <a:ext uri="{FF2B5EF4-FFF2-40B4-BE49-F238E27FC236}">
                <a16:creationId xmlns:a16="http://schemas.microsoft.com/office/drawing/2014/main" id="{5B988506-217D-4A2F-A81B-5250E7F0C2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224" y="4286922"/>
            <a:ext cx="5486400" cy="2089785"/>
          </a:xfrm>
          <a:prstGeom prst="rect">
            <a:avLst/>
          </a:prstGeom>
          <a:noFill/>
          <a:ln>
            <a:noFill/>
          </a:ln>
        </p:spPr>
      </p:pic>
      <p:pic>
        <p:nvPicPr>
          <p:cNvPr id="7" name="Picture 6">
            <a:extLst>
              <a:ext uri="{FF2B5EF4-FFF2-40B4-BE49-F238E27FC236}">
                <a16:creationId xmlns:a16="http://schemas.microsoft.com/office/drawing/2014/main" id="{DF38D884-3CC9-4028-BD6B-6A04B2356E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2202" y="1676400"/>
            <a:ext cx="5484811" cy="2292468"/>
          </a:xfrm>
          <a:prstGeom prst="rect">
            <a:avLst/>
          </a:prstGeom>
          <a:noFill/>
          <a:ln>
            <a:noFill/>
          </a:ln>
        </p:spPr>
      </p:pic>
      <p:pic>
        <p:nvPicPr>
          <p:cNvPr id="8" name="Picture 7">
            <a:extLst>
              <a:ext uri="{FF2B5EF4-FFF2-40B4-BE49-F238E27FC236}">
                <a16:creationId xmlns:a16="http://schemas.microsoft.com/office/drawing/2014/main" id="{8F104A42-DD19-4A60-AB3E-92965776D82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37923" y="4286923"/>
            <a:ext cx="5419090" cy="2089784"/>
          </a:xfrm>
          <a:prstGeom prst="rect">
            <a:avLst/>
          </a:prstGeom>
          <a:noFill/>
          <a:ln>
            <a:noFill/>
          </a:ln>
        </p:spPr>
      </p:pic>
    </p:spTree>
    <p:extLst>
      <p:ext uri="{BB962C8B-B14F-4D97-AF65-F5344CB8AC3E}">
        <p14:creationId xmlns:p14="http://schemas.microsoft.com/office/powerpoint/2010/main" val="189609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3F62-0836-42F8-BBD9-48FE3E89633A}"/>
              </a:ext>
            </a:extLst>
          </p:cNvPr>
          <p:cNvSpPr>
            <a:spLocks noGrp="1"/>
          </p:cNvSpPr>
          <p:nvPr>
            <p:ph type="title"/>
          </p:nvPr>
        </p:nvSpPr>
        <p:spPr/>
        <p:txBody>
          <a:bodyPr/>
          <a:lstStyle/>
          <a:p>
            <a:r>
              <a:rPr lang="en-US" b="1" dirty="0">
                <a:latin typeface="Constantia" panose="02030602050306030303" pitchFamily="18" charset="0"/>
              </a:rPr>
              <a:t>Work Flow</a:t>
            </a:r>
          </a:p>
        </p:txBody>
      </p:sp>
      <p:sp>
        <p:nvSpPr>
          <p:cNvPr id="3" name="Content Placeholder 2">
            <a:extLst>
              <a:ext uri="{FF2B5EF4-FFF2-40B4-BE49-F238E27FC236}">
                <a16:creationId xmlns:a16="http://schemas.microsoft.com/office/drawing/2014/main" id="{56F54CEE-3FDC-4FF3-ACBD-968CC43FCE18}"/>
              </a:ext>
            </a:extLst>
          </p:cNvPr>
          <p:cNvSpPr>
            <a:spLocks noGrp="1"/>
          </p:cNvSpPr>
          <p:nvPr>
            <p:ph idx="1"/>
          </p:nvPr>
        </p:nvSpPr>
        <p:spPr/>
        <p:txBody>
          <a:bodyPr>
            <a:normAutofit/>
          </a:bodyPr>
          <a:lstStyle/>
          <a:p>
            <a:r>
              <a:rPr lang="en-US" dirty="0">
                <a:solidFill>
                  <a:schemeClr val="tx1">
                    <a:lumMod val="95000"/>
                  </a:schemeClr>
                </a:solidFill>
                <a:latin typeface="Bodoni MT" panose="02070603080606020203" pitchFamily="18" charset="0"/>
              </a:rPr>
              <a:t>Define the problem statement, Objective, Targets, Expected Improvement appropriately.</a:t>
            </a:r>
          </a:p>
          <a:p>
            <a:r>
              <a:rPr lang="en-US" dirty="0">
                <a:solidFill>
                  <a:schemeClr val="tx1">
                    <a:lumMod val="95000"/>
                  </a:schemeClr>
                </a:solidFill>
                <a:latin typeface="Bodoni MT" panose="02070603080606020203" pitchFamily="18" charset="0"/>
              </a:rPr>
              <a:t>Collect the data. The more and better the data, better is Analysis.</a:t>
            </a:r>
          </a:p>
          <a:p>
            <a:r>
              <a:rPr lang="en-US" dirty="0">
                <a:solidFill>
                  <a:schemeClr val="tx1">
                    <a:lumMod val="95000"/>
                  </a:schemeClr>
                </a:solidFill>
                <a:latin typeface="Bodoni MT" panose="02070603080606020203" pitchFamily="18" charset="0"/>
              </a:rPr>
              <a:t>Exploratory Data Analysis,  check for the information, check for null values, different datatypes available, dealing with missing values if any, Check for outliers, Checking the statistical overview of the data.</a:t>
            </a:r>
          </a:p>
          <a:p>
            <a:r>
              <a:rPr lang="en-US" dirty="0">
                <a:solidFill>
                  <a:schemeClr val="tx1">
                    <a:lumMod val="95000"/>
                  </a:schemeClr>
                </a:solidFill>
                <a:latin typeface="Bodoni MT" panose="02070603080606020203" pitchFamily="18" charset="0"/>
              </a:rPr>
              <a:t>Understand the relationship between the attributes, apply the visualization techniques to draw the relationship and what inferences are they making. </a:t>
            </a:r>
          </a:p>
          <a:p>
            <a:r>
              <a:rPr lang="en-US" dirty="0">
                <a:solidFill>
                  <a:schemeClr val="tx1">
                    <a:lumMod val="95000"/>
                  </a:schemeClr>
                </a:solidFill>
                <a:latin typeface="Bodoni MT" panose="02070603080606020203" pitchFamily="18" charset="0"/>
              </a:rPr>
              <a:t>Note down the observations based on the visualization graphs we have created.</a:t>
            </a:r>
          </a:p>
          <a:p>
            <a:r>
              <a:rPr lang="en-US" dirty="0">
                <a:solidFill>
                  <a:schemeClr val="tx1">
                    <a:lumMod val="95000"/>
                  </a:schemeClr>
                </a:solidFill>
                <a:latin typeface="Bodoni MT" panose="02070603080606020203" pitchFamily="18" charset="0"/>
              </a:rPr>
              <a:t>Write down the detailed data analysis and Conclusion.</a:t>
            </a:r>
          </a:p>
          <a:p>
            <a:pPr lvl="0"/>
            <a:endParaRPr lang="en-US" dirty="0"/>
          </a:p>
          <a:p>
            <a:endParaRPr lang="en-US" dirty="0"/>
          </a:p>
        </p:txBody>
      </p:sp>
    </p:spTree>
    <p:extLst>
      <p:ext uri="{BB962C8B-B14F-4D97-AF65-F5344CB8AC3E}">
        <p14:creationId xmlns:p14="http://schemas.microsoft.com/office/powerpoint/2010/main" val="359390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57C-5CC0-4835-8B88-B0A7BF25DC4E}"/>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a:extLst>
              <a:ext uri="{FF2B5EF4-FFF2-40B4-BE49-F238E27FC236}">
                <a16:creationId xmlns:a16="http://schemas.microsoft.com/office/drawing/2014/main" id="{4B9C754D-A4DE-4BDF-9A9C-0BAA0A348A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812" y="1447800"/>
            <a:ext cx="5105400" cy="2387723"/>
          </a:xfrm>
          <a:prstGeom prst="rect">
            <a:avLst/>
          </a:prstGeom>
          <a:noFill/>
          <a:ln>
            <a:noFill/>
          </a:ln>
        </p:spPr>
      </p:pic>
      <p:pic>
        <p:nvPicPr>
          <p:cNvPr id="5" name="Picture 4" descr="A picture containing graphical user interface&#10;&#10;Description automatically generated">
            <a:extLst>
              <a:ext uri="{FF2B5EF4-FFF2-40B4-BE49-F238E27FC236}">
                <a16:creationId xmlns:a16="http://schemas.microsoft.com/office/drawing/2014/main" id="{F55F0C79-6B75-4EF1-ACE9-8656BCA743E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14800"/>
            <a:ext cx="5105400" cy="2510155"/>
          </a:xfrm>
          <a:prstGeom prst="rect">
            <a:avLst/>
          </a:prstGeom>
          <a:noFill/>
          <a:ln>
            <a:noFill/>
          </a:ln>
        </p:spPr>
      </p:pic>
      <p:pic>
        <p:nvPicPr>
          <p:cNvPr id="6" name="Picture 5">
            <a:extLst>
              <a:ext uri="{FF2B5EF4-FFF2-40B4-BE49-F238E27FC236}">
                <a16:creationId xmlns:a16="http://schemas.microsoft.com/office/drawing/2014/main" id="{895BF40F-8645-4F40-AFDF-5F935A9AD4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5812" y="1447800"/>
            <a:ext cx="5454015" cy="2377440"/>
          </a:xfrm>
          <a:prstGeom prst="rect">
            <a:avLst/>
          </a:prstGeom>
          <a:noFill/>
          <a:ln>
            <a:noFill/>
          </a:ln>
        </p:spPr>
      </p:pic>
      <p:pic>
        <p:nvPicPr>
          <p:cNvPr id="7" name="Picture 6">
            <a:extLst>
              <a:ext uri="{FF2B5EF4-FFF2-40B4-BE49-F238E27FC236}">
                <a16:creationId xmlns:a16="http://schemas.microsoft.com/office/drawing/2014/main" id="{CFE7B73B-5DBA-45A1-8BF5-6C2031A5453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65812" y="4114800"/>
            <a:ext cx="5454015" cy="2510155"/>
          </a:xfrm>
          <a:prstGeom prst="rect">
            <a:avLst/>
          </a:prstGeom>
          <a:noFill/>
          <a:ln>
            <a:noFill/>
          </a:ln>
        </p:spPr>
      </p:pic>
    </p:spTree>
    <p:extLst>
      <p:ext uri="{BB962C8B-B14F-4D97-AF65-F5344CB8AC3E}">
        <p14:creationId xmlns:p14="http://schemas.microsoft.com/office/powerpoint/2010/main" val="337664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A226-08A8-4E4E-8512-C7DFB5C88449}"/>
              </a:ext>
            </a:extLst>
          </p:cNvPr>
          <p:cNvSpPr>
            <a:spLocks noGrp="1"/>
          </p:cNvSpPr>
          <p:nvPr>
            <p:ph type="title"/>
          </p:nvPr>
        </p:nvSpPr>
        <p:spPr/>
        <p:txBody>
          <a:bodyPr/>
          <a:lstStyle/>
          <a:p>
            <a:r>
              <a:rPr lang="en-US" b="1" dirty="0">
                <a:latin typeface="Constantia" panose="02030602050306030303" pitchFamily="18" charset="0"/>
              </a:rPr>
              <a:t>Run and Evaluate selected models</a:t>
            </a: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5BDD4CFD-4B8F-4C56-8053-803BA739CDE5}"/>
              </a:ext>
            </a:extLst>
          </p:cNvPr>
          <p:cNvPicPr>
            <a:picLocks noGrp="1" noChangeAspect="1"/>
          </p:cNvPicPr>
          <p:nvPr>
            <p:ph idx="1"/>
          </p:nvPr>
        </p:nvPicPr>
        <p:blipFill>
          <a:blip r:embed="rId2"/>
          <a:stretch>
            <a:fillRect/>
          </a:stretch>
        </p:blipFill>
        <p:spPr>
          <a:xfrm>
            <a:off x="645943" y="1600200"/>
            <a:ext cx="4730993" cy="2387723"/>
          </a:xfrm>
          <a:prstGeom prst="rect">
            <a:avLst/>
          </a:prstGeom>
        </p:spPr>
      </p:pic>
      <p:pic>
        <p:nvPicPr>
          <p:cNvPr id="5" name="Picture 4">
            <a:extLst>
              <a:ext uri="{FF2B5EF4-FFF2-40B4-BE49-F238E27FC236}">
                <a16:creationId xmlns:a16="http://schemas.microsoft.com/office/drawing/2014/main" id="{2FDB2E7A-44B4-439F-9AA7-2021E00AD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943" y="4343400"/>
            <a:ext cx="4730993" cy="2438400"/>
          </a:xfrm>
          <a:prstGeom prst="rect">
            <a:avLst/>
          </a:prstGeom>
          <a:noFill/>
          <a:ln>
            <a:noFill/>
          </a:ln>
        </p:spPr>
      </p:pic>
      <p:pic>
        <p:nvPicPr>
          <p:cNvPr id="7" name="Picture 6">
            <a:extLst>
              <a:ext uri="{FF2B5EF4-FFF2-40B4-BE49-F238E27FC236}">
                <a16:creationId xmlns:a16="http://schemas.microsoft.com/office/drawing/2014/main" id="{1609C881-A970-4B76-B97D-0C80144A0F88}"/>
              </a:ext>
            </a:extLst>
          </p:cNvPr>
          <p:cNvPicPr>
            <a:picLocks noChangeAspect="1"/>
          </p:cNvPicPr>
          <p:nvPr/>
        </p:nvPicPr>
        <p:blipFill>
          <a:blip r:embed="rId4"/>
          <a:stretch>
            <a:fillRect/>
          </a:stretch>
        </p:blipFill>
        <p:spPr>
          <a:xfrm>
            <a:off x="5942012" y="1581150"/>
            <a:ext cx="5410200" cy="2406773"/>
          </a:xfrm>
          <a:prstGeom prst="rect">
            <a:avLst/>
          </a:prstGeom>
        </p:spPr>
      </p:pic>
      <p:pic>
        <p:nvPicPr>
          <p:cNvPr id="9" name="Picture 8">
            <a:extLst>
              <a:ext uri="{FF2B5EF4-FFF2-40B4-BE49-F238E27FC236}">
                <a16:creationId xmlns:a16="http://schemas.microsoft.com/office/drawing/2014/main" id="{C4240E82-72D8-45B4-8610-7002042116D0}"/>
              </a:ext>
            </a:extLst>
          </p:cNvPr>
          <p:cNvPicPr>
            <a:picLocks noChangeAspect="1"/>
          </p:cNvPicPr>
          <p:nvPr/>
        </p:nvPicPr>
        <p:blipFill>
          <a:blip r:embed="rId5"/>
          <a:stretch>
            <a:fillRect/>
          </a:stretch>
        </p:blipFill>
        <p:spPr>
          <a:xfrm>
            <a:off x="5942012" y="4352925"/>
            <a:ext cx="5257800" cy="2406773"/>
          </a:xfrm>
          <a:prstGeom prst="rect">
            <a:avLst/>
          </a:prstGeom>
        </p:spPr>
      </p:pic>
    </p:spTree>
    <p:extLst>
      <p:ext uri="{BB962C8B-B14F-4D97-AF65-F5344CB8AC3E}">
        <p14:creationId xmlns:p14="http://schemas.microsoft.com/office/powerpoint/2010/main" val="80423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5044A-AB39-4AE1-9DCF-4B32788FFB2B}"/>
              </a:ext>
            </a:extLst>
          </p:cNvPr>
          <p:cNvSpPr>
            <a:spLocks noGrp="1"/>
          </p:cNvSpPr>
          <p:nvPr>
            <p:ph type="title"/>
          </p:nvPr>
        </p:nvSpPr>
        <p:spPr/>
        <p:txBody>
          <a:bodyPr/>
          <a:lstStyle/>
          <a:p>
            <a:r>
              <a:rPr lang="en-US" b="1" dirty="0">
                <a:latin typeface="Constantia" panose="02030602050306030303" pitchFamily="18" charset="0"/>
              </a:rPr>
              <a:t>Conclusion</a:t>
            </a:r>
          </a:p>
        </p:txBody>
      </p:sp>
      <p:sp>
        <p:nvSpPr>
          <p:cNvPr id="3" name="Content Placeholder 2">
            <a:extLst>
              <a:ext uri="{FF2B5EF4-FFF2-40B4-BE49-F238E27FC236}">
                <a16:creationId xmlns:a16="http://schemas.microsoft.com/office/drawing/2014/main" id="{3B7373E6-575F-4E1E-A6F9-FAB3AA9BED4F}"/>
              </a:ext>
            </a:extLst>
          </p:cNvPr>
          <p:cNvSpPr>
            <a:spLocks noGrp="1"/>
          </p:cNvSpPr>
          <p:nvPr>
            <p:ph idx="1"/>
          </p:nvPr>
        </p:nvSpPr>
        <p:spPr/>
        <p:txBody>
          <a:bodyPr/>
          <a:lstStyle/>
          <a:p>
            <a:r>
              <a:rPr lang="en-IN" sz="1800" dirty="0">
                <a:effectLst/>
                <a:latin typeface="Bodoni MT" panose="02070603080606020203" pitchFamily="18" charset="0"/>
                <a:ea typeface="Calibri" panose="020F0502020204030204" pitchFamily="34" charset="0"/>
                <a:cs typeface="Times New Roman" panose="02020603050405020304" pitchFamily="18" charset="0"/>
              </a:rPr>
              <a:t>We have</a:t>
            </a:r>
            <a:r>
              <a:rPr lang="en-US" sz="1800" dirty="0">
                <a:latin typeface="Bodoni MT" panose="02070603080606020203" pitchFamily="18" charset="0"/>
              </a:rPr>
              <a:t> </a:t>
            </a:r>
            <a:r>
              <a:rPr lang="en-IN" sz="1800" dirty="0">
                <a:effectLst/>
                <a:latin typeface="Bodoni MT" panose="02070603080606020203" pitchFamily="18" charset="0"/>
                <a:ea typeface="Calibri" panose="020F0502020204030204" pitchFamily="34" charset="0"/>
                <a:cs typeface="Times New Roman" panose="02020603050405020304" pitchFamily="18" charset="0"/>
              </a:rPr>
              <a:t>trained several models above for the dataset we had prepared, and we got different results for different algorithm.</a:t>
            </a:r>
            <a:r>
              <a:rPr lang="en-US" sz="1800" dirty="0">
                <a:effectLst/>
                <a:latin typeface="Bodoni MT" panose="02070603080606020203" pitchFamily="18" charset="0"/>
                <a:ea typeface="Calibri" panose="020F0502020204030204" pitchFamily="34" charset="0"/>
                <a:cs typeface="Times New Roman" panose="02020603050405020304" pitchFamily="18" charset="0"/>
              </a:rPr>
              <a:t> </a:t>
            </a:r>
          </a:p>
          <a:p>
            <a:r>
              <a:rPr lang="en-US" sz="1800" dirty="0">
                <a:effectLst/>
                <a:latin typeface="Bodoni MT" panose="02070603080606020203" pitchFamily="18" charset="0"/>
                <a:ea typeface="Calibri" panose="020F0502020204030204" pitchFamily="34" charset="0"/>
                <a:cs typeface="Times New Roman" panose="02020603050405020304" pitchFamily="18" charset="0"/>
              </a:rPr>
              <a:t>The data set consist of large number of outliers which hinders the performance of machine learning models. Unless we solve the outlier problems, we are not reaching the best model accuracy. One can focus on collection of real time customer-oriented data which can be useful for EDA. And more inference can be provided based on the analysis.</a:t>
            </a:r>
          </a:p>
          <a:p>
            <a:r>
              <a:rPr lang="en-IN" sz="2000" dirty="0">
                <a:effectLst/>
                <a:latin typeface="Bodoni MT" panose="02070603080606020203" pitchFamily="18" charset="0"/>
                <a:ea typeface="Calibri" panose="020F0502020204030204" pitchFamily="34" charset="0"/>
                <a:cs typeface="Times New Roman" panose="02020603050405020304" pitchFamily="18" charset="0"/>
              </a:rPr>
              <a:t>We see that Random Forest classifier model has given the highest AUC in graph, the accuracy score of 97% and CV score of 96% which is highest among all the models tested also, we see that evaluation metrics are high for this model. Hence, we will be saving this model.  </a:t>
            </a:r>
            <a:endParaRPr lang="en-US" sz="2000" dirty="0">
              <a:effectLst/>
              <a:latin typeface="Bodoni MT" panose="020706030806060202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062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77157" y="564628"/>
            <a:ext cx="8594429" cy="45707"/>
          </a:xfrm>
        </p:spPr>
        <p:txBody>
          <a:bodyPr>
            <a:normAutofit fontScale="90000"/>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18" y="961538"/>
            <a:ext cx="8577081" cy="4839874"/>
          </a:xfrm>
        </p:spPr>
      </p:pic>
    </p:spTree>
    <p:extLst>
      <p:ext uri="{BB962C8B-B14F-4D97-AF65-F5344CB8AC3E}">
        <p14:creationId xmlns:p14="http://schemas.microsoft.com/office/powerpoint/2010/main" val="56632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latin typeface="Constantia" panose="02030602050306030303" pitchFamily="18" charset="0"/>
              </a:rPr>
              <a:t>Introduction</a:t>
            </a:r>
          </a:p>
        </p:txBody>
      </p:sp>
      <p:sp>
        <p:nvSpPr>
          <p:cNvPr id="3" name="Content Placeholder 2">
            <a:extLst>
              <a:ext uri="{FF2B5EF4-FFF2-40B4-BE49-F238E27FC236}">
                <a16:creationId xmlns:a16="http://schemas.microsoft.com/office/drawing/2014/main" id="{3849ED07-357F-432C-8234-24B30A84C577}"/>
              </a:ext>
            </a:extLst>
          </p:cNvPr>
          <p:cNvSpPr>
            <a:spLocks noGrp="1"/>
          </p:cNvSpPr>
          <p:nvPr>
            <p:ph idx="1"/>
          </p:nvPr>
        </p:nvSpPr>
        <p:spPr>
          <a:xfrm>
            <a:off x="455612" y="1371601"/>
            <a:ext cx="10972799" cy="4876800"/>
          </a:xfrm>
        </p:spPr>
        <p:txBody>
          <a:bodyPr>
            <a:normAutofit lnSpcReduction="10000"/>
          </a:bodyPr>
          <a:lstStyle/>
          <a:p>
            <a:pPr marL="0" marR="0" algn="just">
              <a:lnSpc>
                <a:spcPct val="107000"/>
              </a:lnSpc>
              <a:spcBef>
                <a:spcPts val="0"/>
              </a:spcBef>
              <a:spcAft>
                <a:spcPts val="800"/>
              </a:spcAft>
            </a:pPr>
            <a:r>
              <a:rPr lang="en-US" sz="1800" dirty="0">
                <a:effectLst/>
                <a:latin typeface="Bodoni MT" panose="02070603080606020203" pitchFamily="18" charset="0"/>
                <a:ea typeface="Calibri" panose="020F0502020204030204" pitchFamily="34" charset="0"/>
                <a:cs typeface="Times New Roman" panose="02020603050405020304" pitchFamily="18"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marL="0" marR="0" indent="0" algn="just">
              <a:lnSpc>
                <a:spcPct val="107000"/>
              </a:lnSpc>
              <a:spcBef>
                <a:spcPts val="0"/>
              </a:spcBef>
              <a:spcAft>
                <a:spcPts val="800"/>
              </a:spcAft>
              <a:buNone/>
            </a:pPr>
            <a:endParaRPr lang="en-US" sz="1800" dirty="0">
              <a:effectLst/>
              <a:latin typeface="Bodoni MT" panose="02070603080606020203"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1800" dirty="0">
                <a:effectLst/>
                <a:latin typeface="Bodoni MT" panose="02070603080606020203" pitchFamily="18"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a:t>
            </a:r>
          </a:p>
          <a:p>
            <a:pPr marL="0" marR="0" algn="just">
              <a:lnSpc>
                <a:spcPct val="107000"/>
              </a:lnSpc>
              <a:spcBef>
                <a:spcPts val="0"/>
              </a:spcBef>
              <a:spcAft>
                <a:spcPts val="800"/>
              </a:spcAft>
            </a:pPr>
            <a:r>
              <a:rPr lang="en-US" sz="1800" dirty="0">
                <a:effectLst/>
                <a:latin typeface="Bodoni MT" panose="02070603080606020203" pitchFamily="18" charset="0"/>
                <a:ea typeface="Calibri" panose="020F0502020204030204" pitchFamily="34" charset="0"/>
                <a:cs typeface="Times New Roman" panose="02020603050405020304" pitchFamily="18" charset="0"/>
              </a:rPr>
              <a:t>One of microfinance working in telecom sector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marL="0" marR="0" algn="just">
              <a:lnSpc>
                <a:spcPct val="107000"/>
              </a:lnSpc>
              <a:spcBef>
                <a:spcPts val="0"/>
              </a:spcBef>
              <a:spcAft>
                <a:spcPts val="800"/>
              </a:spcAft>
            </a:pPr>
            <a:endParaRPr lang="en-US" sz="1800" dirty="0">
              <a:effectLst/>
              <a:latin typeface="Bodoni MT" panose="02070603080606020203" pitchFamily="18" charset="0"/>
              <a:ea typeface="Calibri" panose="020F0502020204030204" pitchFamily="34" charset="0"/>
              <a:cs typeface="Times New Roman" panose="02020603050405020304" pitchFamily="18" charset="0"/>
            </a:endParaRPr>
          </a:p>
          <a:p>
            <a:endParaRPr lang="en-US" dirty="0">
              <a:latin typeface="Bodoni MT" panose="02070603080606020203" pitchFamily="18"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4879-DB86-4E20-9118-C20A10E7B80F}"/>
              </a:ext>
            </a:extLst>
          </p:cNvPr>
          <p:cNvSpPr>
            <a:spLocks noGrp="1"/>
          </p:cNvSpPr>
          <p:nvPr>
            <p:ph type="title"/>
          </p:nvPr>
        </p:nvSpPr>
        <p:spPr/>
        <p:txBody>
          <a:bodyPr/>
          <a:lstStyle/>
          <a:p>
            <a:r>
              <a:rPr lang="en-US" b="1" dirty="0">
                <a:latin typeface="Constantia" panose="02030602050306030303" pitchFamily="18" charset="0"/>
              </a:rPr>
              <a:t>Micro Credit and its importance</a:t>
            </a:r>
            <a:endParaRPr lang="en-US" b="1" dirty="0"/>
          </a:p>
        </p:txBody>
      </p:sp>
      <p:sp>
        <p:nvSpPr>
          <p:cNvPr id="3" name="Content Placeholder 2">
            <a:extLst>
              <a:ext uri="{FF2B5EF4-FFF2-40B4-BE49-F238E27FC236}">
                <a16:creationId xmlns:a16="http://schemas.microsoft.com/office/drawing/2014/main" id="{9C8643DB-3FBD-4636-9C1A-B2EB1394DBB3}"/>
              </a:ext>
            </a:extLst>
          </p:cNvPr>
          <p:cNvSpPr>
            <a:spLocks noGrp="1"/>
          </p:cNvSpPr>
          <p:nvPr>
            <p:ph idx="1"/>
          </p:nvPr>
        </p:nvSpPr>
        <p:spPr>
          <a:xfrm>
            <a:off x="455613" y="1524001"/>
            <a:ext cx="9591624" cy="4724400"/>
          </a:xfrm>
        </p:spPr>
        <p:txBody>
          <a:bodyPr/>
          <a:lstStyle/>
          <a:p>
            <a:r>
              <a:rPr lang="en-US" sz="1800" dirty="0">
                <a:latin typeface="Bodoni MT" panose="02070603080606020203" pitchFamily="18" charset="0"/>
              </a:rPr>
              <a:t>Microcredit is a common form of microfinance that involves an extremely small loan given to an individual to help them become self-employed or grow a small business.</a:t>
            </a:r>
          </a:p>
          <a:p>
            <a:endParaRPr lang="en-US" sz="1800" dirty="0">
              <a:latin typeface="Bodoni MT" panose="02070603080606020203" pitchFamily="18" charset="0"/>
            </a:endParaRPr>
          </a:p>
          <a:p>
            <a:r>
              <a:rPr lang="en-US" sz="1800" dirty="0">
                <a:effectLst/>
                <a:latin typeface="Bodoni MT" panose="02070603080606020203" pitchFamily="18" charset="0"/>
                <a:ea typeface="Calibri" panose="020F0502020204030204" pitchFamily="34" charset="0"/>
                <a:cs typeface="Times New Roman" panose="02020603050405020304" pitchFamily="18" charset="0"/>
              </a:rPr>
              <a:t>Today, microfinance is widely accepted as a poverty-reduction tool, representing $70 billion in outstanding loans and a global outreach of 200 million clients.</a:t>
            </a:r>
          </a:p>
          <a:p>
            <a:endParaRPr lang="en-US" sz="1800" dirty="0">
              <a:effectLst/>
              <a:latin typeface="Bodoni MT" panose="02070603080606020203" pitchFamily="18" charset="0"/>
              <a:ea typeface="Calibri" panose="020F0502020204030204" pitchFamily="34" charset="0"/>
              <a:cs typeface="Times New Roman" panose="02020603050405020304" pitchFamily="18" charset="0"/>
            </a:endParaRPr>
          </a:p>
          <a:p>
            <a:r>
              <a:rPr lang="en-US" sz="1800" dirty="0">
                <a:effectLst/>
                <a:latin typeface="Bodoni MT" panose="02070603080606020203" pitchFamily="18" charset="0"/>
                <a:ea typeface="Calibri" panose="020F0502020204030204" pitchFamily="34" charset="0"/>
                <a:cs typeface="Times New Roman" panose="02020603050405020304" pitchFamily="18" charset="0"/>
              </a:rPr>
              <a:t>Micro credit solution provides operators and service providers with the ability to extend their service to their users through a small, short term credit facility.  When we go through the dataset provided, we are supposed to examine methodically all the attributes provided, classify the customers between defaulters and non-defaulters and reduce the chances of fraudulence micro credit loan by users.</a:t>
            </a:r>
          </a:p>
          <a:p>
            <a:endParaRPr lang="en-US" dirty="0">
              <a:latin typeface="Constantia" panose="02030602050306030303" pitchFamily="18" charset="0"/>
            </a:endParaRPr>
          </a:p>
        </p:txBody>
      </p:sp>
    </p:spTree>
    <p:extLst>
      <p:ext uri="{BB962C8B-B14F-4D97-AF65-F5344CB8AC3E}">
        <p14:creationId xmlns:p14="http://schemas.microsoft.com/office/powerpoint/2010/main" val="143389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09AC2-31A2-44B6-A466-DC809C4D6553}"/>
              </a:ext>
            </a:extLst>
          </p:cNvPr>
          <p:cNvSpPr>
            <a:spLocks noGrp="1"/>
          </p:cNvSpPr>
          <p:nvPr>
            <p:ph type="title"/>
          </p:nvPr>
        </p:nvSpPr>
        <p:spPr/>
        <p:txBody>
          <a:bodyPr/>
          <a:lstStyle/>
          <a:p>
            <a:r>
              <a:rPr lang="en-US" b="1" dirty="0">
                <a:latin typeface="Constantia" panose="02030602050306030303" pitchFamily="18" charset="0"/>
              </a:rPr>
              <a:t>Importing Libraries</a:t>
            </a: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EF54C742-0CE7-4B97-B427-7E725EA4F681}"/>
              </a:ext>
            </a:extLst>
          </p:cNvPr>
          <p:cNvSpPr>
            <a:spLocks noGrp="1"/>
          </p:cNvSpPr>
          <p:nvPr>
            <p:ph idx="1"/>
          </p:nvPr>
        </p:nvSpPr>
        <p:spPr>
          <a:xfrm>
            <a:off x="912813" y="1600201"/>
            <a:ext cx="9134424" cy="4648200"/>
          </a:xfrm>
        </p:spPr>
        <p:txBody>
          <a:bodyPr>
            <a:normAutofit/>
          </a:bodyPr>
          <a:lstStyle/>
          <a:p>
            <a:r>
              <a:rPr lang="en-US" dirty="0">
                <a:latin typeface="Bodoni MT" panose="02070603080606020203" pitchFamily="18" charset="0"/>
              </a:rPr>
              <a:t>To start with, we import all the necessary libraries required in performing all the steps of data analysis. We have imported the following libraries </a:t>
            </a:r>
          </a:p>
          <a:p>
            <a:r>
              <a:rPr lang="en-US" dirty="0">
                <a:latin typeface="Bodoni MT" panose="02070603080606020203" pitchFamily="18" charset="0"/>
              </a:rPr>
              <a:t>NumPy, Pandas : </a:t>
            </a:r>
          </a:p>
          <a:p>
            <a:r>
              <a:rPr lang="en-US" dirty="0">
                <a:latin typeface="Bodoni MT" panose="02070603080606020203" pitchFamily="18" charset="0"/>
              </a:rPr>
              <a:t>NumPy is a library for Python that adds support for large, multi-dimensional arrays and    matrices, along with a large collection of high-level mathematical functions to operate on these   arrays. Pandas is a high-level data manipulation tool that is built on the NumPy package.</a:t>
            </a:r>
          </a:p>
          <a:p>
            <a:r>
              <a:rPr lang="en-US" dirty="0">
                <a:latin typeface="Bodoni MT" panose="02070603080606020203" pitchFamily="18" charset="0"/>
              </a:rPr>
              <a:t>Matplotlib.pyplot, Seaborn: </a:t>
            </a:r>
          </a:p>
          <a:p>
            <a:r>
              <a:rPr lang="en-US" dirty="0">
                <a:latin typeface="Bodoni MT" panose="02070603080606020203" pitchFamily="18" charset="0"/>
              </a:rPr>
              <a:t>Matplotlib is a plotting library for the Python programming language and its numerical mathematics extension NumPy.</a:t>
            </a:r>
          </a:p>
          <a:p>
            <a:r>
              <a:rPr lang="en-US" dirty="0">
                <a:latin typeface="Bodoni MT" panose="02070603080606020203" pitchFamily="18" charset="0"/>
              </a:rPr>
              <a:t>Seaborn is a Python data visualization library based on matplotlib which provides a high-level interface for drawing attractive and informative statistical graphics.</a:t>
            </a:r>
          </a:p>
          <a:p>
            <a:endParaRPr lang="en-US" dirty="0">
              <a:latin typeface="Bodoni MT" panose="02070603080606020203" pitchFamily="18" charset="0"/>
            </a:endParaRPr>
          </a:p>
        </p:txBody>
      </p:sp>
    </p:spTree>
    <p:extLst>
      <p:ext uri="{BB962C8B-B14F-4D97-AF65-F5344CB8AC3E}">
        <p14:creationId xmlns:p14="http://schemas.microsoft.com/office/powerpoint/2010/main" val="58253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4739-8F5B-475A-9518-D4EEC333F570}"/>
              </a:ext>
            </a:extLst>
          </p:cNvPr>
          <p:cNvSpPr>
            <a:spLocks noGrp="1"/>
          </p:cNvSpPr>
          <p:nvPr>
            <p:ph type="title"/>
          </p:nvPr>
        </p:nvSpPr>
        <p:spPr/>
        <p:txBody>
          <a:bodyPr/>
          <a:lstStyle/>
          <a:p>
            <a:r>
              <a:rPr lang="en-US" b="1" dirty="0">
                <a:latin typeface="Constantia" panose="02030602050306030303" pitchFamily="18" charset="0"/>
              </a:rPr>
              <a:t>Dataset Information</a:t>
            </a:r>
          </a:p>
        </p:txBody>
      </p:sp>
      <p:sp>
        <p:nvSpPr>
          <p:cNvPr id="3" name="Content Placeholder 2">
            <a:extLst>
              <a:ext uri="{FF2B5EF4-FFF2-40B4-BE49-F238E27FC236}">
                <a16:creationId xmlns:a16="http://schemas.microsoft.com/office/drawing/2014/main" id="{C687E7DC-F43C-4228-B221-7BC3CF96E7A9}"/>
              </a:ext>
            </a:extLst>
          </p:cNvPr>
          <p:cNvSpPr>
            <a:spLocks noGrp="1"/>
          </p:cNvSpPr>
          <p:nvPr>
            <p:ph idx="1"/>
          </p:nvPr>
        </p:nvSpPr>
        <p:spPr>
          <a:xfrm>
            <a:off x="379412" y="1447800"/>
            <a:ext cx="9591624" cy="4195481"/>
          </a:xfrm>
        </p:spPr>
        <p:txBody>
          <a:bodyPr/>
          <a:lstStyle/>
          <a:p>
            <a:pPr marL="0" marR="0" algn="just">
              <a:lnSpc>
                <a:spcPct val="107000"/>
              </a:lnSpc>
              <a:spcBef>
                <a:spcPts val="0"/>
              </a:spcBef>
              <a:spcAft>
                <a:spcPts val="800"/>
              </a:spcAft>
            </a:pPr>
            <a:r>
              <a:rPr lang="en-IN" sz="1800" dirty="0">
                <a:effectLst/>
                <a:latin typeface="Bodoni MT" panose="02070603080606020203" pitchFamily="18" charset="0"/>
                <a:ea typeface="Calibri" panose="020F0502020204030204" pitchFamily="34" charset="0"/>
                <a:cs typeface="Times New Roman" panose="02020603050405020304" pitchFamily="18" charset="0"/>
              </a:rPr>
              <a:t>The sample data is provided to Flip Robo from their client database.</a:t>
            </a:r>
          </a:p>
          <a:p>
            <a:pPr marL="0" marR="0" algn="just">
              <a:lnSpc>
                <a:spcPct val="107000"/>
              </a:lnSpc>
              <a:spcBef>
                <a:spcPts val="0"/>
              </a:spcBef>
              <a:spcAft>
                <a:spcPts val="800"/>
              </a:spcAft>
            </a:pPr>
            <a:r>
              <a:rPr lang="en-IN" sz="1800" dirty="0">
                <a:effectLst/>
                <a:latin typeface="Bodoni MT" panose="02070603080606020203" pitchFamily="18" charset="0"/>
                <a:ea typeface="Calibri" panose="020F0502020204030204" pitchFamily="34" charset="0"/>
                <a:cs typeface="Times New Roman" panose="02020603050405020304" pitchFamily="18" charset="0"/>
              </a:rPr>
              <a:t> It is hereby given to me for this exercise. The data provided is in the form csv file, I’ll be converting it into DataFrame to perform basic operations on rows/columns like selecting, deleting, adding, and renaming. To improve the selection of customers for the credit, the client wants some predictions that could help them in further investment and improvement in selection of customers.</a:t>
            </a:r>
            <a:endParaRPr lang="en-US" sz="1800" dirty="0">
              <a:effectLst/>
              <a:latin typeface="Bodoni MT" panose="02070603080606020203"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Bodoni MT" panose="02070603080606020203" pitchFamily="18" charset="0"/>
                <a:ea typeface="Calibri" panose="020F0502020204030204" pitchFamily="34" charset="0"/>
                <a:cs typeface="Times New Roman" panose="02020603050405020304" pitchFamily="18" charset="0"/>
              </a:rPr>
              <a:t>There are 209593 rows and 37 columns in the dataset provided. All the attributes are numerical datatypes except ‘</a:t>
            </a:r>
            <a:r>
              <a:rPr lang="en-IN" sz="1800" dirty="0" err="1">
                <a:effectLst/>
                <a:latin typeface="Bodoni MT" panose="02070603080606020203" pitchFamily="18" charset="0"/>
                <a:ea typeface="Calibri" panose="020F0502020204030204" pitchFamily="34" charset="0"/>
                <a:cs typeface="Times New Roman" panose="02020603050405020304" pitchFamily="18" charset="0"/>
              </a:rPr>
              <a:t>pCircle</a:t>
            </a:r>
            <a:r>
              <a:rPr lang="en-IN" sz="1800" dirty="0">
                <a:effectLst/>
                <a:latin typeface="Bodoni MT" panose="02070603080606020203" pitchFamily="18" charset="0"/>
                <a:ea typeface="Calibri" panose="020F0502020204030204" pitchFamily="34" charset="0"/>
                <a:cs typeface="Times New Roman" panose="02020603050405020304" pitchFamily="18" charset="0"/>
              </a:rPr>
              <a:t>’ and ‘</a:t>
            </a:r>
            <a:r>
              <a:rPr lang="en-IN" sz="1800" dirty="0" err="1">
                <a:effectLst/>
                <a:latin typeface="Bodoni MT" panose="02070603080606020203" pitchFamily="18" charset="0"/>
                <a:ea typeface="Calibri" panose="020F0502020204030204" pitchFamily="34" charset="0"/>
                <a:cs typeface="Times New Roman" panose="02020603050405020304" pitchFamily="18" charset="0"/>
              </a:rPr>
              <a:t>pdate</a:t>
            </a:r>
            <a:r>
              <a:rPr lang="en-IN" sz="1800" dirty="0">
                <a:effectLst/>
                <a:latin typeface="Bodoni MT" panose="02070603080606020203" pitchFamily="18" charset="0"/>
                <a:ea typeface="Calibri" panose="020F0502020204030204" pitchFamily="34" charset="0"/>
                <a:cs typeface="Times New Roman" panose="02020603050405020304" pitchFamily="18" charset="0"/>
              </a:rPr>
              <a:t>’.</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0AD2FC20-8EB1-4353-B2DE-5BDBAAC5E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6712" y="4062168"/>
            <a:ext cx="8915400" cy="2576195"/>
          </a:xfrm>
          <a:prstGeom prst="rect">
            <a:avLst/>
          </a:prstGeom>
          <a:noFill/>
          <a:ln>
            <a:noFill/>
          </a:ln>
        </p:spPr>
      </p:pic>
    </p:spTree>
    <p:extLst>
      <p:ext uri="{BB962C8B-B14F-4D97-AF65-F5344CB8AC3E}">
        <p14:creationId xmlns:p14="http://schemas.microsoft.com/office/powerpoint/2010/main" val="89211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C20B9-2E26-4FC0-808F-FF298C6AB849}"/>
              </a:ext>
            </a:extLst>
          </p:cNvPr>
          <p:cNvSpPr>
            <a:spLocks noGrp="1"/>
          </p:cNvSpPr>
          <p:nvPr>
            <p:ph type="title"/>
          </p:nvPr>
        </p:nvSpPr>
        <p:spPr/>
        <p:txBody>
          <a:bodyPr/>
          <a:lstStyle/>
          <a:p>
            <a:r>
              <a:rPr lang="en-US" b="1" dirty="0">
                <a:latin typeface="Constantia" panose="02030602050306030303" pitchFamily="18" charset="0"/>
              </a:rPr>
              <a:t>Description of the dataset</a:t>
            </a:r>
          </a:p>
        </p:txBody>
      </p:sp>
      <p:graphicFrame>
        <p:nvGraphicFramePr>
          <p:cNvPr id="8" name="Table 8">
            <a:extLst>
              <a:ext uri="{FF2B5EF4-FFF2-40B4-BE49-F238E27FC236}">
                <a16:creationId xmlns:a16="http://schemas.microsoft.com/office/drawing/2014/main" id="{40672D81-93DE-41B8-BBF0-7C2A4E38D4BA}"/>
              </a:ext>
            </a:extLst>
          </p:cNvPr>
          <p:cNvGraphicFramePr>
            <a:graphicFrameLocks noGrp="1"/>
          </p:cNvGraphicFramePr>
          <p:nvPr>
            <p:ph idx="1"/>
            <p:extLst>
              <p:ext uri="{D42A27DB-BD31-4B8C-83A1-F6EECF244321}">
                <p14:modId xmlns:p14="http://schemas.microsoft.com/office/powerpoint/2010/main" val="1297073200"/>
              </p:ext>
            </p:extLst>
          </p:nvPr>
        </p:nvGraphicFramePr>
        <p:xfrm>
          <a:off x="1065212" y="1371600"/>
          <a:ext cx="10210800" cy="4626610"/>
        </p:xfrm>
        <a:graphic>
          <a:graphicData uri="http://schemas.openxmlformats.org/drawingml/2006/table">
            <a:tbl>
              <a:tblPr firstRow="1" bandRow="1">
                <a:tableStyleId>{5C22544A-7EE6-4342-B048-85BDC9FD1C3A}</a:tableStyleId>
              </a:tblPr>
              <a:tblGrid>
                <a:gridCol w="1360279">
                  <a:extLst>
                    <a:ext uri="{9D8B030D-6E8A-4147-A177-3AD203B41FA5}">
                      <a16:colId xmlns:a16="http://schemas.microsoft.com/office/drawing/2014/main" val="4147834106"/>
                    </a:ext>
                  </a:extLst>
                </a:gridCol>
                <a:gridCol w="2525921">
                  <a:extLst>
                    <a:ext uri="{9D8B030D-6E8A-4147-A177-3AD203B41FA5}">
                      <a16:colId xmlns:a16="http://schemas.microsoft.com/office/drawing/2014/main" val="3700110031"/>
                    </a:ext>
                  </a:extLst>
                </a:gridCol>
                <a:gridCol w="6324600">
                  <a:extLst>
                    <a:ext uri="{9D8B030D-6E8A-4147-A177-3AD203B41FA5}">
                      <a16:colId xmlns:a16="http://schemas.microsoft.com/office/drawing/2014/main" val="370093946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799" b="0" kern="1200" dirty="0">
                          <a:solidFill>
                            <a:schemeClr val="bg1"/>
                          </a:solidFill>
                          <a:latin typeface="Constantia" panose="02030602050306030303" pitchFamily="18" charset="0"/>
                          <a:ea typeface="+mn-ea"/>
                          <a:cs typeface="+mn-cs"/>
                        </a:rPr>
                        <a:t>Variable</a:t>
                      </a:r>
                    </a:p>
                  </a:txBody>
                  <a:tcPr marL="6350" marR="6350" marT="6350" marB="0" anchor="b"/>
                </a:tc>
                <a:tc>
                  <a:txBody>
                    <a:bodyPr/>
                    <a:lstStyle/>
                    <a:p>
                      <a:pPr algn="ctr" fontAlgn="b"/>
                      <a:r>
                        <a:rPr lang="en-US" sz="1799" b="0" kern="1200" dirty="0">
                          <a:solidFill>
                            <a:schemeClr val="bg1"/>
                          </a:solidFill>
                          <a:latin typeface="Constantia" panose="02030602050306030303" pitchFamily="18" charset="0"/>
                          <a:ea typeface="+mn-ea"/>
                          <a:cs typeface="+mn-cs"/>
                        </a:rPr>
                        <a:t>Definition</a:t>
                      </a:r>
                    </a:p>
                  </a:txBody>
                  <a:tcPr marL="6350" marR="6350" marT="6350" marB="0" anchor="b"/>
                </a:tc>
                <a:extLst>
                  <a:ext uri="{0D108BD9-81ED-4DB2-BD59-A6C34878D82A}">
                    <a16:rowId xmlns:a16="http://schemas.microsoft.com/office/drawing/2014/main" val="2281420061"/>
                  </a:ext>
                </a:extLst>
              </a:tr>
              <a:tr h="370840">
                <a:tc>
                  <a:txBody>
                    <a:bodyPr/>
                    <a:lstStyle/>
                    <a:p>
                      <a:pPr algn="ctr"/>
                      <a:r>
                        <a:rPr lang="en-US" sz="1800" dirty="0">
                          <a:latin typeface="Bodoni MT" panose="02070603080606020203" pitchFamily="18" charset="0"/>
                        </a:rPr>
                        <a:t>1</a:t>
                      </a:r>
                    </a:p>
                  </a:txBody>
                  <a:tcPr/>
                </a:tc>
                <a:tc>
                  <a:txBody>
                    <a:bodyPr/>
                    <a:lstStyle/>
                    <a:p>
                      <a:pPr algn="ctr" fontAlgn="b"/>
                      <a:r>
                        <a:rPr lang="en-US" sz="1800" b="0" i="0" u="none" strike="noStrike" dirty="0">
                          <a:solidFill>
                            <a:srgbClr val="000000"/>
                          </a:solidFill>
                          <a:effectLst/>
                          <a:latin typeface="Bodoni MT" panose="02070603080606020203" pitchFamily="18" charset="0"/>
                        </a:rPr>
                        <a:t>label</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Flag indicating whether the user paid back the credit amount within 5 days of issuing the loan{1:success, 0:failure}</a:t>
                      </a:r>
                    </a:p>
                  </a:txBody>
                  <a:tcPr marL="6350" marR="6350" marT="6350" marB="0" anchor="b"/>
                </a:tc>
                <a:extLst>
                  <a:ext uri="{0D108BD9-81ED-4DB2-BD59-A6C34878D82A}">
                    <a16:rowId xmlns:a16="http://schemas.microsoft.com/office/drawing/2014/main" val="1816604572"/>
                  </a:ext>
                </a:extLst>
              </a:tr>
              <a:tr h="370840">
                <a:tc>
                  <a:txBody>
                    <a:bodyPr/>
                    <a:lstStyle/>
                    <a:p>
                      <a:pPr algn="ctr"/>
                      <a:r>
                        <a:rPr lang="en-US" sz="1800" dirty="0">
                          <a:latin typeface="Bodoni MT" panose="02070603080606020203" pitchFamily="18" charset="0"/>
                        </a:rPr>
                        <a:t>2</a:t>
                      </a:r>
                    </a:p>
                  </a:txBody>
                  <a:tcPr/>
                </a:tc>
                <a:tc>
                  <a:txBody>
                    <a:bodyPr/>
                    <a:lstStyle/>
                    <a:p>
                      <a:pPr algn="ctr" fontAlgn="b"/>
                      <a:r>
                        <a:rPr lang="en-US" sz="1800" b="0" i="0" u="none" strike="noStrike" dirty="0">
                          <a:solidFill>
                            <a:srgbClr val="000000"/>
                          </a:solidFill>
                          <a:effectLst/>
                          <a:latin typeface="Bodoni MT" panose="02070603080606020203" pitchFamily="18" charset="0"/>
                        </a:rPr>
                        <a:t>msisdn</a:t>
                      </a:r>
                    </a:p>
                  </a:txBody>
                  <a:tcPr marL="6350" marR="6350" marT="6350" marB="0" anchor="b"/>
                </a:tc>
                <a:tc>
                  <a:txBody>
                    <a:bodyPr/>
                    <a:lstStyle/>
                    <a:p>
                      <a:pPr algn="ctr" fontAlgn="b"/>
                      <a:r>
                        <a:rPr lang="en-US" sz="1800" b="0" i="0" u="none" strike="noStrike">
                          <a:solidFill>
                            <a:srgbClr val="000000"/>
                          </a:solidFill>
                          <a:effectLst/>
                          <a:latin typeface="Bodoni MT" panose="02070603080606020203" pitchFamily="18" charset="0"/>
                        </a:rPr>
                        <a:t>mobile number of user</a:t>
                      </a:r>
                    </a:p>
                  </a:txBody>
                  <a:tcPr marL="6350" marR="6350" marT="6350" marB="0" anchor="b"/>
                </a:tc>
                <a:extLst>
                  <a:ext uri="{0D108BD9-81ED-4DB2-BD59-A6C34878D82A}">
                    <a16:rowId xmlns:a16="http://schemas.microsoft.com/office/drawing/2014/main" val="1072557175"/>
                  </a:ext>
                </a:extLst>
              </a:tr>
              <a:tr h="370840">
                <a:tc>
                  <a:txBody>
                    <a:bodyPr/>
                    <a:lstStyle/>
                    <a:p>
                      <a:pPr algn="ctr"/>
                      <a:r>
                        <a:rPr lang="en-US" sz="1800" dirty="0">
                          <a:latin typeface="Bodoni MT" panose="02070603080606020203" pitchFamily="18" charset="0"/>
                        </a:rPr>
                        <a:t>3</a:t>
                      </a:r>
                    </a:p>
                  </a:txBody>
                  <a:tcPr/>
                </a:tc>
                <a:tc>
                  <a:txBody>
                    <a:bodyPr/>
                    <a:lstStyle/>
                    <a:p>
                      <a:pPr algn="ctr" fontAlgn="b"/>
                      <a:r>
                        <a:rPr lang="en-US" sz="1800" b="0" i="0" u="none" strike="noStrike" dirty="0">
                          <a:solidFill>
                            <a:srgbClr val="000000"/>
                          </a:solidFill>
                          <a:effectLst/>
                          <a:latin typeface="Bodoni MT" panose="02070603080606020203" pitchFamily="18" charset="0"/>
                        </a:rPr>
                        <a:t>aon</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age on cellular network in days</a:t>
                      </a:r>
                    </a:p>
                  </a:txBody>
                  <a:tcPr marL="6350" marR="6350" marT="6350" marB="0" anchor="b"/>
                </a:tc>
                <a:extLst>
                  <a:ext uri="{0D108BD9-81ED-4DB2-BD59-A6C34878D82A}">
                    <a16:rowId xmlns:a16="http://schemas.microsoft.com/office/drawing/2014/main" val="3529830422"/>
                  </a:ext>
                </a:extLst>
              </a:tr>
              <a:tr h="370840">
                <a:tc>
                  <a:txBody>
                    <a:bodyPr/>
                    <a:lstStyle/>
                    <a:p>
                      <a:pPr algn="ctr"/>
                      <a:r>
                        <a:rPr lang="en-US" sz="1800" dirty="0">
                          <a:latin typeface="Bodoni MT" panose="02070603080606020203" pitchFamily="18" charset="0"/>
                        </a:rPr>
                        <a:t>4</a:t>
                      </a:r>
                    </a:p>
                  </a:txBody>
                  <a:tcPr/>
                </a:tc>
                <a:tc>
                  <a:txBody>
                    <a:bodyPr/>
                    <a:lstStyle/>
                    <a:p>
                      <a:pPr algn="ctr" fontAlgn="b"/>
                      <a:r>
                        <a:rPr lang="en-US" sz="1800" b="0" i="0" u="none" strike="noStrike" dirty="0">
                          <a:solidFill>
                            <a:srgbClr val="000000"/>
                          </a:solidFill>
                          <a:effectLst/>
                          <a:latin typeface="Bodoni MT" panose="02070603080606020203" pitchFamily="18" charset="0"/>
                        </a:rPr>
                        <a:t>daily_decr30</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Daily amount spent from main account, averaged over last 30 days (in Indonesian Rupiah)</a:t>
                      </a:r>
                    </a:p>
                  </a:txBody>
                  <a:tcPr marL="6350" marR="6350" marT="6350" marB="0" anchor="b"/>
                </a:tc>
                <a:extLst>
                  <a:ext uri="{0D108BD9-81ED-4DB2-BD59-A6C34878D82A}">
                    <a16:rowId xmlns:a16="http://schemas.microsoft.com/office/drawing/2014/main" val="2639066740"/>
                  </a:ext>
                </a:extLst>
              </a:tr>
              <a:tr h="370840">
                <a:tc>
                  <a:txBody>
                    <a:bodyPr/>
                    <a:lstStyle/>
                    <a:p>
                      <a:pPr algn="ctr"/>
                      <a:r>
                        <a:rPr lang="en-US" sz="1800" dirty="0">
                          <a:latin typeface="Bodoni MT" panose="02070603080606020203" pitchFamily="18" charset="0"/>
                        </a:rPr>
                        <a:t>5</a:t>
                      </a:r>
                    </a:p>
                  </a:txBody>
                  <a:tcPr/>
                </a:tc>
                <a:tc>
                  <a:txBody>
                    <a:bodyPr/>
                    <a:lstStyle/>
                    <a:p>
                      <a:pPr algn="ctr" fontAlgn="b"/>
                      <a:r>
                        <a:rPr lang="en-US" sz="1800" b="0" i="0" u="none" strike="noStrike" dirty="0">
                          <a:solidFill>
                            <a:srgbClr val="000000"/>
                          </a:solidFill>
                          <a:effectLst/>
                          <a:latin typeface="Bodoni MT" panose="02070603080606020203" pitchFamily="18" charset="0"/>
                        </a:rPr>
                        <a:t>daily_decr90</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Daily amount spent from main account, averaged over last 90 days (in Indonesian Rupiah)</a:t>
                      </a:r>
                    </a:p>
                  </a:txBody>
                  <a:tcPr marL="6350" marR="6350" marT="6350" marB="0" anchor="b"/>
                </a:tc>
                <a:extLst>
                  <a:ext uri="{0D108BD9-81ED-4DB2-BD59-A6C34878D82A}">
                    <a16:rowId xmlns:a16="http://schemas.microsoft.com/office/drawing/2014/main" val="1124688304"/>
                  </a:ext>
                </a:extLst>
              </a:tr>
              <a:tr h="370840">
                <a:tc>
                  <a:txBody>
                    <a:bodyPr/>
                    <a:lstStyle/>
                    <a:p>
                      <a:pPr algn="ctr"/>
                      <a:r>
                        <a:rPr lang="en-US" sz="1800" dirty="0">
                          <a:latin typeface="Bodoni MT" panose="02070603080606020203" pitchFamily="18" charset="0"/>
                        </a:rPr>
                        <a:t>6</a:t>
                      </a:r>
                    </a:p>
                  </a:txBody>
                  <a:tcPr/>
                </a:tc>
                <a:tc>
                  <a:txBody>
                    <a:bodyPr/>
                    <a:lstStyle/>
                    <a:p>
                      <a:pPr algn="ctr" fontAlgn="b"/>
                      <a:r>
                        <a:rPr lang="en-US" sz="1800" b="0" i="0" u="none" strike="noStrike">
                          <a:solidFill>
                            <a:srgbClr val="000000"/>
                          </a:solidFill>
                          <a:effectLst/>
                          <a:latin typeface="Bodoni MT" panose="02070603080606020203" pitchFamily="18" charset="0"/>
                        </a:rPr>
                        <a:t>rental30</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Average main account balance over last 30 days</a:t>
                      </a:r>
                    </a:p>
                  </a:txBody>
                  <a:tcPr marL="6350" marR="6350" marT="6350" marB="0" anchor="b"/>
                </a:tc>
                <a:extLst>
                  <a:ext uri="{0D108BD9-81ED-4DB2-BD59-A6C34878D82A}">
                    <a16:rowId xmlns:a16="http://schemas.microsoft.com/office/drawing/2014/main" val="2514024796"/>
                  </a:ext>
                </a:extLst>
              </a:tr>
              <a:tr h="370840">
                <a:tc>
                  <a:txBody>
                    <a:bodyPr/>
                    <a:lstStyle/>
                    <a:p>
                      <a:pPr algn="ctr"/>
                      <a:r>
                        <a:rPr lang="en-US" sz="1800" dirty="0">
                          <a:latin typeface="Bodoni MT" panose="02070603080606020203" pitchFamily="18" charset="0"/>
                        </a:rPr>
                        <a:t>7</a:t>
                      </a:r>
                    </a:p>
                  </a:txBody>
                  <a:tcPr/>
                </a:tc>
                <a:tc>
                  <a:txBody>
                    <a:bodyPr/>
                    <a:lstStyle/>
                    <a:p>
                      <a:pPr algn="ctr" fontAlgn="b"/>
                      <a:r>
                        <a:rPr lang="en-US" sz="1800" b="0" i="0" u="none" strike="noStrike" dirty="0">
                          <a:solidFill>
                            <a:srgbClr val="000000"/>
                          </a:solidFill>
                          <a:effectLst/>
                          <a:latin typeface="Bodoni MT" panose="02070603080606020203" pitchFamily="18" charset="0"/>
                        </a:rPr>
                        <a:t>Rental90</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Average main account balance over last 90 days</a:t>
                      </a:r>
                    </a:p>
                  </a:txBody>
                  <a:tcPr marL="6350" marR="6350" marT="6350" marB="0" anchor="b"/>
                </a:tc>
                <a:extLst>
                  <a:ext uri="{0D108BD9-81ED-4DB2-BD59-A6C34878D82A}">
                    <a16:rowId xmlns:a16="http://schemas.microsoft.com/office/drawing/2014/main" val="1598829711"/>
                  </a:ext>
                </a:extLst>
              </a:tr>
              <a:tr h="370840">
                <a:tc>
                  <a:txBody>
                    <a:bodyPr/>
                    <a:lstStyle/>
                    <a:p>
                      <a:pPr algn="ctr"/>
                      <a:r>
                        <a:rPr lang="en-US" sz="1800" dirty="0">
                          <a:latin typeface="Bodoni MT" panose="02070603080606020203" pitchFamily="18" charset="0"/>
                        </a:rPr>
                        <a:t>8</a:t>
                      </a:r>
                    </a:p>
                  </a:txBody>
                  <a:tcPr/>
                </a:tc>
                <a:tc>
                  <a:txBody>
                    <a:bodyPr/>
                    <a:lstStyle/>
                    <a:p>
                      <a:pPr algn="ctr" fontAlgn="b"/>
                      <a:r>
                        <a:rPr lang="en-US" sz="1800" b="0" i="0" u="none" strike="noStrike" dirty="0">
                          <a:solidFill>
                            <a:srgbClr val="000000"/>
                          </a:solidFill>
                          <a:effectLst/>
                          <a:latin typeface="Bodoni MT" panose="02070603080606020203" pitchFamily="18" charset="0"/>
                        </a:rPr>
                        <a:t>last_rech_date_ma</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Number of days till last recharge of main account</a:t>
                      </a:r>
                    </a:p>
                  </a:txBody>
                  <a:tcPr marL="6350" marR="6350" marT="6350" marB="0" anchor="b"/>
                </a:tc>
                <a:extLst>
                  <a:ext uri="{0D108BD9-81ED-4DB2-BD59-A6C34878D82A}">
                    <a16:rowId xmlns:a16="http://schemas.microsoft.com/office/drawing/2014/main" val="824264102"/>
                  </a:ext>
                </a:extLst>
              </a:tr>
              <a:tr h="370840">
                <a:tc>
                  <a:txBody>
                    <a:bodyPr/>
                    <a:lstStyle/>
                    <a:p>
                      <a:pPr algn="ctr"/>
                      <a:r>
                        <a:rPr lang="en-US" sz="1800" dirty="0">
                          <a:latin typeface="Bodoni MT" panose="02070603080606020203" pitchFamily="18" charset="0"/>
                        </a:rPr>
                        <a:t>9</a:t>
                      </a:r>
                    </a:p>
                  </a:txBody>
                  <a:tcPr/>
                </a:tc>
                <a:tc>
                  <a:txBody>
                    <a:bodyPr/>
                    <a:lstStyle/>
                    <a:p>
                      <a:pPr algn="ctr" fontAlgn="b"/>
                      <a:r>
                        <a:rPr lang="en-US" sz="1800" b="0" i="0" u="none" strike="noStrike" dirty="0">
                          <a:solidFill>
                            <a:srgbClr val="000000"/>
                          </a:solidFill>
                          <a:effectLst/>
                          <a:latin typeface="Bodoni MT" panose="02070603080606020203" pitchFamily="18" charset="0"/>
                        </a:rPr>
                        <a:t>last_rech_date_da</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Number of days till last recharge of data account</a:t>
                      </a:r>
                    </a:p>
                  </a:txBody>
                  <a:tcPr marL="6350" marR="6350" marT="6350" marB="0" anchor="b"/>
                </a:tc>
                <a:extLst>
                  <a:ext uri="{0D108BD9-81ED-4DB2-BD59-A6C34878D82A}">
                    <a16:rowId xmlns:a16="http://schemas.microsoft.com/office/drawing/2014/main" val="436255548"/>
                  </a:ext>
                </a:extLst>
              </a:tr>
              <a:tr h="0">
                <a:tc>
                  <a:txBody>
                    <a:bodyPr/>
                    <a:lstStyle/>
                    <a:p>
                      <a:pPr algn="ctr"/>
                      <a:r>
                        <a:rPr lang="en-US" sz="1800" dirty="0">
                          <a:latin typeface="Bodoni MT" panose="02070603080606020203" pitchFamily="18" charset="0"/>
                        </a:rPr>
                        <a:t>10</a:t>
                      </a:r>
                    </a:p>
                  </a:txBody>
                  <a:tcPr/>
                </a:tc>
                <a:tc>
                  <a:txBody>
                    <a:bodyPr/>
                    <a:lstStyle/>
                    <a:p>
                      <a:pPr algn="ctr" fontAlgn="b"/>
                      <a:r>
                        <a:rPr lang="en-US" sz="1800" b="0" i="0" u="none" strike="noStrike" dirty="0">
                          <a:solidFill>
                            <a:srgbClr val="000000"/>
                          </a:solidFill>
                          <a:effectLst/>
                          <a:latin typeface="Bodoni MT" panose="02070603080606020203" pitchFamily="18" charset="0"/>
                        </a:rPr>
                        <a:t>last_rech_amt_ma</a:t>
                      </a:r>
                    </a:p>
                  </a:txBody>
                  <a:tcPr marL="6350" marR="6350" marT="6350" marB="0" anchor="b"/>
                </a:tc>
                <a:tc>
                  <a:txBody>
                    <a:bodyPr/>
                    <a:lstStyle/>
                    <a:p>
                      <a:pPr algn="ctr" fontAlgn="b"/>
                      <a:r>
                        <a:rPr lang="en-US" sz="1800" b="0" i="0" u="none" strike="noStrike" dirty="0">
                          <a:solidFill>
                            <a:srgbClr val="000000"/>
                          </a:solidFill>
                          <a:effectLst/>
                          <a:latin typeface="Bodoni MT" panose="02070603080606020203" pitchFamily="18" charset="0"/>
                        </a:rPr>
                        <a:t>Amount of last recharge of main account (in Indonesian Rupiah)</a:t>
                      </a:r>
                    </a:p>
                  </a:txBody>
                  <a:tcPr marL="6350" marR="6350" marT="6350" marB="0" anchor="b"/>
                </a:tc>
                <a:extLst>
                  <a:ext uri="{0D108BD9-81ED-4DB2-BD59-A6C34878D82A}">
                    <a16:rowId xmlns:a16="http://schemas.microsoft.com/office/drawing/2014/main" val="1883203664"/>
                  </a:ext>
                </a:extLst>
              </a:tr>
            </a:tbl>
          </a:graphicData>
        </a:graphic>
      </p:graphicFrame>
    </p:spTree>
    <p:extLst>
      <p:ext uri="{BB962C8B-B14F-4D97-AF65-F5344CB8AC3E}">
        <p14:creationId xmlns:p14="http://schemas.microsoft.com/office/powerpoint/2010/main" val="12941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2276-72E3-4E6F-AD15-827BAF3117E6}"/>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5" name="Table 5">
            <a:extLst>
              <a:ext uri="{FF2B5EF4-FFF2-40B4-BE49-F238E27FC236}">
                <a16:creationId xmlns:a16="http://schemas.microsoft.com/office/drawing/2014/main" id="{47E5C15F-755A-45CA-8BC8-6CA734A46A6B}"/>
              </a:ext>
            </a:extLst>
          </p:cNvPr>
          <p:cNvGraphicFramePr>
            <a:graphicFrameLocks noGrp="1"/>
          </p:cNvGraphicFramePr>
          <p:nvPr>
            <p:ph idx="1"/>
            <p:extLst>
              <p:ext uri="{D42A27DB-BD31-4B8C-83A1-F6EECF244321}">
                <p14:modId xmlns:p14="http://schemas.microsoft.com/office/powerpoint/2010/main" val="2707855685"/>
              </p:ext>
            </p:extLst>
          </p:nvPr>
        </p:nvGraphicFramePr>
        <p:xfrm>
          <a:off x="1141412" y="1447800"/>
          <a:ext cx="8906805" cy="5184140"/>
        </p:xfrm>
        <a:graphic>
          <a:graphicData uri="http://schemas.openxmlformats.org/drawingml/2006/table">
            <a:tbl>
              <a:tblPr firstRow="1" bandRow="1">
                <a:tableStyleId>{5C22544A-7EE6-4342-B048-85BDC9FD1C3A}</a:tableStyleId>
              </a:tblPr>
              <a:tblGrid>
                <a:gridCol w="1067729">
                  <a:extLst>
                    <a:ext uri="{9D8B030D-6E8A-4147-A177-3AD203B41FA5}">
                      <a16:colId xmlns:a16="http://schemas.microsoft.com/office/drawing/2014/main" val="3816555212"/>
                    </a:ext>
                  </a:extLst>
                </a:gridCol>
                <a:gridCol w="1828800">
                  <a:extLst>
                    <a:ext uri="{9D8B030D-6E8A-4147-A177-3AD203B41FA5}">
                      <a16:colId xmlns:a16="http://schemas.microsoft.com/office/drawing/2014/main" val="3337639321"/>
                    </a:ext>
                  </a:extLst>
                </a:gridCol>
                <a:gridCol w="6010276">
                  <a:extLst>
                    <a:ext uri="{9D8B030D-6E8A-4147-A177-3AD203B41FA5}">
                      <a16:colId xmlns:a16="http://schemas.microsoft.com/office/drawing/2014/main" val="2793797848"/>
                    </a:ext>
                  </a:extLst>
                </a:gridCol>
              </a:tblGrid>
              <a:tr h="370840">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799" b="0" kern="1200" dirty="0">
                          <a:solidFill>
                            <a:schemeClr val="bg1"/>
                          </a:solidFill>
                          <a:latin typeface="Constantia" panose="02030602050306030303" pitchFamily="18" charset="0"/>
                          <a:ea typeface="+mn-ea"/>
                          <a:cs typeface="+mn-cs"/>
                        </a:rPr>
                        <a:t>Variable</a:t>
                      </a:r>
                    </a:p>
                  </a:txBody>
                  <a:tcPr marL="6350" marR="6350" marT="6350" marB="0" anchor="b"/>
                </a:tc>
                <a:tc>
                  <a:txBody>
                    <a:bodyPr/>
                    <a:lstStyle/>
                    <a:p>
                      <a:pPr algn="ctr" fontAlgn="b"/>
                      <a:r>
                        <a:rPr lang="en-US" sz="1799" b="0" kern="1200" dirty="0">
                          <a:solidFill>
                            <a:schemeClr val="bg1"/>
                          </a:solidFill>
                          <a:latin typeface="Constantia" panose="02030602050306030303" pitchFamily="18" charset="0"/>
                          <a:ea typeface="+mn-ea"/>
                          <a:cs typeface="+mn-cs"/>
                        </a:rPr>
                        <a:t>Definition</a:t>
                      </a:r>
                    </a:p>
                  </a:txBody>
                  <a:tcPr marL="6350" marR="6350" marT="6350" marB="0" anchor="b"/>
                </a:tc>
                <a:extLst>
                  <a:ext uri="{0D108BD9-81ED-4DB2-BD59-A6C34878D82A}">
                    <a16:rowId xmlns:a16="http://schemas.microsoft.com/office/drawing/2014/main" val="2397036575"/>
                  </a:ext>
                </a:extLst>
              </a:tr>
              <a:tr h="370840">
                <a:tc>
                  <a:txBody>
                    <a:bodyPr/>
                    <a:lstStyle/>
                    <a:p>
                      <a:pPr algn="ctr"/>
                      <a:r>
                        <a:rPr lang="en-US" sz="1800" dirty="0">
                          <a:latin typeface="Bodoni MT" panose="02070603080606020203" pitchFamily="18" charset="0"/>
                        </a:rPr>
                        <a:t>11</a:t>
                      </a:r>
                    </a:p>
                  </a:txBody>
                  <a:tcPr/>
                </a:tc>
                <a:tc>
                  <a:txBody>
                    <a:bodyPr/>
                    <a:lstStyle/>
                    <a:p>
                      <a:pPr algn="l" fontAlgn="b"/>
                      <a:r>
                        <a:rPr lang="en-US" sz="1800" b="0" i="0" u="none" strike="noStrike" dirty="0">
                          <a:solidFill>
                            <a:srgbClr val="000000"/>
                          </a:solidFill>
                          <a:effectLst/>
                          <a:latin typeface="Bodoni MT" panose="02070603080606020203" pitchFamily="18" charset="0"/>
                        </a:rPr>
                        <a:t>cnt_ma_rech30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Number of times main account got recharged in last 30 days</a:t>
                      </a:r>
                    </a:p>
                  </a:txBody>
                  <a:tcPr marL="6350" marR="6350" marT="6350" marB="0" anchor="b"/>
                </a:tc>
                <a:extLst>
                  <a:ext uri="{0D108BD9-81ED-4DB2-BD59-A6C34878D82A}">
                    <a16:rowId xmlns:a16="http://schemas.microsoft.com/office/drawing/2014/main" val="2258392406"/>
                  </a:ext>
                </a:extLst>
              </a:tr>
              <a:tr h="370840">
                <a:tc>
                  <a:txBody>
                    <a:bodyPr/>
                    <a:lstStyle/>
                    <a:p>
                      <a:pPr algn="ctr"/>
                      <a:r>
                        <a:rPr lang="en-US" sz="1800" dirty="0">
                          <a:latin typeface="Bodoni MT" panose="02070603080606020203" pitchFamily="18" charset="0"/>
                        </a:rPr>
                        <a:t>12</a:t>
                      </a:r>
                    </a:p>
                  </a:txBody>
                  <a:tcPr/>
                </a:tc>
                <a:tc>
                  <a:txBody>
                    <a:bodyPr/>
                    <a:lstStyle/>
                    <a:p>
                      <a:pPr algn="l" fontAlgn="b"/>
                      <a:r>
                        <a:rPr lang="en-US" sz="1800" b="0" i="0" u="none" strike="noStrike" dirty="0">
                          <a:solidFill>
                            <a:srgbClr val="000000"/>
                          </a:solidFill>
                          <a:effectLst/>
                          <a:latin typeface="Bodoni MT" panose="02070603080606020203" pitchFamily="18" charset="0"/>
                        </a:rPr>
                        <a:t>fr_ma_rech30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Frequency of main account recharged in last 30 days</a:t>
                      </a:r>
                    </a:p>
                  </a:txBody>
                  <a:tcPr marL="6350" marR="6350" marT="6350" marB="0" anchor="b"/>
                </a:tc>
                <a:extLst>
                  <a:ext uri="{0D108BD9-81ED-4DB2-BD59-A6C34878D82A}">
                    <a16:rowId xmlns:a16="http://schemas.microsoft.com/office/drawing/2014/main" val="4054703931"/>
                  </a:ext>
                </a:extLst>
              </a:tr>
              <a:tr h="370840">
                <a:tc>
                  <a:txBody>
                    <a:bodyPr/>
                    <a:lstStyle/>
                    <a:p>
                      <a:pPr algn="ctr"/>
                      <a:r>
                        <a:rPr lang="en-US" sz="1800" dirty="0">
                          <a:latin typeface="Bodoni MT" panose="02070603080606020203" pitchFamily="18" charset="0"/>
                        </a:rPr>
                        <a:t>13</a:t>
                      </a:r>
                    </a:p>
                  </a:txBody>
                  <a:tcPr/>
                </a:tc>
                <a:tc>
                  <a:txBody>
                    <a:bodyPr/>
                    <a:lstStyle/>
                    <a:p>
                      <a:pPr algn="l" fontAlgn="b"/>
                      <a:r>
                        <a:rPr lang="en-US" sz="1800" b="0" i="0" u="none" strike="noStrike">
                          <a:solidFill>
                            <a:srgbClr val="000000"/>
                          </a:solidFill>
                          <a:effectLst/>
                          <a:latin typeface="Bodoni MT" panose="02070603080606020203" pitchFamily="18" charset="0"/>
                        </a:rPr>
                        <a:t>sumamnt_ma_rech30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Total amount of recharge in main account over last 30 days (in Indonesian Rupiah)</a:t>
                      </a:r>
                    </a:p>
                  </a:txBody>
                  <a:tcPr marL="6350" marR="6350" marT="6350" marB="0" anchor="b"/>
                </a:tc>
                <a:extLst>
                  <a:ext uri="{0D108BD9-81ED-4DB2-BD59-A6C34878D82A}">
                    <a16:rowId xmlns:a16="http://schemas.microsoft.com/office/drawing/2014/main" val="2634923478"/>
                  </a:ext>
                </a:extLst>
              </a:tr>
              <a:tr h="370840">
                <a:tc>
                  <a:txBody>
                    <a:bodyPr/>
                    <a:lstStyle/>
                    <a:p>
                      <a:pPr algn="ctr"/>
                      <a:r>
                        <a:rPr lang="en-US" sz="1800" dirty="0">
                          <a:latin typeface="Bodoni MT" panose="02070603080606020203" pitchFamily="18" charset="0"/>
                        </a:rPr>
                        <a:t>14</a:t>
                      </a:r>
                    </a:p>
                  </a:txBody>
                  <a:tcPr/>
                </a:tc>
                <a:tc>
                  <a:txBody>
                    <a:bodyPr/>
                    <a:lstStyle/>
                    <a:p>
                      <a:pPr algn="l" fontAlgn="b"/>
                      <a:r>
                        <a:rPr lang="en-US" sz="1800" b="0" i="0" u="none" strike="noStrike">
                          <a:solidFill>
                            <a:srgbClr val="000000"/>
                          </a:solidFill>
                          <a:effectLst/>
                          <a:latin typeface="Bodoni MT" panose="02070603080606020203" pitchFamily="18" charset="0"/>
                        </a:rPr>
                        <a:t>medianamnt_ma_rech30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Median of amount of recharges done in main account over last 30 days at user level (in Indonesian Rupiah)</a:t>
                      </a:r>
                    </a:p>
                  </a:txBody>
                  <a:tcPr marL="6350" marR="6350" marT="6350" marB="0" anchor="b"/>
                </a:tc>
                <a:extLst>
                  <a:ext uri="{0D108BD9-81ED-4DB2-BD59-A6C34878D82A}">
                    <a16:rowId xmlns:a16="http://schemas.microsoft.com/office/drawing/2014/main" val="1438760714"/>
                  </a:ext>
                </a:extLst>
              </a:tr>
              <a:tr h="370840">
                <a:tc>
                  <a:txBody>
                    <a:bodyPr/>
                    <a:lstStyle/>
                    <a:p>
                      <a:pPr algn="ctr"/>
                      <a:r>
                        <a:rPr lang="en-US" sz="1800" dirty="0">
                          <a:latin typeface="Bodoni MT" panose="02070603080606020203" pitchFamily="18" charset="0"/>
                        </a:rPr>
                        <a:t>15</a:t>
                      </a:r>
                    </a:p>
                  </a:txBody>
                  <a:tcPr/>
                </a:tc>
                <a:tc>
                  <a:txBody>
                    <a:bodyPr/>
                    <a:lstStyle/>
                    <a:p>
                      <a:pPr algn="l" fontAlgn="b"/>
                      <a:r>
                        <a:rPr lang="en-US" sz="1800" b="0" i="0" u="none" strike="noStrike">
                          <a:solidFill>
                            <a:srgbClr val="000000"/>
                          </a:solidFill>
                          <a:effectLst/>
                          <a:latin typeface="Bodoni MT" panose="02070603080606020203" pitchFamily="18" charset="0"/>
                        </a:rPr>
                        <a:t>medianmarechprebal30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Median of main account balance just before recharge in last 30 days at user level (in Indonesian Rupiah)</a:t>
                      </a:r>
                    </a:p>
                  </a:txBody>
                  <a:tcPr marL="6350" marR="6350" marT="6350" marB="0" anchor="b"/>
                </a:tc>
                <a:extLst>
                  <a:ext uri="{0D108BD9-81ED-4DB2-BD59-A6C34878D82A}">
                    <a16:rowId xmlns:a16="http://schemas.microsoft.com/office/drawing/2014/main" val="64447616"/>
                  </a:ext>
                </a:extLst>
              </a:tr>
              <a:tr h="370840">
                <a:tc>
                  <a:txBody>
                    <a:bodyPr/>
                    <a:lstStyle/>
                    <a:p>
                      <a:pPr algn="ctr"/>
                      <a:r>
                        <a:rPr lang="en-US" sz="1800" dirty="0">
                          <a:latin typeface="Bodoni MT" panose="02070603080606020203" pitchFamily="18" charset="0"/>
                        </a:rPr>
                        <a:t>16</a:t>
                      </a:r>
                    </a:p>
                  </a:txBody>
                  <a:tcPr/>
                </a:tc>
                <a:tc>
                  <a:txBody>
                    <a:bodyPr/>
                    <a:lstStyle/>
                    <a:p>
                      <a:pPr algn="l" fontAlgn="b"/>
                      <a:r>
                        <a:rPr lang="en-US" sz="1800" b="0" i="0" u="none" strike="noStrike">
                          <a:solidFill>
                            <a:srgbClr val="000000"/>
                          </a:solidFill>
                          <a:effectLst/>
                          <a:latin typeface="Bodoni MT" panose="02070603080606020203" pitchFamily="18" charset="0"/>
                        </a:rPr>
                        <a:t>cnt_ma_rech90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Number of times main account got recharged in last 90 days</a:t>
                      </a:r>
                    </a:p>
                  </a:txBody>
                  <a:tcPr marL="6350" marR="6350" marT="6350" marB="0" anchor="b"/>
                </a:tc>
                <a:extLst>
                  <a:ext uri="{0D108BD9-81ED-4DB2-BD59-A6C34878D82A}">
                    <a16:rowId xmlns:a16="http://schemas.microsoft.com/office/drawing/2014/main" val="592713193"/>
                  </a:ext>
                </a:extLst>
              </a:tr>
              <a:tr h="370840">
                <a:tc>
                  <a:txBody>
                    <a:bodyPr/>
                    <a:lstStyle/>
                    <a:p>
                      <a:pPr algn="ctr"/>
                      <a:r>
                        <a:rPr lang="en-US" sz="1800" dirty="0">
                          <a:latin typeface="Bodoni MT" panose="02070603080606020203" pitchFamily="18" charset="0"/>
                        </a:rPr>
                        <a:t>17</a:t>
                      </a:r>
                    </a:p>
                  </a:txBody>
                  <a:tcPr/>
                </a:tc>
                <a:tc>
                  <a:txBody>
                    <a:bodyPr/>
                    <a:lstStyle/>
                    <a:p>
                      <a:pPr algn="l" fontAlgn="b"/>
                      <a:r>
                        <a:rPr lang="en-US" sz="1800" b="0" i="0" u="none" strike="noStrike">
                          <a:solidFill>
                            <a:srgbClr val="000000"/>
                          </a:solidFill>
                          <a:effectLst/>
                          <a:latin typeface="Bodoni MT" panose="02070603080606020203" pitchFamily="18" charset="0"/>
                        </a:rPr>
                        <a:t>fr_ma_rech90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Frequency of main account recharged in last 90 days</a:t>
                      </a:r>
                    </a:p>
                  </a:txBody>
                  <a:tcPr marL="6350" marR="6350" marT="6350" marB="0" anchor="b"/>
                </a:tc>
                <a:extLst>
                  <a:ext uri="{0D108BD9-81ED-4DB2-BD59-A6C34878D82A}">
                    <a16:rowId xmlns:a16="http://schemas.microsoft.com/office/drawing/2014/main" val="4215214593"/>
                  </a:ext>
                </a:extLst>
              </a:tr>
              <a:tr h="370840">
                <a:tc>
                  <a:txBody>
                    <a:bodyPr/>
                    <a:lstStyle/>
                    <a:p>
                      <a:pPr algn="ctr"/>
                      <a:r>
                        <a:rPr lang="en-US" sz="1800" dirty="0">
                          <a:latin typeface="Bodoni MT" panose="02070603080606020203" pitchFamily="18" charset="0"/>
                        </a:rPr>
                        <a:t>18</a:t>
                      </a:r>
                    </a:p>
                  </a:txBody>
                  <a:tcPr/>
                </a:tc>
                <a:tc>
                  <a:txBody>
                    <a:bodyPr/>
                    <a:lstStyle/>
                    <a:p>
                      <a:pPr algn="l" fontAlgn="b"/>
                      <a:r>
                        <a:rPr lang="en-US" sz="1800" b="0" i="0" u="none" strike="noStrike">
                          <a:solidFill>
                            <a:srgbClr val="000000"/>
                          </a:solidFill>
                          <a:effectLst/>
                          <a:latin typeface="Bodoni MT" panose="02070603080606020203" pitchFamily="18" charset="0"/>
                        </a:rPr>
                        <a:t>sumamnt_ma_rech90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Total amount of recharge in main account over last 90 days (in </a:t>
                      </a:r>
                      <a:r>
                        <a:rPr lang="en-US" sz="1800" b="0" i="0" u="none" strike="noStrike" dirty="0" smtClean="0">
                          <a:solidFill>
                            <a:srgbClr val="000000"/>
                          </a:solidFill>
                          <a:effectLst/>
                          <a:latin typeface="Bodoni MT" panose="02070603080606020203" pitchFamily="18" charset="0"/>
                        </a:rPr>
                        <a:t>Indonesian </a:t>
                      </a:r>
                      <a:r>
                        <a:rPr lang="en-US" sz="1800" b="0" i="0" u="none" strike="noStrike" dirty="0">
                          <a:solidFill>
                            <a:srgbClr val="000000"/>
                          </a:solidFill>
                          <a:effectLst/>
                          <a:latin typeface="Bodoni MT" panose="02070603080606020203" pitchFamily="18" charset="0"/>
                        </a:rPr>
                        <a:t>Rupiah)</a:t>
                      </a:r>
                    </a:p>
                  </a:txBody>
                  <a:tcPr marL="6350" marR="6350" marT="6350" marB="0" anchor="b"/>
                </a:tc>
                <a:extLst>
                  <a:ext uri="{0D108BD9-81ED-4DB2-BD59-A6C34878D82A}">
                    <a16:rowId xmlns:a16="http://schemas.microsoft.com/office/drawing/2014/main" val="670473689"/>
                  </a:ext>
                </a:extLst>
              </a:tr>
              <a:tr h="370840">
                <a:tc>
                  <a:txBody>
                    <a:bodyPr/>
                    <a:lstStyle/>
                    <a:p>
                      <a:pPr algn="ctr"/>
                      <a:r>
                        <a:rPr lang="en-US" sz="1800" dirty="0">
                          <a:latin typeface="Bodoni MT" panose="02070603080606020203" pitchFamily="18" charset="0"/>
                        </a:rPr>
                        <a:t>19</a:t>
                      </a:r>
                    </a:p>
                  </a:txBody>
                  <a:tcPr/>
                </a:tc>
                <a:tc>
                  <a:txBody>
                    <a:bodyPr/>
                    <a:lstStyle/>
                    <a:p>
                      <a:pPr algn="l" fontAlgn="b"/>
                      <a:r>
                        <a:rPr lang="en-US" sz="1800" b="0" i="0" u="none" strike="noStrike">
                          <a:solidFill>
                            <a:srgbClr val="000000"/>
                          </a:solidFill>
                          <a:effectLst/>
                          <a:latin typeface="Bodoni MT" panose="02070603080606020203" pitchFamily="18" charset="0"/>
                        </a:rPr>
                        <a:t>medianamnt_ma_rech90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Median of amount of recharges done in main account over last 90 days at user level (in </a:t>
                      </a:r>
                      <a:r>
                        <a:rPr lang="en-US" sz="1800" b="0" i="0" u="none" strike="noStrike" dirty="0" smtClean="0">
                          <a:solidFill>
                            <a:srgbClr val="000000"/>
                          </a:solidFill>
                          <a:effectLst/>
                          <a:latin typeface="Bodoni MT" panose="02070603080606020203" pitchFamily="18" charset="0"/>
                        </a:rPr>
                        <a:t>Indonesian </a:t>
                      </a:r>
                      <a:r>
                        <a:rPr lang="en-US" sz="1800" b="0" i="0" u="none" strike="noStrike" dirty="0">
                          <a:solidFill>
                            <a:srgbClr val="000000"/>
                          </a:solidFill>
                          <a:effectLst/>
                          <a:latin typeface="Bodoni MT" panose="02070603080606020203" pitchFamily="18" charset="0"/>
                        </a:rPr>
                        <a:t>Rupiah)</a:t>
                      </a:r>
                    </a:p>
                  </a:txBody>
                  <a:tcPr marL="6350" marR="6350" marT="6350" marB="0" anchor="b"/>
                </a:tc>
                <a:extLst>
                  <a:ext uri="{0D108BD9-81ED-4DB2-BD59-A6C34878D82A}">
                    <a16:rowId xmlns:a16="http://schemas.microsoft.com/office/drawing/2014/main" val="304105886"/>
                  </a:ext>
                </a:extLst>
              </a:tr>
              <a:tr h="370840">
                <a:tc>
                  <a:txBody>
                    <a:bodyPr/>
                    <a:lstStyle/>
                    <a:p>
                      <a:pPr algn="ctr"/>
                      <a:r>
                        <a:rPr lang="en-US" sz="1800" dirty="0">
                          <a:latin typeface="Bodoni MT" panose="02070603080606020203" pitchFamily="18" charset="0"/>
                        </a:rPr>
                        <a:t>20</a:t>
                      </a:r>
                    </a:p>
                  </a:txBody>
                  <a:tcPr/>
                </a:tc>
                <a:tc>
                  <a:txBody>
                    <a:bodyPr/>
                    <a:lstStyle/>
                    <a:p>
                      <a:pPr algn="l" fontAlgn="b"/>
                      <a:r>
                        <a:rPr lang="en-US" sz="1800" b="0" i="0" u="none" strike="noStrike">
                          <a:solidFill>
                            <a:srgbClr val="000000"/>
                          </a:solidFill>
                          <a:effectLst/>
                          <a:latin typeface="Bodoni MT" panose="02070603080606020203" pitchFamily="18" charset="0"/>
                        </a:rPr>
                        <a:t>medianmarechprebal90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Median of main account balance just before recharge in last 90 days at user level (in </a:t>
                      </a:r>
                      <a:r>
                        <a:rPr lang="en-US" sz="1800" b="0" i="0" u="none" strike="noStrike" dirty="0" smtClean="0">
                          <a:solidFill>
                            <a:srgbClr val="000000"/>
                          </a:solidFill>
                          <a:effectLst/>
                          <a:latin typeface="Bodoni MT" panose="02070603080606020203" pitchFamily="18" charset="0"/>
                        </a:rPr>
                        <a:t>Indonesian </a:t>
                      </a:r>
                      <a:r>
                        <a:rPr lang="en-US" sz="1800" b="0" i="0" u="none" strike="noStrike" dirty="0">
                          <a:solidFill>
                            <a:srgbClr val="000000"/>
                          </a:solidFill>
                          <a:effectLst/>
                          <a:latin typeface="Bodoni MT" panose="02070603080606020203" pitchFamily="18" charset="0"/>
                        </a:rPr>
                        <a:t>Rupiah)</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03287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3F77-AC67-4724-AFF2-BADF90228799}"/>
              </a:ext>
            </a:extLst>
          </p:cNvPr>
          <p:cNvSpPr>
            <a:spLocks noGrp="1"/>
          </p:cNvSpPr>
          <p:nvPr>
            <p:ph type="title"/>
          </p:nvPr>
        </p:nvSpPr>
        <p:spPr/>
        <p:txBody>
          <a:bodyPr/>
          <a:lstStyle/>
          <a:p>
            <a:r>
              <a:rPr lang="en-US" b="1" dirty="0">
                <a:latin typeface="Constantia" panose="02030602050306030303" pitchFamily="18" charset="0"/>
              </a:rPr>
              <a:t>Description of the dataset</a:t>
            </a:r>
            <a:endParaRPr lang="en-US" dirty="0"/>
          </a:p>
        </p:txBody>
      </p:sp>
      <p:graphicFrame>
        <p:nvGraphicFramePr>
          <p:cNvPr id="4" name="Table 5">
            <a:extLst>
              <a:ext uri="{FF2B5EF4-FFF2-40B4-BE49-F238E27FC236}">
                <a16:creationId xmlns:a16="http://schemas.microsoft.com/office/drawing/2014/main" id="{D9D4DFA7-F5CE-4099-B8F3-65FDF1DE2471}"/>
              </a:ext>
            </a:extLst>
          </p:cNvPr>
          <p:cNvGraphicFramePr>
            <a:graphicFrameLocks/>
          </p:cNvGraphicFramePr>
          <p:nvPr>
            <p:extLst>
              <p:ext uri="{D42A27DB-BD31-4B8C-83A1-F6EECF244321}">
                <p14:modId xmlns:p14="http://schemas.microsoft.com/office/powerpoint/2010/main" val="2672111748"/>
              </p:ext>
            </p:extLst>
          </p:nvPr>
        </p:nvGraphicFramePr>
        <p:xfrm>
          <a:off x="836612" y="1600205"/>
          <a:ext cx="9440205" cy="4486778"/>
        </p:xfrm>
        <a:graphic>
          <a:graphicData uri="http://schemas.openxmlformats.org/drawingml/2006/table">
            <a:tbl>
              <a:tblPr firstRow="1" bandRow="1">
                <a:tableStyleId>{5C22544A-7EE6-4342-B048-85BDC9FD1C3A}</a:tableStyleId>
              </a:tblPr>
              <a:tblGrid>
                <a:gridCol w="1131672">
                  <a:extLst>
                    <a:ext uri="{9D8B030D-6E8A-4147-A177-3AD203B41FA5}">
                      <a16:colId xmlns:a16="http://schemas.microsoft.com/office/drawing/2014/main" val="3816555212"/>
                    </a:ext>
                  </a:extLst>
                </a:gridCol>
                <a:gridCol w="1938321">
                  <a:extLst>
                    <a:ext uri="{9D8B030D-6E8A-4147-A177-3AD203B41FA5}">
                      <a16:colId xmlns:a16="http://schemas.microsoft.com/office/drawing/2014/main" val="3337639321"/>
                    </a:ext>
                  </a:extLst>
                </a:gridCol>
                <a:gridCol w="6370212">
                  <a:extLst>
                    <a:ext uri="{9D8B030D-6E8A-4147-A177-3AD203B41FA5}">
                      <a16:colId xmlns:a16="http://schemas.microsoft.com/office/drawing/2014/main" val="2793797848"/>
                    </a:ext>
                  </a:extLst>
                </a:gridCol>
              </a:tblGrid>
              <a:tr h="385262">
                <a:tc>
                  <a:txBody>
                    <a:bodyPr/>
                    <a:lstStyle/>
                    <a:p>
                      <a:r>
                        <a:rPr lang="en-US" b="0" dirty="0">
                          <a:solidFill>
                            <a:schemeClr val="bg1"/>
                          </a:solidFill>
                          <a:latin typeface="Constantia" panose="02030602050306030303" pitchFamily="18" charset="0"/>
                        </a:rPr>
                        <a:t>Index</a:t>
                      </a:r>
                    </a:p>
                  </a:txBody>
                  <a:tcPr/>
                </a:tc>
                <a:tc>
                  <a:txBody>
                    <a:bodyPr/>
                    <a:lstStyle/>
                    <a:p>
                      <a:pPr algn="ctr" fontAlgn="b"/>
                      <a:r>
                        <a:rPr lang="en-US" sz="1799" b="0" kern="1200" dirty="0">
                          <a:solidFill>
                            <a:schemeClr val="bg1"/>
                          </a:solidFill>
                          <a:latin typeface="Constantia" panose="02030602050306030303" pitchFamily="18" charset="0"/>
                          <a:ea typeface="+mn-ea"/>
                          <a:cs typeface="+mn-cs"/>
                        </a:rPr>
                        <a:t>Variable</a:t>
                      </a:r>
                    </a:p>
                  </a:txBody>
                  <a:tcPr marL="6350" marR="6350" marT="6350" marB="0" anchor="b"/>
                </a:tc>
                <a:tc>
                  <a:txBody>
                    <a:bodyPr/>
                    <a:lstStyle/>
                    <a:p>
                      <a:pPr algn="ctr" fontAlgn="b"/>
                      <a:r>
                        <a:rPr lang="en-US" sz="1799" b="0" kern="1200" dirty="0">
                          <a:solidFill>
                            <a:schemeClr val="bg1"/>
                          </a:solidFill>
                          <a:latin typeface="Constantia" panose="02030602050306030303" pitchFamily="18" charset="0"/>
                          <a:ea typeface="+mn-ea"/>
                          <a:cs typeface="+mn-cs"/>
                        </a:rPr>
                        <a:t>Definition</a:t>
                      </a:r>
                    </a:p>
                  </a:txBody>
                  <a:tcPr marL="6350" marR="6350" marT="6350" marB="0" anchor="b"/>
                </a:tc>
                <a:extLst>
                  <a:ext uri="{0D108BD9-81ED-4DB2-BD59-A6C34878D82A}">
                    <a16:rowId xmlns:a16="http://schemas.microsoft.com/office/drawing/2014/main" val="2397036575"/>
                  </a:ext>
                </a:extLst>
              </a:tr>
              <a:tr h="390748">
                <a:tc>
                  <a:txBody>
                    <a:bodyPr/>
                    <a:lstStyle/>
                    <a:p>
                      <a:pPr algn="ctr"/>
                      <a:r>
                        <a:rPr lang="en-US" sz="1800" dirty="0">
                          <a:latin typeface="Bodoni MT" panose="02070603080606020203" pitchFamily="18" charset="0"/>
                        </a:rPr>
                        <a:t>21</a:t>
                      </a:r>
                    </a:p>
                  </a:txBody>
                  <a:tcPr/>
                </a:tc>
                <a:tc>
                  <a:txBody>
                    <a:bodyPr/>
                    <a:lstStyle/>
                    <a:p>
                      <a:pPr algn="l" fontAlgn="b"/>
                      <a:r>
                        <a:rPr lang="en-US" sz="1800" b="0" i="0" u="none" strike="noStrike">
                          <a:solidFill>
                            <a:srgbClr val="000000"/>
                          </a:solidFill>
                          <a:effectLst/>
                          <a:latin typeface="Bodoni MT" panose="02070603080606020203" pitchFamily="18" charset="0"/>
                        </a:rPr>
                        <a:t>cnt_da_rech30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Number of times data account got recharged in last 30 days</a:t>
                      </a:r>
                    </a:p>
                  </a:txBody>
                  <a:tcPr marL="6350" marR="6350" marT="6350" marB="0" anchor="b"/>
                </a:tc>
                <a:extLst>
                  <a:ext uri="{0D108BD9-81ED-4DB2-BD59-A6C34878D82A}">
                    <a16:rowId xmlns:a16="http://schemas.microsoft.com/office/drawing/2014/main" val="2258392406"/>
                  </a:ext>
                </a:extLst>
              </a:tr>
              <a:tr h="390748">
                <a:tc>
                  <a:txBody>
                    <a:bodyPr/>
                    <a:lstStyle/>
                    <a:p>
                      <a:pPr algn="ctr"/>
                      <a:r>
                        <a:rPr lang="en-US" sz="1800" dirty="0">
                          <a:latin typeface="Bodoni MT" panose="02070603080606020203" pitchFamily="18" charset="0"/>
                        </a:rPr>
                        <a:t>22</a:t>
                      </a:r>
                    </a:p>
                  </a:txBody>
                  <a:tcPr/>
                </a:tc>
                <a:tc>
                  <a:txBody>
                    <a:bodyPr/>
                    <a:lstStyle/>
                    <a:p>
                      <a:pPr algn="l" fontAlgn="b"/>
                      <a:r>
                        <a:rPr lang="en-US" sz="1800" b="0" i="0" u="none" strike="noStrike" dirty="0">
                          <a:solidFill>
                            <a:srgbClr val="000000"/>
                          </a:solidFill>
                          <a:effectLst/>
                          <a:latin typeface="Bodoni MT" panose="02070603080606020203" pitchFamily="18" charset="0"/>
                        </a:rPr>
                        <a:t>fr_da_rech30</a:t>
                      </a:r>
                    </a:p>
                  </a:txBody>
                  <a:tcPr marL="6350" marR="6350" marT="6350" marB="0" anchor="b"/>
                </a:tc>
                <a:tc>
                  <a:txBody>
                    <a:bodyPr/>
                    <a:lstStyle/>
                    <a:p>
                      <a:pPr algn="l" fontAlgn="b"/>
                      <a:r>
                        <a:rPr lang="en-US" sz="1800" b="0" i="0" u="none" strike="noStrike">
                          <a:solidFill>
                            <a:srgbClr val="000000"/>
                          </a:solidFill>
                          <a:effectLst/>
                          <a:latin typeface="Bodoni MT" panose="02070603080606020203" pitchFamily="18" charset="0"/>
                        </a:rPr>
                        <a:t>Frequency of data account recharged in last 30 days</a:t>
                      </a:r>
                    </a:p>
                  </a:txBody>
                  <a:tcPr marL="6350" marR="6350" marT="6350" marB="0" anchor="b"/>
                </a:tc>
                <a:extLst>
                  <a:ext uri="{0D108BD9-81ED-4DB2-BD59-A6C34878D82A}">
                    <a16:rowId xmlns:a16="http://schemas.microsoft.com/office/drawing/2014/main" val="4054703931"/>
                  </a:ext>
                </a:extLst>
              </a:tr>
              <a:tr h="390748">
                <a:tc>
                  <a:txBody>
                    <a:bodyPr/>
                    <a:lstStyle/>
                    <a:p>
                      <a:pPr algn="ctr"/>
                      <a:r>
                        <a:rPr lang="en-US" sz="1800" dirty="0">
                          <a:latin typeface="Bodoni MT" panose="02070603080606020203" pitchFamily="18" charset="0"/>
                        </a:rPr>
                        <a:t>23</a:t>
                      </a:r>
                    </a:p>
                  </a:txBody>
                  <a:tcPr/>
                </a:tc>
                <a:tc>
                  <a:txBody>
                    <a:bodyPr/>
                    <a:lstStyle/>
                    <a:p>
                      <a:pPr algn="l" fontAlgn="b"/>
                      <a:r>
                        <a:rPr lang="en-US" sz="1800" b="0" i="0" u="none" strike="noStrike" dirty="0">
                          <a:solidFill>
                            <a:srgbClr val="000000"/>
                          </a:solidFill>
                          <a:effectLst/>
                          <a:latin typeface="Bodoni MT" panose="02070603080606020203" pitchFamily="18" charset="0"/>
                        </a:rPr>
                        <a:t>cnt_da_rech90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Number of times data account got recharged in last 90 days</a:t>
                      </a:r>
                    </a:p>
                  </a:txBody>
                  <a:tcPr marL="6350" marR="6350" marT="6350" marB="0" anchor="b"/>
                </a:tc>
                <a:extLst>
                  <a:ext uri="{0D108BD9-81ED-4DB2-BD59-A6C34878D82A}">
                    <a16:rowId xmlns:a16="http://schemas.microsoft.com/office/drawing/2014/main" val="2634923478"/>
                  </a:ext>
                </a:extLst>
              </a:tr>
              <a:tr h="390748">
                <a:tc>
                  <a:txBody>
                    <a:bodyPr/>
                    <a:lstStyle/>
                    <a:p>
                      <a:pPr algn="ctr"/>
                      <a:r>
                        <a:rPr lang="en-US" sz="1800" dirty="0">
                          <a:latin typeface="Bodoni MT" panose="02070603080606020203" pitchFamily="18" charset="0"/>
                        </a:rPr>
                        <a:t>24</a:t>
                      </a:r>
                    </a:p>
                  </a:txBody>
                  <a:tcPr/>
                </a:tc>
                <a:tc>
                  <a:txBody>
                    <a:bodyPr/>
                    <a:lstStyle/>
                    <a:p>
                      <a:pPr algn="l" fontAlgn="b"/>
                      <a:r>
                        <a:rPr lang="en-US" sz="1800" b="0" i="0" u="none" strike="noStrike">
                          <a:solidFill>
                            <a:srgbClr val="000000"/>
                          </a:solidFill>
                          <a:effectLst/>
                          <a:latin typeface="Bodoni MT" panose="02070603080606020203" pitchFamily="18" charset="0"/>
                        </a:rPr>
                        <a:t>fr_da_rech90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Frequency of data account recharged in last 90 days</a:t>
                      </a:r>
                    </a:p>
                  </a:txBody>
                  <a:tcPr marL="6350" marR="6350" marT="6350" marB="0" anchor="b"/>
                </a:tc>
                <a:extLst>
                  <a:ext uri="{0D108BD9-81ED-4DB2-BD59-A6C34878D82A}">
                    <a16:rowId xmlns:a16="http://schemas.microsoft.com/office/drawing/2014/main" val="1438760714"/>
                  </a:ext>
                </a:extLst>
              </a:tr>
              <a:tr h="390748">
                <a:tc>
                  <a:txBody>
                    <a:bodyPr/>
                    <a:lstStyle/>
                    <a:p>
                      <a:pPr algn="ctr"/>
                      <a:r>
                        <a:rPr lang="en-US" sz="1800" dirty="0">
                          <a:latin typeface="Bodoni MT" panose="02070603080606020203" pitchFamily="18" charset="0"/>
                        </a:rPr>
                        <a:t>25</a:t>
                      </a:r>
                    </a:p>
                  </a:txBody>
                  <a:tcPr/>
                </a:tc>
                <a:tc>
                  <a:txBody>
                    <a:bodyPr/>
                    <a:lstStyle/>
                    <a:p>
                      <a:pPr algn="l" fontAlgn="b"/>
                      <a:r>
                        <a:rPr lang="en-US" sz="1800" b="0" i="0" u="none" strike="noStrike">
                          <a:solidFill>
                            <a:srgbClr val="000000"/>
                          </a:solidFill>
                          <a:effectLst/>
                          <a:latin typeface="Bodoni MT" panose="02070603080606020203" pitchFamily="18" charset="0"/>
                        </a:rPr>
                        <a:t>cnt_loans30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Number of loans taken by user in last 30 days</a:t>
                      </a:r>
                    </a:p>
                  </a:txBody>
                  <a:tcPr marL="6350" marR="6350" marT="6350" marB="0" anchor="b"/>
                </a:tc>
                <a:extLst>
                  <a:ext uri="{0D108BD9-81ED-4DB2-BD59-A6C34878D82A}">
                    <a16:rowId xmlns:a16="http://schemas.microsoft.com/office/drawing/2014/main" val="64447616"/>
                  </a:ext>
                </a:extLst>
              </a:tr>
              <a:tr h="390748">
                <a:tc>
                  <a:txBody>
                    <a:bodyPr/>
                    <a:lstStyle/>
                    <a:p>
                      <a:pPr algn="ctr"/>
                      <a:r>
                        <a:rPr lang="en-US" sz="1800" dirty="0">
                          <a:latin typeface="Bodoni MT" panose="02070603080606020203" pitchFamily="18" charset="0"/>
                        </a:rPr>
                        <a:t>26</a:t>
                      </a:r>
                    </a:p>
                  </a:txBody>
                  <a:tcPr/>
                </a:tc>
                <a:tc>
                  <a:txBody>
                    <a:bodyPr/>
                    <a:lstStyle/>
                    <a:p>
                      <a:pPr algn="l" fontAlgn="b"/>
                      <a:r>
                        <a:rPr lang="en-US" sz="1800" b="0" i="0" u="none" strike="noStrike">
                          <a:solidFill>
                            <a:srgbClr val="000000"/>
                          </a:solidFill>
                          <a:effectLst/>
                          <a:latin typeface="Bodoni MT" panose="02070603080606020203" pitchFamily="18" charset="0"/>
                        </a:rPr>
                        <a:t>amnt_loans30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Total amount of loans taken by user in last 30 days</a:t>
                      </a:r>
                    </a:p>
                  </a:txBody>
                  <a:tcPr marL="6350" marR="6350" marT="6350" marB="0" anchor="b"/>
                </a:tc>
                <a:extLst>
                  <a:ext uri="{0D108BD9-81ED-4DB2-BD59-A6C34878D82A}">
                    <a16:rowId xmlns:a16="http://schemas.microsoft.com/office/drawing/2014/main" val="592713193"/>
                  </a:ext>
                </a:extLst>
              </a:tr>
              <a:tr h="390748">
                <a:tc>
                  <a:txBody>
                    <a:bodyPr/>
                    <a:lstStyle/>
                    <a:p>
                      <a:pPr algn="ctr"/>
                      <a:r>
                        <a:rPr lang="en-US" sz="1800" dirty="0">
                          <a:latin typeface="Bodoni MT" panose="02070603080606020203" pitchFamily="18" charset="0"/>
                        </a:rPr>
                        <a:t>27</a:t>
                      </a:r>
                    </a:p>
                  </a:txBody>
                  <a:tcPr/>
                </a:tc>
                <a:tc>
                  <a:txBody>
                    <a:bodyPr/>
                    <a:lstStyle/>
                    <a:p>
                      <a:pPr algn="l" fontAlgn="b"/>
                      <a:r>
                        <a:rPr lang="en-US" sz="1800" b="0" i="0" u="none" strike="noStrike">
                          <a:solidFill>
                            <a:srgbClr val="000000"/>
                          </a:solidFill>
                          <a:effectLst/>
                          <a:latin typeface="Bodoni MT" panose="02070603080606020203" pitchFamily="18" charset="0"/>
                        </a:rPr>
                        <a:t>maxamnt_loans30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maximum amount of loan taken by the user in last 30 days</a:t>
                      </a:r>
                    </a:p>
                  </a:txBody>
                  <a:tcPr marL="6350" marR="6350" marT="6350" marB="0" anchor="b"/>
                </a:tc>
                <a:extLst>
                  <a:ext uri="{0D108BD9-81ED-4DB2-BD59-A6C34878D82A}">
                    <a16:rowId xmlns:a16="http://schemas.microsoft.com/office/drawing/2014/main" val="4215214593"/>
                  </a:ext>
                </a:extLst>
              </a:tr>
              <a:tr h="584784">
                <a:tc>
                  <a:txBody>
                    <a:bodyPr/>
                    <a:lstStyle/>
                    <a:p>
                      <a:pPr algn="ctr"/>
                      <a:r>
                        <a:rPr lang="en-US" sz="1800" dirty="0">
                          <a:latin typeface="Bodoni MT" panose="02070603080606020203" pitchFamily="18" charset="0"/>
                        </a:rPr>
                        <a:t>28</a:t>
                      </a:r>
                    </a:p>
                  </a:txBody>
                  <a:tcPr/>
                </a:tc>
                <a:tc>
                  <a:txBody>
                    <a:bodyPr/>
                    <a:lstStyle/>
                    <a:p>
                      <a:pPr algn="l" fontAlgn="b"/>
                      <a:r>
                        <a:rPr lang="en-US" sz="1800" b="0" i="0" u="none" strike="noStrike">
                          <a:solidFill>
                            <a:srgbClr val="000000"/>
                          </a:solidFill>
                          <a:effectLst/>
                          <a:latin typeface="Bodoni MT" panose="02070603080606020203" pitchFamily="18" charset="0"/>
                        </a:rPr>
                        <a:t>medianamnt_loans30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Median of amounts of loan taken by the user in last 30 days</a:t>
                      </a:r>
                    </a:p>
                  </a:txBody>
                  <a:tcPr marL="6350" marR="6350" marT="6350" marB="0" anchor="b"/>
                </a:tc>
                <a:extLst>
                  <a:ext uri="{0D108BD9-81ED-4DB2-BD59-A6C34878D82A}">
                    <a16:rowId xmlns:a16="http://schemas.microsoft.com/office/drawing/2014/main" val="670473689"/>
                  </a:ext>
                </a:extLst>
              </a:tr>
              <a:tr h="390748">
                <a:tc>
                  <a:txBody>
                    <a:bodyPr/>
                    <a:lstStyle/>
                    <a:p>
                      <a:pPr algn="ctr"/>
                      <a:r>
                        <a:rPr lang="en-US" sz="1800" dirty="0">
                          <a:latin typeface="Bodoni MT" panose="02070603080606020203" pitchFamily="18" charset="0"/>
                        </a:rPr>
                        <a:t>29</a:t>
                      </a:r>
                    </a:p>
                  </a:txBody>
                  <a:tcPr/>
                </a:tc>
                <a:tc>
                  <a:txBody>
                    <a:bodyPr/>
                    <a:lstStyle/>
                    <a:p>
                      <a:pPr algn="l" fontAlgn="b"/>
                      <a:r>
                        <a:rPr lang="en-US" sz="1800" b="0" i="0" u="none" strike="noStrike" dirty="0">
                          <a:solidFill>
                            <a:srgbClr val="000000"/>
                          </a:solidFill>
                          <a:effectLst/>
                          <a:latin typeface="Bodoni MT" panose="02070603080606020203" pitchFamily="18" charset="0"/>
                        </a:rPr>
                        <a:t>cnt_loans90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Number of loans taken by user in last 90 days</a:t>
                      </a:r>
                    </a:p>
                  </a:txBody>
                  <a:tcPr marL="6350" marR="6350" marT="6350" marB="0" anchor="b"/>
                </a:tc>
                <a:extLst>
                  <a:ext uri="{0D108BD9-81ED-4DB2-BD59-A6C34878D82A}">
                    <a16:rowId xmlns:a16="http://schemas.microsoft.com/office/drawing/2014/main" val="304105886"/>
                  </a:ext>
                </a:extLst>
              </a:tr>
              <a:tr h="390748">
                <a:tc>
                  <a:txBody>
                    <a:bodyPr/>
                    <a:lstStyle/>
                    <a:p>
                      <a:pPr algn="ctr"/>
                      <a:r>
                        <a:rPr lang="en-US" sz="1800" dirty="0">
                          <a:latin typeface="Bodoni MT" panose="02070603080606020203" pitchFamily="18" charset="0"/>
                        </a:rPr>
                        <a:t>30</a:t>
                      </a:r>
                    </a:p>
                  </a:txBody>
                  <a:tcPr/>
                </a:tc>
                <a:tc>
                  <a:txBody>
                    <a:bodyPr/>
                    <a:lstStyle/>
                    <a:p>
                      <a:pPr algn="l" fontAlgn="b"/>
                      <a:r>
                        <a:rPr lang="en-US" sz="1800" b="0" i="0" u="none" strike="noStrike" dirty="0">
                          <a:solidFill>
                            <a:srgbClr val="000000"/>
                          </a:solidFill>
                          <a:effectLst/>
                          <a:latin typeface="Bodoni MT" panose="02070603080606020203" pitchFamily="18" charset="0"/>
                        </a:rPr>
                        <a:t>amnt_loans90</a:t>
                      </a:r>
                    </a:p>
                  </a:txBody>
                  <a:tcPr marL="6350" marR="6350" marT="6350" marB="0" anchor="b"/>
                </a:tc>
                <a:tc>
                  <a:txBody>
                    <a:bodyPr/>
                    <a:lstStyle/>
                    <a:p>
                      <a:pPr algn="l" fontAlgn="b"/>
                      <a:r>
                        <a:rPr lang="en-US" sz="1800" b="0" i="0" u="none" strike="noStrike" dirty="0">
                          <a:solidFill>
                            <a:srgbClr val="000000"/>
                          </a:solidFill>
                          <a:effectLst/>
                          <a:latin typeface="Bodoni MT" panose="02070603080606020203" pitchFamily="18" charset="0"/>
                        </a:rPr>
                        <a:t>Total amount of loans taken by user in last 90 days</a:t>
                      </a:r>
                    </a:p>
                  </a:txBody>
                  <a:tcPr marL="6350" marR="6350" marT="6350" marB="0" anchor="b"/>
                </a:tc>
                <a:extLst>
                  <a:ext uri="{0D108BD9-81ED-4DB2-BD59-A6C34878D82A}">
                    <a16:rowId xmlns:a16="http://schemas.microsoft.com/office/drawing/2014/main" val="1309784248"/>
                  </a:ext>
                </a:extLst>
              </a:tr>
            </a:tbl>
          </a:graphicData>
        </a:graphic>
      </p:graphicFrame>
    </p:spTree>
    <p:extLst>
      <p:ext uri="{BB962C8B-B14F-4D97-AF65-F5344CB8AC3E}">
        <p14:creationId xmlns:p14="http://schemas.microsoft.com/office/powerpoint/2010/main" val="326489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C11C-71DC-49B6-ACD8-27E3AE088D14}">
  <ds:schemaRefs>
    <ds:schemaRef ds:uri="http://purl.org/dc/elements/1.1/"/>
    <ds:schemaRef ds:uri="http://schemas.openxmlformats.org/package/2006/metadata/core-properties"/>
    <ds:schemaRef ds:uri="a4f35948-e619-41b3-aa29-22878b09cfd2"/>
    <ds:schemaRef ds:uri="http://schemas.microsoft.com/office/infopath/2007/PartnerControls"/>
    <ds:schemaRef ds:uri="http://purl.org/dc/terms/"/>
    <ds:schemaRef ds:uri="http://schemas.microsoft.com/office/2006/metadata/properties"/>
    <ds:schemaRef ds:uri="http://schemas.microsoft.com/office/2006/documentManagement/types"/>
    <ds:schemaRef ds:uri="40262f94-9f35-4ac3-9a90-690165a166b7"/>
    <ds:schemaRef ds:uri="http://www.w3.org/XML/1998/namespace"/>
    <ds:schemaRef ds:uri="http://purl.org/dc/dcmitype/"/>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417</TotalTime>
  <Words>1872</Words>
  <Application>Microsoft Office PowerPoint</Application>
  <PresentationFormat>Custom</PresentationFormat>
  <Paragraphs>197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Bodoni MT</vt:lpstr>
      <vt:lpstr>Calibri</vt:lpstr>
      <vt:lpstr>Century Gothic</vt:lpstr>
      <vt:lpstr>Constantia</vt:lpstr>
      <vt:lpstr>Times New Roman</vt:lpstr>
      <vt:lpstr>Trebuchet MS</vt:lpstr>
      <vt:lpstr>Wingdings 3</vt:lpstr>
      <vt:lpstr>Facet</vt:lpstr>
      <vt:lpstr>Micro Credit Default Project</vt:lpstr>
      <vt:lpstr>Work Flow</vt:lpstr>
      <vt:lpstr>Introduction</vt:lpstr>
      <vt:lpstr>Micro Credit and its importance</vt:lpstr>
      <vt:lpstr>Importing Libraries </vt:lpstr>
      <vt:lpstr>Dataset Information</vt:lpstr>
      <vt:lpstr>Description of the dataset</vt:lpstr>
      <vt:lpstr>Description of the dataset</vt:lpstr>
      <vt:lpstr>Description of the dataset</vt:lpstr>
      <vt:lpstr>Description of the dataset</vt:lpstr>
      <vt:lpstr>Observations:</vt:lpstr>
      <vt:lpstr>Data Pre-processing and  Exploratory data analysis</vt:lpstr>
      <vt:lpstr>Heatmap: Heat map showing the correlation between the attributes. From the heatmap we observe that, 'amnt_loans30'&amp;'cnt_loans90', 'daily_decr30 &amp; daily_decr90' have strong correlation. We can remove one of the attributes to reduce multicollinearity. </vt:lpstr>
      <vt:lpstr>Correlation with target variable</vt:lpstr>
      <vt:lpstr>Resampling target data In the graph below,  0- shows loan defaulters customers. 1- shows percentage of loan non-defaulters' customers We have used random over-sampling technique to equalize the target variable.   </vt:lpstr>
      <vt:lpstr>Identification of possible problem-solving approaches </vt:lpstr>
      <vt:lpstr>Testing of Identified Approaches (Algorithms)</vt:lpstr>
      <vt:lpstr>Testing of Identified Approaches (Algorithms)</vt:lpstr>
      <vt:lpstr>Run and Evaluate selected models</vt:lpstr>
      <vt:lpstr>Run and Evaluate selected models</vt:lpstr>
      <vt:lpstr>Run and Evaluate selected models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Akshaykumar Torangatti -X (atoranga - TATA CONSULTANCY SERVICES LIMITED at Cisco)</dc:creator>
  <cp:lastModifiedBy>dkumar</cp:lastModifiedBy>
  <cp:revision>5</cp:revision>
  <dcterms:created xsi:type="dcterms:W3CDTF">2022-02-10T12:17:36Z</dcterms:created>
  <dcterms:modified xsi:type="dcterms:W3CDTF">2022-05-23T22:43:08Z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