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2" d="100"/>
          <a:sy n="62"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63434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30422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459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278649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268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458780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2094978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259365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417609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52E3D-7EBD-4349-AE0A-79F2BE13718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56587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852E3D-7EBD-4349-AE0A-79F2BE137180}"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62237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852E3D-7EBD-4349-AE0A-79F2BE137180}"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80927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852E3D-7EBD-4349-AE0A-79F2BE137180}"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29510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52E3D-7EBD-4349-AE0A-79F2BE137180}"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420436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852E3D-7EBD-4349-AE0A-79F2BE137180}"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10827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852E3D-7EBD-4349-AE0A-79F2BE137180}"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AEE75-735E-4691-A074-ABD0A62C30D0}" type="slidenum">
              <a:rPr lang="en-US" smtClean="0"/>
              <a:t>‹#›</a:t>
            </a:fld>
            <a:endParaRPr lang="en-US"/>
          </a:p>
        </p:txBody>
      </p:sp>
    </p:spTree>
    <p:extLst>
      <p:ext uri="{BB962C8B-B14F-4D97-AF65-F5344CB8AC3E}">
        <p14:creationId xmlns:p14="http://schemas.microsoft.com/office/powerpoint/2010/main" val="271367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852E3D-7EBD-4349-AE0A-79F2BE137180}" type="datetimeFigureOut">
              <a:rPr lang="en-US" smtClean="0"/>
              <a:t>4/28/2022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EAEE75-735E-4691-A074-ABD0A62C30D0}" type="slidenum">
              <a:rPr lang="en-US" smtClean="0"/>
              <a:t>‹#›</a:t>
            </a:fld>
            <a:endParaRPr lang="en-US"/>
          </a:p>
        </p:txBody>
      </p:sp>
    </p:spTree>
    <p:extLst>
      <p:ext uri="{BB962C8B-B14F-4D97-AF65-F5344CB8AC3E}">
        <p14:creationId xmlns:p14="http://schemas.microsoft.com/office/powerpoint/2010/main" val="341550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Housing Price Prediction</a:t>
            </a:r>
            <a:endParaRPr lang="en-US" dirty="0"/>
          </a:p>
        </p:txBody>
      </p:sp>
      <p:sp>
        <p:nvSpPr>
          <p:cNvPr id="3" name="Subtitle 2"/>
          <p:cNvSpPr>
            <a:spLocks noGrp="1"/>
          </p:cNvSpPr>
          <p:nvPr>
            <p:ph type="subTitle" idx="1"/>
          </p:nvPr>
        </p:nvSpPr>
        <p:spPr/>
        <p:txBody>
          <a:bodyPr/>
          <a:lstStyle/>
          <a:p>
            <a:r>
              <a:rPr lang="en-US" dirty="0" smtClean="0"/>
              <a:t>By Deepak Kumar</a:t>
            </a:r>
            <a:endParaRPr lang="en-US" dirty="0"/>
          </a:p>
        </p:txBody>
      </p:sp>
    </p:spTree>
    <p:extLst>
      <p:ext uri="{BB962C8B-B14F-4D97-AF65-F5344CB8AC3E}">
        <p14:creationId xmlns:p14="http://schemas.microsoft.com/office/powerpoint/2010/main" val="1854647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Tope 10 Features</a:t>
            </a:r>
            <a:endParaRPr lang="en-US" dirty="0"/>
          </a:p>
        </p:txBody>
      </p:sp>
      <p:pic>
        <p:nvPicPr>
          <p:cNvPr id="4" name="Picture 7"/>
          <p:cNvPicPr>
            <a:picLocks noGrp="1" noChangeAspect="1"/>
          </p:cNvPicPr>
          <p:nvPr>
            <p:ph idx="1"/>
          </p:nvPr>
        </p:nvPicPr>
        <p:blipFill>
          <a:blip r:embed="rId2"/>
          <a:stretch>
            <a:fillRect/>
          </a:stretch>
        </p:blipFill>
        <p:spPr>
          <a:xfrm>
            <a:off x="677334" y="1596434"/>
            <a:ext cx="7845955" cy="4571891"/>
          </a:xfrm>
          <a:prstGeom prst="rect">
            <a:avLst/>
          </a:prstGeom>
          <a:noFill/>
          <a:ln>
            <a:noFill/>
          </a:ln>
        </p:spPr>
      </p:pic>
    </p:spTree>
    <p:extLst>
      <p:ext uri="{BB962C8B-B14F-4D97-AF65-F5344CB8AC3E}">
        <p14:creationId xmlns:p14="http://schemas.microsoft.com/office/powerpoint/2010/main" val="23657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Test</a:t>
            </a:r>
            <a:endParaRPr lang="en-US" dirty="0"/>
          </a:p>
        </p:txBody>
      </p:sp>
      <p:pic>
        <p:nvPicPr>
          <p:cNvPr id="4" name="Content Placeholder 3"/>
          <p:cNvPicPr>
            <a:picLocks noGrp="1" noChangeAspect="1"/>
          </p:cNvPicPr>
          <p:nvPr>
            <p:ph idx="1"/>
          </p:nvPr>
        </p:nvPicPr>
        <p:blipFill>
          <a:blip r:embed="rId2"/>
          <a:stretch>
            <a:fillRect/>
          </a:stretch>
        </p:blipFill>
        <p:spPr>
          <a:xfrm>
            <a:off x="677335" y="1701872"/>
            <a:ext cx="7122494" cy="3975625"/>
          </a:xfrm>
          <a:prstGeom prst="rect">
            <a:avLst/>
          </a:prstGeom>
          <a:noFill/>
          <a:ln>
            <a:noFill/>
          </a:ln>
        </p:spPr>
      </p:pic>
    </p:spTree>
    <p:extLst>
      <p:ext uri="{BB962C8B-B14F-4D97-AF65-F5344CB8AC3E}">
        <p14:creationId xmlns:p14="http://schemas.microsoft.com/office/powerpoint/2010/main" val="170811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89174" cy="785247"/>
          </a:xfrm>
        </p:spPr>
        <p:txBody>
          <a:bodyPr/>
          <a:lstStyle/>
          <a:p>
            <a:r>
              <a:rPr lang="en-US" dirty="0" smtClean="0"/>
              <a:t>Observations</a:t>
            </a:r>
            <a:endParaRPr lang="en-US" dirty="0"/>
          </a:p>
        </p:txBody>
      </p:sp>
      <p:sp>
        <p:nvSpPr>
          <p:cNvPr id="3" name="Content Placeholder 2"/>
          <p:cNvSpPr>
            <a:spLocks noGrp="1"/>
          </p:cNvSpPr>
          <p:nvPr>
            <p:ph idx="1"/>
          </p:nvPr>
        </p:nvSpPr>
        <p:spPr>
          <a:xfrm>
            <a:off x="677334" y="1394847"/>
            <a:ext cx="11349350" cy="4646515"/>
          </a:xfrm>
        </p:spPr>
        <p:txBody>
          <a:bodyPr>
            <a:normAutofit fontScale="85000" lnSpcReduction="10000"/>
          </a:bodyPr>
          <a:lstStyle/>
          <a:p>
            <a:pPr>
              <a:buClrTx/>
              <a:buSzTx/>
              <a:buFont typeface="Wingdings" panose="05000000000000000000" pitchFamily="2" charset="2"/>
              <a:buChar char="v"/>
            </a:pPr>
            <a:r>
              <a:rPr lang="en-US" dirty="0">
                <a:solidFill>
                  <a:schemeClr val="tx1">
                    <a:lumMod val="65000"/>
                    <a:lumOff val="35000"/>
                  </a:schemeClr>
                </a:solidFill>
                <a:latin typeface="Arial Rounded MT Bold" panose="020F0704030504030204" pitchFamily="34" charset="0"/>
                <a:sym typeface="+mn-ea"/>
              </a:rPr>
              <a:t>In this study, our models are trained with 18-year of housing property data </a:t>
            </a:r>
            <a:r>
              <a:rPr lang="en-US" dirty="0" smtClean="0">
                <a:solidFill>
                  <a:schemeClr val="tx1">
                    <a:lumMod val="65000"/>
                    <a:lumOff val="35000"/>
                  </a:schemeClr>
                </a:solidFill>
                <a:latin typeface="Arial Rounded MT Bold" panose="020F0704030504030204" pitchFamily="34" charset="0"/>
                <a:sym typeface="+mn-ea"/>
              </a:rPr>
              <a:t>utilizing stochastic gradient </a:t>
            </a:r>
            <a:r>
              <a:rPr lang="en-US" dirty="0">
                <a:solidFill>
                  <a:schemeClr val="tx1">
                    <a:lumMod val="65000"/>
                    <a:lumOff val="35000"/>
                  </a:schemeClr>
                </a:solidFill>
                <a:latin typeface="Arial Rounded MT Bold" panose="020F0704030504030204" pitchFamily="34" charset="0"/>
                <a:sym typeface="+mn-ea"/>
              </a:rPr>
              <a:t>descent (SGD) based support vector regression (SVM), random forest (RF) and gradient boosting machine (GBM). We have demonstrated that advanced machine learning algorithms can achieve very accurate prediction of property prices, as evaluated by the performance metrics. </a:t>
            </a:r>
          </a:p>
          <a:p>
            <a:pPr>
              <a:buClrTx/>
              <a:buSzTx/>
              <a:buFont typeface="Wingdings" panose="05000000000000000000" pitchFamily="2" charset="2"/>
              <a:buChar char="v"/>
            </a:pPr>
            <a:endParaRPr lang="en-US" dirty="0">
              <a:solidFill>
                <a:schemeClr val="tx1">
                  <a:lumMod val="65000"/>
                  <a:lumOff val="35000"/>
                </a:schemeClr>
              </a:solidFill>
              <a:latin typeface="Arial Rounded MT Bold" panose="020F0704030504030204" pitchFamily="34" charset="0"/>
              <a:sym typeface="+mn-ea"/>
            </a:endParaRPr>
          </a:p>
          <a:p>
            <a:pPr>
              <a:buClrTx/>
              <a:buSzTx/>
              <a:buFont typeface="Wingdings" panose="05000000000000000000" pitchFamily="2" charset="2"/>
              <a:buChar char="v"/>
            </a:pPr>
            <a:r>
              <a:rPr lang="en-US" dirty="0">
                <a:solidFill>
                  <a:schemeClr val="tx1">
                    <a:lumMod val="65000"/>
                    <a:lumOff val="35000"/>
                  </a:schemeClr>
                </a:solidFill>
                <a:latin typeface="Arial Rounded MT Bold" panose="020F0704030504030204" pitchFamily="34" charset="0"/>
                <a:sym typeface="+mn-ea"/>
              </a:rPr>
              <a:t>First, our study has shown that advanced machine learning algorithms like SVM, RF and GBM, are promising tools for property researchers to use in housing price predictions. However, we must be cautious that these machine learning tools also have their own limitations. There are often many potential features for researchers to choose and include in the models so that a very careful feature selection is essential.</a:t>
            </a:r>
          </a:p>
          <a:p>
            <a:pPr>
              <a:buClrTx/>
              <a:buSzTx/>
              <a:buFont typeface="Wingdings" panose="05000000000000000000" pitchFamily="2" charset="2"/>
              <a:buChar char="v"/>
            </a:pPr>
            <a:endParaRPr lang="en-US" dirty="0">
              <a:solidFill>
                <a:schemeClr val="tx1">
                  <a:lumMod val="65000"/>
                  <a:lumOff val="35000"/>
                </a:schemeClr>
              </a:solidFill>
              <a:latin typeface="Arial Rounded MT Bold" panose="020F0704030504030204" pitchFamily="34" charset="0"/>
              <a:sym typeface="+mn-ea"/>
            </a:endParaRPr>
          </a:p>
          <a:p>
            <a:pPr>
              <a:buClrTx/>
              <a:buSzTx/>
              <a:buFont typeface="Wingdings" panose="05000000000000000000" pitchFamily="2" charset="2"/>
              <a:buChar char="v"/>
            </a:pPr>
            <a:r>
              <a:rPr lang="en-US" dirty="0">
                <a:solidFill>
                  <a:schemeClr val="tx1">
                    <a:lumMod val="65000"/>
                    <a:lumOff val="35000"/>
                  </a:schemeClr>
                </a:solidFill>
                <a:latin typeface="Arial Rounded MT Bold" panose="020F0704030504030204" pitchFamily="34" charset="0"/>
                <a:sym typeface="+mn-ea"/>
              </a:rPr>
              <a:t>Second, many conventional estimation methods produce reasonably good estimates of the coefficients that unveil the relationship between output variable and predictor variables Based on these estimates, investigators can interpret the results and make policy recommendations. </a:t>
            </a:r>
          </a:p>
          <a:p>
            <a:pPr>
              <a:buClrTx/>
              <a:buSzTx/>
              <a:buFont typeface="Wingdings" panose="05000000000000000000" pitchFamily="2" charset="2"/>
              <a:buChar char="v"/>
            </a:pPr>
            <a:endParaRPr lang="en-US" dirty="0">
              <a:solidFill>
                <a:schemeClr val="tx1">
                  <a:lumMod val="65000"/>
                  <a:lumOff val="35000"/>
                </a:schemeClr>
              </a:solidFill>
              <a:latin typeface="Arial Rounded MT Bold" panose="020F0704030504030204" pitchFamily="34" charset="0"/>
              <a:sym typeface="+mn-ea"/>
            </a:endParaRPr>
          </a:p>
          <a:p>
            <a:pPr>
              <a:buClrTx/>
              <a:buSzTx/>
              <a:buFont typeface="Wingdings" panose="05000000000000000000" pitchFamily="2" charset="2"/>
              <a:buChar char="v"/>
            </a:pPr>
            <a:r>
              <a:rPr lang="en-US" dirty="0">
                <a:solidFill>
                  <a:schemeClr val="tx1">
                    <a:lumMod val="65000"/>
                    <a:lumOff val="35000"/>
                  </a:schemeClr>
                </a:solidFill>
                <a:latin typeface="Arial Rounded MT Bold" panose="020F0704030504030204" pitchFamily="34" charset="0"/>
                <a:sym typeface="+mn-ea"/>
              </a:rPr>
              <a:t>Third, the computation of machine learning algorithms often takes much longer time than conventional methods such as hedonic pricing model. The choice of algorithm depends on consideration of a number of factors such as the size of the data set, computing power of the equipment, and the availability of waiting time for the results.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13461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35669" cy="599268"/>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677334" y="1456841"/>
            <a:ext cx="8544158" cy="4584521"/>
          </a:xfrm>
        </p:spPr>
        <p:txBody>
          <a:bodyPr/>
          <a:lstStyle/>
          <a:p>
            <a:r>
              <a:rPr lang="en-US" dirty="0" smtClean="0">
                <a:solidFill>
                  <a:schemeClr val="tx1">
                    <a:lumMod val="65000"/>
                    <a:lumOff val="35000"/>
                  </a:schemeClr>
                </a:solidFill>
                <a:latin typeface="Arial Rounded MT Bold" panose="020F0704030504030204" pitchFamily="34" charset="0"/>
                <a:sym typeface="+mn-ea"/>
              </a:rPr>
              <a:t>The </a:t>
            </a:r>
            <a:r>
              <a:rPr lang="en-US" dirty="0">
                <a:solidFill>
                  <a:schemeClr val="tx1">
                    <a:lumMod val="65000"/>
                    <a:lumOff val="35000"/>
                  </a:schemeClr>
                </a:solidFill>
                <a:latin typeface="Arial Rounded MT Bold" panose="020F0704030504030204" pitchFamily="34" charset="0"/>
                <a:sym typeface="+mn-ea"/>
              </a:rPr>
              <a:t>application of machine learning in property research is still at an early stage. </a:t>
            </a:r>
            <a:endParaRPr lang="en-US" dirty="0" smtClean="0">
              <a:solidFill>
                <a:schemeClr val="tx1">
                  <a:lumMod val="65000"/>
                  <a:lumOff val="35000"/>
                </a:schemeClr>
              </a:solidFill>
              <a:latin typeface="Arial Rounded MT Bold" panose="020F0704030504030204" pitchFamily="34" charset="0"/>
              <a:sym typeface="+mn-ea"/>
            </a:endParaRPr>
          </a:p>
          <a:p>
            <a:r>
              <a:rPr lang="en-US" dirty="0" smtClean="0">
                <a:solidFill>
                  <a:schemeClr val="tx1">
                    <a:lumMod val="65000"/>
                    <a:lumOff val="35000"/>
                  </a:schemeClr>
                </a:solidFill>
                <a:latin typeface="Arial Rounded MT Bold" panose="020F0704030504030204" pitchFamily="34" charset="0"/>
                <a:sym typeface="+mn-ea"/>
              </a:rPr>
              <a:t>We </a:t>
            </a:r>
            <a:r>
              <a:rPr lang="en-US" dirty="0">
                <a:solidFill>
                  <a:schemeClr val="tx1">
                    <a:lumMod val="65000"/>
                    <a:lumOff val="35000"/>
                  </a:schemeClr>
                </a:solidFill>
                <a:latin typeface="Arial Rounded MT Bold" panose="020F0704030504030204" pitchFamily="34" charset="0"/>
                <a:sym typeface="+mn-ea"/>
              </a:rPr>
              <a:t>hope this study has moved a small step ahead in providing some methodological and empirical contributions to property appraisal, and presenting an alternative approach to the valuation of housing prices. </a:t>
            </a:r>
            <a:endParaRPr lang="en-US" dirty="0" smtClean="0">
              <a:solidFill>
                <a:schemeClr val="tx1">
                  <a:lumMod val="65000"/>
                  <a:lumOff val="35000"/>
                </a:schemeClr>
              </a:solidFill>
              <a:latin typeface="Arial Rounded MT Bold" panose="020F0704030504030204" pitchFamily="34" charset="0"/>
              <a:sym typeface="+mn-ea"/>
            </a:endParaRPr>
          </a:p>
          <a:p>
            <a:r>
              <a:rPr lang="en-US" dirty="0" smtClean="0">
                <a:solidFill>
                  <a:schemeClr val="tx1">
                    <a:lumMod val="65000"/>
                    <a:lumOff val="35000"/>
                  </a:schemeClr>
                </a:solidFill>
                <a:latin typeface="Arial Rounded MT Bold" panose="020F0704030504030204" pitchFamily="34" charset="0"/>
                <a:sym typeface="+mn-ea"/>
              </a:rPr>
              <a:t>Future </a:t>
            </a:r>
            <a:r>
              <a:rPr lang="en-US" dirty="0">
                <a:solidFill>
                  <a:schemeClr val="tx1">
                    <a:lumMod val="65000"/>
                    <a:lumOff val="35000"/>
                  </a:schemeClr>
                </a:solidFill>
                <a:latin typeface="Arial Rounded MT Bold" panose="020F0704030504030204" pitchFamily="34" charset="0"/>
                <a:sym typeface="+mn-ea"/>
              </a:rPr>
              <a:t>direction of research may consider incorporating additional property transaction data from a larger geographical location with more features, or </a:t>
            </a:r>
            <a:r>
              <a:rPr lang="en-US" dirty="0" smtClean="0">
                <a:solidFill>
                  <a:schemeClr val="tx1">
                    <a:lumMod val="65000"/>
                    <a:lumOff val="35000"/>
                  </a:schemeClr>
                </a:solidFill>
                <a:latin typeface="Arial Rounded MT Bold" panose="020F0704030504030204" pitchFamily="34" charset="0"/>
                <a:sym typeface="+mn-ea"/>
              </a:rPr>
              <a:t>analyzing </a:t>
            </a:r>
            <a:r>
              <a:rPr lang="en-US" dirty="0">
                <a:solidFill>
                  <a:schemeClr val="tx1">
                    <a:lumMod val="65000"/>
                    <a:lumOff val="35000"/>
                  </a:schemeClr>
                </a:solidFill>
                <a:latin typeface="Arial Rounded MT Bold" panose="020F0704030504030204" pitchFamily="34" charset="0"/>
                <a:sym typeface="+mn-ea"/>
              </a:rPr>
              <a:t>other property types beyond housing development</a:t>
            </a:r>
            <a:r>
              <a:rPr lang="en-US" dirty="0" smtClean="0">
                <a:solidFill>
                  <a:schemeClr val="tx1">
                    <a:lumMod val="65000"/>
                    <a:lumOff val="35000"/>
                  </a:schemeClr>
                </a:solidFill>
                <a:latin typeface="Arial Rounded MT Bold" panose="020F0704030504030204" pitchFamily="34" charset="0"/>
                <a:sym typeface="+mn-ea"/>
              </a:rPr>
              <a:t>.</a:t>
            </a:r>
          </a:p>
          <a:p>
            <a:r>
              <a:rPr lang="en-US" dirty="0" smtClean="0">
                <a:solidFill>
                  <a:schemeClr val="tx1">
                    <a:lumMod val="65000"/>
                    <a:lumOff val="35000"/>
                  </a:schemeClr>
                </a:solidFill>
                <a:latin typeface="Arial Rounded MT Bold" panose="020F0704030504030204" pitchFamily="34" charset="0"/>
                <a:sym typeface="+mn-ea"/>
              </a:rPr>
              <a:t>For </a:t>
            </a:r>
            <a:r>
              <a:rPr lang="en-US" dirty="0">
                <a:solidFill>
                  <a:schemeClr val="tx1">
                    <a:lumMod val="65000"/>
                    <a:lumOff val="35000"/>
                  </a:schemeClr>
                </a:solidFill>
                <a:latin typeface="Arial Rounded MT Bold" panose="020F0704030504030204" pitchFamily="34" charset="0"/>
                <a:sym typeface="+mn-ea"/>
              </a:rPr>
              <a:t>the other model, the error prediction values are still large. Using different methods that match the time-series data will be used in the future research to obtain smaller error prediction values and using more data to get the better result..</a:t>
            </a:r>
            <a:endParaRPr lang="en-US" dirty="0">
              <a:solidFill>
                <a:schemeClr val="tx1">
                  <a:lumMod val="65000"/>
                  <a:lumOff val="35000"/>
                </a:schemeClr>
              </a:solidFill>
              <a:latin typeface="Arial Rounded MT Bold" panose="020F0704030504030204" pitchFamily="34" charset="0"/>
            </a:endParaRPr>
          </a:p>
          <a:p>
            <a:pPr marL="0" indent="0">
              <a:buNone/>
            </a:pPr>
            <a:endParaRPr lang="en-US" dirty="0"/>
          </a:p>
        </p:txBody>
      </p:sp>
    </p:spTree>
    <p:extLst>
      <p:ext uri="{BB962C8B-B14F-4D97-AF65-F5344CB8AC3E}">
        <p14:creationId xmlns:p14="http://schemas.microsoft.com/office/powerpoint/2010/main" val="496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7334" y="563881"/>
            <a:ext cx="8596668" cy="45719"/>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09" y="960895"/>
            <a:ext cx="8579315" cy="4841135"/>
          </a:xfrm>
        </p:spPr>
      </p:pic>
    </p:spTree>
    <p:extLst>
      <p:ext uri="{BB962C8B-B14F-4D97-AF65-F5344CB8AC3E}">
        <p14:creationId xmlns:p14="http://schemas.microsoft.com/office/powerpoint/2010/main" val="59184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Business Goal</a:t>
            </a:r>
          </a:p>
          <a:p>
            <a:pPr>
              <a:buFont typeface="Wingdings" panose="05000000000000000000" pitchFamily="2" charset="2"/>
              <a:buChar char="v"/>
            </a:pPr>
            <a:r>
              <a:rPr lang="en-US" dirty="0" smtClean="0">
                <a:sym typeface="+mn-ea"/>
              </a:rPr>
              <a:t>Exploratory </a:t>
            </a:r>
            <a:r>
              <a:rPr lang="en-US" dirty="0">
                <a:sym typeface="+mn-ea"/>
              </a:rPr>
              <a:t>Data </a:t>
            </a:r>
            <a:r>
              <a:rPr lang="en-US" dirty="0" smtClean="0">
                <a:sym typeface="+mn-ea"/>
              </a:rPr>
              <a:t>Analysis</a:t>
            </a:r>
            <a:endParaRPr lang="en-US" dirty="0"/>
          </a:p>
          <a:p>
            <a:pPr>
              <a:buFont typeface="Wingdings" panose="05000000000000000000" pitchFamily="2" charset="2"/>
              <a:buChar char="v"/>
            </a:pPr>
            <a:r>
              <a:rPr lang="en-US" dirty="0">
                <a:sym typeface="+mn-ea"/>
              </a:rPr>
              <a:t>Data </a:t>
            </a:r>
            <a:r>
              <a:rPr lang="en-US" dirty="0" smtClean="0">
                <a:sym typeface="+mn-ea"/>
              </a:rPr>
              <a:t>Pre-Processing</a:t>
            </a:r>
            <a:endParaRPr lang="en-US" dirty="0">
              <a:sym typeface="+mn-ea"/>
            </a:endParaRPr>
          </a:p>
          <a:p>
            <a:pPr>
              <a:buFont typeface="Wingdings" panose="05000000000000000000" pitchFamily="2" charset="2"/>
              <a:buChar char="v"/>
            </a:pPr>
            <a:r>
              <a:rPr lang="en-US" dirty="0">
                <a:sym typeface="+mn-ea"/>
              </a:rPr>
              <a:t>Observations</a:t>
            </a:r>
          </a:p>
          <a:p>
            <a:pPr>
              <a:buFont typeface="Wingdings" panose="05000000000000000000" pitchFamily="2" charset="2"/>
              <a:buChar char="v"/>
            </a:pPr>
            <a:r>
              <a:rPr lang="en-US" dirty="0">
                <a:sym typeface="+mn-ea"/>
              </a:rPr>
              <a:t>Conclusion</a:t>
            </a:r>
            <a:endParaRPr lang="en-US" dirty="0"/>
          </a:p>
        </p:txBody>
      </p:sp>
    </p:spTree>
    <p:extLst>
      <p:ext uri="{BB962C8B-B14F-4D97-AF65-F5344CB8AC3E}">
        <p14:creationId xmlns:p14="http://schemas.microsoft.com/office/powerpoint/2010/main" val="58510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We </a:t>
            </a:r>
            <a:r>
              <a:rPr lang="en-US" dirty="0"/>
              <a:t>are required to model the price of houses with the available independent variables. </a:t>
            </a:r>
          </a:p>
          <a:p>
            <a:pPr>
              <a:buFont typeface="Wingdings" panose="05000000000000000000" pitchFamily="2" charset="2"/>
              <a:buChar char="v"/>
            </a:pPr>
            <a:r>
              <a:rPr lang="en-US" dirty="0"/>
              <a:t>This model will then be used by the management to understand how exactly the prices vary with the variables. </a:t>
            </a:r>
          </a:p>
          <a:p>
            <a:pPr>
              <a:buFont typeface="Wingdings" panose="05000000000000000000" pitchFamily="2" charset="2"/>
              <a:buChar char="v"/>
            </a:pPr>
            <a:r>
              <a:rPr lang="en-US" dirty="0"/>
              <a:t>They can accordingly manipulate the strategy of the firm and concentrate on areas that will yield high returns. </a:t>
            </a:r>
          </a:p>
          <a:p>
            <a:pPr>
              <a:buFont typeface="Wingdings" panose="05000000000000000000" pitchFamily="2" charset="2"/>
              <a:buChar char="v"/>
            </a:pPr>
            <a:r>
              <a:rPr lang="en-US" dirty="0"/>
              <a:t>Further, the model will be a good way for the management to understand the pricing dynamics of a new market. </a:t>
            </a:r>
          </a:p>
          <a:p>
            <a:pPr>
              <a:buFont typeface="Wingdings" panose="05000000000000000000" pitchFamily="2" charset="2"/>
              <a:buChar char="v"/>
            </a:pPr>
            <a:r>
              <a:rPr lang="en-US" dirty="0">
                <a:sym typeface="+mn-ea"/>
              </a:rPr>
              <a:t>The goal of this project is to create a regression model that are able to accurately estimate the price of the house given the features</a:t>
            </a:r>
            <a:endParaRPr lang="en-US" dirty="0"/>
          </a:p>
          <a:p>
            <a:endParaRPr lang="en-US" dirty="0"/>
          </a:p>
        </p:txBody>
      </p:sp>
    </p:spTree>
    <p:extLst>
      <p:ext uri="{BB962C8B-B14F-4D97-AF65-F5344CB8AC3E}">
        <p14:creationId xmlns:p14="http://schemas.microsoft.com/office/powerpoint/2010/main" val="121009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218693" cy="676759"/>
          </a:xfrm>
        </p:spPr>
        <p:txBody>
          <a:bodyPr>
            <a:normAutofit fontScale="90000"/>
          </a:bodyPr>
          <a:lstStyle/>
          <a:p>
            <a:r>
              <a:rPr lang="en-US" dirty="0">
                <a:sym typeface="+mn-ea"/>
              </a:rPr>
              <a:t>Exploratory Data Analysis</a:t>
            </a:r>
            <a:r>
              <a:rPr lang="en-US" dirty="0"/>
              <a:t/>
            </a:r>
            <a:br>
              <a:rPr lang="en-US" dirty="0"/>
            </a:br>
            <a:endParaRPr lang="en-US" dirty="0"/>
          </a:p>
        </p:txBody>
      </p:sp>
      <p:sp>
        <p:nvSpPr>
          <p:cNvPr id="3" name="Content Placeholder 2"/>
          <p:cNvSpPr>
            <a:spLocks noGrp="1"/>
          </p:cNvSpPr>
          <p:nvPr>
            <p:ph idx="1"/>
          </p:nvPr>
        </p:nvSpPr>
        <p:spPr>
          <a:xfrm>
            <a:off x="677334" y="1286359"/>
            <a:ext cx="8596668" cy="4755003"/>
          </a:xfrm>
        </p:spPr>
        <p:txBody>
          <a:bodyPr/>
          <a:lstStyle/>
          <a:p>
            <a:pPr marL="0" indent="0">
              <a:buNone/>
            </a:pPr>
            <a:endParaRPr lang="en-US" dirty="0"/>
          </a:p>
          <a:p>
            <a:r>
              <a:rPr lang="en-US" dirty="0"/>
              <a:t>Data contains 1460 entries each having 81 variables. </a:t>
            </a:r>
          </a:p>
          <a:p>
            <a:r>
              <a:rPr lang="en-US" dirty="0" smtClean="0"/>
              <a:t>Data </a:t>
            </a:r>
            <a:r>
              <a:rPr lang="en-US" dirty="0"/>
              <a:t>contains Null values. </a:t>
            </a:r>
            <a:r>
              <a:rPr lang="en-US" dirty="0" smtClean="0"/>
              <a:t>We treated </a:t>
            </a:r>
            <a:r>
              <a:rPr lang="en-US" dirty="0"/>
              <a:t>them using the domain knowledge and your own understanding. </a:t>
            </a:r>
          </a:p>
          <a:p>
            <a:r>
              <a:rPr lang="en-US" dirty="0" smtClean="0"/>
              <a:t>Extensive </a:t>
            </a:r>
            <a:r>
              <a:rPr lang="en-US" dirty="0"/>
              <a:t>EDA has to be performed to gain relationships of important variable and </a:t>
            </a:r>
            <a:r>
              <a:rPr lang="en-US" dirty="0" smtClean="0"/>
              <a:t>price. </a:t>
            </a:r>
            <a:endParaRPr lang="en-US" dirty="0"/>
          </a:p>
          <a:p>
            <a:r>
              <a:rPr lang="en-US" dirty="0" smtClean="0"/>
              <a:t>Test data has 1459 </a:t>
            </a:r>
            <a:r>
              <a:rPr lang="en-US" dirty="0"/>
              <a:t>entries each having </a:t>
            </a:r>
            <a:r>
              <a:rPr lang="en-US" dirty="0" smtClean="0"/>
              <a:t>80 variables.</a:t>
            </a:r>
          </a:p>
          <a:p>
            <a:r>
              <a:rPr lang="en-US" dirty="0">
                <a:sym typeface="+mn-ea"/>
              </a:rPr>
              <a:t>Data contains numerical as well as categorical variable</a:t>
            </a:r>
            <a:r>
              <a:rPr lang="en-US" dirty="0" smtClean="0">
                <a:sym typeface="+mn-ea"/>
              </a:rPr>
              <a:t>.</a:t>
            </a:r>
          </a:p>
          <a:p>
            <a:r>
              <a:rPr lang="en-US" dirty="0" smtClean="0">
                <a:sym typeface="+mn-ea"/>
              </a:rPr>
              <a:t>Data is cleaned down further to have 1460 entries each having 74 variables.</a:t>
            </a:r>
          </a:p>
          <a:p>
            <a:r>
              <a:rPr lang="en-US" dirty="0" smtClean="0">
                <a:sym typeface="+mn-ea"/>
              </a:rPr>
              <a:t>Independent Variable is SalePrice.</a:t>
            </a:r>
            <a:endParaRPr lang="en-US" dirty="0">
              <a:sym typeface="+mn-ea"/>
            </a:endParaRPr>
          </a:p>
          <a:p>
            <a:endParaRPr lang="en-US" dirty="0"/>
          </a:p>
          <a:p>
            <a:endParaRPr lang="en-US" dirty="0"/>
          </a:p>
        </p:txBody>
      </p:sp>
    </p:spTree>
    <p:extLst>
      <p:ext uri="{BB962C8B-B14F-4D97-AF65-F5344CB8AC3E}">
        <p14:creationId xmlns:p14="http://schemas.microsoft.com/office/powerpoint/2010/main" val="226888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SalePrice- The response Variable</a:t>
            </a:r>
            <a:br>
              <a:rPr lang="en-US" dirty="0" smtClean="0"/>
            </a:br>
            <a:r>
              <a:rPr lang="en-US" sz="1800" dirty="0" smtClean="0">
                <a:solidFill>
                  <a:schemeClr val="tx1">
                    <a:lumMod val="65000"/>
                    <a:lumOff val="35000"/>
                  </a:schemeClr>
                </a:solidFill>
              </a:rPr>
              <a:t>SalePrice has no relation with ID, It doesn’t show any relation that of Id is higher, SalePrice will increase</a:t>
            </a:r>
            <a:endParaRPr lang="en-US" sz="1800" dirty="0">
              <a:solidFill>
                <a:schemeClr val="tx1">
                  <a:lumMod val="65000"/>
                  <a:lumOff val="35000"/>
                </a:schemeClr>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1"/>
          <p:cNvPicPr>
            <a:picLocks noChangeAspect="1"/>
          </p:cNvPicPr>
          <p:nvPr/>
        </p:nvPicPr>
        <p:blipFill>
          <a:blip r:embed="rId2"/>
          <a:stretch>
            <a:fillRect/>
          </a:stretch>
        </p:blipFill>
        <p:spPr>
          <a:xfrm>
            <a:off x="677334" y="2008332"/>
            <a:ext cx="7051040" cy="4185285"/>
          </a:xfrm>
          <a:prstGeom prst="rect">
            <a:avLst/>
          </a:prstGeom>
          <a:noFill/>
          <a:ln>
            <a:noFill/>
          </a:ln>
        </p:spPr>
      </p:pic>
    </p:spTree>
    <p:extLst>
      <p:ext uri="{BB962C8B-B14F-4D97-AF65-F5344CB8AC3E}">
        <p14:creationId xmlns:p14="http://schemas.microsoft.com/office/powerpoint/2010/main" val="210483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SalePrice</a:t>
            </a:r>
            <a:r>
              <a:rPr lang="en-US" dirty="0"/>
              <a:t/>
            </a:r>
            <a:br>
              <a:rPr lang="en-US" dirty="0"/>
            </a:br>
            <a:r>
              <a:rPr lang="en-US" sz="1800" dirty="0" smtClean="0">
                <a:solidFill>
                  <a:schemeClr val="tx1">
                    <a:lumMod val="65000"/>
                    <a:lumOff val="35000"/>
                  </a:schemeClr>
                </a:solidFill>
              </a:rPr>
              <a:t>It mostly has the data with range between 100000 to 300000 and has few outliers and is rightly skewed</a:t>
            </a:r>
            <a:endParaRPr lang="en-US" dirty="0">
              <a:solidFill>
                <a:schemeClr val="tx1">
                  <a:lumMod val="65000"/>
                  <a:lumOff val="35000"/>
                </a:schemeClr>
              </a:solidFill>
            </a:endParaRPr>
          </a:p>
        </p:txBody>
      </p:sp>
      <p:sp>
        <p:nvSpPr>
          <p:cNvPr id="3" name="Content Placeholder 2"/>
          <p:cNvSpPr>
            <a:spLocks noGrp="1"/>
          </p:cNvSpPr>
          <p:nvPr>
            <p:ph idx="1"/>
          </p:nvPr>
        </p:nvSpPr>
        <p:spPr>
          <a:xfrm>
            <a:off x="338799" y="1379349"/>
            <a:ext cx="8935203" cy="4662013"/>
          </a:xfrm>
        </p:spPr>
        <p:txBody>
          <a:bodyPr/>
          <a:lstStyle/>
          <a:p>
            <a:pPr marL="0" indent="0">
              <a:buNone/>
            </a:pPr>
            <a:r>
              <a:rPr lang="en-US" dirty="0" smtClean="0"/>
              <a:t>  </a:t>
            </a:r>
            <a:endParaRPr lang="en-US" dirty="0"/>
          </a:p>
        </p:txBody>
      </p:sp>
      <p:pic>
        <p:nvPicPr>
          <p:cNvPr id="4" name="Picture 2"/>
          <p:cNvPicPr>
            <a:picLocks noChangeAspect="1"/>
          </p:cNvPicPr>
          <p:nvPr/>
        </p:nvPicPr>
        <p:blipFill>
          <a:blip r:embed="rId2"/>
          <a:stretch>
            <a:fillRect/>
          </a:stretch>
        </p:blipFill>
        <p:spPr>
          <a:xfrm>
            <a:off x="677334" y="1907817"/>
            <a:ext cx="7846734" cy="4890156"/>
          </a:xfrm>
          <a:prstGeom prst="rect">
            <a:avLst/>
          </a:prstGeom>
          <a:noFill/>
          <a:ln>
            <a:noFill/>
          </a:ln>
        </p:spPr>
      </p:pic>
    </p:spTree>
    <p:extLst>
      <p:ext uri="{BB962C8B-B14F-4D97-AF65-F5344CB8AC3E}">
        <p14:creationId xmlns:p14="http://schemas.microsoft.com/office/powerpoint/2010/main" val="116060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73676" cy="785247"/>
          </a:xfrm>
        </p:spPr>
        <p:txBody>
          <a:bodyPr/>
          <a:lstStyle/>
          <a:p>
            <a:r>
              <a:rPr lang="en-US" dirty="0" smtClean="0"/>
              <a:t>Correlations</a:t>
            </a:r>
            <a:endParaRPr lang="en-US" dirty="0"/>
          </a:p>
        </p:txBody>
      </p:sp>
      <p:sp>
        <p:nvSpPr>
          <p:cNvPr id="3" name="Content Placeholder 2"/>
          <p:cNvSpPr>
            <a:spLocks noGrp="1"/>
          </p:cNvSpPr>
          <p:nvPr>
            <p:ph idx="1"/>
          </p:nvPr>
        </p:nvSpPr>
        <p:spPr>
          <a:xfrm>
            <a:off x="677334" y="1394847"/>
            <a:ext cx="8596668" cy="4646516"/>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677334" y="1503337"/>
            <a:ext cx="4215130" cy="1948815"/>
          </a:xfrm>
          <a:prstGeom prst="rect">
            <a:avLst/>
          </a:prstGeom>
          <a:noFill/>
          <a:ln>
            <a:noFill/>
          </a:ln>
        </p:spPr>
      </p:pic>
      <p:pic>
        <p:nvPicPr>
          <p:cNvPr id="5" name="Picture 4"/>
          <p:cNvPicPr>
            <a:picLocks noChangeAspect="1"/>
          </p:cNvPicPr>
          <p:nvPr/>
        </p:nvPicPr>
        <p:blipFill>
          <a:blip r:embed="rId3"/>
          <a:stretch>
            <a:fillRect/>
          </a:stretch>
        </p:blipFill>
        <p:spPr>
          <a:xfrm>
            <a:off x="677334" y="3352139"/>
            <a:ext cx="5482590" cy="2242185"/>
          </a:xfrm>
          <a:prstGeom prst="rect">
            <a:avLst/>
          </a:prstGeom>
          <a:noFill/>
          <a:ln>
            <a:noFill/>
          </a:ln>
        </p:spPr>
      </p:pic>
    </p:spTree>
    <p:extLst>
      <p:ext uri="{BB962C8B-B14F-4D97-AF65-F5344CB8AC3E}">
        <p14:creationId xmlns:p14="http://schemas.microsoft.com/office/powerpoint/2010/main" val="93953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Quality and SalePrice</a:t>
            </a:r>
            <a:endParaRPr lang="en-US" dirty="0"/>
          </a:p>
        </p:txBody>
      </p:sp>
      <p:pic>
        <p:nvPicPr>
          <p:cNvPr id="4" name="Picture 5"/>
          <p:cNvPicPr>
            <a:picLocks noGrp="1" noChangeAspect="1"/>
          </p:cNvPicPr>
          <p:nvPr>
            <p:ph idx="1"/>
          </p:nvPr>
        </p:nvPicPr>
        <p:blipFill>
          <a:blip r:embed="rId2"/>
          <a:stretch>
            <a:fillRect/>
          </a:stretch>
        </p:blipFill>
        <p:spPr>
          <a:xfrm>
            <a:off x="677334" y="1680372"/>
            <a:ext cx="8125703" cy="5165175"/>
          </a:xfrm>
          <a:prstGeom prst="rect">
            <a:avLst/>
          </a:prstGeom>
          <a:noFill/>
          <a:ln>
            <a:noFill/>
          </a:ln>
        </p:spPr>
      </p:pic>
    </p:spTree>
    <p:extLst>
      <p:ext uri="{BB962C8B-B14F-4D97-AF65-F5344CB8AC3E}">
        <p14:creationId xmlns:p14="http://schemas.microsoft.com/office/powerpoint/2010/main" val="64461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pic>
        <p:nvPicPr>
          <p:cNvPr id="4" name="Picture 6"/>
          <p:cNvPicPr>
            <a:picLocks noGrp="1" noChangeAspect="1"/>
          </p:cNvPicPr>
          <p:nvPr>
            <p:ph idx="1"/>
          </p:nvPr>
        </p:nvPicPr>
        <p:blipFill>
          <a:blip r:embed="rId2"/>
          <a:stretch>
            <a:fillRect/>
          </a:stretch>
        </p:blipFill>
        <p:spPr>
          <a:xfrm>
            <a:off x="495946" y="1270000"/>
            <a:ext cx="6746917" cy="5502486"/>
          </a:xfrm>
          <a:prstGeom prst="rect">
            <a:avLst/>
          </a:prstGeom>
          <a:noFill/>
          <a:ln>
            <a:noFill/>
          </a:ln>
        </p:spPr>
      </p:pic>
    </p:spTree>
    <p:extLst>
      <p:ext uri="{BB962C8B-B14F-4D97-AF65-F5344CB8AC3E}">
        <p14:creationId xmlns:p14="http://schemas.microsoft.com/office/powerpoint/2010/main" val="39618059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581</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Rounded MT Bold</vt:lpstr>
      <vt:lpstr>Trebuchet MS</vt:lpstr>
      <vt:lpstr>Wingdings</vt:lpstr>
      <vt:lpstr>Wingdings 3</vt:lpstr>
      <vt:lpstr>Facet</vt:lpstr>
      <vt:lpstr>Housing Price Prediction</vt:lpstr>
      <vt:lpstr>Contents </vt:lpstr>
      <vt:lpstr>Business Goal</vt:lpstr>
      <vt:lpstr>Exploratory Data Analysis </vt:lpstr>
      <vt:lpstr>SalePrice- The response Variable SalePrice has no relation with ID, It doesn’t show any relation that of Id is higher, SalePrice will increase</vt:lpstr>
      <vt:lpstr>Distribution of SalePrice It mostly has the data with range between 100000 to 300000 and has few outliers and is rightly skewed</vt:lpstr>
      <vt:lpstr>Correlations</vt:lpstr>
      <vt:lpstr>Relation between Quality and SalePrice</vt:lpstr>
      <vt:lpstr>Missing Values</vt:lpstr>
      <vt:lpstr>Tope 10 Features</vt:lpstr>
      <vt:lpstr>Lazy Test</vt:lpstr>
      <vt:lpstr>Observations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dkumar</dc:creator>
  <cp:lastModifiedBy>dkumar</cp:lastModifiedBy>
  <cp:revision>14</cp:revision>
  <dcterms:created xsi:type="dcterms:W3CDTF">2022-04-27T19:43:48Z</dcterms:created>
  <dcterms:modified xsi:type="dcterms:W3CDTF">2022-04-27T21:48:28Z</dcterms:modified>
</cp:coreProperties>
</file>