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614A0-1502-4BCD-B059-47DE94C0F5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AB0F3-E7FD-4555-8C03-EAD11B86268C}">
      <dgm:prSet phldrT="[Text]" custT="1"/>
      <dgm:spPr/>
      <dgm:t>
        <a:bodyPr/>
        <a:lstStyle/>
        <a:p>
          <a:r>
            <a:rPr lang="en-IN" sz="1800" dirty="0" smtClean="0"/>
            <a:t>It is i</a:t>
          </a:r>
          <a:r>
            <a:rPr lang="en-US" sz="1800" dirty="0" smtClean="0"/>
            <a:t>ndividually identifiable information about a Customer or the purchase by a Customer of the services or products of a Party.</a:t>
          </a:r>
          <a:endParaRPr lang="en-US" sz="1800" dirty="0"/>
        </a:p>
      </dgm:t>
    </dgm:pt>
    <dgm:pt modelId="{22FD87C2-4B92-4CFB-A1DF-B41719CE30C9}" type="parTrans" cxnId="{A4586426-50FF-422B-809B-F4AD1A3F57CE}">
      <dgm:prSet/>
      <dgm:spPr/>
      <dgm:t>
        <a:bodyPr/>
        <a:lstStyle/>
        <a:p>
          <a:endParaRPr lang="en-US"/>
        </a:p>
      </dgm:t>
    </dgm:pt>
    <dgm:pt modelId="{0C86499F-9158-4A09-BC08-588FAEB94B5F}" type="sibTrans" cxnId="{A4586426-50FF-422B-809B-F4AD1A3F57CE}">
      <dgm:prSet/>
      <dgm:spPr/>
      <dgm:t>
        <a:bodyPr/>
        <a:lstStyle/>
        <a:p>
          <a:endParaRPr lang="en-US"/>
        </a:p>
      </dgm:t>
    </dgm:pt>
    <dgm:pt modelId="{67E7AA03-A94B-4C73-A7A2-68D2B776306F}" type="pres">
      <dgm:prSet presAssocID="{908614A0-1502-4BCD-B059-47DE94C0F5FF}" presName="diagram" presStyleCnt="0">
        <dgm:presLayoutVars>
          <dgm:dir/>
          <dgm:resizeHandles val="exact"/>
        </dgm:presLayoutVars>
      </dgm:prSet>
      <dgm:spPr/>
    </dgm:pt>
    <dgm:pt modelId="{34554DCD-D44E-4BE8-B089-5E415BD3FC10}" type="pres">
      <dgm:prSet presAssocID="{23FAB0F3-E7FD-4555-8C03-EAD11B86268C}" presName="node" presStyleLbl="node1" presStyleIdx="0" presStyleCnt="1" custScaleY="128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1D440-43AB-46B8-B8BC-0EE6C8E79409}" type="presOf" srcId="{23FAB0F3-E7FD-4555-8C03-EAD11B86268C}" destId="{34554DCD-D44E-4BE8-B089-5E415BD3FC10}" srcOrd="0" destOrd="0" presId="urn:microsoft.com/office/officeart/2005/8/layout/default"/>
    <dgm:cxn modelId="{A4586426-50FF-422B-809B-F4AD1A3F57CE}" srcId="{908614A0-1502-4BCD-B059-47DE94C0F5FF}" destId="{23FAB0F3-E7FD-4555-8C03-EAD11B86268C}" srcOrd="0" destOrd="0" parTransId="{22FD87C2-4B92-4CFB-A1DF-B41719CE30C9}" sibTransId="{0C86499F-9158-4A09-BC08-588FAEB94B5F}"/>
    <dgm:cxn modelId="{DE91725A-BAA7-4DFB-BD43-BACD38554E1D}" type="presOf" srcId="{908614A0-1502-4BCD-B059-47DE94C0F5FF}" destId="{67E7AA03-A94B-4C73-A7A2-68D2B776306F}" srcOrd="0" destOrd="0" presId="urn:microsoft.com/office/officeart/2005/8/layout/default"/>
    <dgm:cxn modelId="{F641A82C-BDA5-41ED-8481-3FF2D2E19E7E}" type="presParOf" srcId="{67E7AA03-A94B-4C73-A7A2-68D2B776306F}" destId="{34554DCD-D44E-4BE8-B089-5E415BD3FC1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EFBA1-1D0D-4009-88AC-27D56B23602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987E55C4-5986-4E5E-A04B-49FDD202FE48}" type="pres">
      <dgm:prSet presAssocID="{4B0EFBA1-1D0D-4009-88AC-27D56B23602E}" presName="diagram" presStyleCnt="0">
        <dgm:presLayoutVars>
          <dgm:dir/>
          <dgm:resizeHandles val="exact"/>
        </dgm:presLayoutVars>
      </dgm:prSet>
      <dgm:spPr/>
    </dgm:pt>
  </dgm:ptLst>
  <dgm:cxnLst>
    <dgm:cxn modelId="{CB5BB846-DB82-45FB-BCCD-81C8CD3A9985}" type="presOf" srcId="{4B0EFBA1-1D0D-4009-88AC-27D56B23602E}" destId="{987E55C4-5986-4E5E-A04B-49FDD202FE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4DCD-D44E-4BE8-B089-5E415BD3FC10}">
      <dsp:nvSpPr>
        <dsp:cNvPr id="0" name=""/>
        <dsp:cNvSpPr/>
      </dsp:nvSpPr>
      <dsp:spPr>
        <a:xfrm>
          <a:off x="0" y="1270863"/>
          <a:ext cx="3349155" cy="2573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It is i</a:t>
          </a:r>
          <a:r>
            <a:rPr lang="en-US" sz="1800" kern="1200" dirty="0" smtClean="0"/>
            <a:t>ndividually identifiable information about a Customer or the purchase by a Customer of the services or products of a Party.</a:t>
          </a:r>
          <a:endParaRPr lang="en-US" sz="1800" kern="1200" dirty="0"/>
        </a:p>
      </dsp:txBody>
      <dsp:txXfrm>
        <a:off x="0" y="1270863"/>
        <a:ext cx="3349155" cy="2573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078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63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9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1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9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88CD-B188-4601-9865-B1434F8B7ED6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F0A39F-9B2A-49E0-9721-6457F586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788" y="1971675"/>
            <a:ext cx="6729412" cy="3314699"/>
          </a:xfrm>
        </p:spPr>
        <p:txBody>
          <a:bodyPr>
            <a:normAutofit/>
          </a:bodyPr>
          <a:lstStyle/>
          <a:p>
            <a:r>
              <a:rPr lang="en-IN" dirty="0" smtClean="0"/>
              <a:t>Case Study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Indian e-commerce customers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flipH="1">
            <a:off x="2471738" y="3186113"/>
            <a:ext cx="8572500" cy="1900238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								</a:t>
            </a:r>
            <a:r>
              <a:rPr lang="en-IN" sz="2400" dirty="0" smtClean="0"/>
              <a:t>Deepak Kumar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95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1499742" cy="1320800"/>
          </a:xfrm>
        </p:spPr>
        <p:txBody>
          <a:bodyPr/>
          <a:lstStyle/>
          <a:p>
            <a:r>
              <a:rPr lang="en-IN" dirty="0" smtClean="0"/>
              <a:t>How Long a Customer is doing Shopping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6" y="1485222"/>
            <a:ext cx="3657600" cy="3660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30" y="1084881"/>
            <a:ext cx="6555783" cy="53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Customer access Internet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45" y="1551714"/>
            <a:ext cx="5698628" cy="46786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1" y="2538145"/>
            <a:ext cx="2876814" cy="239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Device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61342"/>
            <a:ext cx="2857500" cy="160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20" y="1270270"/>
            <a:ext cx="5743082" cy="48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Utilitarian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1341" y="2160589"/>
            <a:ext cx="6354305" cy="165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Utilitarian </a:t>
            </a:r>
            <a:r>
              <a:rPr lang="en-US" sz="1600" dirty="0"/>
              <a:t>value is </a:t>
            </a:r>
            <a:r>
              <a:rPr lang="en-US" sz="1600" b="1" dirty="0"/>
              <a:t>a </a:t>
            </a:r>
            <a:r>
              <a:rPr lang="en-US" sz="1600" b="1" dirty="0" smtClean="0"/>
              <a:t>value </a:t>
            </a:r>
            <a:r>
              <a:rPr lang="en-US" sz="1600" b="1" dirty="0"/>
              <a:t>that customer receives based on task-</a:t>
            </a:r>
            <a:r>
              <a:rPr lang="en-US" sz="1600" dirty="0"/>
              <a:t> </a:t>
            </a:r>
            <a:r>
              <a:rPr lang="en-US" sz="1600" b="1" dirty="0"/>
              <a:t>related and rational consumption </a:t>
            </a:r>
            <a:r>
              <a:rPr lang="en-US" sz="1600" b="1" dirty="0" smtClean="0"/>
              <a:t>behavior, </a:t>
            </a:r>
            <a:r>
              <a:rPr lang="en-US" sz="1600" b="1" dirty="0"/>
              <a:t>functional, cognitive, and a means to an end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41341" y="4042771"/>
            <a:ext cx="6354305" cy="1998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Utilitarian </a:t>
            </a:r>
            <a:r>
              <a:rPr lang="en-US" sz="1600" dirty="0" smtClean="0"/>
              <a:t>needs implies </a:t>
            </a:r>
            <a:r>
              <a:rPr lang="en-US" sz="1600" dirty="0"/>
              <a:t>that consumers will emphasize the objective, tangible aspects of products. </a:t>
            </a:r>
          </a:p>
        </p:txBody>
      </p:sp>
    </p:spTree>
    <p:extLst>
      <p:ext uri="{BB962C8B-B14F-4D97-AF65-F5344CB8AC3E}">
        <p14:creationId xmlns:p14="http://schemas.microsoft.com/office/powerpoint/2010/main" val="3521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25703" cy="6302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Easy to Read and Understand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50" y="2247254"/>
            <a:ext cx="9061099" cy="3657600"/>
          </a:xfrm>
        </p:spPr>
      </p:pic>
      <p:sp>
        <p:nvSpPr>
          <p:cNvPr id="6" name="Rounded Rectangle 5"/>
          <p:cNvSpPr/>
          <p:nvPr/>
        </p:nvSpPr>
        <p:spPr>
          <a:xfrm>
            <a:off x="991892" y="1441342"/>
            <a:ext cx="8508569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of the participants agree and strongly agree that content on the website must be easy to read and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87697" cy="5682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Information on similar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2109"/>
            <a:ext cx="8596312" cy="3058395"/>
          </a:xfrm>
        </p:spPr>
      </p:pic>
      <p:sp>
        <p:nvSpPr>
          <p:cNvPr id="6" name="Rounded Rectangle 5"/>
          <p:cNvSpPr/>
          <p:nvPr/>
        </p:nvSpPr>
        <p:spPr>
          <a:xfrm>
            <a:off x="1208867" y="1348353"/>
            <a:ext cx="8601559" cy="852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For Product Information, is the information on similar product to the one highlighted important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373676" cy="692258"/>
          </a:xfrm>
        </p:spPr>
        <p:txBody>
          <a:bodyPr/>
          <a:lstStyle/>
          <a:p>
            <a:r>
              <a:rPr lang="en-IN" dirty="0" smtClean="0"/>
              <a:t>Seller and Product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2109"/>
            <a:ext cx="8596312" cy="3058395"/>
          </a:xfrm>
        </p:spPr>
      </p:pic>
      <p:sp>
        <p:nvSpPr>
          <p:cNvPr id="5" name="Rounded Rectangle 4"/>
          <p:cNvSpPr/>
          <p:nvPr/>
        </p:nvSpPr>
        <p:spPr>
          <a:xfrm>
            <a:off x="743919" y="1518834"/>
            <a:ext cx="8904488" cy="65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of the participants agrees that complete information on listed seller and product being offered for purchase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373676" cy="692258"/>
          </a:xfrm>
        </p:spPr>
        <p:txBody>
          <a:bodyPr/>
          <a:lstStyle/>
          <a:p>
            <a:r>
              <a:rPr lang="en-IN" dirty="0" smtClean="0"/>
              <a:t>Relevant Information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2109"/>
            <a:ext cx="8596312" cy="3058395"/>
          </a:xfrm>
        </p:spPr>
      </p:pic>
      <p:sp>
        <p:nvSpPr>
          <p:cNvPr id="5" name="Rounded Rectangle 4"/>
          <p:cNvSpPr/>
          <p:nvPr/>
        </p:nvSpPr>
        <p:spPr>
          <a:xfrm>
            <a:off x="743919" y="1518834"/>
            <a:ext cx="8904488" cy="65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of the participants agrees that relevant information on listed products must be stated clearly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373676" cy="692258"/>
          </a:xfrm>
        </p:spPr>
        <p:txBody>
          <a:bodyPr/>
          <a:lstStyle/>
          <a:p>
            <a:r>
              <a:rPr lang="en-IN" dirty="0" smtClean="0"/>
              <a:t>Loading Speed and Navigation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42742"/>
            <a:ext cx="4494508" cy="3231484"/>
          </a:xfrm>
        </p:spPr>
      </p:pic>
      <p:sp>
        <p:nvSpPr>
          <p:cNvPr id="5" name="Rounded Rectangle 4"/>
          <p:cNvSpPr/>
          <p:nvPr/>
        </p:nvSpPr>
        <p:spPr>
          <a:xfrm>
            <a:off x="743919" y="1518834"/>
            <a:ext cx="8904488" cy="650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of the participants agrees that loading speed, ease of navigation,latenecy is an important factor for customer satisfaction.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95" y="2759719"/>
            <a:ext cx="6928343" cy="28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Hedonic </a:t>
            </a:r>
            <a:r>
              <a:rPr lang="en-US" dirty="0"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7334" y="2160589"/>
            <a:ext cx="8596668" cy="1574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Hedonic value is defined as that value a customer receives based on the subject experience of fun and playfulness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334" y="4231037"/>
            <a:ext cx="8596668" cy="1720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</a:t>
            </a:r>
            <a:r>
              <a:rPr lang="en-US" dirty="0"/>
              <a:t> in turn, helps to generate long-lasting relationships with customers </a:t>
            </a:r>
            <a:r>
              <a:rPr lang="en-US" dirty="0" smtClean="0"/>
              <a:t>and </a:t>
            </a:r>
            <a:r>
              <a:rPr lang="en-US" dirty="0"/>
              <a:t>it is important for developing loyal customers and in building close emotional links with target customers</a:t>
            </a:r>
          </a:p>
        </p:txBody>
      </p:sp>
    </p:spTree>
    <p:extLst>
      <p:ext uri="{BB962C8B-B14F-4D97-AF65-F5344CB8AC3E}">
        <p14:creationId xmlns:p14="http://schemas.microsoft.com/office/powerpoint/2010/main" val="37181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84000"/>
              <a:buNone/>
            </a:pPr>
            <a:r>
              <a:rPr lang="en-IN" dirty="0" smtClean="0"/>
              <a:t>1. Introduction</a:t>
            </a:r>
          </a:p>
          <a:p>
            <a:pPr marL="0" indent="0">
              <a:buSzPct val="84000"/>
              <a:buNone/>
            </a:pPr>
            <a:r>
              <a:rPr lang="en-IN" dirty="0" smtClean="0"/>
              <a:t>2. Overview</a:t>
            </a:r>
          </a:p>
          <a:p>
            <a:pPr marL="0" indent="0">
              <a:buSzPct val="84000"/>
              <a:buNone/>
            </a:pPr>
            <a:r>
              <a:rPr lang="en-IN" dirty="0" smtClean="0"/>
              <a:t>3. Data Analysis</a:t>
            </a:r>
          </a:p>
          <a:p>
            <a:pPr marL="0" indent="0">
              <a:buSzPct val="84000"/>
              <a:buNone/>
            </a:pPr>
            <a:r>
              <a:rPr lang="en-IN" dirty="0" smtClean="0"/>
              <a:t>4. Exploratory Data Analysis</a:t>
            </a:r>
          </a:p>
          <a:p>
            <a:pPr marL="0" indent="0">
              <a:buSzPct val="84000"/>
              <a:buNone/>
            </a:pPr>
            <a:r>
              <a:rPr lang="en-IN" dirty="0" smtClean="0"/>
              <a:t>5. Observations</a:t>
            </a:r>
          </a:p>
          <a:p>
            <a:pPr marL="0" indent="0">
              <a:buSzPct val="84000"/>
              <a:buNone/>
            </a:pPr>
            <a:r>
              <a:rPr lang="en-IN" dirty="0"/>
              <a:t>6</a:t>
            </a:r>
            <a:r>
              <a:rPr lang="en-IN" dirty="0" smtClean="0"/>
              <a:t>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6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04673" cy="5992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Sense of Adventure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2109"/>
            <a:ext cx="8596312" cy="3058395"/>
          </a:xfrm>
        </p:spPr>
      </p:pic>
      <p:sp>
        <p:nvSpPr>
          <p:cNvPr id="5" name="Rounded Rectangle 4"/>
          <p:cNvSpPr/>
          <p:nvPr/>
        </p:nvSpPr>
        <p:spPr>
          <a:xfrm>
            <a:off x="1053884" y="1518833"/>
            <a:ext cx="8617057" cy="74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of the customer agrees to the fact that shopping on the website gives them sense of adventure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04673" cy="5992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Value for money spent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2109"/>
            <a:ext cx="8596312" cy="3058395"/>
          </a:xfrm>
        </p:spPr>
      </p:pic>
      <p:sp>
        <p:nvSpPr>
          <p:cNvPr id="5" name="Rounded Rectangle 4"/>
          <p:cNvSpPr/>
          <p:nvPr/>
        </p:nvSpPr>
        <p:spPr>
          <a:xfrm>
            <a:off x="1053884" y="1518833"/>
            <a:ext cx="8617057" cy="743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of the customer agrees to the fact that they get value for money they spent in online shopping.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04673" cy="5992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4. Customer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22929"/>
            <a:ext cx="8596668" cy="8184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12963" y="1766807"/>
            <a:ext cx="4757978" cy="40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Customer satisfaction is defined as a measurement that determines how happy customers are with a company's products, services, and </a:t>
            </a:r>
            <a:r>
              <a:rPr lang="en-US" dirty="0" smtClean="0"/>
              <a:t>capabilities.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Customer </a:t>
            </a:r>
            <a:r>
              <a:rPr lang="en-US" dirty="0"/>
              <a:t>satisfaction information, including surveys and ratings, can help a company determine how to best improve or changes its products and services.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4" y="2275678"/>
            <a:ext cx="4567237" cy="27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Retailers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2" y="2200180"/>
            <a:ext cx="10058400" cy="40733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90414" y="1379349"/>
            <a:ext cx="9407471" cy="78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Amazon and flipkart are the most </a:t>
            </a:r>
            <a:r>
              <a:rPr lang="en-IN" dirty="0" err="1" smtClean="0"/>
              <a:t>preffered</a:t>
            </a:r>
            <a:r>
              <a:rPr lang="en-IN" dirty="0" smtClean="0"/>
              <a:t> online retailer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Which site is 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0414" y="1379349"/>
            <a:ext cx="9407471" cy="78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Amazon and flipkart are most user friendly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5" y="2390778"/>
            <a:ext cx="10058400" cy="40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 Appealing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0414" y="1379349"/>
            <a:ext cx="9407471" cy="78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Amazon and flipkart are most visual appealing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3" y="2390778"/>
            <a:ext cx="10058400" cy="39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0414" y="1379349"/>
            <a:ext cx="9732935" cy="78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Complete relevant description information of products are available on amazon and flipkart.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9" y="2597985"/>
            <a:ext cx="10058400" cy="39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35669" cy="6302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0414" y="1379349"/>
            <a:ext cx="9732935" cy="78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When it comes to Reliability, amazon and flipkart are most reliable.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" y="2300074"/>
            <a:ext cx="10058400" cy="39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35669" cy="6302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Payment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0414" y="1379349"/>
            <a:ext cx="9732935" cy="78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When it comes to Payments, amazon and flipkart have most payment options available.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9" y="2549976"/>
            <a:ext cx="10058400" cy="39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35669" cy="6302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Quickness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0414" y="1379349"/>
            <a:ext cx="9732935" cy="78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Customers purchase quickly from amazon because the site is easy to navigate, loads faster, informative, reliable, more payment options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9" y="2505733"/>
            <a:ext cx="10058400" cy="397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89554" cy="10642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 -Customer </a:t>
            </a:r>
            <a:r>
              <a:rPr lang="en-IN" dirty="0"/>
              <a:t>satisfaction </a:t>
            </a:r>
            <a:r>
              <a:rPr lang="en-IN" dirty="0" smtClean="0"/>
              <a:t>store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satisfaction has emerged as one of the most important factors that guarantee the success of online </a:t>
            </a:r>
            <a:r>
              <a:rPr lang="en-IN" dirty="0" smtClean="0"/>
              <a:t>store.</a:t>
            </a:r>
          </a:p>
          <a:p>
            <a:r>
              <a:rPr lang="en-IN" dirty="0"/>
              <a:t>K</a:t>
            </a:r>
            <a:r>
              <a:rPr lang="en-IN" dirty="0" smtClean="0"/>
              <a:t>ey </a:t>
            </a:r>
            <a:r>
              <a:rPr lang="en-IN" dirty="0"/>
              <a:t>stimulant of </a:t>
            </a:r>
            <a:r>
              <a:rPr lang="en-IN" dirty="0" smtClean="0"/>
              <a:t>purchase</a:t>
            </a:r>
          </a:p>
          <a:p>
            <a:r>
              <a:rPr lang="en-IN" dirty="0"/>
              <a:t>R</a:t>
            </a:r>
            <a:r>
              <a:rPr lang="en-IN" dirty="0" smtClean="0"/>
              <a:t>epurchase </a:t>
            </a:r>
            <a:r>
              <a:rPr lang="en-IN" dirty="0"/>
              <a:t>intentions and customer </a:t>
            </a:r>
            <a:endParaRPr lang="en-IN" dirty="0" smtClean="0"/>
          </a:p>
          <a:p>
            <a:r>
              <a:rPr lang="en-IN" dirty="0"/>
              <a:t>C</a:t>
            </a:r>
            <a:r>
              <a:rPr lang="en-IN" dirty="0" smtClean="0"/>
              <a:t>omprehensive </a:t>
            </a:r>
            <a:r>
              <a:rPr lang="en-IN" dirty="0"/>
              <a:t>review of the literature, theories and </a:t>
            </a:r>
            <a:r>
              <a:rPr lang="en-IN" dirty="0" smtClean="0"/>
              <a:t>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04673" cy="5837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93369"/>
            <a:ext cx="8916117" cy="53159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80% of the total participants are between the age group of 21-50 years, in which 21-30 years are 79 members, 31-40 years are 81 members and 41-50 years are 70 members.</a:t>
            </a:r>
          </a:p>
          <a:p>
            <a:r>
              <a:rPr lang="en-US" dirty="0"/>
              <a:t>Participants from Delhi, Noida, Greater Noida and Bangalore seem to be shopping in higher range when considered to other cities included for the survey.</a:t>
            </a:r>
          </a:p>
          <a:p>
            <a:r>
              <a:rPr lang="en-US" dirty="0"/>
              <a:t>This may be due to the fact that many companies and colleges are around this area.</a:t>
            </a:r>
          </a:p>
          <a:p>
            <a:r>
              <a:rPr lang="en-US" dirty="0"/>
              <a:t>Around 65% of the total population in the dataset are shopping online for more than 3 years.</a:t>
            </a:r>
          </a:p>
          <a:p>
            <a:r>
              <a:rPr lang="en-US" dirty="0"/>
              <a:t>Major part of the customers seems to be shopping less than 10 times a year.</a:t>
            </a:r>
          </a:p>
          <a:p>
            <a:r>
              <a:rPr lang="en-US" dirty="0"/>
              <a:t>Most of the customers seem to be using Smart Phone and Mobile Internet for shopping. This means the E-commerce website should be compatible in all kinds of smart phone browsers to attract a lot more customers.</a:t>
            </a:r>
          </a:p>
          <a:p>
            <a:r>
              <a:rPr lang="en-US" dirty="0"/>
              <a:t>Many used search engine to find their favorite online store, which means the E-commerce website should be search engine optimized on all times.</a:t>
            </a:r>
          </a:p>
          <a:p>
            <a:r>
              <a:rPr lang="en-US" dirty="0"/>
              <a:t>Also after the search engine, E-commerce application seems to be the second favorite mode of logging in to the website. This means the application should be server and software supported at all times.</a:t>
            </a:r>
          </a:p>
          <a:p>
            <a:r>
              <a:rPr lang="en-US" dirty="0"/>
              <a:t>Most of the population seem to be spending an average of more than 15mins in the website for shopping.</a:t>
            </a:r>
          </a:p>
          <a:p>
            <a:r>
              <a:rPr lang="en-US" dirty="0"/>
              <a:t>Most population prefer to pay via Credit/ Debit cards while shopping online.</a:t>
            </a:r>
          </a:p>
          <a:p>
            <a:r>
              <a:rPr lang="en-US" dirty="0"/>
              <a:t>Most of the population available in the dataset abandon the shopping cart to find Better alternative offer,20% for Promo code not applicable,14% for change in price, 12% for lack of trust and 5% for no preferred mode of payment.</a:t>
            </a:r>
          </a:p>
          <a:p>
            <a:r>
              <a:rPr lang="en-US" dirty="0"/>
              <a:t>The content must be easily </a:t>
            </a:r>
            <a:r>
              <a:rPr lang="en-US" dirty="0" smtClean="0"/>
              <a:t>available </a:t>
            </a:r>
            <a:r>
              <a:rPr lang="en-US" dirty="0"/>
              <a:t>and should be more informative.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04673" cy="5837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Observations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93369"/>
            <a:ext cx="8916117" cy="5315919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Amazon.in and Flipkart.com has a visually appealing web-page layout.</a:t>
            </a:r>
          </a:p>
          <a:p>
            <a:r>
              <a:rPr lang="en-US" sz="2500" dirty="0"/>
              <a:t>Amazon.in and Flipkart.com has a wide variety of products on offers.</a:t>
            </a:r>
          </a:p>
          <a:p>
            <a:r>
              <a:rPr lang="en-US" sz="2500" dirty="0"/>
              <a:t>Amazon.in and Flipkart.com has complete and relevant description information of products compared to all other websites.</a:t>
            </a:r>
          </a:p>
          <a:p>
            <a:r>
              <a:rPr lang="en-US" sz="2500" dirty="0"/>
              <a:t>Amazon. In, Flipkart.com, Snapdeal.com, paytm.com, myntra.com has fastest loading websites</a:t>
            </a:r>
            <a:r>
              <a:rPr lang="en-US" sz="2500" dirty="0" smtClean="0"/>
              <a:t>. Hence </a:t>
            </a:r>
            <a:r>
              <a:rPr lang="en-US" sz="2500" dirty="0"/>
              <a:t>there is no latency.</a:t>
            </a:r>
          </a:p>
          <a:p>
            <a:r>
              <a:rPr lang="en-US" sz="2500" dirty="0"/>
              <a:t>Amazon.in and Flipkart.com has the high reliability of the customer.</a:t>
            </a:r>
          </a:p>
          <a:p>
            <a:r>
              <a:rPr lang="en-US" sz="2500" dirty="0"/>
              <a:t>Amazon.in, Flipkart.com has quickness towards completing the purchase.</a:t>
            </a:r>
          </a:p>
          <a:p>
            <a:r>
              <a:rPr lang="en-US" sz="2500" dirty="0"/>
              <a:t>Amazon. In, Flipkart.com, Snapdeal.com has availability of several payment options.</a:t>
            </a:r>
          </a:p>
          <a:p>
            <a:r>
              <a:rPr lang="en-US" sz="2500" dirty="0"/>
              <a:t>Amazon.in and Flipkart.com has speedy order delivery.</a:t>
            </a:r>
          </a:p>
          <a:p>
            <a:r>
              <a:rPr lang="en-US" sz="2500" dirty="0"/>
              <a:t>According to customers the privacy and security of customer financial information is maintained by Amazon.in and Flipkart.com.</a:t>
            </a:r>
          </a:p>
          <a:p>
            <a:r>
              <a:rPr lang="en-US" sz="2500" dirty="0"/>
              <a:t>Amazon. In, Flipkart.com, Snapdeal.com has a Perceived Trustworthiness.</a:t>
            </a:r>
          </a:p>
          <a:p>
            <a:r>
              <a:rPr lang="en-US" sz="2500" dirty="0"/>
              <a:t>Presence of online assistance through multi-channel is mostly provided by </a:t>
            </a:r>
            <a:r>
              <a:rPr lang="en-US" sz="2500" dirty="0" smtClean="0"/>
              <a:t>Amazon.in</a:t>
            </a:r>
            <a:r>
              <a:rPr lang="en-US" sz="2500" dirty="0"/>
              <a:t>, Flipkart.com, and Snapdeal.com.</a:t>
            </a:r>
          </a:p>
          <a:p>
            <a:r>
              <a:rPr lang="en-US" sz="2500" dirty="0"/>
              <a:t>Longer time to get logged in (promotion, sales period): Amazon.in, Flipkart.com, Paytm.com.</a:t>
            </a:r>
          </a:p>
          <a:p>
            <a:r>
              <a:rPr lang="en-US" sz="2500" dirty="0"/>
              <a:t>Amazon.in, Flipkart.com, Myntra.com, Snapdeal.com takes longer time in displaying graphics and photos.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2326" y="2020959"/>
            <a:ext cx="9148591" cy="2351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000000"/>
                </a:solidFill>
              </a:rPr>
              <a:t>O</a:t>
            </a:r>
            <a:r>
              <a:rPr lang="en-US" sz="1600" dirty="0" smtClean="0">
                <a:solidFill>
                  <a:srgbClr val="000000"/>
                </a:solidFill>
              </a:rPr>
              <a:t>n </a:t>
            </a:r>
            <a:r>
              <a:rPr lang="en-US" sz="1600" dirty="0">
                <a:solidFill>
                  <a:srgbClr val="000000"/>
                </a:solidFill>
              </a:rPr>
              <a:t>the basis of the above factors we see that the below websites are doing extremely well in </a:t>
            </a:r>
            <a:r>
              <a:rPr lang="en-US" sz="1600" dirty="0" smtClean="0">
                <a:solidFill>
                  <a:srgbClr val="000000"/>
                </a:solidFill>
              </a:rPr>
              <a:t>t</a:t>
            </a:r>
            <a:r>
              <a:rPr lang="en-US" sz="1600" dirty="0">
                <a:solidFill>
                  <a:srgbClr val="000000"/>
                </a:solidFill>
              </a:rPr>
              <a:t>heir </a:t>
            </a:r>
            <a:r>
              <a:rPr lang="en-US" sz="1600" dirty="0" smtClean="0">
                <a:solidFill>
                  <a:srgbClr val="000000"/>
                </a:solidFill>
              </a:rPr>
              <a:t>performance </a:t>
            </a:r>
            <a:r>
              <a:rPr lang="en-US" sz="1600" dirty="0">
                <a:solidFill>
                  <a:srgbClr val="000000"/>
                </a:solidFill>
              </a:rPr>
              <a:t>on customer satisfaction and </a:t>
            </a:r>
            <a:r>
              <a:rPr lang="en-US" sz="1600" dirty="0">
                <a:solidFill>
                  <a:srgbClr val="000000"/>
                </a:solidFill>
              </a:rPr>
              <a:t>retention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Also they are keeping the pattern trend of shopping of the customers which helps them to suggest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Amazon.in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Flipkart.com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9" y="3369586"/>
            <a:ext cx="3461348" cy="194483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7201216"/>
              </p:ext>
            </p:extLst>
          </p:nvPr>
        </p:nvGraphicFramePr>
        <p:xfrm>
          <a:off x="6199322" y="5579390"/>
          <a:ext cx="170480" cy="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3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2" y="309403"/>
            <a:ext cx="8920841" cy="59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Major Factors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ervice quality</a:t>
            </a:r>
          </a:p>
          <a:p>
            <a:r>
              <a:rPr lang="en-IN" dirty="0" smtClean="0"/>
              <a:t>System quality</a:t>
            </a:r>
          </a:p>
          <a:p>
            <a:r>
              <a:rPr lang="en-IN" dirty="0" smtClean="0"/>
              <a:t>Information quality </a:t>
            </a:r>
          </a:p>
          <a:p>
            <a:r>
              <a:rPr lang="en-IN" dirty="0" smtClean="0"/>
              <a:t>Trust</a:t>
            </a:r>
          </a:p>
          <a:p>
            <a:r>
              <a:rPr lang="en-IN" dirty="0" smtClean="0"/>
              <a:t>Net </a:t>
            </a:r>
            <a:r>
              <a:rPr lang="en-IN" dirty="0"/>
              <a:t>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Customer Information</a:t>
            </a:r>
          </a:p>
          <a:p>
            <a:r>
              <a:rPr lang="en-IN" dirty="0"/>
              <a:t>U</a:t>
            </a:r>
            <a:r>
              <a:rPr lang="en-IN" dirty="0" smtClean="0"/>
              <a:t>tilitarian </a:t>
            </a:r>
            <a:r>
              <a:rPr lang="en-IN" dirty="0"/>
              <a:t>value </a:t>
            </a:r>
            <a:endParaRPr lang="en-IN" dirty="0" smtClean="0"/>
          </a:p>
          <a:p>
            <a:r>
              <a:rPr lang="en-IN" dirty="0" smtClean="0"/>
              <a:t>Hedonic Value</a:t>
            </a:r>
          </a:p>
          <a:p>
            <a:r>
              <a:rPr lang="en-IN" dirty="0" smtClean="0"/>
              <a:t>Customer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Customer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1" y="1239865"/>
            <a:ext cx="8824551" cy="48014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8" y="1575178"/>
            <a:ext cx="4859379" cy="363984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1830481"/>
              </p:ext>
            </p:extLst>
          </p:nvPr>
        </p:nvGraphicFramePr>
        <p:xfrm>
          <a:off x="6810844" y="1022888"/>
          <a:ext cx="3349155" cy="511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75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4" y="3047119"/>
            <a:ext cx="2752725" cy="1657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80" y="1270270"/>
            <a:ext cx="5425621" cy="52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53" y="1270000"/>
            <a:ext cx="5800714" cy="4740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78" y="2820692"/>
            <a:ext cx="2706715" cy="17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609601"/>
            <a:ext cx="1378637" cy="7002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3" y="1930400"/>
            <a:ext cx="8468090" cy="42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988</Words>
  <Application>Microsoft Office PowerPoint</Application>
  <PresentationFormat>Widescreen</PresentationFormat>
  <Paragraphs>119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Courier New</vt:lpstr>
      <vt:lpstr>Trebuchet MS</vt:lpstr>
      <vt:lpstr>Wingdings</vt:lpstr>
      <vt:lpstr>Wingdings 3</vt:lpstr>
      <vt:lpstr>Facet</vt:lpstr>
      <vt:lpstr>Case Study   Indian e-commerce customers</vt:lpstr>
      <vt:lpstr>Contents</vt:lpstr>
      <vt:lpstr>Introduction -Customer satisfaction store </vt:lpstr>
      <vt:lpstr>Major Factors for success</vt:lpstr>
      <vt:lpstr>Data Exploratory Analysis</vt:lpstr>
      <vt:lpstr>1. Customer Information</vt:lpstr>
      <vt:lpstr>Gender</vt:lpstr>
      <vt:lpstr>Age</vt:lpstr>
      <vt:lpstr>Customer Location</vt:lpstr>
      <vt:lpstr>How Long a Customer is doing Shopping Online</vt:lpstr>
      <vt:lpstr>How do Customer access Internet</vt:lpstr>
      <vt:lpstr>Device used</vt:lpstr>
      <vt:lpstr>2. Utilitarian Values</vt:lpstr>
      <vt:lpstr>Easy to Read and Understand</vt:lpstr>
      <vt:lpstr>Information on similar Product</vt:lpstr>
      <vt:lpstr>Seller and Product Information</vt:lpstr>
      <vt:lpstr>Relevant Information</vt:lpstr>
      <vt:lpstr>Loading Speed and Navigation</vt:lpstr>
      <vt:lpstr>3. Hedonic value</vt:lpstr>
      <vt:lpstr>Sense of Adventure</vt:lpstr>
      <vt:lpstr>Value for money spent</vt:lpstr>
      <vt:lpstr>4. Customer Satisfaction</vt:lpstr>
      <vt:lpstr>Online Retailers</vt:lpstr>
      <vt:lpstr>Which site is easy to use</vt:lpstr>
      <vt:lpstr>Visual Appealing</vt:lpstr>
      <vt:lpstr>Product Information</vt:lpstr>
      <vt:lpstr>Reliability</vt:lpstr>
      <vt:lpstr>Payment Option</vt:lpstr>
      <vt:lpstr>Quickness</vt:lpstr>
      <vt:lpstr>Observations</vt:lpstr>
      <vt:lpstr>Observations (continued)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dkumar</dc:creator>
  <cp:lastModifiedBy>dkumar</cp:lastModifiedBy>
  <cp:revision>45</cp:revision>
  <dcterms:created xsi:type="dcterms:W3CDTF">2022-04-04T09:53:52Z</dcterms:created>
  <dcterms:modified xsi:type="dcterms:W3CDTF">2022-04-04T13:01:27Z</dcterms:modified>
</cp:coreProperties>
</file>