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8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PRICE PREDICTION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F1509-8D21-434F-A930-F9D4E4969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61" y="266203"/>
            <a:ext cx="2508743" cy="824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5B09C-386E-4E37-93B4-9B62357B1306}"/>
              </a:ext>
            </a:extLst>
          </p:cNvPr>
          <p:cNvSpPr txBox="1"/>
          <p:nvPr/>
        </p:nvSpPr>
        <p:spPr>
          <a:xfrm>
            <a:off x="6500693" y="3611496"/>
            <a:ext cx="3649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By:</a:t>
            </a:r>
          </a:p>
          <a:p>
            <a:r>
              <a:rPr lang="en-US" sz="16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Akshaykumar B Torangatti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Preprocessing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check the datatypes of all attributes.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F84DF-FF31-4DEE-A2EF-0B9B4023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" y="1918400"/>
            <a:ext cx="4241818" cy="197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E2E6-5F5A-4557-B42B-D741B584C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8" y="3896425"/>
            <a:ext cx="5533390" cy="99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69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As Jet Airways Business, Go Air, Go First, Vistara Premium Economy, Multiple carriers’ Premium economy, </a:t>
            </a:r>
            <a:r>
              <a:rPr lang="en-IN" sz="1400" dirty="0" err="1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Trujet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has very less flights we need to take care of this data.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Sources have same locations but mentioned in different ways, we changed the format.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Destination has same locations but mentioned in different ways, we corrected the format.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Total number of stops have the information but mentioned in different ways we have changed the format.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2917E-349E-4FB9-81AA-D9CCB18B8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42" y="2881513"/>
            <a:ext cx="5731510" cy="2122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72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678" y="1476374"/>
            <a:ext cx="8844322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Based on the hours we split the data into early morning flights, morning flights or evening/Night flights.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5A2EE-91F7-4964-9DA9-AEC4638FA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0" y="1327350"/>
            <a:ext cx="4166667" cy="150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2CA17-2D86-492E-9CC7-ECFBC43E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7" y="1327350"/>
            <a:ext cx="4030276" cy="1502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4B40C-4D7A-4E87-ACE2-2F98C98B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91" y="3248514"/>
            <a:ext cx="5361894" cy="18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Indigo flights and Jet Airways constitute nearly 50% of total flights compared to other flights used.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The hospitality of the flight, pricing ranges may be considered for this high number of usages.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AE34988-4744-47B8-989B-4EB68FB5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0" y="2520566"/>
            <a:ext cx="4652960" cy="204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5C142-CB91-4E1E-95C8-C2256F6B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91" y="2449633"/>
            <a:ext cx="4740209" cy="20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The Correlation matrix is a data analysis representation that is used to summarize data to understand the relationship between various different variables of the given dataset.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can see there are peaks formed in all the 4 months of observations marked in different </a:t>
            </a:r>
            <a:r>
              <a:rPr lang="en-US" sz="1400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colours</a:t>
            </a: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. All the spikes seen are due to weekends (</a:t>
            </a:r>
            <a:r>
              <a:rPr lang="en-US" sz="1400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saturdays</a:t>
            </a: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 n </a:t>
            </a:r>
            <a:r>
              <a:rPr lang="en-US" sz="1400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sundays</a:t>
            </a: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). The increase in price of tickets is about 10% of the regular price range.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746AE-E32E-4712-AB55-275CDC44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92" y="2143845"/>
            <a:ext cx="5004387" cy="13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create dummy columns for Airline, Source, Destination columns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have drop the unnecessary columns, If the unnecessary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split the DataFrame into train and test data and train our machine learning model using training dataset.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F776D-3BE6-40FA-9B0B-D555E489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95" y="2770875"/>
            <a:ext cx="5800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Variance inflation factor (VIF) is a measure of the amount of multicollinearity in a set of multiple regression variables.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EC38B-165A-4F31-86C3-CD01E3AB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2" y="2011276"/>
            <a:ext cx="325628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C51AD-C9B6-46E6-85EC-2C10F5AB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83" y="3051120"/>
            <a:ext cx="6424085" cy="14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using regression based algorithms to build the model, train and test the data which we have preprocessed and prepared in Exploratory Data Analysis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use below libraries in preprocessing, model building, model selection and evaluating the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825F5-4F12-4E29-8F4F-89213AB6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04" y="2571750"/>
            <a:ext cx="5629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B96C1-B256-4EC0-BE65-4187908B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8775"/>
            <a:ext cx="4448176" cy="183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20905-A92C-4BD9-BC27-5789F00F4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7" y="1158775"/>
            <a:ext cx="4695823" cy="182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1A7BA-FAE9-48A7-8FA1-F5BBE0602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3048000"/>
            <a:ext cx="4409577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0B3B8-DE77-4585-9291-21563EBE3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28" y="2994977"/>
            <a:ext cx="4633472" cy="2030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71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87BB6-BE3D-4F10-8958-B11DCC5BD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717"/>
            <a:ext cx="4615180" cy="181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02A54-B804-4863-8E93-FF9277E03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80" y="1103717"/>
            <a:ext cx="4490220" cy="181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A0A05-BCFA-4812-A5C6-3DB147039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0" y="3017210"/>
            <a:ext cx="4418319" cy="204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B7D3A-9338-4114-8897-3473BBD75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80" y="3191307"/>
            <a:ext cx="4490220" cy="193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2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83251"/>
            <a:ext cx="4094400" cy="51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Introduction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0" y="899032"/>
            <a:ext cx="6575050" cy="2886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Nowadays, the number of people using flights has increased significantly. 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	Anyone who has booked a flight ticket knows how unexpectedly the prices vary.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Flight price prediction is a challenging task since the factors involved in pricing dynamically change over time and make the price fluctuate.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The cheapest available ticket on a given flight gets more and less</a:t>
            </a:r>
          </a:p>
          <a:p>
            <a:pPr marL="762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expensive over time.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US" sz="11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41EA5-901D-44D2-8CA3-07DC3FE11C61}"/>
              </a:ext>
            </a:extLst>
          </p:cNvPr>
          <p:cNvSpPr txBox="1"/>
          <p:nvPr/>
        </p:nvSpPr>
        <p:spPr>
          <a:xfrm>
            <a:off x="0" y="2998228"/>
            <a:ext cx="6131859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Flight ticket data is not well organized and ready for direct analysis, collecting and processing those data always requires a great deal of effort. 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Features are extracted from the collected data to apply</a:t>
            </a:r>
          </a:p>
          <a:p>
            <a:pPr>
              <a:buClr>
                <a:schemeClr val="accent5"/>
              </a:buClr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Machine Learning (ML) models. We use the machine  learning </a:t>
            </a:r>
          </a:p>
          <a:p>
            <a:pPr>
              <a:buClr>
                <a:schemeClr val="accent5"/>
              </a:buClr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regression methods to predict the prices at the given time.</a:t>
            </a:r>
            <a:endParaRPr lang="en-US" dirty="0">
              <a:solidFill>
                <a:schemeClr val="bg1"/>
              </a:solidFill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chemeClr val="bg1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Key Findings and Conclusions of the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evaluate the conventional algorithm, a dataset is built for various routes in India and studied a trend of price variation for the period of limited days.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Machine Learning algorithms are applied on the dataset to predict the dynamic fare of flights. This gives the predicted values of flight fare to get a flight ticket at minimum cost.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Data is collected from the websites which sell the flight tickets so only limited information can be accessed.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 The values of R-squared obtained from the algorithm give the accuracy of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97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Learning Outcomes of the Study in respect of </a:t>
            </a:r>
            <a:r>
              <a:rPr lang="en-US" sz="1800" b="1">
                <a:latin typeface="Roboto Condensed" panose="020B0604020202020204" pitchFamily="2" charset="0"/>
                <a:ea typeface="Roboto Condensed" panose="020B0604020202020204" pitchFamily="2" charset="0"/>
              </a:rPr>
              <a:t>Data Science</a:t>
            </a:r>
            <a:endParaRPr lang="en-US" sz="18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This project has demonstrated the importance of having large dataset for training and testing the machine learning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Through data cleaning we were able to remove unnecessary columns and outliers from our dataset due to which our model would have suffered from overfitting or underfitting.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Through different powerful tools of visualization, we were able to analyse and interpret different hidden insights about the data.</a:t>
            </a: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Build Models, since it was a supervised regression problem, I built 5 models to evaluate performance of each of them: a. Linear Regression b. Random Forest c. Decision Tree d. </a:t>
            </a:r>
            <a:r>
              <a:rPr lang="en-IN" sz="1400" dirty="0" err="1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XGboost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regression e. Gradient Boosting. 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21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Limitations of this work and Scope for Future Work</a:t>
            </a:r>
          </a:p>
          <a:p>
            <a:pPr marL="76200" indent="0">
              <a:buNone/>
            </a:pPr>
            <a:endParaRPr lang="en-US" sz="18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In the future, if more data could be accessed such as the current an availability of seats, the predicted results will be more accurate.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One can focus on collection of real time customer-oriented data which can be useful for EDA. And more inference can be provided based on the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890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200" b="1" dirty="0">
                <a:solidFill>
                  <a:schemeClr val="accent5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Thank You</a:t>
            </a:r>
          </a:p>
          <a:p>
            <a:pPr marL="76200" indent="0">
              <a:buNone/>
            </a:pPr>
            <a:endParaRPr lang="en-US" sz="18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20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4" y="1202000"/>
            <a:ext cx="5932175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Define the problem statement, Objective, Targets, Expected Improvement appropriately.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Collect the data, the more and better the data, better is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Exploratory Data Analysis,  check for the information, check for null values, different datatypes available, dealing with missing values if any, Check for outliers, Checking the statistical overview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Understand the relationship between the attributes, apply the visualization techniques to draw the relationship and what inferences are they making.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Note down the observations based on the visualization</a:t>
            </a: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 </a:t>
            </a:r>
          </a:p>
          <a:p>
            <a:pPr marL="38100" indent="0">
              <a:buNone/>
            </a:pP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         graphs  we have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Write down the detailed data analysis and Conclusion.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36897-06B9-49DB-9CBD-092FF00FC89E}"/>
              </a:ext>
            </a:extLst>
          </p:cNvPr>
          <p:cNvSpPr txBox="1"/>
          <p:nvPr/>
        </p:nvSpPr>
        <p:spPr>
          <a:xfrm>
            <a:off x="1121868" y="437990"/>
            <a:ext cx="466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chemeClr val="accent5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WorkFlow</a:t>
            </a:r>
            <a:endParaRPr lang="en-US" sz="3600" b="1" dirty="0">
              <a:solidFill>
                <a:schemeClr val="accent5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</a:rPr>
              <a:t>OBJECTIVES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scrape the data from different flights from different websites (yatra.com, skyscanner.com, official websites of airlines, </a:t>
            </a:r>
            <a:r>
              <a:rPr lang="en-US" sz="1400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etc</a:t>
            </a: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).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Columns are airline name, date of journey, source, destination, route, departure time, arrival time, duration, total stops and the target variable price.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find the if airfares change frequently? Do they move in small increments or in large jumps? Do they tend to go up or down over time?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find what is the best time to buy so that the consumer can save the most by taking the least risk?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check if price increase as we get near to departure date? Is Indigo cheaper than Jet Airways? Are  morning flights expensive?</a:t>
            </a:r>
            <a:endParaRPr lang="en-US"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73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5"/>
                </a:solidFill>
              </a:rPr>
              <a:t>FEATURES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Airline Name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Date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Month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Arrival Time     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Time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Source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Destination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Duration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Total Stops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Price</a:t>
            </a:r>
            <a:endParaRPr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936-10A2-4221-9890-29BEC16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What is the data about ?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What it represents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F094-3C75-4D4D-8D1A-07C12FA7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624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The flight ticket buying system is to purchase a ticket many days prior to flight take-off to stay away from the effect of the most extreme charge.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Someone who purchase flight tickets frequently would be able to predict the right time to procure a ticket to obtain the best deal. Many airlines change ticket prices for their revenue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I hav</a:t>
            </a:r>
            <a:r>
              <a:rPr lang="en-IN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e scraped the data from yatra.com website using Selenium web driver and stored it into ‘Flight details.csv’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This file consist of 5623 rows and 10 columns.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All the attributes are categorical except departure date, departure month.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3E23-9279-467A-AB54-F29C9C20E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8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561150"/>
            <a:ext cx="5492400" cy="766200"/>
          </a:xfrm>
        </p:spPr>
        <p:txBody>
          <a:bodyPr/>
          <a:lstStyle/>
          <a:p>
            <a:r>
              <a:rPr lang="en-IN" sz="2400" b="1" dirty="0">
                <a:solidFill>
                  <a:schemeClr val="accent5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Mathematical/ Analytical Modelling of the Problem</a:t>
            </a:r>
            <a:br>
              <a:rPr lang="en-US" sz="2400" dirty="0">
                <a:solidFill>
                  <a:schemeClr val="accent5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going to 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estimate the minimum Flight price data for a specific air route using the data which has been collected including the features like departure time, arrival time and airways over a specific period.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Features are extracted from the collected data to apply Machine Learning (ML) models. We use the machine  learning regression methods to predict the prices at the given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I have chosen 5 regression machine learning algorithms (Linear Regression, Random Forest, Gradient Boosting, Decision Tree, </a:t>
            </a:r>
            <a:r>
              <a:rPr lang="en-US" sz="1400" dirty="0" err="1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XGBoosting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) which is suitable for the pre-processed and cleaned data to train and test the dataset </a:t>
            </a: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36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BEF009B6-2086-4119-A20F-54CBABA4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0" y="1447900"/>
            <a:ext cx="457638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B45AE955-923A-4EA1-B38F-39624A58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5" y="2747825"/>
            <a:ext cx="4570295" cy="93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>
            <a:extLst>
              <a:ext uri="{FF2B5EF4-FFF2-40B4-BE49-F238E27FC236}">
                <a16:creationId xmlns:a16="http://schemas.microsoft.com/office/drawing/2014/main" id="{73E2A1DF-6207-458C-9C03-32E461E2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39" y="1447900"/>
            <a:ext cx="3961724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C2998A-C20F-45F0-9C3A-8E411230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3B8FD-8042-4781-B013-FA9E8D49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64DA9-DDA8-4A2A-B1D6-DDBB5666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17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76EDA-A1E6-4A4A-8FC5-1F4DC805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1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1D1A-AA55-4F0F-B7B0-26F30A3AB5B5}"/>
              </a:ext>
            </a:extLst>
          </p:cNvPr>
          <p:cNvSpPr txBox="1"/>
          <p:nvPr/>
        </p:nvSpPr>
        <p:spPr>
          <a:xfrm>
            <a:off x="868296" y="3841850"/>
            <a:ext cx="82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pitchFamily="2" charset="0"/>
                <a:ea typeface="Roboto Condensed" panose="020B0604020202020204" pitchFamily="2" charset="0"/>
              </a:rPr>
              <a:t>Data is collected by scraping the online websites and scraped different attributes which are helpful in predicting the flight price. </a:t>
            </a:r>
          </a:p>
        </p:txBody>
      </p:sp>
    </p:spTree>
    <p:extLst>
      <p:ext uri="{BB962C8B-B14F-4D97-AF65-F5344CB8AC3E}">
        <p14:creationId xmlns:p14="http://schemas.microsoft.com/office/powerpoint/2010/main" val="22214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All the gathered information required a great deal of work, We will clean and organize the dataset  before feeding it to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using heatmap to check if there are null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7AB28-F62D-40AC-8EC0-B2479907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5" y="2389734"/>
            <a:ext cx="5184140" cy="2753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42182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Microsoft Office PowerPoint</Application>
  <PresentationFormat>On-screen Show (16:9)</PresentationFormat>
  <Paragraphs>175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Arvo</vt:lpstr>
      <vt:lpstr>Times New Roman</vt:lpstr>
      <vt:lpstr>Roboto Condensed</vt:lpstr>
      <vt:lpstr>Arial</vt:lpstr>
      <vt:lpstr>Roboto Condensed Light</vt:lpstr>
      <vt:lpstr>Salerio template</vt:lpstr>
      <vt:lpstr>FLIGHT PRICE PREDICTION</vt:lpstr>
      <vt:lpstr>Introduction</vt:lpstr>
      <vt:lpstr>PowerPoint Presentation</vt:lpstr>
      <vt:lpstr>OBJECTIVES</vt:lpstr>
      <vt:lpstr>FEATURES</vt:lpstr>
      <vt:lpstr>What is the data about ? What it represents ?</vt:lpstr>
      <vt:lpstr>Mathematical/ Analytical Modelling of the Problem </vt:lpstr>
      <vt:lpstr>Data Collection</vt:lpstr>
      <vt:lpstr>Data Analysis</vt:lpstr>
      <vt:lpstr>Data Preprocessing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Model Building</vt:lpstr>
      <vt:lpstr>Model Building</vt:lpstr>
      <vt:lpstr>Model Building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Akshaykumar Torangatti -X (atoranga - TATA CONSULTANCY SERVICES LIMITED at Cisco)</dc:creator>
  <cp:lastModifiedBy>Akshaykumar Torangatti -X (atoranga - TATA CONSULTANCY SERVICES LIMITED at Cisco)</cp:lastModifiedBy>
  <cp:revision>3</cp:revision>
  <dcterms:modified xsi:type="dcterms:W3CDTF">2022-03-27T13:00:41Z</dcterms:modified>
</cp:coreProperties>
</file>