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6.xml.rels" ContentType="application/vnd.openxmlformats-package.relationships+xml"/>
  <Override PartName="/ppt/notesSlides/_rels/notesSlide19.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545454"/>
                </a:solidFill>
                <a:latin typeface="Century Gothic"/>
              </a:rPr>
              <a:t>Click to move the slide</a:t>
            </a:r>
            <a:endParaRPr b="0" lang="en-US" sz="1800" spc="-1" strike="noStrike">
              <a:solidFill>
                <a:srgbClr val="545454"/>
              </a:solidFill>
              <a:latin typeface="Century Gothic"/>
            </a:endParaRPr>
          </a:p>
        </p:txBody>
      </p:sp>
      <p:sp>
        <p:nvSpPr>
          <p:cNvPr id="81"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2"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3"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4"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5" name="PlaceHolder 6"/>
          <p:cNvSpPr>
            <a:spLocks noGrp="1"/>
          </p:cNvSpPr>
          <p:nvPr>
            <p:ph type="sldNum"/>
          </p:nvPr>
        </p:nvSpPr>
        <p:spPr>
          <a:xfrm>
            <a:off x="4399200" y="9555480"/>
            <a:ext cx="3372840" cy="502560"/>
          </a:xfrm>
          <a:prstGeom prst="rect">
            <a:avLst/>
          </a:prstGeom>
        </p:spPr>
        <p:txBody>
          <a:bodyPr lIns="0" rIns="0" tIns="0" bIns="0" anchor="b"/>
          <a:p>
            <a:pPr algn="r"/>
            <a:fld id="{827C07C1-9B8E-43A8-BF2E-DA5EAABB0B4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382680" y="685800"/>
            <a:ext cx="6092640" cy="3428640"/>
          </a:xfrm>
          <a:prstGeom prst="rect">
            <a:avLst/>
          </a:prstGeom>
        </p:spPr>
      </p:sp>
      <p:sp>
        <p:nvSpPr>
          <p:cNvPr id="179"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80" name="TextShape 3"/>
          <p:cNvSpPr txBox="1"/>
          <p:nvPr/>
        </p:nvSpPr>
        <p:spPr>
          <a:xfrm>
            <a:off x="3884760" y="8685360"/>
            <a:ext cx="2971440" cy="456840"/>
          </a:xfrm>
          <a:prstGeom prst="rect">
            <a:avLst/>
          </a:prstGeom>
          <a:noFill/>
          <a:ln>
            <a:noFill/>
          </a:ln>
        </p:spPr>
        <p:txBody>
          <a:bodyPr anchor="b"/>
          <a:p>
            <a:pPr algn="r">
              <a:lnSpc>
                <a:spcPct val="100000"/>
              </a:lnSpc>
            </a:pPr>
            <a:fld id="{C8AC3DE7-903D-4B71-A2BD-8D3AE6C0C52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382680" y="685800"/>
            <a:ext cx="6092640" cy="3428640"/>
          </a:xfrm>
          <a:prstGeom prst="rect">
            <a:avLst/>
          </a:prstGeom>
        </p:spPr>
      </p:sp>
      <p:sp>
        <p:nvSpPr>
          <p:cNvPr id="182"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83" name="TextShape 3"/>
          <p:cNvSpPr txBox="1"/>
          <p:nvPr/>
        </p:nvSpPr>
        <p:spPr>
          <a:xfrm>
            <a:off x="3884760" y="8685360"/>
            <a:ext cx="2971440" cy="456840"/>
          </a:xfrm>
          <a:prstGeom prst="rect">
            <a:avLst/>
          </a:prstGeom>
          <a:noFill/>
          <a:ln>
            <a:noFill/>
          </a:ln>
        </p:spPr>
        <p:txBody>
          <a:bodyPr anchor="b"/>
          <a:p>
            <a:pPr algn="r">
              <a:lnSpc>
                <a:spcPct val="100000"/>
              </a:lnSpc>
            </a:pPr>
            <a:fld id="{B8EBDA83-5CC5-4256-A5C9-9F038BFECEF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382680" y="685800"/>
            <a:ext cx="6092640" cy="3428640"/>
          </a:xfrm>
          <a:prstGeom prst="rect">
            <a:avLst/>
          </a:prstGeom>
        </p:spPr>
      </p:sp>
      <p:sp>
        <p:nvSpPr>
          <p:cNvPr id="185"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86" name="TextShape 3"/>
          <p:cNvSpPr txBox="1"/>
          <p:nvPr/>
        </p:nvSpPr>
        <p:spPr>
          <a:xfrm>
            <a:off x="3884760" y="8685360"/>
            <a:ext cx="2971440" cy="456840"/>
          </a:xfrm>
          <a:prstGeom prst="rect">
            <a:avLst/>
          </a:prstGeom>
          <a:noFill/>
          <a:ln>
            <a:noFill/>
          </a:ln>
        </p:spPr>
        <p:txBody>
          <a:bodyPr anchor="b"/>
          <a:p>
            <a:pPr algn="r">
              <a:lnSpc>
                <a:spcPct val="100000"/>
              </a:lnSpc>
            </a:pPr>
            <a:fld id="{2D9631FB-70F8-47A3-9D1B-07A9CF071AD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382680" y="685800"/>
            <a:ext cx="6092640" cy="3428640"/>
          </a:xfrm>
          <a:prstGeom prst="rect">
            <a:avLst/>
          </a:prstGeom>
        </p:spPr>
      </p:sp>
      <p:sp>
        <p:nvSpPr>
          <p:cNvPr id="188"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89" name="TextShape 3"/>
          <p:cNvSpPr txBox="1"/>
          <p:nvPr/>
        </p:nvSpPr>
        <p:spPr>
          <a:xfrm>
            <a:off x="3884760" y="8685360"/>
            <a:ext cx="2971440" cy="456840"/>
          </a:xfrm>
          <a:prstGeom prst="rect">
            <a:avLst/>
          </a:prstGeom>
          <a:noFill/>
          <a:ln>
            <a:noFill/>
          </a:ln>
        </p:spPr>
        <p:txBody>
          <a:bodyPr anchor="b"/>
          <a:p>
            <a:pPr algn="r">
              <a:lnSpc>
                <a:spcPct val="100000"/>
              </a:lnSpc>
            </a:pPr>
            <a:fld id="{B49E3F9F-BBA2-4397-AC07-51AF6EF58C1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382680" y="685800"/>
            <a:ext cx="6092640" cy="3428640"/>
          </a:xfrm>
          <a:prstGeom prst="rect">
            <a:avLst/>
          </a:prstGeom>
        </p:spPr>
      </p:sp>
      <p:sp>
        <p:nvSpPr>
          <p:cNvPr id="191"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92" name="TextShape 3"/>
          <p:cNvSpPr txBox="1"/>
          <p:nvPr/>
        </p:nvSpPr>
        <p:spPr>
          <a:xfrm>
            <a:off x="3884760" y="8685360"/>
            <a:ext cx="2971440" cy="456840"/>
          </a:xfrm>
          <a:prstGeom prst="rect">
            <a:avLst/>
          </a:prstGeom>
          <a:noFill/>
          <a:ln>
            <a:noFill/>
          </a:ln>
        </p:spPr>
        <p:txBody>
          <a:bodyPr anchor="b"/>
          <a:p>
            <a:pPr algn="r">
              <a:lnSpc>
                <a:spcPct val="100000"/>
              </a:lnSpc>
            </a:pPr>
            <a:fld id="{7CE9A175-B311-4F5A-8C3C-9D97B338034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382680" y="685800"/>
            <a:ext cx="6092640" cy="3428640"/>
          </a:xfrm>
          <a:prstGeom prst="rect">
            <a:avLst/>
          </a:prstGeom>
        </p:spPr>
      </p:sp>
      <p:sp>
        <p:nvSpPr>
          <p:cNvPr id="194"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95" name="TextShape 3"/>
          <p:cNvSpPr txBox="1"/>
          <p:nvPr/>
        </p:nvSpPr>
        <p:spPr>
          <a:xfrm>
            <a:off x="3884760" y="8685360"/>
            <a:ext cx="2971440" cy="456840"/>
          </a:xfrm>
          <a:prstGeom prst="rect">
            <a:avLst/>
          </a:prstGeom>
          <a:noFill/>
          <a:ln>
            <a:noFill/>
          </a:ln>
        </p:spPr>
        <p:txBody>
          <a:bodyPr anchor="b"/>
          <a:p>
            <a:pPr algn="r">
              <a:lnSpc>
                <a:spcPct val="100000"/>
              </a:lnSpc>
            </a:pPr>
            <a:fld id="{CDA4AD11-7D62-4159-8198-9C91EACF1D8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382680" y="685800"/>
            <a:ext cx="6092640" cy="3428640"/>
          </a:xfrm>
          <a:prstGeom prst="rect">
            <a:avLst/>
          </a:prstGeom>
        </p:spPr>
      </p:sp>
      <p:sp>
        <p:nvSpPr>
          <p:cNvPr id="197"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98" name="TextShape 3"/>
          <p:cNvSpPr txBox="1"/>
          <p:nvPr/>
        </p:nvSpPr>
        <p:spPr>
          <a:xfrm>
            <a:off x="3884760" y="8685360"/>
            <a:ext cx="2971440" cy="456840"/>
          </a:xfrm>
          <a:prstGeom prst="rect">
            <a:avLst/>
          </a:prstGeom>
          <a:noFill/>
          <a:ln>
            <a:noFill/>
          </a:ln>
        </p:spPr>
        <p:txBody>
          <a:bodyPr anchor="b"/>
          <a:p>
            <a:pPr algn="r">
              <a:lnSpc>
                <a:spcPct val="100000"/>
              </a:lnSpc>
            </a:pPr>
            <a:fld id="{3255F8E2-1EFE-4839-B305-0C49ED0EA8F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382680" y="685800"/>
            <a:ext cx="6092640" cy="3428640"/>
          </a:xfrm>
          <a:prstGeom prst="rect">
            <a:avLst/>
          </a:prstGeom>
        </p:spPr>
      </p:sp>
      <p:sp>
        <p:nvSpPr>
          <p:cNvPr id="200"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01" name="TextShape 3"/>
          <p:cNvSpPr txBox="1"/>
          <p:nvPr/>
        </p:nvSpPr>
        <p:spPr>
          <a:xfrm>
            <a:off x="3884760" y="8685360"/>
            <a:ext cx="2971440" cy="456840"/>
          </a:xfrm>
          <a:prstGeom prst="rect">
            <a:avLst/>
          </a:prstGeom>
          <a:noFill/>
          <a:ln>
            <a:noFill/>
          </a:ln>
        </p:spPr>
        <p:txBody>
          <a:bodyPr anchor="b"/>
          <a:p>
            <a:pPr algn="r">
              <a:lnSpc>
                <a:spcPct val="100000"/>
              </a:lnSpc>
            </a:pPr>
            <a:fld id="{B1E15E35-B961-4453-B8C4-AB4C1B41473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382680" y="685800"/>
            <a:ext cx="6092640" cy="3428640"/>
          </a:xfrm>
          <a:prstGeom prst="rect">
            <a:avLst/>
          </a:prstGeom>
        </p:spPr>
      </p:sp>
      <p:sp>
        <p:nvSpPr>
          <p:cNvPr id="203"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04" name="TextShape 3"/>
          <p:cNvSpPr txBox="1"/>
          <p:nvPr/>
        </p:nvSpPr>
        <p:spPr>
          <a:xfrm>
            <a:off x="3884760" y="8685360"/>
            <a:ext cx="2971440" cy="456840"/>
          </a:xfrm>
          <a:prstGeom prst="rect">
            <a:avLst/>
          </a:prstGeom>
          <a:noFill/>
          <a:ln>
            <a:noFill/>
          </a:ln>
        </p:spPr>
        <p:txBody>
          <a:bodyPr anchor="b"/>
          <a:p>
            <a:pPr algn="r">
              <a:lnSpc>
                <a:spcPct val="100000"/>
              </a:lnSpc>
            </a:pPr>
            <a:fld id="{FB85B8D8-4930-4E06-9C8E-397602C9DA6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382680" y="685800"/>
            <a:ext cx="6092640" cy="3428640"/>
          </a:xfrm>
          <a:prstGeom prst="rect">
            <a:avLst/>
          </a:prstGeom>
        </p:spPr>
      </p:sp>
      <p:sp>
        <p:nvSpPr>
          <p:cNvPr id="206"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07" name="TextShape 3"/>
          <p:cNvSpPr txBox="1"/>
          <p:nvPr/>
        </p:nvSpPr>
        <p:spPr>
          <a:xfrm>
            <a:off x="3884760" y="8685360"/>
            <a:ext cx="2971440" cy="456840"/>
          </a:xfrm>
          <a:prstGeom prst="rect">
            <a:avLst/>
          </a:prstGeom>
          <a:noFill/>
          <a:ln>
            <a:noFill/>
          </a:ln>
        </p:spPr>
        <p:txBody>
          <a:bodyPr anchor="b"/>
          <a:p>
            <a:pPr algn="r">
              <a:lnSpc>
                <a:spcPct val="100000"/>
              </a:lnSpc>
            </a:pPr>
            <a:fld id="{42F1A6EE-57E4-4397-A08F-D17DFAB043B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382680" y="685800"/>
            <a:ext cx="6092640" cy="3428640"/>
          </a:xfrm>
          <a:prstGeom prst="rect">
            <a:avLst/>
          </a:prstGeom>
        </p:spPr>
      </p:sp>
      <p:sp>
        <p:nvSpPr>
          <p:cNvPr id="161"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62" name="TextShape 3"/>
          <p:cNvSpPr txBox="1"/>
          <p:nvPr/>
        </p:nvSpPr>
        <p:spPr>
          <a:xfrm>
            <a:off x="3884760" y="8685360"/>
            <a:ext cx="2971440" cy="456840"/>
          </a:xfrm>
          <a:prstGeom prst="rect">
            <a:avLst/>
          </a:prstGeom>
          <a:noFill/>
          <a:ln>
            <a:noFill/>
          </a:ln>
        </p:spPr>
        <p:txBody>
          <a:bodyPr anchor="b"/>
          <a:p>
            <a:pPr algn="r">
              <a:lnSpc>
                <a:spcPct val="100000"/>
              </a:lnSpc>
            </a:pPr>
            <a:fld id="{5463F51B-9FCC-4E78-AC5D-D52707FE9E5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382680" y="685800"/>
            <a:ext cx="6092640" cy="3428640"/>
          </a:xfrm>
          <a:prstGeom prst="rect">
            <a:avLst/>
          </a:prstGeom>
        </p:spPr>
      </p:sp>
      <p:sp>
        <p:nvSpPr>
          <p:cNvPr id="209"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10" name="TextShape 3"/>
          <p:cNvSpPr txBox="1"/>
          <p:nvPr/>
        </p:nvSpPr>
        <p:spPr>
          <a:xfrm>
            <a:off x="3884760" y="8685360"/>
            <a:ext cx="2971440" cy="456840"/>
          </a:xfrm>
          <a:prstGeom prst="rect">
            <a:avLst/>
          </a:prstGeom>
          <a:noFill/>
          <a:ln>
            <a:noFill/>
          </a:ln>
        </p:spPr>
        <p:txBody>
          <a:bodyPr anchor="b"/>
          <a:p>
            <a:pPr algn="r">
              <a:lnSpc>
                <a:spcPct val="100000"/>
              </a:lnSpc>
            </a:pPr>
            <a:fld id="{2B6E3912-6890-4C5A-A54E-9060D7E8BC0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382680" y="685800"/>
            <a:ext cx="6092640" cy="3428640"/>
          </a:xfrm>
          <a:prstGeom prst="rect">
            <a:avLst/>
          </a:prstGeom>
        </p:spPr>
      </p:sp>
      <p:sp>
        <p:nvSpPr>
          <p:cNvPr id="212"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13" name="TextShape 3"/>
          <p:cNvSpPr txBox="1"/>
          <p:nvPr/>
        </p:nvSpPr>
        <p:spPr>
          <a:xfrm>
            <a:off x="3884760" y="8685360"/>
            <a:ext cx="2971440" cy="456840"/>
          </a:xfrm>
          <a:prstGeom prst="rect">
            <a:avLst/>
          </a:prstGeom>
          <a:noFill/>
          <a:ln>
            <a:noFill/>
          </a:ln>
        </p:spPr>
        <p:txBody>
          <a:bodyPr anchor="b"/>
          <a:p>
            <a:pPr algn="r">
              <a:lnSpc>
                <a:spcPct val="100000"/>
              </a:lnSpc>
            </a:pPr>
            <a:fld id="{43D328D9-BBE4-4081-8F45-E573F0E42F4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382680" y="685800"/>
            <a:ext cx="6092640" cy="3428640"/>
          </a:xfrm>
          <a:prstGeom prst="rect">
            <a:avLst/>
          </a:prstGeom>
        </p:spPr>
      </p:sp>
      <p:sp>
        <p:nvSpPr>
          <p:cNvPr id="215"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16" name="TextShape 3"/>
          <p:cNvSpPr txBox="1"/>
          <p:nvPr/>
        </p:nvSpPr>
        <p:spPr>
          <a:xfrm>
            <a:off x="3884760" y="8685360"/>
            <a:ext cx="2971440" cy="456840"/>
          </a:xfrm>
          <a:prstGeom prst="rect">
            <a:avLst/>
          </a:prstGeom>
          <a:noFill/>
          <a:ln>
            <a:noFill/>
          </a:ln>
        </p:spPr>
        <p:txBody>
          <a:bodyPr anchor="b"/>
          <a:p>
            <a:pPr algn="r">
              <a:lnSpc>
                <a:spcPct val="100000"/>
              </a:lnSpc>
            </a:pPr>
            <a:fld id="{443DF91D-A225-4C7B-B59B-1E6D129AFA6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382680" y="685800"/>
            <a:ext cx="6092640" cy="3428640"/>
          </a:xfrm>
          <a:prstGeom prst="rect">
            <a:avLst/>
          </a:prstGeom>
        </p:spPr>
      </p:sp>
      <p:sp>
        <p:nvSpPr>
          <p:cNvPr id="164"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65" name="TextShape 3"/>
          <p:cNvSpPr txBox="1"/>
          <p:nvPr/>
        </p:nvSpPr>
        <p:spPr>
          <a:xfrm>
            <a:off x="3884760" y="8685360"/>
            <a:ext cx="2971440" cy="456840"/>
          </a:xfrm>
          <a:prstGeom prst="rect">
            <a:avLst/>
          </a:prstGeom>
          <a:noFill/>
          <a:ln>
            <a:noFill/>
          </a:ln>
        </p:spPr>
        <p:txBody>
          <a:bodyPr anchor="b"/>
          <a:p>
            <a:pPr algn="r">
              <a:lnSpc>
                <a:spcPct val="100000"/>
              </a:lnSpc>
            </a:pPr>
            <a:fld id="{04C89A8E-26E5-4F8A-BA95-F5A93DE21D0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382680" y="685800"/>
            <a:ext cx="6092640" cy="3428640"/>
          </a:xfrm>
          <a:prstGeom prst="rect">
            <a:avLst/>
          </a:prstGeom>
        </p:spPr>
      </p:sp>
      <p:sp>
        <p:nvSpPr>
          <p:cNvPr id="167"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68" name="TextShape 3"/>
          <p:cNvSpPr txBox="1"/>
          <p:nvPr/>
        </p:nvSpPr>
        <p:spPr>
          <a:xfrm>
            <a:off x="3884760" y="8685360"/>
            <a:ext cx="2971440" cy="456840"/>
          </a:xfrm>
          <a:prstGeom prst="rect">
            <a:avLst/>
          </a:prstGeom>
          <a:noFill/>
          <a:ln>
            <a:noFill/>
          </a:ln>
        </p:spPr>
        <p:txBody>
          <a:bodyPr anchor="b"/>
          <a:p>
            <a:pPr algn="r">
              <a:lnSpc>
                <a:spcPct val="100000"/>
              </a:lnSpc>
            </a:pPr>
            <a:fld id="{2DA0E0DE-52C6-433F-84F0-2CA286FD57B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382680" y="685800"/>
            <a:ext cx="6092640" cy="3428640"/>
          </a:xfrm>
          <a:prstGeom prst="rect">
            <a:avLst/>
          </a:prstGeom>
        </p:spPr>
      </p:sp>
      <p:sp>
        <p:nvSpPr>
          <p:cNvPr id="170"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71" name="TextShape 3"/>
          <p:cNvSpPr txBox="1"/>
          <p:nvPr/>
        </p:nvSpPr>
        <p:spPr>
          <a:xfrm>
            <a:off x="3884760" y="8685360"/>
            <a:ext cx="2971440" cy="456840"/>
          </a:xfrm>
          <a:prstGeom prst="rect">
            <a:avLst/>
          </a:prstGeom>
          <a:noFill/>
          <a:ln>
            <a:noFill/>
          </a:ln>
        </p:spPr>
        <p:txBody>
          <a:bodyPr anchor="b"/>
          <a:p>
            <a:pPr algn="r">
              <a:lnSpc>
                <a:spcPct val="100000"/>
              </a:lnSpc>
            </a:pPr>
            <a:fld id="{F6CC41F0-52EF-41D8-8426-6B679217696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382680" y="685800"/>
            <a:ext cx="6092640" cy="3428640"/>
          </a:xfrm>
          <a:prstGeom prst="rect">
            <a:avLst/>
          </a:prstGeom>
        </p:spPr>
      </p:sp>
      <p:sp>
        <p:nvSpPr>
          <p:cNvPr id="173"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74" name="TextShape 3"/>
          <p:cNvSpPr txBox="1"/>
          <p:nvPr/>
        </p:nvSpPr>
        <p:spPr>
          <a:xfrm>
            <a:off x="3884760" y="8685360"/>
            <a:ext cx="2971440" cy="456840"/>
          </a:xfrm>
          <a:prstGeom prst="rect">
            <a:avLst/>
          </a:prstGeom>
          <a:noFill/>
          <a:ln>
            <a:noFill/>
          </a:ln>
        </p:spPr>
        <p:txBody>
          <a:bodyPr anchor="b"/>
          <a:p>
            <a:pPr algn="r">
              <a:lnSpc>
                <a:spcPct val="100000"/>
              </a:lnSpc>
            </a:pPr>
            <a:fld id="{D37FE2E0-A681-48FF-B237-94BFD1B341A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382680" y="685800"/>
            <a:ext cx="6092640" cy="3428640"/>
          </a:xfrm>
          <a:prstGeom prst="rect">
            <a:avLst/>
          </a:prstGeom>
        </p:spPr>
      </p:sp>
      <p:sp>
        <p:nvSpPr>
          <p:cNvPr id="176"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77" name="TextShape 3"/>
          <p:cNvSpPr txBox="1"/>
          <p:nvPr/>
        </p:nvSpPr>
        <p:spPr>
          <a:xfrm>
            <a:off x="3884760" y="8685360"/>
            <a:ext cx="2971440" cy="456840"/>
          </a:xfrm>
          <a:prstGeom prst="rect">
            <a:avLst/>
          </a:prstGeom>
          <a:noFill/>
          <a:ln>
            <a:noFill/>
          </a:ln>
        </p:spPr>
        <p:txBody>
          <a:bodyPr anchor="b"/>
          <a:p>
            <a:pPr algn="r">
              <a:lnSpc>
                <a:spcPct val="100000"/>
              </a:lnSpc>
            </a:pPr>
            <a:fld id="{F9614B71-649A-4D62-9AB3-EDEEC214140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25" name="PlaceHolder 2"/>
          <p:cNvSpPr>
            <a:spLocks noGrp="1"/>
          </p:cNvSpPr>
          <p:nvPr>
            <p:ph type="body"/>
          </p:nvPr>
        </p:nvSpPr>
        <p:spPr>
          <a:xfrm>
            <a:off x="609120" y="1604520"/>
            <a:ext cx="1096956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26" name="PlaceHolder 3"/>
          <p:cNvSpPr>
            <a:spLocks noGrp="1"/>
          </p:cNvSpPr>
          <p:nvPr>
            <p:ph type="body"/>
          </p:nvPr>
        </p:nvSpPr>
        <p:spPr>
          <a:xfrm>
            <a:off x="609120" y="3682080"/>
            <a:ext cx="10969560" cy="189684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28" name="PlaceHolder 2"/>
          <p:cNvSpPr>
            <a:spLocks noGrp="1"/>
          </p:cNvSpPr>
          <p:nvPr>
            <p:ph type="body"/>
          </p:nvPr>
        </p:nvSpPr>
        <p:spPr>
          <a:xfrm>
            <a:off x="609120" y="160452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29" name="PlaceHolder 3"/>
          <p:cNvSpPr>
            <a:spLocks noGrp="1"/>
          </p:cNvSpPr>
          <p:nvPr>
            <p:ph type="body"/>
          </p:nvPr>
        </p:nvSpPr>
        <p:spPr>
          <a:xfrm>
            <a:off x="6230160" y="160452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30" name="PlaceHolder 4"/>
          <p:cNvSpPr>
            <a:spLocks noGrp="1"/>
          </p:cNvSpPr>
          <p:nvPr>
            <p:ph type="body"/>
          </p:nvPr>
        </p:nvSpPr>
        <p:spPr>
          <a:xfrm>
            <a:off x="609120" y="368208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31" name="PlaceHolder 5"/>
          <p:cNvSpPr>
            <a:spLocks noGrp="1"/>
          </p:cNvSpPr>
          <p:nvPr>
            <p:ph type="body"/>
          </p:nvPr>
        </p:nvSpPr>
        <p:spPr>
          <a:xfrm>
            <a:off x="6230160" y="368208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33" name="PlaceHolder 2"/>
          <p:cNvSpPr>
            <a:spLocks noGrp="1"/>
          </p:cNvSpPr>
          <p:nvPr>
            <p:ph type="body"/>
          </p:nvPr>
        </p:nvSpPr>
        <p:spPr>
          <a:xfrm>
            <a:off x="609120" y="1604520"/>
            <a:ext cx="353196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34" name="PlaceHolder 3"/>
          <p:cNvSpPr>
            <a:spLocks noGrp="1"/>
          </p:cNvSpPr>
          <p:nvPr>
            <p:ph type="body"/>
          </p:nvPr>
        </p:nvSpPr>
        <p:spPr>
          <a:xfrm>
            <a:off x="4318200" y="1604520"/>
            <a:ext cx="353196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35" name="PlaceHolder 4"/>
          <p:cNvSpPr>
            <a:spLocks noGrp="1"/>
          </p:cNvSpPr>
          <p:nvPr>
            <p:ph type="body"/>
          </p:nvPr>
        </p:nvSpPr>
        <p:spPr>
          <a:xfrm>
            <a:off x="8026920" y="1604520"/>
            <a:ext cx="353196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36" name="PlaceHolder 5"/>
          <p:cNvSpPr>
            <a:spLocks noGrp="1"/>
          </p:cNvSpPr>
          <p:nvPr>
            <p:ph type="body"/>
          </p:nvPr>
        </p:nvSpPr>
        <p:spPr>
          <a:xfrm>
            <a:off x="609120" y="3682080"/>
            <a:ext cx="353196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37" name="PlaceHolder 6"/>
          <p:cNvSpPr>
            <a:spLocks noGrp="1"/>
          </p:cNvSpPr>
          <p:nvPr>
            <p:ph type="body"/>
          </p:nvPr>
        </p:nvSpPr>
        <p:spPr>
          <a:xfrm>
            <a:off x="4318200" y="3682080"/>
            <a:ext cx="353196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38" name="PlaceHolder 7"/>
          <p:cNvSpPr>
            <a:spLocks noGrp="1"/>
          </p:cNvSpPr>
          <p:nvPr>
            <p:ph type="body"/>
          </p:nvPr>
        </p:nvSpPr>
        <p:spPr>
          <a:xfrm>
            <a:off x="8026920" y="3682080"/>
            <a:ext cx="3531960" cy="189684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45"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47" name="PlaceHolder 2"/>
          <p:cNvSpPr>
            <a:spLocks noGrp="1"/>
          </p:cNvSpPr>
          <p:nvPr>
            <p:ph type="body"/>
          </p:nvPr>
        </p:nvSpPr>
        <p:spPr>
          <a:xfrm>
            <a:off x="609120" y="1604520"/>
            <a:ext cx="10969560" cy="397728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49" name="PlaceHolder 2"/>
          <p:cNvSpPr>
            <a:spLocks noGrp="1"/>
          </p:cNvSpPr>
          <p:nvPr>
            <p:ph type="body"/>
          </p:nvPr>
        </p:nvSpPr>
        <p:spPr>
          <a:xfrm>
            <a:off x="609120" y="1604520"/>
            <a:ext cx="5352840" cy="397728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50" name="PlaceHolder 3"/>
          <p:cNvSpPr>
            <a:spLocks noGrp="1"/>
          </p:cNvSpPr>
          <p:nvPr>
            <p:ph type="body"/>
          </p:nvPr>
        </p:nvSpPr>
        <p:spPr>
          <a:xfrm>
            <a:off x="6230160" y="1604520"/>
            <a:ext cx="5352840" cy="397728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217520" y="274680"/>
            <a:ext cx="975312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54" name="PlaceHolder 2"/>
          <p:cNvSpPr>
            <a:spLocks noGrp="1"/>
          </p:cNvSpPr>
          <p:nvPr>
            <p:ph type="body"/>
          </p:nvPr>
        </p:nvSpPr>
        <p:spPr>
          <a:xfrm>
            <a:off x="609120" y="160452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55" name="PlaceHolder 3"/>
          <p:cNvSpPr>
            <a:spLocks noGrp="1"/>
          </p:cNvSpPr>
          <p:nvPr>
            <p:ph type="body"/>
          </p:nvPr>
        </p:nvSpPr>
        <p:spPr>
          <a:xfrm>
            <a:off x="6230160" y="1604520"/>
            <a:ext cx="5352840" cy="397728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56" name="PlaceHolder 4"/>
          <p:cNvSpPr>
            <a:spLocks noGrp="1"/>
          </p:cNvSpPr>
          <p:nvPr>
            <p:ph type="body"/>
          </p:nvPr>
        </p:nvSpPr>
        <p:spPr>
          <a:xfrm>
            <a:off x="609120" y="368208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4"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58" name="PlaceHolder 2"/>
          <p:cNvSpPr>
            <a:spLocks noGrp="1"/>
          </p:cNvSpPr>
          <p:nvPr>
            <p:ph type="body"/>
          </p:nvPr>
        </p:nvSpPr>
        <p:spPr>
          <a:xfrm>
            <a:off x="609120" y="1604520"/>
            <a:ext cx="5352840" cy="397728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59" name="PlaceHolder 3"/>
          <p:cNvSpPr>
            <a:spLocks noGrp="1"/>
          </p:cNvSpPr>
          <p:nvPr>
            <p:ph type="body"/>
          </p:nvPr>
        </p:nvSpPr>
        <p:spPr>
          <a:xfrm>
            <a:off x="6230160" y="160452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60" name="PlaceHolder 4"/>
          <p:cNvSpPr>
            <a:spLocks noGrp="1"/>
          </p:cNvSpPr>
          <p:nvPr>
            <p:ph type="body"/>
          </p:nvPr>
        </p:nvSpPr>
        <p:spPr>
          <a:xfrm>
            <a:off x="6230160" y="368208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62" name="PlaceHolder 2"/>
          <p:cNvSpPr>
            <a:spLocks noGrp="1"/>
          </p:cNvSpPr>
          <p:nvPr>
            <p:ph type="body"/>
          </p:nvPr>
        </p:nvSpPr>
        <p:spPr>
          <a:xfrm>
            <a:off x="609120" y="160452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63" name="PlaceHolder 3"/>
          <p:cNvSpPr>
            <a:spLocks noGrp="1"/>
          </p:cNvSpPr>
          <p:nvPr>
            <p:ph type="body"/>
          </p:nvPr>
        </p:nvSpPr>
        <p:spPr>
          <a:xfrm>
            <a:off x="6230160" y="160452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64" name="PlaceHolder 4"/>
          <p:cNvSpPr>
            <a:spLocks noGrp="1"/>
          </p:cNvSpPr>
          <p:nvPr>
            <p:ph type="body"/>
          </p:nvPr>
        </p:nvSpPr>
        <p:spPr>
          <a:xfrm>
            <a:off x="609120" y="3682080"/>
            <a:ext cx="10969560" cy="189684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66" name="PlaceHolder 2"/>
          <p:cNvSpPr>
            <a:spLocks noGrp="1"/>
          </p:cNvSpPr>
          <p:nvPr>
            <p:ph type="body"/>
          </p:nvPr>
        </p:nvSpPr>
        <p:spPr>
          <a:xfrm>
            <a:off x="609120" y="1604520"/>
            <a:ext cx="1096956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67" name="PlaceHolder 3"/>
          <p:cNvSpPr>
            <a:spLocks noGrp="1"/>
          </p:cNvSpPr>
          <p:nvPr>
            <p:ph type="body"/>
          </p:nvPr>
        </p:nvSpPr>
        <p:spPr>
          <a:xfrm>
            <a:off x="609120" y="3682080"/>
            <a:ext cx="10969560" cy="189684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69" name="PlaceHolder 2"/>
          <p:cNvSpPr>
            <a:spLocks noGrp="1"/>
          </p:cNvSpPr>
          <p:nvPr>
            <p:ph type="body"/>
          </p:nvPr>
        </p:nvSpPr>
        <p:spPr>
          <a:xfrm>
            <a:off x="609120" y="160452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70" name="PlaceHolder 3"/>
          <p:cNvSpPr>
            <a:spLocks noGrp="1"/>
          </p:cNvSpPr>
          <p:nvPr>
            <p:ph type="body"/>
          </p:nvPr>
        </p:nvSpPr>
        <p:spPr>
          <a:xfrm>
            <a:off x="6230160" y="160452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71" name="PlaceHolder 4"/>
          <p:cNvSpPr>
            <a:spLocks noGrp="1"/>
          </p:cNvSpPr>
          <p:nvPr>
            <p:ph type="body"/>
          </p:nvPr>
        </p:nvSpPr>
        <p:spPr>
          <a:xfrm>
            <a:off x="609120" y="368208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72" name="PlaceHolder 5"/>
          <p:cNvSpPr>
            <a:spLocks noGrp="1"/>
          </p:cNvSpPr>
          <p:nvPr>
            <p:ph type="body"/>
          </p:nvPr>
        </p:nvSpPr>
        <p:spPr>
          <a:xfrm>
            <a:off x="6230160" y="368208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74" name="PlaceHolder 2"/>
          <p:cNvSpPr>
            <a:spLocks noGrp="1"/>
          </p:cNvSpPr>
          <p:nvPr>
            <p:ph type="body"/>
          </p:nvPr>
        </p:nvSpPr>
        <p:spPr>
          <a:xfrm>
            <a:off x="609120" y="1604520"/>
            <a:ext cx="353196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75" name="PlaceHolder 3"/>
          <p:cNvSpPr>
            <a:spLocks noGrp="1"/>
          </p:cNvSpPr>
          <p:nvPr>
            <p:ph type="body"/>
          </p:nvPr>
        </p:nvSpPr>
        <p:spPr>
          <a:xfrm>
            <a:off x="4318200" y="1604520"/>
            <a:ext cx="353196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76" name="PlaceHolder 4"/>
          <p:cNvSpPr>
            <a:spLocks noGrp="1"/>
          </p:cNvSpPr>
          <p:nvPr>
            <p:ph type="body"/>
          </p:nvPr>
        </p:nvSpPr>
        <p:spPr>
          <a:xfrm>
            <a:off x="8026920" y="1604520"/>
            <a:ext cx="353196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77" name="PlaceHolder 5"/>
          <p:cNvSpPr>
            <a:spLocks noGrp="1"/>
          </p:cNvSpPr>
          <p:nvPr>
            <p:ph type="body"/>
          </p:nvPr>
        </p:nvSpPr>
        <p:spPr>
          <a:xfrm>
            <a:off x="609120" y="3682080"/>
            <a:ext cx="353196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78" name="PlaceHolder 6"/>
          <p:cNvSpPr>
            <a:spLocks noGrp="1"/>
          </p:cNvSpPr>
          <p:nvPr>
            <p:ph type="body"/>
          </p:nvPr>
        </p:nvSpPr>
        <p:spPr>
          <a:xfrm>
            <a:off x="4318200" y="3682080"/>
            <a:ext cx="353196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79" name="PlaceHolder 7"/>
          <p:cNvSpPr>
            <a:spLocks noGrp="1"/>
          </p:cNvSpPr>
          <p:nvPr>
            <p:ph type="body"/>
          </p:nvPr>
        </p:nvSpPr>
        <p:spPr>
          <a:xfrm>
            <a:off x="8026920" y="3682080"/>
            <a:ext cx="3531960" cy="189684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6" name="PlaceHolder 2"/>
          <p:cNvSpPr>
            <a:spLocks noGrp="1"/>
          </p:cNvSpPr>
          <p:nvPr>
            <p:ph type="body"/>
          </p:nvPr>
        </p:nvSpPr>
        <p:spPr>
          <a:xfrm>
            <a:off x="609120" y="1604520"/>
            <a:ext cx="10969560" cy="397728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8" name="PlaceHolder 2"/>
          <p:cNvSpPr>
            <a:spLocks noGrp="1"/>
          </p:cNvSpPr>
          <p:nvPr>
            <p:ph type="body"/>
          </p:nvPr>
        </p:nvSpPr>
        <p:spPr>
          <a:xfrm>
            <a:off x="609120" y="1604520"/>
            <a:ext cx="5352840" cy="397728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9" name="PlaceHolder 3"/>
          <p:cNvSpPr>
            <a:spLocks noGrp="1"/>
          </p:cNvSpPr>
          <p:nvPr>
            <p:ph type="body"/>
          </p:nvPr>
        </p:nvSpPr>
        <p:spPr>
          <a:xfrm>
            <a:off x="6230160" y="1604520"/>
            <a:ext cx="5352840" cy="397728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17520" y="274680"/>
            <a:ext cx="975312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13" name="PlaceHolder 2"/>
          <p:cNvSpPr>
            <a:spLocks noGrp="1"/>
          </p:cNvSpPr>
          <p:nvPr>
            <p:ph type="body"/>
          </p:nvPr>
        </p:nvSpPr>
        <p:spPr>
          <a:xfrm>
            <a:off x="609120" y="160452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14" name="PlaceHolder 3"/>
          <p:cNvSpPr>
            <a:spLocks noGrp="1"/>
          </p:cNvSpPr>
          <p:nvPr>
            <p:ph type="body"/>
          </p:nvPr>
        </p:nvSpPr>
        <p:spPr>
          <a:xfrm>
            <a:off x="6230160" y="1604520"/>
            <a:ext cx="5352840" cy="397728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15" name="PlaceHolder 4"/>
          <p:cNvSpPr>
            <a:spLocks noGrp="1"/>
          </p:cNvSpPr>
          <p:nvPr>
            <p:ph type="body"/>
          </p:nvPr>
        </p:nvSpPr>
        <p:spPr>
          <a:xfrm>
            <a:off x="609120" y="368208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17" name="PlaceHolder 2"/>
          <p:cNvSpPr>
            <a:spLocks noGrp="1"/>
          </p:cNvSpPr>
          <p:nvPr>
            <p:ph type="body"/>
          </p:nvPr>
        </p:nvSpPr>
        <p:spPr>
          <a:xfrm>
            <a:off x="609120" y="1604520"/>
            <a:ext cx="5352840" cy="397728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18" name="PlaceHolder 3"/>
          <p:cNvSpPr>
            <a:spLocks noGrp="1"/>
          </p:cNvSpPr>
          <p:nvPr>
            <p:ph type="body"/>
          </p:nvPr>
        </p:nvSpPr>
        <p:spPr>
          <a:xfrm>
            <a:off x="6230160" y="160452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19" name="PlaceHolder 4"/>
          <p:cNvSpPr>
            <a:spLocks noGrp="1"/>
          </p:cNvSpPr>
          <p:nvPr>
            <p:ph type="body"/>
          </p:nvPr>
        </p:nvSpPr>
        <p:spPr>
          <a:xfrm>
            <a:off x="6230160" y="368208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7520" y="274680"/>
            <a:ext cx="9753120" cy="1325160"/>
          </a:xfrm>
          <a:prstGeom prst="rect">
            <a:avLst/>
          </a:prstGeom>
        </p:spPr>
        <p:txBody>
          <a:bodyPr lIns="0" rIns="0" tIns="0" bIns="0" anchor="ctr"/>
          <a:p>
            <a:endParaRPr b="0" lang="en-US" sz="1800" spc="-1" strike="noStrike">
              <a:solidFill>
                <a:srgbClr val="545454"/>
              </a:solidFill>
              <a:latin typeface="Century Gothic"/>
            </a:endParaRPr>
          </a:p>
        </p:txBody>
      </p:sp>
      <p:sp>
        <p:nvSpPr>
          <p:cNvPr id="21" name="PlaceHolder 2"/>
          <p:cNvSpPr>
            <a:spLocks noGrp="1"/>
          </p:cNvSpPr>
          <p:nvPr>
            <p:ph type="body"/>
          </p:nvPr>
        </p:nvSpPr>
        <p:spPr>
          <a:xfrm>
            <a:off x="609120" y="160452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22" name="PlaceHolder 3"/>
          <p:cNvSpPr>
            <a:spLocks noGrp="1"/>
          </p:cNvSpPr>
          <p:nvPr>
            <p:ph type="body"/>
          </p:nvPr>
        </p:nvSpPr>
        <p:spPr>
          <a:xfrm>
            <a:off x="6230160" y="1604520"/>
            <a:ext cx="5352840" cy="1896840"/>
          </a:xfrm>
          <a:prstGeom prst="rect">
            <a:avLst/>
          </a:prstGeom>
        </p:spPr>
        <p:txBody>
          <a:bodyPr lIns="0" rIns="0" tIns="0" bIns="0">
            <a:normAutofit/>
          </a:bodyPr>
          <a:p>
            <a:endParaRPr b="0" lang="zh-TW" sz="2400" spc="-1" strike="noStrike">
              <a:solidFill>
                <a:srgbClr val="545454"/>
              </a:solidFill>
              <a:latin typeface="Century Gothic"/>
            </a:endParaRPr>
          </a:p>
        </p:txBody>
      </p:sp>
      <p:sp>
        <p:nvSpPr>
          <p:cNvPr id="23" name="PlaceHolder 4"/>
          <p:cNvSpPr>
            <a:spLocks noGrp="1"/>
          </p:cNvSpPr>
          <p:nvPr>
            <p:ph type="body"/>
          </p:nvPr>
        </p:nvSpPr>
        <p:spPr>
          <a:xfrm>
            <a:off x="609120" y="3682080"/>
            <a:ext cx="10969560" cy="1896840"/>
          </a:xfrm>
          <a:prstGeom prst="rect">
            <a:avLst/>
          </a:prstGeom>
        </p:spPr>
        <p:txBody>
          <a:bodyPr lIns="0" rIns="0" tIns="0" bIns="0">
            <a:normAutofit/>
          </a:bodyPr>
          <a:p>
            <a:endParaRPr b="0" lang="zh-TW" sz="2400" spc="-1" strike="noStrike">
              <a:solidFill>
                <a:srgbClr val="545454"/>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4473720" y="3240"/>
            <a:ext cx="7714800" cy="6857640"/>
          </a:xfrm>
          <a:custGeom>
            <a:avLst/>
            <a:gdLst/>
            <a:ahLst/>
            <a:rect l="l" t="t"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rotWithShape="0">
            <a:gsLst>
              <a:gs pos="0">
                <a:schemeClr val="bg1">
                  <a:lumMod val="95000"/>
                </a:schemeClr>
              </a:gs>
              <a:gs pos="100000">
                <a:schemeClr val="bg1">
                  <a:lumMod val="85000"/>
                </a:schemeClr>
              </a:gs>
            </a:gsLst>
            <a:lin ang="0"/>
          </a:gra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217520" y="1828800"/>
            <a:ext cx="9753120" cy="3047760"/>
          </a:xfrm>
          <a:prstGeom prst="rect">
            <a:avLst/>
          </a:prstGeom>
        </p:spPr>
        <p:txBody>
          <a:bodyPr anchor="b">
            <a:normAutofit/>
          </a:bodyPr>
          <a:p>
            <a:pPr>
              <a:lnSpc>
                <a:spcPct val="90000"/>
              </a:lnSpc>
            </a:pPr>
            <a:r>
              <a:rPr b="0" lang="en-US" sz="4400" spc="-1" strike="noStrike" cap="all">
                <a:solidFill>
                  <a:srgbClr val="2a2a2a"/>
                </a:solidFill>
                <a:latin typeface="Century Gothic"/>
              </a:rPr>
              <a:t>按一</a:t>
            </a:r>
            <a:r>
              <a:rPr b="0" lang="en-US" sz="4400" spc="-1" strike="noStrike" cap="all">
                <a:solidFill>
                  <a:srgbClr val="2a2a2a"/>
                </a:solidFill>
                <a:latin typeface="Century Gothic"/>
              </a:rPr>
              <a:t>下以</a:t>
            </a:r>
            <a:r>
              <a:rPr b="0" lang="en-US" sz="4400" spc="-1" strike="noStrike" cap="all">
                <a:solidFill>
                  <a:srgbClr val="2a2a2a"/>
                </a:solidFill>
                <a:latin typeface="Century Gothic"/>
              </a:rPr>
              <a:t>編輯</a:t>
            </a:r>
            <a:r>
              <a:rPr b="0" lang="en-US" sz="4400" spc="-1" strike="noStrike" cap="all">
                <a:solidFill>
                  <a:srgbClr val="2a2a2a"/>
                </a:solidFill>
                <a:latin typeface="Century Gothic"/>
              </a:rPr>
              <a:t>母片</a:t>
            </a:r>
            <a:r>
              <a:rPr b="0" lang="en-US" sz="4400" spc="-1" strike="noStrike" cap="all">
                <a:solidFill>
                  <a:srgbClr val="2a2a2a"/>
                </a:solidFill>
                <a:latin typeface="Century Gothic"/>
              </a:rPr>
              <a:t>標題</a:t>
            </a:r>
            <a:r>
              <a:rPr b="0" lang="en-US" sz="4400" spc="-1" strike="noStrike" cap="all">
                <a:solidFill>
                  <a:srgbClr val="2a2a2a"/>
                </a:solidFill>
                <a:latin typeface="Century Gothic"/>
              </a:rPr>
              <a:t>樣式</a:t>
            </a:r>
            <a:endParaRPr b="0" lang="en-US" sz="4400" spc="-1" strike="noStrike">
              <a:solidFill>
                <a:srgbClr val="545454"/>
              </a:solidFill>
              <a:latin typeface="Century Gothic"/>
            </a:endParaRPr>
          </a:p>
        </p:txBody>
      </p:sp>
      <p:sp>
        <p:nvSpPr>
          <p:cNvPr id="2" name="PlaceHolder 3"/>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TW" sz="2400" spc="-1" strike="noStrike">
                <a:solidFill>
                  <a:srgbClr val="545454"/>
                </a:solidFill>
                <a:latin typeface="Century Gothic"/>
              </a:rPr>
              <a:t>Click to edit the outline text format</a:t>
            </a:r>
            <a:endParaRPr b="0" lang="zh-TW" sz="2400" spc="-1" strike="noStrike">
              <a:solidFill>
                <a:srgbClr val="545454"/>
              </a:solidFill>
              <a:latin typeface="Century Gothic"/>
            </a:endParaRPr>
          </a:p>
          <a:p>
            <a:pPr lvl="1" marL="864000" indent="-324000">
              <a:spcBef>
                <a:spcPts val="1134"/>
              </a:spcBef>
              <a:buClr>
                <a:srgbClr val="000000"/>
              </a:buClr>
              <a:buSzPct val="75000"/>
              <a:buFont typeface="Symbol" charset="2"/>
              <a:buChar char=""/>
            </a:pPr>
            <a:r>
              <a:rPr b="0" lang="zh-TW" sz="1800" spc="-1" strike="noStrike">
                <a:solidFill>
                  <a:srgbClr val="545454"/>
                </a:solidFill>
                <a:latin typeface="Century Gothic"/>
              </a:rPr>
              <a:t>Second Outline Level</a:t>
            </a:r>
            <a:endParaRPr b="0" lang="zh-TW" sz="1800" spc="-1" strike="noStrike">
              <a:solidFill>
                <a:srgbClr val="545454"/>
              </a:solidFill>
              <a:latin typeface="Century Gothic"/>
            </a:endParaRPr>
          </a:p>
          <a:p>
            <a:pPr lvl="2" marL="1296000" indent="-288000">
              <a:spcBef>
                <a:spcPts val="850"/>
              </a:spcBef>
              <a:buClr>
                <a:srgbClr val="000000"/>
              </a:buClr>
              <a:buSzPct val="45000"/>
              <a:buFont typeface="Wingdings" charset="2"/>
              <a:buChar char=""/>
            </a:pPr>
            <a:r>
              <a:rPr b="0" lang="zh-TW" sz="1600" spc="-1" strike="noStrike">
                <a:solidFill>
                  <a:srgbClr val="545454"/>
                </a:solidFill>
                <a:latin typeface="Century Gothic"/>
              </a:rPr>
              <a:t>Third Outline Level</a:t>
            </a:r>
            <a:endParaRPr b="0" lang="zh-TW" sz="1600" spc="-1" strike="noStrike">
              <a:solidFill>
                <a:srgbClr val="545454"/>
              </a:solidFill>
              <a:latin typeface="Century Gothic"/>
            </a:endParaRPr>
          </a:p>
          <a:p>
            <a:pPr lvl="3" marL="1728000" indent="-216000">
              <a:spcBef>
                <a:spcPts val="567"/>
              </a:spcBef>
              <a:buClr>
                <a:srgbClr val="000000"/>
              </a:buClr>
              <a:buSzPct val="75000"/>
              <a:buFont typeface="Symbol" charset="2"/>
              <a:buChar char=""/>
            </a:pPr>
            <a:r>
              <a:rPr b="0" lang="zh-TW" sz="1600" spc="-1" strike="noStrike">
                <a:solidFill>
                  <a:srgbClr val="545454"/>
                </a:solidFill>
                <a:latin typeface="Century Gothic"/>
              </a:rPr>
              <a:t>Fourth Outline Level</a:t>
            </a:r>
            <a:endParaRPr b="0" lang="zh-TW" sz="1600" spc="-1" strike="noStrike">
              <a:solidFill>
                <a:srgbClr val="545454"/>
              </a:solidFill>
              <a:latin typeface="Century Gothic"/>
            </a:endParaRPr>
          </a:p>
          <a:p>
            <a:pPr lvl="4" marL="2160000" indent="-216000">
              <a:spcBef>
                <a:spcPts val="283"/>
              </a:spcBef>
              <a:buClr>
                <a:srgbClr val="000000"/>
              </a:buClr>
              <a:buSzPct val="45000"/>
              <a:buFont typeface="Wingdings" charset="2"/>
              <a:buChar char=""/>
            </a:pPr>
            <a:r>
              <a:rPr b="0" lang="zh-TW" sz="2000" spc="-1" strike="noStrike">
                <a:solidFill>
                  <a:srgbClr val="545454"/>
                </a:solidFill>
                <a:latin typeface="Century Gothic"/>
              </a:rPr>
              <a:t>Fifth Outline Level</a:t>
            </a:r>
            <a:endParaRPr b="0" lang="zh-TW" sz="2000" spc="-1" strike="noStrike">
              <a:solidFill>
                <a:srgbClr val="545454"/>
              </a:solidFill>
              <a:latin typeface="Century Gothic"/>
            </a:endParaRPr>
          </a:p>
          <a:p>
            <a:pPr lvl="5" marL="2592000" indent="-216000">
              <a:spcBef>
                <a:spcPts val="283"/>
              </a:spcBef>
              <a:buClr>
                <a:srgbClr val="000000"/>
              </a:buClr>
              <a:buSzPct val="45000"/>
              <a:buFont typeface="Wingdings" charset="2"/>
              <a:buChar char=""/>
            </a:pPr>
            <a:r>
              <a:rPr b="0" lang="zh-TW" sz="2000" spc="-1" strike="noStrike">
                <a:solidFill>
                  <a:srgbClr val="545454"/>
                </a:solidFill>
                <a:latin typeface="Century Gothic"/>
              </a:rPr>
              <a:t>Sixth Outline Level</a:t>
            </a:r>
            <a:endParaRPr b="0" lang="zh-TW" sz="2000" spc="-1" strike="noStrike">
              <a:solidFill>
                <a:srgbClr val="545454"/>
              </a:solidFill>
              <a:latin typeface="Century Gothic"/>
            </a:endParaRPr>
          </a:p>
          <a:p>
            <a:pPr lvl="6" marL="3024000" indent="-216000">
              <a:spcBef>
                <a:spcPts val="283"/>
              </a:spcBef>
              <a:buClr>
                <a:srgbClr val="000000"/>
              </a:buClr>
              <a:buSzPct val="45000"/>
              <a:buFont typeface="Wingdings" charset="2"/>
              <a:buChar char=""/>
            </a:pPr>
            <a:r>
              <a:rPr b="0" lang="zh-TW" sz="2000" spc="-1" strike="noStrike">
                <a:solidFill>
                  <a:srgbClr val="545454"/>
                </a:solidFill>
                <a:latin typeface="Century Gothic"/>
              </a:rPr>
              <a:t>Seventh Outline Level</a:t>
            </a:r>
            <a:endParaRPr b="0" lang="zh-TW" sz="2000" spc="-1" strike="noStrike">
              <a:solidFill>
                <a:srgbClr val="545454"/>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1217520" y="274680"/>
            <a:ext cx="9753120" cy="1325160"/>
          </a:xfrm>
          <a:prstGeom prst="rect">
            <a:avLst/>
          </a:prstGeom>
        </p:spPr>
        <p:txBody>
          <a:bodyPr anchor="b"/>
          <a:p>
            <a:pPr>
              <a:lnSpc>
                <a:spcPct val="90000"/>
              </a:lnSpc>
            </a:pPr>
            <a:r>
              <a:rPr b="0" lang="en-US" sz="4000" spc="-1" strike="noStrike" cap="all">
                <a:solidFill>
                  <a:srgbClr val="2a2a2a"/>
                </a:solidFill>
                <a:latin typeface="Century Gothic"/>
              </a:rPr>
              <a:t>按一下以編輯母片標題樣式</a:t>
            </a:r>
            <a:endParaRPr b="0" lang="en-US" sz="4000" spc="-1" strike="noStrike">
              <a:solidFill>
                <a:srgbClr val="545454"/>
              </a:solidFill>
              <a:latin typeface="Century Gothic"/>
            </a:endParaRPr>
          </a:p>
        </p:txBody>
      </p:sp>
      <p:sp>
        <p:nvSpPr>
          <p:cNvPr id="40" name="PlaceHolder 2"/>
          <p:cNvSpPr>
            <a:spLocks noGrp="1"/>
          </p:cNvSpPr>
          <p:nvPr>
            <p:ph type="dt"/>
          </p:nvPr>
        </p:nvSpPr>
        <p:spPr>
          <a:xfrm>
            <a:off x="8151840" y="6448320"/>
            <a:ext cx="1395720" cy="180720"/>
          </a:xfrm>
          <a:prstGeom prst="rect">
            <a:avLst/>
          </a:prstGeom>
        </p:spPr>
        <p:txBody>
          <a:bodyPr anchor="ctr"/>
          <a:p>
            <a:pPr algn="r">
              <a:lnSpc>
                <a:spcPct val="100000"/>
              </a:lnSpc>
            </a:pPr>
            <a:fld id="{A046F998-C570-4307-A6D7-E66B25EC0BB1}" type="datetime">
              <a:rPr b="0" lang="en-US" sz="1000" spc="-1" strike="noStrike">
                <a:solidFill>
                  <a:srgbClr val="545454"/>
                </a:solidFill>
                <a:latin typeface="Times New Roman"/>
              </a:rPr>
              <a:t>5/14/19</a:t>
            </a:fld>
            <a:endParaRPr b="0" lang="en-US" sz="1000" spc="-1" strike="noStrike">
              <a:latin typeface="Times New Roman"/>
            </a:endParaRPr>
          </a:p>
        </p:txBody>
      </p:sp>
      <p:sp>
        <p:nvSpPr>
          <p:cNvPr id="41" name="PlaceHolder 3"/>
          <p:cNvSpPr>
            <a:spLocks noGrp="1"/>
          </p:cNvSpPr>
          <p:nvPr>
            <p:ph type="ftr"/>
          </p:nvPr>
        </p:nvSpPr>
        <p:spPr>
          <a:xfrm>
            <a:off x="1208880" y="6448320"/>
            <a:ext cx="6637680" cy="180720"/>
          </a:xfrm>
          <a:prstGeom prst="rect">
            <a:avLst/>
          </a:prstGeom>
        </p:spPr>
        <p:txBody>
          <a:bodyPr anchor="ctr"/>
          <a:p>
            <a:endParaRPr b="0" lang="en-US" sz="2400" spc="-1" strike="noStrike">
              <a:latin typeface="Times New Roman"/>
            </a:endParaRPr>
          </a:p>
        </p:txBody>
      </p:sp>
      <p:sp>
        <p:nvSpPr>
          <p:cNvPr id="42" name="PlaceHolder 4"/>
          <p:cNvSpPr>
            <a:spLocks noGrp="1"/>
          </p:cNvSpPr>
          <p:nvPr>
            <p:ph type="sldNum"/>
          </p:nvPr>
        </p:nvSpPr>
        <p:spPr>
          <a:xfrm>
            <a:off x="9828360" y="6448320"/>
            <a:ext cx="1142640" cy="180720"/>
          </a:xfrm>
          <a:prstGeom prst="rect">
            <a:avLst/>
          </a:prstGeom>
        </p:spPr>
        <p:txBody>
          <a:bodyPr anchor="ctr"/>
          <a:p>
            <a:pPr algn="r">
              <a:lnSpc>
                <a:spcPct val="100000"/>
              </a:lnSpc>
            </a:pPr>
            <a:fld id="{8C5771B7-BC16-4060-9142-AC3313143015}" type="slidenum">
              <a:rPr b="0" lang="en-US" sz="1000" spc="-1" strike="noStrike">
                <a:solidFill>
                  <a:srgbClr val="545454"/>
                </a:solidFill>
                <a:latin typeface="Times New Roman"/>
              </a:rPr>
              <a:t>&lt;number&gt;</a:t>
            </a:fld>
            <a:endParaRPr b="0" lang="en-US" sz="1000" spc="-1" strike="noStrike">
              <a:latin typeface="Times New Roman"/>
            </a:endParaRPr>
          </a:p>
        </p:txBody>
      </p:sp>
      <p:sp>
        <p:nvSpPr>
          <p:cNvPr id="43" name="PlaceHolder 5"/>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TW" sz="2400" spc="-1" strike="noStrike">
                <a:solidFill>
                  <a:srgbClr val="545454"/>
                </a:solidFill>
                <a:latin typeface="Century Gothic"/>
              </a:rPr>
              <a:t>Click to edit the outline text format</a:t>
            </a:r>
            <a:endParaRPr b="0" lang="zh-TW" sz="2400" spc="-1" strike="noStrike">
              <a:solidFill>
                <a:srgbClr val="545454"/>
              </a:solidFill>
              <a:latin typeface="Century Gothic"/>
            </a:endParaRPr>
          </a:p>
          <a:p>
            <a:pPr lvl="1" marL="864000" indent="-324000">
              <a:spcBef>
                <a:spcPts val="1134"/>
              </a:spcBef>
              <a:buClr>
                <a:srgbClr val="000000"/>
              </a:buClr>
              <a:buSzPct val="75000"/>
              <a:buFont typeface="Symbol" charset="2"/>
              <a:buChar char=""/>
            </a:pPr>
            <a:r>
              <a:rPr b="0" lang="zh-TW" sz="1800" spc="-1" strike="noStrike">
                <a:solidFill>
                  <a:srgbClr val="545454"/>
                </a:solidFill>
                <a:latin typeface="Century Gothic"/>
              </a:rPr>
              <a:t>Second Outline Level</a:t>
            </a:r>
            <a:endParaRPr b="0" lang="zh-TW" sz="1800" spc="-1" strike="noStrike">
              <a:solidFill>
                <a:srgbClr val="545454"/>
              </a:solidFill>
              <a:latin typeface="Century Gothic"/>
            </a:endParaRPr>
          </a:p>
          <a:p>
            <a:pPr lvl="2" marL="1296000" indent="-288000">
              <a:spcBef>
                <a:spcPts val="850"/>
              </a:spcBef>
              <a:buClr>
                <a:srgbClr val="000000"/>
              </a:buClr>
              <a:buSzPct val="45000"/>
              <a:buFont typeface="Wingdings" charset="2"/>
              <a:buChar char=""/>
            </a:pPr>
            <a:r>
              <a:rPr b="0" lang="zh-TW" sz="1600" spc="-1" strike="noStrike">
                <a:solidFill>
                  <a:srgbClr val="545454"/>
                </a:solidFill>
                <a:latin typeface="Century Gothic"/>
              </a:rPr>
              <a:t>Third Outline Level</a:t>
            </a:r>
            <a:endParaRPr b="0" lang="zh-TW" sz="1600" spc="-1" strike="noStrike">
              <a:solidFill>
                <a:srgbClr val="545454"/>
              </a:solidFill>
              <a:latin typeface="Century Gothic"/>
            </a:endParaRPr>
          </a:p>
          <a:p>
            <a:pPr lvl="3" marL="1728000" indent="-216000">
              <a:spcBef>
                <a:spcPts val="567"/>
              </a:spcBef>
              <a:buClr>
                <a:srgbClr val="000000"/>
              </a:buClr>
              <a:buSzPct val="75000"/>
              <a:buFont typeface="Symbol" charset="2"/>
              <a:buChar char=""/>
            </a:pPr>
            <a:r>
              <a:rPr b="0" lang="zh-TW" sz="1600" spc="-1" strike="noStrike">
                <a:solidFill>
                  <a:srgbClr val="545454"/>
                </a:solidFill>
                <a:latin typeface="Century Gothic"/>
              </a:rPr>
              <a:t>Fourth Outline Level</a:t>
            </a:r>
            <a:endParaRPr b="0" lang="zh-TW" sz="1600" spc="-1" strike="noStrike">
              <a:solidFill>
                <a:srgbClr val="545454"/>
              </a:solidFill>
              <a:latin typeface="Century Gothic"/>
            </a:endParaRPr>
          </a:p>
          <a:p>
            <a:pPr lvl="4" marL="2160000" indent="-216000">
              <a:spcBef>
                <a:spcPts val="283"/>
              </a:spcBef>
              <a:buClr>
                <a:srgbClr val="000000"/>
              </a:buClr>
              <a:buSzPct val="45000"/>
              <a:buFont typeface="Wingdings" charset="2"/>
              <a:buChar char=""/>
            </a:pPr>
            <a:r>
              <a:rPr b="0" lang="zh-TW" sz="2000" spc="-1" strike="noStrike">
                <a:solidFill>
                  <a:srgbClr val="545454"/>
                </a:solidFill>
                <a:latin typeface="Century Gothic"/>
              </a:rPr>
              <a:t>Fifth Outline Level</a:t>
            </a:r>
            <a:endParaRPr b="0" lang="zh-TW" sz="2000" spc="-1" strike="noStrike">
              <a:solidFill>
                <a:srgbClr val="545454"/>
              </a:solidFill>
              <a:latin typeface="Century Gothic"/>
            </a:endParaRPr>
          </a:p>
          <a:p>
            <a:pPr lvl="5" marL="2592000" indent="-216000">
              <a:spcBef>
                <a:spcPts val="283"/>
              </a:spcBef>
              <a:buClr>
                <a:srgbClr val="000000"/>
              </a:buClr>
              <a:buSzPct val="45000"/>
              <a:buFont typeface="Wingdings" charset="2"/>
              <a:buChar char=""/>
            </a:pPr>
            <a:r>
              <a:rPr b="0" lang="zh-TW" sz="2000" spc="-1" strike="noStrike">
                <a:solidFill>
                  <a:srgbClr val="545454"/>
                </a:solidFill>
                <a:latin typeface="Century Gothic"/>
              </a:rPr>
              <a:t>Sixth Outline Level</a:t>
            </a:r>
            <a:endParaRPr b="0" lang="zh-TW" sz="2000" spc="-1" strike="noStrike">
              <a:solidFill>
                <a:srgbClr val="545454"/>
              </a:solidFill>
              <a:latin typeface="Century Gothic"/>
            </a:endParaRPr>
          </a:p>
          <a:p>
            <a:pPr lvl="6" marL="3024000" indent="-216000">
              <a:spcBef>
                <a:spcPts val="283"/>
              </a:spcBef>
              <a:buClr>
                <a:srgbClr val="000000"/>
              </a:buClr>
              <a:buSzPct val="45000"/>
              <a:buFont typeface="Wingdings" charset="2"/>
              <a:buChar char=""/>
            </a:pPr>
            <a:r>
              <a:rPr b="0" lang="zh-TW" sz="2000" spc="-1" strike="noStrike">
                <a:solidFill>
                  <a:srgbClr val="545454"/>
                </a:solidFill>
                <a:latin typeface="Century Gothic"/>
              </a:rPr>
              <a:t>Seventh Outline Level</a:t>
            </a:r>
            <a:endParaRPr b="0" lang="zh-TW" sz="2000" spc="-1" strike="noStrike">
              <a:solidFill>
                <a:srgbClr val="545454"/>
              </a:solidFill>
              <a:latin typeface="Century Gothic"/>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7.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7.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7.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7.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7.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7.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7.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7.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7.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5760" y="2666880"/>
            <a:ext cx="5943240" cy="1980720"/>
          </a:xfrm>
          <a:prstGeom prst="rect">
            <a:avLst/>
          </a:prstGeom>
          <a:noFill/>
          <a:ln>
            <a:noFill/>
          </a:ln>
        </p:spPr>
        <p:txBody>
          <a:bodyPr anchor="b">
            <a:normAutofit/>
          </a:bodyPr>
          <a:p>
            <a:pPr algn="ctr">
              <a:lnSpc>
                <a:spcPct val="90000"/>
              </a:lnSpc>
            </a:pPr>
            <a:r>
              <a:rPr b="1" lang="en-US" sz="3600" spc="-1" strike="noStrike" cap="all">
                <a:solidFill>
                  <a:srgbClr val="2a2a2a"/>
                </a:solidFill>
                <a:latin typeface="Century Gothic"/>
              </a:rPr>
              <a:t>A time series analysis of north American bankruptcy rate</a:t>
            </a:r>
            <a:endParaRPr b="0" lang="en-US" sz="3600" spc="-1" strike="noStrike">
              <a:solidFill>
                <a:srgbClr val="545454"/>
              </a:solidFill>
              <a:latin typeface="Century Gothic"/>
            </a:endParaRPr>
          </a:p>
        </p:txBody>
      </p:sp>
      <p:sp>
        <p:nvSpPr>
          <p:cNvPr id="87" name="TextShape 2"/>
          <p:cNvSpPr txBox="1"/>
          <p:nvPr/>
        </p:nvSpPr>
        <p:spPr>
          <a:xfrm>
            <a:off x="2170080" y="4952880"/>
            <a:ext cx="2514240" cy="1142640"/>
          </a:xfrm>
          <a:prstGeom prst="rect">
            <a:avLst/>
          </a:prstGeom>
          <a:noFill/>
          <a:ln>
            <a:noFill/>
          </a:ln>
        </p:spPr>
        <p:txBody>
          <a:bodyPr>
            <a:normAutofit/>
          </a:bodyPr>
          <a:p>
            <a:pPr>
              <a:lnSpc>
                <a:spcPct val="90000"/>
              </a:lnSpc>
            </a:pPr>
            <a:r>
              <a:rPr b="0" lang="en-US" sz="2400" spc="-1" strike="noStrike">
                <a:solidFill>
                  <a:srgbClr val="545454"/>
                </a:solidFill>
                <a:latin typeface="Arial"/>
              </a:rPr>
              <a:t>Spenser Stone</a:t>
            </a:r>
            <a:endParaRPr b="0" lang="en-US" sz="2400" spc="-1" strike="noStrike">
              <a:latin typeface="Arial"/>
            </a:endParaRPr>
          </a:p>
        </p:txBody>
      </p:sp>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03120" y="4114800"/>
            <a:ext cx="11277360" cy="2456280"/>
          </a:xfrm>
          <a:prstGeom prst="rect">
            <a:avLst/>
          </a:prstGeom>
          <a:noFill/>
          <a:ln>
            <a:noFill/>
          </a:ln>
        </p:spPr>
        <p:style>
          <a:lnRef idx="0"/>
          <a:fillRef idx="0"/>
          <a:effectRef idx="0"/>
          <a:fontRef idx="minor"/>
        </p:style>
        <p:txBody>
          <a:bodyPr lIns="90000" rIns="90000" tIns="45000" bIns="45000"/>
          <a:p>
            <a:pPr marL="274320" indent="-228240">
              <a:lnSpc>
                <a:spcPct val="90000"/>
              </a:lnSpc>
              <a:spcBef>
                <a:spcPts val="1800"/>
              </a:spcBef>
              <a:buClr>
                <a:srgbClr val="545454"/>
              </a:buClr>
              <a:buSzPct val="80000"/>
              <a:buFont typeface="Arial"/>
              <a:buChar char="•"/>
            </a:pPr>
            <a:r>
              <a:rPr b="0" lang="en-US" sz="2000" spc="-1" strike="noStrike">
                <a:solidFill>
                  <a:srgbClr val="808080"/>
                </a:solidFill>
                <a:latin typeface="Century Gothic"/>
              </a:rPr>
              <a:t>The model was with with R code </a:t>
            </a:r>
            <a:r>
              <a:rPr b="1" lang="en-US" sz="2000" spc="-1" strike="noStrike">
                <a:solidFill>
                  <a:srgbClr val="545454"/>
                </a:solidFill>
                <a:latin typeface="Century Gothic"/>
              </a:rPr>
              <a:t>var &lt;- VAR(data2, p=10 (and 20), type="const")</a:t>
            </a:r>
            <a:endParaRPr b="0" lang="en-US" sz="2000" spc="-1" strike="noStrike">
              <a:latin typeface="Arial"/>
            </a:endParaRPr>
          </a:p>
          <a:p>
            <a:pPr marL="274320" indent="-228240">
              <a:lnSpc>
                <a:spcPct val="90000"/>
              </a:lnSpc>
              <a:spcBef>
                <a:spcPts val="1800"/>
              </a:spcBef>
              <a:buClr>
                <a:srgbClr val="545454"/>
              </a:buClr>
              <a:buSzPct val="80000"/>
              <a:buFont typeface="Arial"/>
              <a:buChar char="•"/>
            </a:pPr>
            <a:r>
              <a:rPr b="0" lang="en-US" sz="2000" spc="-1" strike="noStrike">
                <a:solidFill>
                  <a:srgbClr val="808080"/>
                </a:solidFill>
                <a:latin typeface="Century Gothic"/>
              </a:rPr>
              <a:t>The p=10 model’s residuals (first acf to the right) look mostly stationary, except for the residuals related to log(isol).</a:t>
            </a:r>
            <a:endParaRPr b="0" lang="en-US" sz="2000" spc="-1" strike="noStrike">
              <a:latin typeface="Arial"/>
            </a:endParaRPr>
          </a:p>
          <a:p>
            <a:pPr marL="274320" indent="-228240">
              <a:lnSpc>
                <a:spcPct val="90000"/>
              </a:lnSpc>
              <a:spcBef>
                <a:spcPts val="1800"/>
              </a:spcBef>
              <a:buClr>
                <a:srgbClr val="545454"/>
              </a:buClr>
              <a:buSzPct val="80000"/>
              <a:buFont typeface="Arial"/>
              <a:buChar char="•"/>
            </a:pPr>
            <a:r>
              <a:rPr b="0" lang="en-US" sz="2000" spc="-1" strike="noStrike">
                <a:solidFill>
                  <a:srgbClr val="808080"/>
                </a:solidFill>
                <a:latin typeface="Century Gothic"/>
              </a:rPr>
              <a:t>An improvement over these residuals can be found by specifying a VAR(22) model (first acf to the left), chosen because of the AR(22) model specified later, selected by the Yuler Walker method. Although these models are different, we just wanted to see if setting the same lag order improved the model residuals, and it did. The residuals here look mostly stationary, so the VAR(22) has stability in its residuals. </a:t>
            </a:r>
            <a:endParaRPr b="0" lang="en-US" sz="2000" spc="-1" strike="noStrike">
              <a:latin typeface="Arial"/>
            </a:endParaRPr>
          </a:p>
        </p:txBody>
      </p:sp>
      <p:pic>
        <p:nvPicPr>
          <p:cNvPr id="115" name="Content Placeholder 6" descr=""/>
          <p:cNvPicPr/>
          <p:nvPr/>
        </p:nvPicPr>
        <p:blipFill>
          <a:blip r:embed="rId1"/>
          <a:stretch/>
        </p:blipFill>
        <p:spPr>
          <a:xfrm>
            <a:off x="6246720" y="1219320"/>
            <a:ext cx="5704560" cy="2737080"/>
          </a:xfrm>
          <a:prstGeom prst="rect">
            <a:avLst/>
          </a:prstGeom>
          <a:ln>
            <a:noFill/>
          </a:ln>
        </p:spPr>
      </p:pic>
      <p:pic>
        <p:nvPicPr>
          <p:cNvPr id="116" name="Picture 7" descr=""/>
          <p:cNvPicPr/>
          <p:nvPr/>
        </p:nvPicPr>
        <p:blipFill>
          <a:blip r:embed="rId2"/>
          <a:stretch/>
        </p:blipFill>
        <p:spPr>
          <a:xfrm>
            <a:off x="150840" y="1347120"/>
            <a:ext cx="5284080" cy="2514240"/>
          </a:xfrm>
          <a:prstGeom prst="rect">
            <a:avLst/>
          </a:prstGeom>
          <a:ln>
            <a:noFill/>
          </a:ln>
        </p:spPr>
      </p:pic>
      <p:sp>
        <p:nvSpPr>
          <p:cNvPr id="117" name="CustomShape 2"/>
          <p:cNvSpPr/>
          <p:nvPr/>
        </p:nvSpPr>
        <p:spPr>
          <a:xfrm>
            <a:off x="2894040" y="533520"/>
            <a:ext cx="6507720" cy="8164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VAR Residuals ACF Output</a:t>
            </a:r>
            <a:endParaRPr b="0" lang="en-US" sz="3600" spc="-1" strike="noStrike">
              <a:latin typeface="Arial"/>
            </a:endParaRPr>
          </a:p>
        </p:txBody>
      </p:sp>
    </p:spTree>
  </p:cSld>
  <p:transition spd="med">
    <p:fade/>
  </p:transition>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227160" y="1981080"/>
            <a:ext cx="5956560" cy="3580920"/>
          </a:xfrm>
          <a:prstGeom prst="rect">
            <a:avLst/>
          </a:prstGeom>
          <a:noFill/>
          <a:ln>
            <a:noFill/>
          </a:ln>
        </p:spPr>
        <p:style>
          <a:lnRef idx="0"/>
          <a:fillRef idx="0"/>
          <a:effectRef idx="0"/>
          <a:fontRef idx="minor"/>
        </p:style>
        <p:txBody>
          <a:bodyPr lIns="90000" rIns="90000" tIns="45000" bIns="45000"/>
          <a:p>
            <a:pPr marL="274320" indent="-228240">
              <a:lnSpc>
                <a:spcPct val="90000"/>
              </a:lnSpc>
              <a:spcBef>
                <a:spcPts val="1800"/>
              </a:spcBef>
              <a:buClr>
                <a:srgbClr val="545454"/>
              </a:buClr>
              <a:buSzPct val="80000"/>
              <a:buFont typeface="Arial"/>
              <a:buChar char="•"/>
            </a:pPr>
            <a:r>
              <a:rPr b="0" lang="en-US" sz="2400" spc="-1" strike="noStrike">
                <a:solidFill>
                  <a:srgbClr val="808080"/>
                </a:solidFill>
                <a:latin typeface="Century Gothic"/>
              </a:rPr>
              <a:t>The JB-Test for multivariate normality is concerning here, as it indicates that the normality assumption of the model is violated. </a:t>
            </a:r>
            <a:endParaRPr b="0" lang="en-US" sz="2400" spc="-1" strike="noStrike">
              <a:latin typeface="Arial"/>
            </a:endParaRPr>
          </a:p>
          <a:p>
            <a:pPr marL="274320" indent="-228240">
              <a:lnSpc>
                <a:spcPct val="90000"/>
              </a:lnSpc>
              <a:spcBef>
                <a:spcPts val="1800"/>
              </a:spcBef>
              <a:buClr>
                <a:srgbClr val="545454"/>
              </a:buClr>
              <a:buSzPct val="80000"/>
              <a:buFont typeface="Arial"/>
              <a:buChar char="•"/>
            </a:pPr>
            <a:r>
              <a:rPr b="0" lang="en-US" sz="2400" spc="-1" strike="noStrike">
                <a:solidFill>
                  <a:srgbClr val="808080"/>
                </a:solidFill>
                <a:latin typeface="Century Gothic"/>
              </a:rPr>
              <a:t>Given the good looking residuals in terms of serial correlation, we can still proceed to use the model for prediction, although with caution since normality is violated here. </a:t>
            </a:r>
            <a:endParaRPr b="0" lang="en-US" sz="2400" spc="-1" strike="noStrike">
              <a:latin typeface="Arial"/>
            </a:endParaRPr>
          </a:p>
        </p:txBody>
      </p:sp>
      <p:sp>
        <p:nvSpPr>
          <p:cNvPr id="119" name="CustomShape 2"/>
          <p:cNvSpPr/>
          <p:nvPr/>
        </p:nvSpPr>
        <p:spPr>
          <a:xfrm>
            <a:off x="2671560" y="304920"/>
            <a:ext cx="6507720" cy="8164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VAR Normality Test On VAR(22) model</a:t>
            </a:r>
            <a:endParaRPr b="0" lang="en-US" sz="3600" spc="-1" strike="noStrike">
              <a:latin typeface="Arial"/>
            </a:endParaRPr>
          </a:p>
        </p:txBody>
      </p:sp>
      <p:pic>
        <p:nvPicPr>
          <p:cNvPr id="120" name="圖片 6" descr=""/>
          <p:cNvPicPr/>
          <p:nvPr/>
        </p:nvPicPr>
        <p:blipFill>
          <a:blip r:embed="rId1"/>
          <a:stretch/>
        </p:blipFill>
        <p:spPr>
          <a:xfrm>
            <a:off x="6399360" y="1350360"/>
            <a:ext cx="5560560" cy="5450760"/>
          </a:xfrm>
          <a:prstGeom prst="rect">
            <a:avLst/>
          </a:prstGeom>
          <a:ln>
            <a:noFill/>
          </a:ln>
        </p:spPr>
      </p:pic>
    </p:spTree>
  </p:cSld>
  <p:transition spd="med">
    <p:fade/>
  </p:transition>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198960" y="533520"/>
            <a:ext cx="6507720" cy="8164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VAR(22) Model Training </a:t>
            </a:r>
            <a:endParaRPr b="0" lang="en-US" sz="3600" spc="-1" strike="noStrike">
              <a:latin typeface="Arial"/>
            </a:endParaRPr>
          </a:p>
        </p:txBody>
      </p:sp>
      <p:sp>
        <p:nvSpPr>
          <p:cNvPr id="122" name="CustomShape 2"/>
          <p:cNvSpPr/>
          <p:nvPr/>
        </p:nvSpPr>
        <p:spPr>
          <a:xfrm>
            <a:off x="5560920" y="3657600"/>
            <a:ext cx="6551280" cy="3200040"/>
          </a:xfrm>
          <a:prstGeom prst="rect">
            <a:avLst/>
          </a:prstGeom>
          <a:noFill/>
          <a:ln>
            <a:noFill/>
          </a:ln>
        </p:spPr>
        <p:style>
          <a:lnRef idx="0"/>
          <a:fillRef idx="0"/>
          <a:effectRef idx="0"/>
          <a:fontRef idx="minor"/>
        </p:style>
        <p:txBody>
          <a:bodyPr lIns="90000" rIns="90000" tIns="45000" bIns="45000"/>
          <a:p>
            <a:pPr marL="45720">
              <a:lnSpc>
                <a:spcPct val="90000"/>
              </a:lnSpc>
              <a:spcBef>
                <a:spcPts val="1800"/>
              </a:spcBef>
            </a:pPr>
            <a:r>
              <a:rPr b="0" lang="en-US" sz="2400" spc="-1" strike="noStrike">
                <a:solidFill>
                  <a:srgbClr val="808080"/>
                </a:solidFill>
                <a:latin typeface="Century Gothic"/>
              </a:rPr>
              <a:t>We trained the model by removing observations 285-288, and predicting the observations with the VAR model (although with 4 observations). </a:t>
            </a:r>
            <a:endParaRPr b="0" lang="en-US" sz="2400" spc="-1" strike="noStrike">
              <a:latin typeface="Arial"/>
            </a:endParaRPr>
          </a:p>
          <a:p>
            <a:pPr marL="45720">
              <a:lnSpc>
                <a:spcPct val="90000"/>
              </a:lnSpc>
              <a:spcBef>
                <a:spcPts val="1800"/>
              </a:spcBef>
            </a:pPr>
            <a:r>
              <a:rPr b="0" lang="en-US" sz="2400" spc="-1" strike="noStrike">
                <a:solidFill>
                  <a:srgbClr val="808080"/>
                </a:solidFill>
                <a:latin typeface="Century Gothic"/>
              </a:rPr>
              <a:t>The model’s performance is not bad, but there are some minor deviations from actual values. </a:t>
            </a:r>
            <a:endParaRPr b="0" lang="en-US" sz="2400" spc="-1" strike="noStrike">
              <a:latin typeface="Arial"/>
            </a:endParaRPr>
          </a:p>
        </p:txBody>
      </p:sp>
      <p:graphicFrame>
        <p:nvGraphicFramePr>
          <p:cNvPr id="123" name="Table 3"/>
          <p:cNvGraphicFramePr/>
          <p:nvPr/>
        </p:nvGraphicFramePr>
        <p:xfrm>
          <a:off x="608040" y="1520640"/>
          <a:ext cx="4647960" cy="2133360"/>
        </p:xfrm>
        <a:graphic>
          <a:graphicData uri="http://schemas.openxmlformats.org/drawingml/2006/table">
            <a:tbl>
              <a:tblPr/>
              <a:tblGrid>
                <a:gridCol w="788760"/>
                <a:gridCol w="1093680"/>
                <a:gridCol w="1165320"/>
                <a:gridCol w="1600200"/>
              </a:tblGrid>
              <a:tr h="531000">
                <a:tc>
                  <a:txBody>
                    <a:bodyPr lIns="0" rIns="0" tIns="0" bIns="0" anchor="b"/>
                    <a:p>
                      <a:pPr algn="ctr">
                        <a:lnSpc>
                          <a:spcPct val="100000"/>
                        </a:lnSpc>
                      </a:pPr>
                      <a:r>
                        <a:rPr b="1" lang="en-US" sz="1800" spc="-1" strike="noStrike">
                          <a:solidFill>
                            <a:srgbClr val="545454"/>
                          </a:solidFill>
                          <a:latin typeface="Century Gothic"/>
                        </a:rPr>
                        <a:t>Obs</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1" lang="en-US" sz="1800" spc="-1" strike="noStrike">
                          <a:solidFill>
                            <a:srgbClr val="545454"/>
                          </a:solidFill>
                          <a:latin typeface="Century Gothic"/>
                        </a:rPr>
                        <a:t>Predicted</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1" lang="en-US" sz="1800" spc="-1" strike="noStrike">
                          <a:solidFill>
                            <a:srgbClr val="545454"/>
                          </a:solidFill>
                          <a:latin typeface="Century Gothic"/>
                        </a:rPr>
                        <a:t>Actual</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1" lang="en-US" sz="1800" spc="-1" strike="noStrike">
                          <a:solidFill>
                            <a:srgbClr val="545454"/>
                          </a:solidFill>
                          <a:latin typeface="Century Gothic"/>
                        </a:rPr>
                        <a:t>Deviation</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400680">
                <a:tc>
                  <a:txBody>
                    <a:bodyPr lIns="0" rIns="0" tIns="0" bIns="0" anchor="b"/>
                    <a:p>
                      <a:pPr algn="ctr">
                        <a:lnSpc>
                          <a:spcPct val="100000"/>
                        </a:lnSpc>
                      </a:pPr>
                      <a:r>
                        <a:rPr b="0" lang="en-US" sz="1800" spc="-1" strike="noStrike">
                          <a:solidFill>
                            <a:srgbClr val="545454"/>
                          </a:solidFill>
                          <a:latin typeface="Century Gothic"/>
                        </a:rPr>
                        <a:t>285</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1800" spc="-1" strike="noStrike">
                          <a:solidFill>
                            <a:srgbClr val="545454"/>
                          </a:solidFill>
                          <a:latin typeface="Century Gothic"/>
                        </a:rPr>
                        <a:t>0.037377</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1800" spc="-1" strike="noStrike">
                          <a:solidFill>
                            <a:srgbClr val="545454"/>
                          </a:solidFill>
                          <a:latin typeface="Century Gothic"/>
                        </a:rPr>
                        <a:t>0.033316</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1800" spc="-1" strike="noStrike">
                          <a:solidFill>
                            <a:srgbClr val="545454"/>
                          </a:solidFill>
                          <a:latin typeface="Century Gothic"/>
                        </a:rPr>
                        <a:t>-0.00406112</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400680">
                <a:tc>
                  <a:txBody>
                    <a:bodyPr lIns="0" rIns="0" tIns="0" bIns="0" anchor="b"/>
                    <a:p>
                      <a:pPr algn="ctr">
                        <a:lnSpc>
                          <a:spcPct val="100000"/>
                        </a:lnSpc>
                      </a:pPr>
                      <a:r>
                        <a:rPr b="0" lang="en-US" sz="1800" spc="-1" strike="noStrike">
                          <a:solidFill>
                            <a:srgbClr val="545454"/>
                          </a:solidFill>
                          <a:latin typeface="Century Gothic"/>
                        </a:rPr>
                        <a:t>286</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1800" spc="-1" strike="noStrike">
                          <a:solidFill>
                            <a:srgbClr val="545454"/>
                          </a:solidFill>
                          <a:latin typeface="Century Gothic"/>
                        </a:rPr>
                        <a:t>0.031718</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1800" spc="-1" strike="noStrike">
                          <a:solidFill>
                            <a:srgbClr val="545454"/>
                          </a:solidFill>
                          <a:latin typeface="Century Gothic"/>
                        </a:rPr>
                        <a:t>0.033461</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1800" spc="-1" strike="noStrike">
                          <a:solidFill>
                            <a:srgbClr val="545454"/>
                          </a:solidFill>
                          <a:latin typeface="Century Gothic"/>
                        </a:rPr>
                        <a:t>0.00174259</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400680">
                <a:tc>
                  <a:txBody>
                    <a:bodyPr lIns="0" rIns="0" tIns="0" bIns="0" anchor="b"/>
                    <a:p>
                      <a:pPr algn="ctr">
                        <a:lnSpc>
                          <a:spcPct val="100000"/>
                        </a:lnSpc>
                      </a:pPr>
                      <a:r>
                        <a:rPr b="0" lang="en-US" sz="1800" spc="-1" strike="noStrike">
                          <a:solidFill>
                            <a:srgbClr val="545454"/>
                          </a:solidFill>
                          <a:latin typeface="Century Gothic"/>
                        </a:rPr>
                        <a:t>287</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1800" spc="-1" strike="noStrike">
                          <a:solidFill>
                            <a:srgbClr val="545454"/>
                          </a:solidFill>
                          <a:latin typeface="Century Gothic"/>
                        </a:rPr>
                        <a:t>0.032277</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1800" spc="-1" strike="noStrike">
                          <a:solidFill>
                            <a:srgbClr val="545454"/>
                          </a:solidFill>
                          <a:latin typeface="Century Gothic"/>
                        </a:rPr>
                        <a:t>0.035049</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1800" spc="-1" strike="noStrike">
                          <a:solidFill>
                            <a:srgbClr val="545454"/>
                          </a:solidFill>
                          <a:latin typeface="Century Gothic"/>
                        </a:rPr>
                        <a:t>0.00277209</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400320">
                <a:tc>
                  <a:txBody>
                    <a:bodyPr lIns="0" rIns="0" tIns="0" bIns="0" anchor="b"/>
                    <a:p>
                      <a:pPr algn="ctr">
                        <a:lnSpc>
                          <a:spcPct val="100000"/>
                        </a:lnSpc>
                      </a:pPr>
                      <a:r>
                        <a:rPr b="0" lang="en-US" sz="1800" spc="-1" strike="noStrike">
                          <a:solidFill>
                            <a:srgbClr val="545454"/>
                          </a:solidFill>
                          <a:latin typeface="Century Gothic"/>
                        </a:rPr>
                        <a:t>288</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1800" spc="-1" strike="noStrike">
                          <a:solidFill>
                            <a:srgbClr val="545454"/>
                          </a:solidFill>
                          <a:latin typeface="Century Gothic"/>
                        </a:rPr>
                        <a:t>0.027702</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1800" spc="-1" strike="noStrike">
                          <a:solidFill>
                            <a:srgbClr val="545454"/>
                          </a:solidFill>
                          <a:latin typeface="Century Gothic"/>
                        </a:rPr>
                        <a:t>0.028922</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1800" spc="-1" strike="noStrike">
                          <a:solidFill>
                            <a:srgbClr val="545454"/>
                          </a:solidFill>
                          <a:latin typeface="Century Gothic"/>
                        </a:rPr>
                        <a:t>0.0012204</a:t>
                      </a:r>
                      <a:endParaRPr b="0" lang="en-US"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bl>
          </a:graphicData>
        </a:graphic>
      </p:graphicFrame>
      <p:sp>
        <p:nvSpPr>
          <p:cNvPr id="124" name="CustomShape 4"/>
          <p:cNvSpPr/>
          <p:nvPr/>
        </p:nvSpPr>
        <p:spPr>
          <a:xfrm>
            <a:off x="531720" y="3809880"/>
            <a:ext cx="4647960" cy="6390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800" spc="-1" strike="noStrike">
                <a:solidFill>
                  <a:srgbClr val="545454"/>
                </a:solidFill>
                <a:latin typeface="Century Gothic"/>
              </a:rPr>
              <a:t>RMSE Calculated From library(Metrics) : 0.00267872</a:t>
            </a:r>
            <a:endParaRPr b="0" lang="en-US" sz="1800" spc="-1" strike="noStrike">
              <a:latin typeface="Arial"/>
            </a:endParaRPr>
          </a:p>
        </p:txBody>
      </p:sp>
    </p:spTree>
  </p:cSld>
  <p:transition spd="med">
    <p:fade/>
  </p:transition>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189320" y="457200"/>
            <a:ext cx="6507720" cy="8164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Model Forecasting</a:t>
            </a:r>
            <a:endParaRPr b="0" lang="en-US" sz="3600" spc="-1" strike="noStrike">
              <a:latin typeface="Arial"/>
            </a:endParaRPr>
          </a:p>
        </p:txBody>
      </p:sp>
      <p:sp>
        <p:nvSpPr>
          <p:cNvPr id="126" name="CustomShape 2"/>
          <p:cNvSpPr/>
          <p:nvPr/>
        </p:nvSpPr>
        <p:spPr>
          <a:xfrm>
            <a:off x="5865840" y="1752480"/>
            <a:ext cx="6095520" cy="5105160"/>
          </a:xfrm>
          <a:prstGeom prst="rect">
            <a:avLst/>
          </a:prstGeom>
          <a:noFill/>
          <a:ln>
            <a:noFill/>
          </a:ln>
        </p:spPr>
        <p:style>
          <a:lnRef idx="0"/>
          <a:fillRef idx="0"/>
          <a:effectRef idx="0"/>
          <a:fontRef idx="minor"/>
        </p:style>
        <p:txBody>
          <a:bodyPr lIns="90000" rIns="90000" tIns="45000" bIns="45000"/>
          <a:p>
            <a:pPr marL="45720" indent="457200">
              <a:lnSpc>
                <a:spcPct val="100000"/>
              </a:lnSpc>
              <a:spcBef>
                <a:spcPts val="1800"/>
              </a:spcBef>
            </a:pPr>
            <a:r>
              <a:rPr b="0" lang="en-US" sz="2300" spc="-1" strike="noStrike">
                <a:solidFill>
                  <a:srgbClr val="808080"/>
                </a:solidFill>
                <a:latin typeface="Century Gothic"/>
              </a:rPr>
              <a:t>The widths of the prediction intervals here are reasonably small, but again we are making a trade-off using this model since we know we are violating the normality assumption, and since our series were not completely stationary when we fed them into the model. </a:t>
            </a:r>
            <a:endParaRPr b="0" lang="en-US" sz="2300" spc="-1" strike="noStrike">
              <a:latin typeface="Arial"/>
            </a:endParaRPr>
          </a:p>
          <a:p>
            <a:pPr marL="45720" indent="457200">
              <a:lnSpc>
                <a:spcPct val="100000"/>
              </a:lnSpc>
              <a:spcBef>
                <a:spcPts val="1800"/>
              </a:spcBef>
            </a:pPr>
            <a:r>
              <a:rPr b="0" lang="en-US" sz="2300" spc="-1" strike="noStrike">
                <a:solidFill>
                  <a:srgbClr val="808080"/>
                </a:solidFill>
                <a:latin typeface="Century Gothic"/>
              </a:rPr>
              <a:t>Since the data ranges from [.006861, .0457978] with most values being above .010, the prediction intervals are well calibrated, especially since they are close to the most recent values observed in the dataset which are near .030.</a:t>
            </a:r>
            <a:endParaRPr b="0" lang="en-US" sz="2300" spc="-1" strike="noStrike">
              <a:latin typeface="Arial"/>
            </a:endParaRPr>
          </a:p>
        </p:txBody>
      </p:sp>
      <p:graphicFrame>
        <p:nvGraphicFramePr>
          <p:cNvPr id="127" name="Table 3"/>
          <p:cNvGraphicFramePr/>
          <p:nvPr/>
        </p:nvGraphicFramePr>
        <p:xfrm>
          <a:off x="24840" y="1600200"/>
          <a:ext cx="5638320" cy="2361960"/>
        </p:xfrm>
        <a:graphic>
          <a:graphicData uri="http://schemas.openxmlformats.org/drawingml/2006/table">
            <a:tbl>
              <a:tblPr/>
              <a:tblGrid>
                <a:gridCol w="914400"/>
                <a:gridCol w="1142640"/>
                <a:gridCol w="1143000"/>
                <a:gridCol w="1218960"/>
                <a:gridCol w="1219320"/>
              </a:tblGrid>
              <a:tr h="393480">
                <a:tc>
                  <a:txBody>
                    <a:bodyPr lIns="9360" rIns="9360" tIns="9360" bIns="0" anchor="b"/>
                    <a:p>
                      <a:pPr algn="ctr">
                        <a:lnSpc>
                          <a:spcPct val="100000"/>
                        </a:lnSpc>
                      </a:pPr>
                      <a:r>
                        <a:rPr b="1" lang="en-US" sz="1800" spc="-1" strike="noStrike">
                          <a:solidFill>
                            <a:srgbClr val="000000"/>
                          </a:solidFill>
                          <a:latin typeface="Century Gothic"/>
                        </a:rPr>
                        <a:t>Obs</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1" lang="en-US" sz="1800" spc="-1" strike="noStrike">
                          <a:solidFill>
                            <a:srgbClr val="000000"/>
                          </a:solidFill>
                          <a:latin typeface="Century Gothic"/>
                        </a:rPr>
                        <a:t>Forecast</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1" lang="en-US" sz="1800" spc="-1" strike="noStrike">
                          <a:solidFill>
                            <a:srgbClr val="000000"/>
                          </a:solidFill>
                          <a:latin typeface="Century Gothic"/>
                        </a:rPr>
                        <a:t>Lower</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1" lang="en-US" sz="1800" spc="-1" strike="noStrike">
                          <a:solidFill>
                            <a:srgbClr val="000000"/>
                          </a:solidFill>
                          <a:latin typeface="Century Gothic"/>
                        </a:rPr>
                        <a:t>Upper</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1" lang="en-US" sz="1800" spc="-1" strike="noStrike">
                          <a:solidFill>
                            <a:srgbClr val="000000"/>
                          </a:solidFill>
                          <a:latin typeface="Century Gothic"/>
                        </a:rPr>
                        <a:t>Length</a:t>
                      </a:r>
                      <a:endParaRPr b="0" lang="en-US" sz="1800" spc="-1" strike="noStrike">
                        <a:latin typeface="Arial"/>
                      </a:endParaRPr>
                    </a:p>
                  </a:txBody>
                  <a:tcPr marL="9360" marR="9360">
                    <a:solidFill>
                      <a:srgbClr val="d9f1f6"/>
                    </a:solidFill>
                  </a:tcPr>
                </a:tc>
              </a:tr>
              <a:tr h="393480">
                <a:tc>
                  <a:txBody>
                    <a:bodyPr lIns="9360" rIns="9360" tIns="9360" bIns="0" anchor="b"/>
                    <a:p>
                      <a:pPr algn="ctr">
                        <a:lnSpc>
                          <a:spcPct val="100000"/>
                        </a:lnSpc>
                      </a:pPr>
                      <a:r>
                        <a:rPr b="0" lang="en-US" sz="1800" spc="-1" strike="noStrike">
                          <a:solidFill>
                            <a:srgbClr val="000000"/>
                          </a:solidFill>
                          <a:latin typeface="Century Gothic"/>
                        </a:rPr>
                        <a:t>289</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0.035072</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0.034565</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0.035559</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0.000994</a:t>
                      </a:r>
                      <a:endParaRPr b="0" lang="en-US" sz="1800" spc="-1" strike="noStrike">
                        <a:latin typeface="Arial"/>
                      </a:endParaRPr>
                    </a:p>
                  </a:txBody>
                  <a:tcPr marL="9360" marR="9360">
                    <a:solidFill>
                      <a:srgbClr val="d9f1f6"/>
                    </a:solidFill>
                  </a:tcPr>
                </a:tc>
              </a:tr>
              <a:tr h="393480">
                <a:tc>
                  <a:txBody>
                    <a:bodyPr lIns="9360" rIns="9360" tIns="9360" bIns="0" anchor="b"/>
                    <a:p>
                      <a:pPr algn="ctr">
                        <a:lnSpc>
                          <a:spcPct val="100000"/>
                        </a:lnSpc>
                      </a:pPr>
                      <a:r>
                        <a:rPr b="0" lang="en-US" sz="1800" spc="-1" strike="noStrike">
                          <a:solidFill>
                            <a:srgbClr val="000000"/>
                          </a:solidFill>
                          <a:latin typeface="Century Gothic"/>
                        </a:rPr>
                        <a:t>290</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0.035172</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0.034305</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0.035825</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0.00152</a:t>
                      </a:r>
                      <a:endParaRPr b="0" lang="en-US" sz="1800" spc="-1" strike="noStrike">
                        <a:latin typeface="Arial"/>
                      </a:endParaRPr>
                    </a:p>
                  </a:txBody>
                  <a:tcPr marL="9360" marR="9360">
                    <a:solidFill>
                      <a:srgbClr val="d9f1f6"/>
                    </a:solidFill>
                  </a:tcPr>
                </a:tc>
              </a:tr>
              <a:tr h="393480">
                <a:tc>
                  <a:txBody>
                    <a:bodyPr lIns="9360" rIns="9360" tIns="9360" bIns="0" anchor="b"/>
                    <a:p>
                      <a:pPr algn="ctr">
                        <a:lnSpc>
                          <a:spcPct val="100000"/>
                        </a:lnSpc>
                      </a:pPr>
                      <a:r>
                        <a:rPr b="0" lang="en-US" sz="1800" spc="-1" strike="noStrike">
                          <a:solidFill>
                            <a:srgbClr val="000000"/>
                          </a:solidFill>
                          <a:latin typeface="Century Gothic"/>
                        </a:rPr>
                        <a:t>291</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0.035381</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0.034047</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0.036086</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0.00204</a:t>
                      </a:r>
                      <a:endParaRPr b="0" lang="en-US" sz="1800" spc="-1" strike="noStrike">
                        <a:latin typeface="Arial"/>
                      </a:endParaRPr>
                    </a:p>
                  </a:txBody>
                  <a:tcPr marL="9360" marR="9360">
                    <a:solidFill>
                      <a:srgbClr val="d9f1f6"/>
                    </a:solidFill>
                  </a:tcPr>
                </a:tc>
              </a:tr>
              <a:tr h="393480">
                <a:tc>
                  <a:txBody>
                    <a:bodyPr lIns="9360" rIns="9360" tIns="9360" bIns="0" anchor="b"/>
                    <a:p>
                      <a:pPr algn="ctr">
                        <a:lnSpc>
                          <a:spcPct val="100000"/>
                        </a:lnSpc>
                      </a:pPr>
                      <a:r>
                        <a:rPr b="0" lang="en-US" sz="1800" spc="-1" strike="noStrike">
                          <a:solidFill>
                            <a:srgbClr val="000000"/>
                          </a:solidFill>
                          <a:latin typeface="Century Gothic"/>
                        </a:rPr>
                        <a:t>292</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0.035548</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0.033793</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0.036353</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0.00256</a:t>
                      </a:r>
                      <a:endParaRPr b="0" lang="en-US" sz="1800" spc="-1" strike="noStrike">
                        <a:latin typeface="Arial"/>
                      </a:endParaRPr>
                    </a:p>
                  </a:txBody>
                  <a:tcPr marL="9360" marR="9360">
                    <a:solidFill>
                      <a:srgbClr val="d9f1f6"/>
                    </a:solidFill>
                  </a:tcPr>
                </a:tc>
              </a:tr>
              <a:tr h="394560">
                <a:tc>
                  <a:txBody>
                    <a:bodyPr lIns="9360" rIns="9360" tIns="9360" bIns="0" anchor="b"/>
                    <a:p>
                      <a:pPr algn="ctr">
                        <a:lnSpc>
                          <a:spcPct val="100000"/>
                        </a:lnSpc>
                      </a:pPr>
                      <a:r>
                        <a:rPr b="0" lang="en-US" sz="1800" spc="-1" strike="noStrike">
                          <a:solidFill>
                            <a:srgbClr val="000000"/>
                          </a:solidFill>
                          <a:latin typeface="Century Gothic"/>
                        </a:rPr>
                        <a:t>293</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0.035733</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0.03354</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0.03662</a:t>
                      </a:r>
                      <a:endParaRPr b="0" lang="en-US" sz="1800" spc="-1" strike="noStrike">
                        <a:latin typeface="Arial"/>
                      </a:endParaRPr>
                    </a:p>
                  </a:txBody>
                  <a:tcPr marL="9360" marR="9360">
                    <a:solidFill>
                      <a:srgbClr val="d9f1f6"/>
                    </a:solidFill>
                  </a:tcPr>
                </a:tc>
                <a:tc>
                  <a:txBody>
                    <a:bodyPr lIns="9360" rIns="9360" tIns="9360" bIns="0" anchor="b"/>
                    <a:p>
                      <a:pPr algn="ctr">
                        <a:lnSpc>
                          <a:spcPct val="100000"/>
                        </a:lnSpc>
                      </a:pPr>
                      <a:r>
                        <a:rPr b="0" lang="en-US" sz="1800" spc="-1" strike="noStrike">
                          <a:solidFill>
                            <a:srgbClr val="000000"/>
                          </a:solidFill>
                          <a:latin typeface="Century Gothic"/>
                        </a:rPr>
                        <a:t>0.00308</a:t>
                      </a:r>
                      <a:endParaRPr b="0" lang="en-US" sz="1800" spc="-1" strike="noStrike">
                        <a:latin typeface="Arial"/>
                      </a:endParaRPr>
                    </a:p>
                  </a:txBody>
                  <a:tcPr marL="9360" marR="9360">
                    <a:solidFill>
                      <a:srgbClr val="d9f1f6"/>
                    </a:solidFill>
                  </a:tcPr>
                </a:tc>
              </a:tr>
            </a:tbl>
          </a:graphicData>
        </a:graphic>
      </p:graphicFrame>
    </p:spTree>
  </p:cSld>
  <p:transition spd="med">
    <p:fade/>
  </p:transition>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979640" y="642240"/>
            <a:ext cx="8915040" cy="83772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Simple Exponential Smoothing Model(SES)</a:t>
            </a:r>
            <a:endParaRPr b="0" lang="en-US" sz="3600" spc="-1" strike="noStrike">
              <a:latin typeface="Arial"/>
            </a:endParaRPr>
          </a:p>
        </p:txBody>
      </p:sp>
      <p:sp>
        <p:nvSpPr>
          <p:cNvPr id="129" name="CustomShape 2"/>
          <p:cNvSpPr/>
          <p:nvPr/>
        </p:nvSpPr>
        <p:spPr>
          <a:xfrm>
            <a:off x="0" y="1905120"/>
            <a:ext cx="5941800" cy="4723920"/>
          </a:xfrm>
          <a:prstGeom prst="rect">
            <a:avLst/>
          </a:prstGeom>
          <a:noFill/>
          <a:ln>
            <a:noFill/>
          </a:ln>
        </p:spPr>
        <p:style>
          <a:lnRef idx="0"/>
          <a:fillRef idx="0"/>
          <a:effectRef idx="0"/>
          <a:fontRef idx="minor"/>
        </p:style>
        <p:txBody>
          <a:bodyPr lIns="90000" rIns="90000" tIns="45000" bIns="45000"/>
          <a:p>
            <a:pPr marL="45720">
              <a:lnSpc>
                <a:spcPct val="90000"/>
              </a:lnSpc>
              <a:spcBef>
                <a:spcPts val="1800"/>
              </a:spcBef>
            </a:pPr>
            <a:r>
              <a:rPr b="0" lang="en-US" sz="2000" spc="-1" strike="noStrike">
                <a:solidFill>
                  <a:srgbClr val="808080"/>
                </a:solidFill>
                <a:latin typeface="Century Gothic"/>
              </a:rPr>
              <a:t>We apply an exponential smoothing model. </a:t>
            </a:r>
            <a:endParaRPr b="0" lang="en-US" sz="2000" spc="-1" strike="noStrike">
              <a:latin typeface="Arial"/>
            </a:endParaRPr>
          </a:p>
          <a:p>
            <a:pPr marL="45720">
              <a:lnSpc>
                <a:spcPct val="90000"/>
              </a:lnSpc>
              <a:spcBef>
                <a:spcPts val="1800"/>
              </a:spcBef>
            </a:pPr>
            <a:r>
              <a:rPr b="0" lang="en-US" sz="2000" spc="-1" strike="noStrike">
                <a:solidFill>
                  <a:srgbClr val="808080"/>
                </a:solidFill>
                <a:latin typeface="Century Gothic"/>
              </a:rPr>
              <a:t>We suspect that there is some minimal seasonality in the series due to oscillations in the acf. </a:t>
            </a:r>
            <a:endParaRPr b="0" lang="en-US" sz="2000" spc="-1" strike="noStrike">
              <a:latin typeface="Arial"/>
            </a:endParaRPr>
          </a:p>
          <a:p>
            <a:pPr marL="45720">
              <a:lnSpc>
                <a:spcPct val="90000"/>
              </a:lnSpc>
              <a:spcBef>
                <a:spcPts val="1800"/>
              </a:spcBef>
            </a:pPr>
            <a:r>
              <a:rPr b="0" lang="en-US" sz="2000" spc="-1" strike="noStrike">
                <a:solidFill>
                  <a:srgbClr val="808080"/>
                </a:solidFill>
                <a:latin typeface="Century Gothic"/>
              </a:rPr>
              <a:t>which must be accounted for in the exponential smoothing model. There is an R code which can detect seasonality by fitting a seasonal model, and then a non-seasonal model. </a:t>
            </a:r>
            <a:endParaRPr b="0" lang="en-US" sz="2000" spc="-1" strike="noStrike">
              <a:latin typeface="Arial"/>
            </a:endParaRPr>
          </a:p>
          <a:p>
            <a:pPr marL="45720">
              <a:lnSpc>
                <a:spcPct val="90000"/>
              </a:lnSpc>
              <a:spcBef>
                <a:spcPts val="1800"/>
              </a:spcBef>
            </a:pPr>
            <a:r>
              <a:rPr b="0" lang="en-US" sz="2000" spc="-1" strike="noStrike">
                <a:solidFill>
                  <a:srgbClr val="808080"/>
                </a:solidFill>
                <a:latin typeface="Century Gothic"/>
              </a:rPr>
              <a:t>If the seasonal model is selected, then you can conclude the series does have seasonality – and this is what we saw in the ISOL series. The code for this is to the right. </a:t>
            </a:r>
            <a:endParaRPr b="0" lang="en-US" sz="2000" spc="-1" strike="noStrike">
              <a:latin typeface="Arial"/>
            </a:endParaRPr>
          </a:p>
        </p:txBody>
      </p:sp>
      <p:pic>
        <p:nvPicPr>
          <p:cNvPr id="130" name="Content Placeholder 4" descr=""/>
          <p:cNvPicPr/>
          <p:nvPr/>
        </p:nvPicPr>
        <p:blipFill>
          <a:blip r:embed="rId1"/>
          <a:stretch/>
        </p:blipFill>
        <p:spPr>
          <a:xfrm>
            <a:off x="5942160" y="1828800"/>
            <a:ext cx="6246360" cy="4995360"/>
          </a:xfrm>
          <a:prstGeom prst="rect">
            <a:avLst/>
          </a:prstGeom>
          <a:ln>
            <a:noFill/>
          </a:ln>
        </p:spPr>
      </p:pic>
    </p:spTree>
  </p:cSld>
  <p:transition spd="med">
    <p:fade/>
  </p:transition>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579840" y="528840"/>
            <a:ext cx="6507720" cy="8164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Model Selection(PT2)</a:t>
            </a:r>
            <a:endParaRPr b="0" lang="en-US" sz="3600" spc="-1" strike="noStrike">
              <a:latin typeface="Arial"/>
            </a:endParaRPr>
          </a:p>
        </p:txBody>
      </p:sp>
      <p:sp>
        <p:nvSpPr>
          <p:cNvPr id="132" name="CustomShape 2"/>
          <p:cNvSpPr/>
          <p:nvPr/>
        </p:nvSpPr>
        <p:spPr>
          <a:xfrm>
            <a:off x="531720" y="4952880"/>
            <a:ext cx="11207880" cy="1571760"/>
          </a:xfrm>
          <a:prstGeom prst="rect">
            <a:avLst/>
          </a:prstGeom>
          <a:noFill/>
          <a:ln>
            <a:noFill/>
          </a:ln>
        </p:spPr>
        <p:style>
          <a:lnRef idx="0"/>
          <a:fillRef idx="0"/>
          <a:effectRef idx="0"/>
          <a:fontRef idx="minor"/>
        </p:style>
        <p:txBody>
          <a:bodyPr lIns="90000" rIns="90000" tIns="45000" bIns="45000"/>
          <a:p>
            <a:pPr marL="45720">
              <a:lnSpc>
                <a:spcPct val="90000"/>
              </a:lnSpc>
              <a:spcBef>
                <a:spcPts val="1800"/>
              </a:spcBef>
            </a:pPr>
            <a:r>
              <a:rPr b="0" lang="en-US" sz="2400" spc="-1" strike="noStrike">
                <a:solidFill>
                  <a:srgbClr val="808080"/>
                </a:solidFill>
                <a:latin typeface="Century Gothic"/>
              </a:rPr>
              <a:t>As confirmation for seasonality in the model found in part two, we ran a number of exponential smoothing models. The lowest model, model 2, was selected based on it having the smallest SSE. This model contains trend and an additive seasonal component. </a:t>
            </a:r>
            <a:endParaRPr b="0" lang="en-US" sz="2400" spc="-1" strike="noStrike">
              <a:latin typeface="Arial"/>
            </a:endParaRPr>
          </a:p>
        </p:txBody>
      </p:sp>
      <p:pic>
        <p:nvPicPr>
          <p:cNvPr id="133" name="Content Placeholder 4" descr=""/>
          <p:cNvPicPr/>
          <p:nvPr/>
        </p:nvPicPr>
        <p:blipFill>
          <a:blip r:embed="rId1"/>
          <a:stretch/>
        </p:blipFill>
        <p:spPr>
          <a:xfrm>
            <a:off x="8837640" y="1573560"/>
            <a:ext cx="3266640" cy="2742840"/>
          </a:xfrm>
          <a:prstGeom prst="rect">
            <a:avLst/>
          </a:prstGeom>
          <a:ln>
            <a:noFill/>
          </a:ln>
        </p:spPr>
      </p:pic>
      <p:pic>
        <p:nvPicPr>
          <p:cNvPr id="134" name="Picture 7" descr=""/>
          <p:cNvPicPr/>
          <p:nvPr/>
        </p:nvPicPr>
        <p:blipFill>
          <a:blip r:embed="rId2"/>
          <a:stretch/>
        </p:blipFill>
        <p:spPr>
          <a:xfrm>
            <a:off x="0" y="1470600"/>
            <a:ext cx="8625240" cy="2948760"/>
          </a:xfrm>
          <a:prstGeom prst="rect">
            <a:avLst/>
          </a:prstGeom>
          <a:ln>
            <a:noFill/>
          </a:ln>
        </p:spPr>
      </p:pic>
    </p:spTree>
  </p:cSld>
  <p:transition spd="med">
    <p:fade/>
  </p:transition>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2513160" y="457200"/>
            <a:ext cx="7848360" cy="114264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Training of Exponential Smoothing </a:t>
            </a:r>
            <a:endParaRPr b="0" lang="en-US" sz="3600" spc="-1" strike="noStrike">
              <a:latin typeface="Arial"/>
            </a:endParaRPr>
          </a:p>
        </p:txBody>
      </p:sp>
      <p:sp>
        <p:nvSpPr>
          <p:cNvPr id="136" name="CustomShape 2"/>
          <p:cNvSpPr/>
          <p:nvPr/>
        </p:nvSpPr>
        <p:spPr>
          <a:xfrm>
            <a:off x="379440" y="3048120"/>
            <a:ext cx="6627600" cy="4266720"/>
          </a:xfrm>
          <a:prstGeom prst="rect">
            <a:avLst/>
          </a:prstGeom>
          <a:noFill/>
          <a:ln>
            <a:noFill/>
          </a:ln>
        </p:spPr>
        <p:style>
          <a:lnRef idx="0"/>
          <a:fillRef idx="0"/>
          <a:effectRef idx="0"/>
          <a:fontRef idx="minor"/>
        </p:style>
        <p:txBody>
          <a:bodyPr lIns="90000" rIns="90000" tIns="45000" bIns="45000"/>
          <a:p>
            <a:pPr marL="45720">
              <a:lnSpc>
                <a:spcPct val="90000"/>
              </a:lnSpc>
              <a:spcBef>
                <a:spcPts val="1800"/>
              </a:spcBef>
            </a:pPr>
            <a:r>
              <a:rPr b="0" lang="en-US" sz="2400" spc="-1" strike="noStrike">
                <a:solidFill>
                  <a:srgbClr val="808080"/>
                </a:solidFill>
                <a:latin typeface="Century Gothic"/>
              </a:rPr>
              <a:t>We trained the model by eliminating the last five observations, fitting the additive seasonal with trend exponential smoothing model on the remaining data, and then comparing the predictions against the actual results. </a:t>
            </a:r>
            <a:endParaRPr b="0" lang="en-US" sz="2400" spc="-1" strike="noStrike">
              <a:latin typeface="Arial"/>
            </a:endParaRPr>
          </a:p>
          <a:p>
            <a:pPr marL="45720">
              <a:lnSpc>
                <a:spcPct val="90000"/>
              </a:lnSpc>
              <a:spcBef>
                <a:spcPts val="1800"/>
              </a:spcBef>
            </a:pPr>
            <a:r>
              <a:rPr b="0" lang="en-US" sz="2400" spc="-1" strike="noStrike">
                <a:solidFill>
                  <a:srgbClr val="808080"/>
                </a:solidFill>
                <a:latin typeface="Century Gothic"/>
              </a:rPr>
              <a:t>The model actual does quite nicely in predicting the observations, with the last observations being a bit off. </a:t>
            </a:r>
            <a:endParaRPr b="0" lang="en-US" sz="2400" spc="-1" strike="noStrike">
              <a:latin typeface="Arial"/>
            </a:endParaRPr>
          </a:p>
        </p:txBody>
      </p:sp>
      <p:graphicFrame>
        <p:nvGraphicFramePr>
          <p:cNvPr id="137" name="Table 3"/>
          <p:cNvGraphicFramePr/>
          <p:nvPr/>
        </p:nvGraphicFramePr>
        <p:xfrm>
          <a:off x="7313760" y="1600200"/>
          <a:ext cx="4367520" cy="2985120"/>
        </p:xfrm>
        <a:graphic>
          <a:graphicData uri="http://schemas.openxmlformats.org/drawingml/2006/table">
            <a:tbl>
              <a:tblPr/>
              <a:tblGrid>
                <a:gridCol w="938880"/>
                <a:gridCol w="1143000"/>
                <a:gridCol w="1143000"/>
                <a:gridCol w="1143000"/>
              </a:tblGrid>
              <a:tr h="540360">
                <a:tc>
                  <a:txBody>
                    <a:bodyPr lIns="9360" rIns="9360" tIns="9360" bIns="0" anchor="b"/>
                    <a:p>
                      <a:pPr algn="ctr">
                        <a:lnSpc>
                          <a:spcPct val="100000"/>
                        </a:lnSpc>
                      </a:pPr>
                      <a:r>
                        <a:rPr b="1" lang="en-US" sz="1800" spc="-1" strike="noStrike">
                          <a:solidFill>
                            <a:srgbClr val="000000"/>
                          </a:solidFill>
                          <a:latin typeface="Century Gothic"/>
                        </a:rPr>
                        <a:t>Obs</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1" lang="en-US" sz="1800" spc="-1" strike="noStrike">
                          <a:solidFill>
                            <a:srgbClr val="000000"/>
                          </a:solidFill>
                          <a:latin typeface="Century Gothic"/>
                        </a:rPr>
                        <a:t>Predicted</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1" lang="en-US" sz="1800" spc="-1" strike="noStrike">
                          <a:solidFill>
                            <a:srgbClr val="000000"/>
                          </a:solidFill>
                          <a:latin typeface="Century Gothic"/>
                        </a:rPr>
                        <a:t>Actual</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1" lang="en-US" sz="1800" spc="-1" strike="noStrike">
                          <a:solidFill>
                            <a:srgbClr val="000000"/>
                          </a:solidFill>
                          <a:latin typeface="Century Gothic"/>
                        </a:rPr>
                        <a:t>Deviation</a:t>
                      </a:r>
                      <a:endParaRPr b="0" lang="en-US" sz="1800" spc="-1" strike="noStrike">
                        <a:latin typeface="Arial"/>
                      </a:endParaRPr>
                    </a:p>
                  </a:txBody>
                  <a:tcPr marL="9360" marR="9360">
                    <a:solidFill>
                      <a:srgbClr val="94f0e4"/>
                    </a:solidFill>
                  </a:tcPr>
                </a:tc>
              </a:tr>
              <a:tr h="489240">
                <a:tc>
                  <a:txBody>
                    <a:bodyPr lIns="9360" rIns="9360" tIns="9360" bIns="0" anchor="b"/>
                    <a:p>
                      <a:pPr algn="ctr">
                        <a:lnSpc>
                          <a:spcPct val="100000"/>
                        </a:lnSpc>
                      </a:pPr>
                      <a:r>
                        <a:rPr b="0" lang="en-US" sz="1800" spc="-1" strike="noStrike">
                          <a:solidFill>
                            <a:srgbClr val="000000"/>
                          </a:solidFill>
                          <a:latin typeface="Century Gothic"/>
                        </a:rPr>
                        <a:t>284</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0.031181</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0.03102</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-0.00016</a:t>
                      </a:r>
                      <a:endParaRPr b="0" lang="en-US" sz="1800" spc="-1" strike="noStrike">
                        <a:latin typeface="Arial"/>
                      </a:endParaRPr>
                    </a:p>
                  </a:txBody>
                  <a:tcPr marL="9360" marR="9360">
                    <a:solidFill>
                      <a:srgbClr val="94f0e4"/>
                    </a:solidFill>
                  </a:tcPr>
                </a:tc>
              </a:tr>
              <a:tr h="489240">
                <a:tc>
                  <a:txBody>
                    <a:bodyPr lIns="9360" rIns="9360" tIns="9360" bIns="0" anchor="b"/>
                    <a:p>
                      <a:pPr algn="ctr">
                        <a:lnSpc>
                          <a:spcPct val="100000"/>
                        </a:lnSpc>
                      </a:pPr>
                      <a:r>
                        <a:rPr b="0" lang="en-US" sz="1800" spc="-1" strike="noStrike">
                          <a:solidFill>
                            <a:srgbClr val="000000"/>
                          </a:solidFill>
                          <a:latin typeface="Century Gothic"/>
                        </a:rPr>
                        <a:t>285</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0.034449</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0.033316</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-0.00113</a:t>
                      </a:r>
                      <a:endParaRPr b="0" lang="en-US" sz="1800" spc="-1" strike="noStrike">
                        <a:latin typeface="Arial"/>
                      </a:endParaRPr>
                    </a:p>
                  </a:txBody>
                  <a:tcPr marL="9360" marR="9360">
                    <a:solidFill>
                      <a:srgbClr val="94f0e4"/>
                    </a:solidFill>
                  </a:tcPr>
                </a:tc>
              </a:tr>
              <a:tr h="489240">
                <a:tc>
                  <a:txBody>
                    <a:bodyPr lIns="9360" rIns="9360" tIns="9360" bIns="0" anchor="b"/>
                    <a:p>
                      <a:pPr algn="ctr">
                        <a:lnSpc>
                          <a:spcPct val="100000"/>
                        </a:lnSpc>
                      </a:pPr>
                      <a:r>
                        <a:rPr b="0" lang="en-US" sz="1800" spc="-1" strike="noStrike">
                          <a:solidFill>
                            <a:srgbClr val="000000"/>
                          </a:solidFill>
                          <a:latin typeface="Century Gothic"/>
                        </a:rPr>
                        <a:t>286</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0.03343</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0.033461</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3.1E-05</a:t>
                      </a:r>
                      <a:endParaRPr b="0" lang="en-US" sz="1800" spc="-1" strike="noStrike">
                        <a:latin typeface="Arial"/>
                      </a:endParaRPr>
                    </a:p>
                  </a:txBody>
                  <a:tcPr marL="9360" marR="9360">
                    <a:solidFill>
                      <a:srgbClr val="94f0e4"/>
                    </a:solidFill>
                  </a:tcPr>
                </a:tc>
              </a:tr>
              <a:tr h="489240">
                <a:tc>
                  <a:txBody>
                    <a:bodyPr lIns="9360" rIns="9360" tIns="9360" bIns="0" anchor="b"/>
                    <a:p>
                      <a:pPr algn="ctr">
                        <a:lnSpc>
                          <a:spcPct val="100000"/>
                        </a:lnSpc>
                      </a:pPr>
                      <a:r>
                        <a:rPr b="0" lang="en-US" sz="1800" spc="-1" strike="noStrike">
                          <a:solidFill>
                            <a:srgbClr val="000000"/>
                          </a:solidFill>
                          <a:latin typeface="Century Gothic"/>
                        </a:rPr>
                        <a:t>287</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0.03274</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0.035049</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0.002308</a:t>
                      </a:r>
                      <a:endParaRPr b="0" lang="en-US" sz="1800" spc="-1" strike="noStrike">
                        <a:latin typeface="Arial"/>
                      </a:endParaRPr>
                    </a:p>
                  </a:txBody>
                  <a:tcPr marL="9360" marR="9360">
                    <a:solidFill>
                      <a:srgbClr val="94f0e4"/>
                    </a:solidFill>
                  </a:tcPr>
                </a:tc>
              </a:tr>
              <a:tr h="487800">
                <a:tc>
                  <a:txBody>
                    <a:bodyPr lIns="9360" rIns="9360" tIns="9360" bIns="0" anchor="b"/>
                    <a:p>
                      <a:pPr algn="ctr">
                        <a:lnSpc>
                          <a:spcPct val="100000"/>
                        </a:lnSpc>
                      </a:pPr>
                      <a:r>
                        <a:rPr b="0" lang="en-US" sz="1800" spc="-1" strike="noStrike">
                          <a:solidFill>
                            <a:srgbClr val="000000"/>
                          </a:solidFill>
                          <a:latin typeface="Century Gothic"/>
                        </a:rPr>
                        <a:t>288</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0.028544</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0.028922</a:t>
                      </a:r>
                      <a:endParaRPr b="0" lang="en-US" sz="1800" spc="-1" strike="noStrike">
                        <a:latin typeface="Arial"/>
                      </a:endParaRPr>
                    </a:p>
                  </a:txBody>
                  <a:tcPr marL="9360" marR="9360">
                    <a:solidFill>
                      <a:srgbClr val="94f0e4"/>
                    </a:solidFill>
                  </a:tcPr>
                </a:tc>
                <a:tc>
                  <a:txBody>
                    <a:bodyPr lIns="9360" rIns="9360" tIns="9360" bIns="0" anchor="b"/>
                    <a:p>
                      <a:pPr algn="ctr">
                        <a:lnSpc>
                          <a:spcPct val="100000"/>
                        </a:lnSpc>
                      </a:pPr>
                      <a:r>
                        <a:rPr b="0" lang="en-US" sz="1800" spc="-1" strike="noStrike">
                          <a:solidFill>
                            <a:srgbClr val="000000"/>
                          </a:solidFill>
                          <a:latin typeface="Century Gothic"/>
                        </a:rPr>
                        <a:t>0.000378</a:t>
                      </a:r>
                      <a:endParaRPr b="0" lang="en-US" sz="1800" spc="-1" strike="noStrike">
                        <a:latin typeface="Arial"/>
                      </a:endParaRPr>
                    </a:p>
                  </a:txBody>
                  <a:tcPr marL="9360" marR="9360">
                    <a:solidFill>
                      <a:srgbClr val="94f0e4"/>
                    </a:solidFill>
                  </a:tcPr>
                </a:tc>
              </a:tr>
            </a:tbl>
          </a:graphicData>
        </a:graphic>
      </p:graphicFrame>
      <p:sp>
        <p:nvSpPr>
          <p:cNvPr id="138" name="CustomShape 4"/>
          <p:cNvSpPr/>
          <p:nvPr/>
        </p:nvSpPr>
        <p:spPr>
          <a:xfrm>
            <a:off x="7026840" y="4876920"/>
            <a:ext cx="4952520" cy="700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808080"/>
                </a:solidFill>
                <a:latin typeface="Century Gothic"/>
              </a:rPr>
              <a:t>RMSE Calculated from library(Metrics): 0.001299905</a:t>
            </a:r>
            <a:endParaRPr b="0" lang="en-US" sz="2000" spc="-1" strike="noStrike">
              <a:latin typeface="Arial"/>
            </a:endParaRPr>
          </a:p>
        </p:txBody>
      </p:sp>
    </p:spTree>
  </p:cSld>
  <p:transition spd="med">
    <p:fade/>
  </p:transition>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351240" y="228600"/>
            <a:ext cx="6507720" cy="8164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Prediction from SES Model</a:t>
            </a:r>
            <a:endParaRPr b="0" lang="en-US" sz="3600" spc="-1" strike="noStrike">
              <a:latin typeface="Arial"/>
            </a:endParaRPr>
          </a:p>
        </p:txBody>
      </p:sp>
      <p:sp>
        <p:nvSpPr>
          <p:cNvPr id="140" name="CustomShape 2"/>
          <p:cNvSpPr/>
          <p:nvPr/>
        </p:nvSpPr>
        <p:spPr>
          <a:xfrm>
            <a:off x="5770440" y="3809880"/>
            <a:ext cx="6400440" cy="2895120"/>
          </a:xfrm>
          <a:prstGeom prst="rect">
            <a:avLst/>
          </a:prstGeom>
          <a:noFill/>
          <a:ln>
            <a:noFill/>
          </a:ln>
        </p:spPr>
        <p:style>
          <a:lnRef idx="0"/>
          <a:fillRef idx="0"/>
          <a:effectRef idx="0"/>
          <a:fontRef idx="minor"/>
        </p:style>
        <p:txBody>
          <a:bodyPr lIns="90000" rIns="90000" tIns="45000" bIns="45000"/>
          <a:p>
            <a:pPr marL="45720">
              <a:lnSpc>
                <a:spcPct val="90000"/>
              </a:lnSpc>
              <a:spcBef>
                <a:spcPts val="1800"/>
              </a:spcBef>
            </a:pPr>
            <a:r>
              <a:rPr b="0" lang="en-US" sz="2400" spc="-1" strike="noStrike">
                <a:solidFill>
                  <a:srgbClr val="808080"/>
                </a:solidFill>
                <a:latin typeface="Century Gothic"/>
              </a:rPr>
              <a:t>These five points are the candidates from this model for prediction. Since the data ranges from [.006861, .0457978] with most values being above .010, the prediction intervals are well calibrated, especially since they are close to the most recent values observed in the dataset which are near 0.030.</a:t>
            </a:r>
            <a:endParaRPr b="0" lang="en-US" sz="2400" spc="-1" strike="noStrike">
              <a:latin typeface="Arial"/>
            </a:endParaRPr>
          </a:p>
        </p:txBody>
      </p:sp>
      <p:graphicFrame>
        <p:nvGraphicFramePr>
          <p:cNvPr id="141" name="Table 3"/>
          <p:cNvGraphicFramePr/>
          <p:nvPr/>
        </p:nvGraphicFramePr>
        <p:xfrm>
          <a:off x="131760" y="1143000"/>
          <a:ext cx="5581080" cy="3123720"/>
        </p:xfrm>
        <a:graphic>
          <a:graphicData uri="http://schemas.openxmlformats.org/drawingml/2006/table">
            <a:tbl>
              <a:tblPr/>
              <a:tblGrid>
                <a:gridCol w="829440"/>
                <a:gridCol w="1131120"/>
                <a:gridCol w="1206720"/>
                <a:gridCol w="1131120"/>
                <a:gridCol w="1282680"/>
              </a:tblGrid>
              <a:tr h="520560">
                <a:tc>
                  <a:txBody>
                    <a:bodyPr lIns="9360" rIns="9360" tIns="9360" bIns="0" anchor="b"/>
                    <a:p>
                      <a:pPr algn="ctr">
                        <a:lnSpc>
                          <a:spcPct val="100000"/>
                        </a:lnSpc>
                      </a:pPr>
                      <a:r>
                        <a:rPr b="1" lang="en-US" sz="1800" spc="-1" strike="noStrike">
                          <a:solidFill>
                            <a:srgbClr val="545454"/>
                          </a:solidFill>
                          <a:latin typeface="Century Gothic"/>
                        </a:rPr>
                        <a:t>Obs</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1" lang="en-US" sz="1800" spc="-1" strike="noStrike">
                          <a:solidFill>
                            <a:srgbClr val="545454"/>
                          </a:solidFill>
                          <a:latin typeface="Century Gothic"/>
                        </a:rPr>
                        <a:t>Forecast</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1" lang="en-US" sz="1800" spc="-1" strike="noStrike">
                          <a:solidFill>
                            <a:srgbClr val="545454"/>
                          </a:solidFill>
                          <a:latin typeface="Century Gothic"/>
                        </a:rPr>
                        <a:t>Lower</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1" lang="en-US" sz="1800" spc="-1" strike="noStrike">
                          <a:solidFill>
                            <a:srgbClr val="545454"/>
                          </a:solidFill>
                          <a:latin typeface="Century Gothic"/>
                        </a:rPr>
                        <a:t>Upper</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1" lang="en-US" sz="1800" spc="-1" strike="noStrike">
                          <a:solidFill>
                            <a:srgbClr val="545454"/>
                          </a:solidFill>
                          <a:latin typeface="Century Gothic"/>
                        </a:rPr>
                        <a:t>Length</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r>
              <a:tr h="520560">
                <a:tc>
                  <a:txBody>
                    <a:bodyPr lIns="9360" rIns="9360" tIns="9360" bIns="0" anchor="b"/>
                    <a:p>
                      <a:pPr algn="ctr">
                        <a:lnSpc>
                          <a:spcPct val="100000"/>
                        </a:lnSpc>
                      </a:pPr>
                      <a:r>
                        <a:rPr b="0" lang="en-US" sz="1800" spc="-1" strike="noStrike">
                          <a:solidFill>
                            <a:srgbClr val="545454"/>
                          </a:solidFill>
                          <a:latin typeface="Century Gothic"/>
                        </a:rPr>
                        <a:t>289</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0.030584</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0.027089</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0.034079</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0.00699</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r>
              <a:tr h="520560">
                <a:tc>
                  <a:txBody>
                    <a:bodyPr lIns="9360" rIns="9360" tIns="9360" bIns="0" anchor="b"/>
                    <a:p>
                      <a:pPr algn="ctr">
                        <a:lnSpc>
                          <a:spcPct val="100000"/>
                        </a:lnSpc>
                      </a:pPr>
                      <a:r>
                        <a:rPr b="0" lang="en-US" sz="1800" spc="-1" strike="noStrike">
                          <a:solidFill>
                            <a:srgbClr val="545454"/>
                          </a:solidFill>
                          <a:latin typeface="Century Gothic"/>
                        </a:rPr>
                        <a:t>290</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0.033731</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0.029952</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0.03751</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0.007559</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r>
              <a:tr h="520560">
                <a:tc>
                  <a:txBody>
                    <a:bodyPr lIns="9360" rIns="9360" tIns="9360" bIns="0" anchor="b"/>
                    <a:p>
                      <a:pPr algn="ctr">
                        <a:lnSpc>
                          <a:spcPct val="100000"/>
                        </a:lnSpc>
                      </a:pPr>
                      <a:r>
                        <a:rPr b="0" lang="en-US" sz="1800" spc="-1" strike="noStrike">
                          <a:solidFill>
                            <a:srgbClr val="545454"/>
                          </a:solidFill>
                          <a:latin typeface="Century Gothic"/>
                        </a:rPr>
                        <a:t>291</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0.037098</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0.033054</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0.041142</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0.008087</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r>
              <a:tr h="520560">
                <a:tc>
                  <a:txBody>
                    <a:bodyPr lIns="9360" rIns="9360" tIns="9360" bIns="0" anchor="b"/>
                    <a:p>
                      <a:pPr algn="ctr">
                        <a:lnSpc>
                          <a:spcPct val="100000"/>
                        </a:lnSpc>
                      </a:pPr>
                      <a:r>
                        <a:rPr b="0" lang="en-US" sz="1800" spc="-1" strike="noStrike">
                          <a:solidFill>
                            <a:srgbClr val="545454"/>
                          </a:solidFill>
                          <a:latin typeface="Century Gothic"/>
                        </a:rPr>
                        <a:t>292</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0.036273</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0.031981</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0.040565</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0.008584</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r>
              <a:tr h="520920">
                <a:tc>
                  <a:txBody>
                    <a:bodyPr lIns="9360" rIns="9360" tIns="9360" bIns="0" anchor="b"/>
                    <a:p>
                      <a:pPr algn="ctr">
                        <a:lnSpc>
                          <a:spcPct val="100000"/>
                        </a:lnSpc>
                      </a:pPr>
                      <a:r>
                        <a:rPr b="0" lang="en-US" sz="1800" spc="-1" strike="noStrike">
                          <a:solidFill>
                            <a:srgbClr val="545454"/>
                          </a:solidFill>
                          <a:latin typeface="Century Gothic"/>
                        </a:rPr>
                        <a:t>293</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0.03439</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0.029864</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0.038917</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0.009053</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r>
            </a:tbl>
          </a:graphicData>
        </a:graphic>
      </p:graphicFrame>
    </p:spTree>
  </p:cSld>
  <p:transition spd="med">
    <p:fade/>
  </p:transition>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0560" y="609480"/>
            <a:ext cx="3428640" cy="83772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ARMA(22,1,0) Model</a:t>
            </a:r>
            <a:endParaRPr b="0" lang="en-US" sz="3600" spc="-1" strike="noStrike">
              <a:latin typeface="Arial"/>
            </a:endParaRPr>
          </a:p>
        </p:txBody>
      </p:sp>
      <p:sp>
        <p:nvSpPr>
          <p:cNvPr id="143" name="CustomShape 2"/>
          <p:cNvSpPr/>
          <p:nvPr/>
        </p:nvSpPr>
        <p:spPr>
          <a:xfrm>
            <a:off x="640080" y="5334120"/>
            <a:ext cx="10972440" cy="1248120"/>
          </a:xfrm>
          <a:prstGeom prst="rect">
            <a:avLst/>
          </a:prstGeom>
          <a:noFill/>
          <a:ln>
            <a:noFill/>
          </a:ln>
        </p:spPr>
        <p:style>
          <a:lnRef idx="0"/>
          <a:fillRef idx="0"/>
          <a:effectRef idx="0"/>
          <a:fontRef idx="minor"/>
        </p:style>
        <p:txBody>
          <a:bodyPr lIns="90000" rIns="90000" tIns="45000" bIns="45000"/>
          <a:p>
            <a:pPr marL="274320" indent="-228240">
              <a:lnSpc>
                <a:spcPct val="90000"/>
              </a:lnSpc>
              <a:spcBef>
                <a:spcPts val="1800"/>
              </a:spcBef>
              <a:buClr>
                <a:srgbClr val="545454"/>
              </a:buClr>
              <a:buSzPct val="80000"/>
              <a:buFont typeface="Arial"/>
              <a:buChar char="•"/>
            </a:pPr>
            <a:r>
              <a:rPr b="0" lang="en-US" sz="2400" spc="-1" strike="noStrike">
                <a:solidFill>
                  <a:srgbClr val="808080"/>
                </a:solidFill>
                <a:latin typeface="Century Gothic"/>
              </a:rPr>
              <a:t>We ran the Yule-Walker equations in R without a lag limit on the first difference of the log of isol, and the Yule-Walker method selected 22 autoregressive terms. </a:t>
            </a:r>
            <a:endParaRPr b="0" lang="en-US" sz="2400" spc="-1" strike="noStrike">
              <a:latin typeface="Arial"/>
            </a:endParaRPr>
          </a:p>
        </p:txBody>
      </p:sp>
      <p:pic>
        <p:nvPicPr>
          <p:cNvPr id="144" name="Content Placeholder 4" descr=""/>
          <p:cNvPicPr/>
          <p:nvPr/>
        </p:nvPicPr>
        <p:blipFill>
          <a:blip r:embed="rId1"/>
          <a:stretch/>
        </p:blipFill>
        <p:spPr>
          <a:xfrm>
            <a:off x="640080" y="1760400"/>
            <a:ext cx="11092680" cy="3108240"/>
          </a:xfrm>
          <a:prstGeom prst="rect">
            <a:avLst/>
          </a:prstGeom>
          <a:ln>
            <a:noFill/>
          </a:ln>
        </p:spPr>
      </p:pic>
    </p:spTree>
  </p:cSld>
  <p:transition spd="med">
    <p:fade/>
  </p:transition>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946400" y="533520"/>
            <a:ext cx="3428640" cy="76176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Diagnostics</a:t>
            </a:r>
            <a:endParaRPr b="0" lang="en-US" sz="3600" spc="-1" strike="noStrike">
              <a:latin typeface="Arial"/>
            </a:endParaRPr>
          </a:p>
        </p:txBody>
      </p:sp>
      <p:sp>
        <p:nvSpPr>
          <p:cNvPr id="146" name="CustomShape 2"/>
          <p:cNvSpPr/>
          <p:nvPr/>
        </p:nvSpPr>
        <p:spPr>
          <a:xfrm>
            <a:off x="303120" y="4419720"/>
            <a:ext cx="11201040" cy="2361960"/>
          </a:xfrm>
          <a:prstGeom prst="rect">
            <a:avLst/>
          </a:prstGeom>
          <a:noFill/>
          <a:ln>
            <a:noFill/>
          </a:ln>
        </p:spPr>
        <p:style>
          <a:lnRef idx="0"/>
          <a:fillRef idx="0"/>
          <a:effectRef idx="0"/>
          <a:fontRef idx="minor"/>
        </p:style>
        <p:txBody>
          <a:bodyPr lIns="90000" rIns="90000" tIns="45000" bIns="45000"/>
          <a:p>
            <a:pPr marL="45720">
              <a:lnSpc>
                <a:spcPct val="90000"/>
              </a:lnSpc>
              <a:spcBef>
                <a:spcPts val="1800"/>
              </a:spcBef>
            </a:pPr>
            <a:r>
              <a:rPr b="0" lang="en-US" sz="2200" spc="-1" strike="noStrike">
                <a:solidFill>
                  <a:srgbClr val="808080"/>
                </a:solidFill>
                <a:latin typeface="Century Gothic"/>
              </a:rPr>
              <a:t>The model was fit with R code </a:t>
            </a:r>
            <a:r>
              <a:rPr b="1" lang="en-US" sz="2000" spc="-1" strike="noStrike">
                <a:solidFill>
                  <a:srgbClr val="545454"/>
                </a:solidFill>
                <a:latin typeface="Century Gothic"/>
              </a:rPr>
              <a:t>model1 &lt;- arima0(logisol, order=(22,1,0), period=12). </a:t>
            </a:r>
            <a:r>
              <a:rPr b="0" lang="en-US" sz="2200" spc="-1" strike="noStrike">
                <a:solidFill>
                  <a:srgbClr val="808080"/>
                </a:solidFill>
                <a:latin typeface="Century Gothic"/>
              </a:rPr>
              <a:t>Although 22 AR terms seems a bit overspecified, we sacrifice simplicity here for very good residual diagnostics, meeting all model assumptions. </a:t>
            </a:r>
            <a:endParaRPr b="0" lang="en-US" sz="2200" spc="-1" strike="noStrike">
              <a:latin typeface="Arial"/>
            </a:endParaRPr>
          </a:p>
          <a:p>
            <a:pPr marL="45720">
              <a:lnSpc>
                <a:spcPct val="90000"/>
              </a:lnSpc>
              <a:spcBef>
                <a:spcPts val="1800"/>
              </a:spcBef>
            </a:pPr>
            <a:r>
              <a:rPr b="0" lang="en-US" sz="2200" spc="-1" strike="noStrike">
                <a:solidFill>
                  <a:srgbClr val="808080"/>
                </a:solidFill>
                <a:latin typeface="Century Gothic"/>
              </a:rPr>
              <a:t>There is no pattern on the timeplot of the residuals that would indicate variance assumption violations, the acf looks very good, all Ljung-Box statistics are high, and we appear to have normal residuals. In fact, these are the best dianostics we’ve seen so far. </a:t>
            </a:r>
            <a:endParaRPr b="0" lang="en-US" sz="2200" spc="-1" strike="noStrike">
              <a:latin typeface="Arial"/>
            </a:endParaRPr>
          </a:p>
        </p:txBody>
      </p:sp>
      <p:pic>
        <p:nvPicPr>
          <p:cNvPr id="147" name="Picture 6" descr=""/>
          <p:cNvPicPr/>
          <p:nvPr/>
        </p:nvPicPr>
        <p:blipFill>
          <a:blip r:embed="rId1"/>
          <a:stretch/>
        </p:blipFill>
        <p:spPr>
          <a:xfrm>
            <a:off x="6696360" y="1248840"/>
            <a:ext cx="3357720" cy="3180240"/>
          </a:xfrm>
          <a:prstGeom prst="rect">
            <a:avLst/>
          </a:prstGeom>
          <a:ln>
            <a:noFill/>
          </a:ln>
        </p:spPr>
      </p:pic>
      <p:pic>
        <p:nvPicPr>
          <p:cNvPr id="148" name="Picture 8" descr=""/>
          <p:cNvPicPr/>
          <p:nvPr/>
        </p:nvPicPr>
        <p:blipFill>
          <a:blip r:embed="rId2"/>
          <a:stretch/>
        </p:blipFill>
        <p:spPr>
          <a:xfrm>
            <a:off x="1598760" y="1374120"/>
            <a:ext cx="4195800" cy="2966400"/>
          </a:xfrm>
          <a:prstGeom prst="rect">
            <a:avLst/>
          </a:prstGeom>
          <a:ln>
            <a:noFill/>
          </a:ln>
        </p:spPr>
      </p:pic>
    </p:spTree>
  </p:cSld>
  <p:transition spd="med">
    <p:fade/>
  </p:transition>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113360" y="685800"/>
            <a:ext cx="8596440" cy="13204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Model Selection</a:t>
            </a:r>
            <a:endParaRPr b="0" lang="en-US" sz="3600" spc="-1" strike="noStrike">
              <a:latin typeface="Arial"/>
            </a:endParaRPr>
          </a:p>
        </p:txBody>
      </p:sp>
      <p:sp>
        <p:nvSpPr>
          <p:cNvPr id="89" name="CustomShape 2"/>
          <p:cNvSpPr/>
          <p:nvPr/>
        </p:nvSpPr>
        <p:spPr>
          <a:xfrm>
            <a:off x="988920" y="2133720"/>
            <a:ext cx="10438920" cy="4114440"/>
          </a:xfrm>
          <a:prstGeom prst="rect">
            <a:avLst/>
          </a:prstGeom>
          <a:noFill/>
          <a:ln>
            <a:noFill/>
          </a:ln>
        </p:spPr>
        <p:style>
          <a:lnRef idx="0"/>
          <a:fillRef idx="0"/>
          <a:effectRef idx="0"/>
          <a:fontRef idx="minor"/>
        </p:style>
        <p:txBody>
          <a:bodyPr>
            <a:normAutofit/>
          </a:bodyPr>
          <a:p>
            <a:pPr marL="343080" indent="-342720">
              <a:lnSpc>
                <a:spcPct val="100000"/>
              </a:lnSpc>
              <a:spcBef>
                <a:spcPts val="2001"/>
              </a:spcBef>
              <a:buClr>
                <a:srgbClr val="40bad2"/>
              </a:buClr>
              <a:buSzPct val="80000"/>
              <a:buFont typeface="Wingdings 3" charset="2"/>
              <a:buChar char=""/>
            </a:pPr>
            <a:r>
              <a:rPr b="0" lang="en-US" sz="2000" spc="-1" strike="noStrike">
                <a:solidFill>
                  <a:srgbClr val="7f7f7f"/>
                </a:solidFill>
                <a:latin typeface="Century Gothic"/>
              </a:rPr>
              <a:t>We fit three competing models to the data to attempt to forecast the ISOL rate ahead five periods.</a:t>
            </a:r>
            <a:endParaRPr b="0" lang="en-US" sz="2000" spc="-1" strike="noStrike">
              <a:latin typeface="Arial"/>
            </a:endParaRPr>
          </a:p>
          <a:p>
            <a:pPr marL="343080" indent="-342720">
              <a:lnSpc>
                <a:spcPct val="100000"/>
              </a:lnSpc>
              <a:spcBef>
                <a:spcPts val="2001"/>
              </a:spcBef>
              <a:buClr>
                <a:srgbClr val="40bad2"/>
              </a:buClr>
              <a:buSzPct val="80000"/>
              <a:buFont typeface="Wingdings 3" charset="2"/>
              <a:buChar char=""/>
            </a:pPr>
            <a:r>
              <a:rPr b="0" lang="en-US" sz="2000" spc="-1" strike="noStrike">
                <a:solidFill>
                  <a:srgbClr val="7f7f7f"/>
                </a:solidFill>
                <a:latin typeface="Century Gothic"/>
              </a:rPr>
              <a:t>ARMA(22,1,0) model </a:t>
            </a:r>
            <a:endParaRPr b="0" lang="en-US" sz="2000" spc="-1" strike="noStrike">
              <a:latin typeface="Arial"/>
            </a:endParaRPr>
          </a:p>
          <a:p>
            <a:pPr marL="343080" indent="-342720">
              <a:lnSpc>
                <a:spcPct val="100000"/>
              </a:lnSpc>
              <a:spcBef>
                <a:spcPts val="2001"/>
              </a:spcBef>
              <a:buClr>
                <a:srgbClr val="40bad2"/>
              </a:buClr>
              <a:buSzPct val="80000"/>
              <a:buFont typeface="Wingdings 3" charset="2"/>
              <a:buChar char=""/>
            </a:pPr>
            <a:r>
              <a:rPr b="0" lang="en-US" sz="2000" spc="-1" strike="noStrike">
                <a:solidFill>
                  <a:srgbClr val="7f7f7f"/>
                </a:solidFill>
                <a:latin typeface="Century Gothic"/>
              </a:rPr>
              <a:t>Vector autoregression model with p = 22</a:t>
            </a:r>
            <a:endParaRPr b="0" lang="en-US" sz="2000" spc="-1" strike="noStrike">
              <a:latin typeface="Arial"/>
            </a:endParaRPr>
          </a:p>
          <a:p>
            <a:pPr marL="343080" indent="-342720">
              <a:lnSpc>
                <a:spcPct val="100000"/>
              </a:lnSpc>
              <a:spcBef>
                <a:spcPts val="2001"/>
              </a:spcBef>
              <a:buClr>
                <a:srgbClr val="40bad2"/>
              </a:buClr>
              <a:buSzPct val="80000"/>
              <a:buFont typeface="Wingdings 3" charset="2"/>
              <a:buChar char=""/>
            </a:pPr>
            <a:r>
              <a:rPr b="1" lang="en-US" sz="2000" spc="-1" strike="noStrike">
                <a:solidFill>
                  <a:srgbClr val="92d050"/>
                </a:solidFill>
                <a:latin typeface="Century Gothic"/>
              </a:rPr>
              <a:t>Exponential smoothing model with additive seasonal component – this was selected for the competition! </a:t>
            </a:r>
            <a:endParaRPr b="0" lang="en-US" sz="2000" spc="-1" strike="noStrike">
              <a:latin typeface="Arial"/>
            </a:endParaRPr>
          </a:p>
          <a:p>
            <a:pPr marL="343080" indent="-342720">
              <a:lnSpc>
                <a:spcPct val="100000"/>
              </a:lnSpc>
              <a:spcBef>
                <a:spcPts val="2001"/>
              </a:spcBef>
              <a:buClr>
                <a:srgbClr val="40bad2"/>
              </a:buClr>
              <a:buSzPct val="80000"/>
              <a:buFont typeface="Wingdings 3" charset="2"/>
              <a:buChar char=""/>
            </a:pPr>
            <a:r>
              <a:rPr b="0" lang="en-US" sz="2000" spc="-1" strike="noStrike">
                <a:solidFill>
                  <a:srgbClr val="7f7f7f"/>
                </a:solidFill>
                <a:latin typeface="Century Gothic"/>
              </a:rPr>
              <a:t>Note: We also considered a model with seasonal dummies, but the dummies were not found to be significant and did not lend to white noise error terms. Additionally, this model could not be used to predict without new data. </a:t>
            </a:r>
            <a:endParaRPr b="0" lang="en-US" sz="2000" spc="-1" strike="noStrike">
              <a:latin typeface="Arial"/>
            </a:endParaRPr>
          </a:p>
        </p:txBody>
      </p:sp>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884760" y="533520"/>
            <a:ext cx="5790960" cy="99036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Training of AR(22,1,0) Model</a:t>
            </a:r>
            <a:endParaRPr b="0" lang="en-US" sz="3600" spc="-1" strike="noStrike">
              <a:latin typeface="Arial"/>
            </a:endParaRPr>
          </a:p>
        </p:txBody>
      </p:sp>
      <p:sp>
        <p:nvSpPr>
          <p:cNvPr id="150" name="CustomShape 2"/>
          <p:cNvSpPr/>
          <p:nvPr/>
        </p:nvSpPr>
        <p:spPr>
          <a:xfrm>
            <a:off x="-154080" y="1752480"/>
            <a:ext cx="7160760" cy="3200040"/>
          </a:xfrm>
          <a:prstGeom prst="rect">
            <a:avLst/>
          </a:prstGeom>
          <a:noFill/>
          <a:ln>
            <a:noFill/>
          </a:ln>
        </p:spPr>
        <p:style>
          <a:lnRef idx="0"/>
          <a:fillRef idx="0"/>
          <a:effectRef idx="0"/>
          <a:fontRef idx="minor"/>
        </p:style>
        <p:txBody>
          <a:bodyPr lIns="90000" rIns="90000" tIns="45000" bIns="45000"/>
          <a:p>
            <a:pPr marL="274320" indent="-228240">
              <a:lnSpc>
                <a:spcPct val="90000"/>
              </a:lnSpc>
              <a:spcBef>
                <a:spcPts val="1800"/>
              </a:spcBef>
              <a:buClr>
                <a:srgbClr val="545454"/>
              </a:buClr>
              <a:buSzPct val="80000"/>
              <a:buFont typeface="Arial"/>
              <a:buChar char="•"/>
            </a:pPr>
            <a:r>
              <a:rPr b="0" lang="en-US" sz="2400" spc="-1" strike="noStrike">
                <a:solidFill>
                  <a:srgbClr val="808080"/>
                </a:solidFill>
                <a:latin typeface="Century Gothic"/>
              </a:rPr>
              <a:t>We removed observations 284-288 from the series and used it to test the predictive power of the AR(22,1,0) model. The results are to the right</a:t>
            </a:r>
            <a:endParaRPr b="0" lang="en-US" sz="2400" spc="-1" strike="noStrike">
              <a:latin typeface="Arial"/>
            </a:endParaRPr>
          </a:p>
          <a:p>
            <a:pPr marL="274320" indent="-228240">
              <a:lnSpc>
                <a:spcPct val="90000"/>
              </a:lnSpc>
              <a:spcBef>
                <a:spcPts val="1800"/>
              </a:spcBef>
              <a:buClr>
                <a:srgbClr val="545454"/>
              </a:buClr>
              <a:buSzPct val="80000"/>
              <a:buFont typeface="Arial"/>
              <a:buChar char="•"/>
            </a:pPr>
            <a:r>
              <a:rPr b="0" lang="en-US" sz="2400" spc="-1" strike="noStrike">
                <a:solidFill>
                  <a:srgbClr val="808080"/>
                </a:solidFill>
                <a:latin typeface="Century Gothic"/>
              </a:rPr>
              <a:t>Overall, the model doesn’t do a bad job, but there are some deviations. </a:t>
            </a:r>
            <a:endParaRPr b="0" lang="en-US" sz="2400" spc="-1" strike="noStrike">
              <a:latin typeface="Arial"/>
            </a:endParaRPr>
          </a:p>
        </p:txBody>
      </p:sp>
      <p:graphicFrame>
        <p:nvGraphicFramePr>
          <p:cNvPr id="151" name="Table 3"/>
          <p:cNvGraphicFramePr/>
          <p:nvPr/>
        </p:nvGraphicFramePr>
        <p:xfrm>
          <a:off x="7085160" y="3962520"/>
          <a:ext cx="4343040" cy="2514240"/>
        </p:xfrm>
        <a:graphic>
          <a:graphicData uri="http://schemas.openxmlformats.org/drawingml/2006/table">
            <a:tbl>
              <a:tblPr/>
              <a:tblGrid>
                <a:gridCol w="742680"/>
                <a:gridCol w="1199880"/>
                <a:gridCol w="1199880"/>
                <a:gridCol w="1200600"/>
              </a:tblGrid>
              <a:tr h="668160">
                <a:tc>
                  <a:txBody>
                    <a:bodyPr lIns="9360" rIns="9360" tIns="9360" bIns="0" anchor="b"/>
                    <a:p>
                      <a:pPr algn="ctr">
                        <a:lnSpc>
                          <a:spcPct val="100000"/>
                        </a:lnSpc>
                      </a:pPr>
                      <a:r>
                        <a:rPr b="1" lang="en-US" sz="1800" spc="-1" strike="noStrike">
                          <a:solidFill>
                            <a:srgbClr val="545454"/>
                          </a:solidFill>
                          <a:latin typeface="Century Gothic"/>
                        </a:rPr>
                        <a:t>Obs</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1" lang="en-US" sz="1800" spc="-1" strike="noStrike">
                          <a:solidFill>
                            <a:srgbClr val="545454"/>
                          </a:solidFill>
                          <a:latin typeface="Century Gothic"/>
                        </a:rPr>
                        <a:t>Predicted</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1" lang="en-US" sz="1800" spc="-1" strike="noStrike">
                          <a:solidFill>
                            <a:srgbClr val="545454"/>
                          </a:solidFill>
                          <a:latin typeface="Century Gothic"/>
                        </a:rPr>
                        <a:t>Actual</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1" lang="en-US" sz="1800" spc="-1" strike="noStrike">
                          <a:solidFill>
                            <a:srgbClr val="545454"/>
                          </a:solidFill>
                          <a:latin typeface="Century Gothic"/>
                        </a:rPr>
                        <a:t>Difference</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r>
              <a:tr h="369000">
                <a:tc>
                  <a:txBody>
                    <a:bodyPr lIns="9360" rIns="9360" tIns="9360" bIns="0" anchor="b"/>
                    <a:p>
                      <a:pPr algn="ctr">
                        <a:lnSpc>
                          <a:spcPct val="100000"/>
                        </a:lnSpc>
                      </a:pPr>
                      <a:r>
                        <a:rPr b="0" lang="en-US" sz="1800" spc="-1" strike="noStrike">
                          <a:solidFill>
                            <a:srgbClr val="545454"/>
                          </a:solidFill>
                          <a:latin typeface="Century Gothic"/>
                        </a:rPr>
                        <a:t>284</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0.031152</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0.03102</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-0.00013</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r>
              <a:tr h="369000">
                <a:tc>
                  <a:txBody>
                    <a:bodyPr lIns="9360" rIns="9360" tIns="9360" bIns="0" anchor="b"/>
                    <a:p>
                      <a:pPr algn="ctr">
                        <a:lnSpc>
                          <a:spcPct val="100000"/>
                        </a:lnSpc>
                      </a:pPr>
                      <a:r>
                        <a:rPr b="0" lang="en-US" sz="1800" spc="-1" strike="noStrike">
                          <a:solidFill>
                            <a:srgbClr val="545454"/>
                          </a:solidFill>
                          <a:latin typeface="Century Gothic"/>
                        </a:rPr>
                        <a:t>285</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0.035726</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0.033316</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-0.00241</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r>
              <a:tr h="369000">
                <a:tc>
                  <a:txBody>
                    <a:bodyPr lIns="9360" rIns="9360" tIns="9360" bIns="0" anchor="b"/>
                    <a:p>
                      <a:pPr algn="ctr">
                        <a:lnSpc>
                          <a:spcPct val="100000"/>
                        </a:lnSpc>
                      </a:pPr>
                      <a:r>
                        <a:rPr b="0" lang="en-US" sz="1800" spc="-1" strike="noStrike">
                          <a:solidFill>
                            <a:srgbClr val="545454"/>
                          </a:solidFill>
                          <a:latin typeface="Century Gothic"/>
                        </a:rPr>
                        <a:t>286</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0.030297</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0.033461</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0.003163</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r>
              <a:tr h="369000">
                <a:tc>
                  <a:txBody>
                    <a:bodyPr lIns="9360" rIns="9360" tIns="9360" bIns="0" anchor="b"/>
                    <a:p>
                      <a:pPr algn="ctr">
                        <a:lnSpc>
                          <a:spcPct val="100000"/>
                        </a:lnSpc>
                      </a:pPr>
                      <a:r>
                        <a:rPr b="0" lang="en-US" sz="1800" spc="-1" strike="noStrike">
                          <a:solidFill>
                            <a:srgbClr val="545454"/>
                          </a:solidFill>
                          <a:latin typeface="Century Gothic"/>
                        </a:rPr>
                        <a:t>287</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0.030453</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0.035049</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0.004596</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r>
              <a:tr h="370080">
                <a:tc>
                  <a:txBody>
                    <a:bodyPr lIns="9360" rIns="9360" tIns="9360" bIns="0" anchor="b"/>
                    <a:p>
                      <a:pPr algn="ctr">
                        <a:lnSpc>
                          <a:spcPct val="100000"/>
                        </a:lnSpc>
                      </a:pPr>
                      <a:r>
                        <a:rPr b="0" lang="en-US" sz="1800" spc="-1" strike="noStrike">
                          <a:solidFill>
                            <a:srgbClr val="545454"/>
                          </a:solidFill>
                          <a:latin typeface="Century Gothic"/>
                        </a:rPr>
                        <a:t>288</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0.025777</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0.028922</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c>
                  <a:txBody>
                    <a:bodyPr lIns="9360" rIns="9360" tIns="9360" bIns="0" anchor="b"/>
                    <a:p>
                      <a:pPr algn="ctr">
                        <a:lnSpc>
                          <a:spcPct val="100000"/>
                        </a:lnSpc>
                      </a:pPr>
                      <a:r>
                        <a:rPr b="0" lang="en-US" sz="1800" spc="-1" strike="noStrike">
                          <a:solidFill>
                            <a:srgbClr val="545454"/>
                          </a:solidFill>
                          <a:latin typeface="Century Gothic"/>
                        </a:rPr>
                        <a:t>0.003145</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94f0e4"/>
                    </a:solidFill>
                  </a:tcPr>
                </a:tc>
              </a:tr>
            </a:tbl>
          </a:graphicData>
        </a:graphic>
      </p:graphicFrame>
      <p:sp>
        <p:nvSpPr>
          <p:cNvPr id="152" name="CustomShape 4"/>
          <p:cNvSpPr/>
          <p:nvPr/>
        </p:nvSpPr>
        <p:spPr>
          <a:xfrm>
            <a:off x="7007400" y="3200400"/>
            <a:ext cx="4801680" cy="7002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808080"/>
                </a:solidFill>
                <a:latin typeface="Century Gothic"/>
              </a:rPr>
              <a:t>RMSE Calculated: </a:t>
            </a:r>
            <a:endParaRPr b="0" lang="en-US" sz="2000" spc="-1" strike="noStrike">
              <a:latin typeface="Arial"/>
            </a:endParaRPr>
          </a:p>
          <a:p>
            <a:pPr algn="ctr">
              <a:lnSpc>
                <a:spcPct val="100000"/>
              </a:lnSpc>
            </a:pPr>
            <a:r>
              <a:rPr b="1" lang="en-US" sz="2000" spc="-1" strike="noStrike">
                <a:solidFill>
                  <a:srgbClr val="808080"/>
                </a:solidFill>
                <a:latin typeface="Century Gothic"/>
              </a:rPr>
              <a:t>0.003421741</a:t>
            </a:r>
            <a:endParaRPr b="0" lang="en-US" sz="2000" spc="-1" strike="noStrike">
              <a:latin typeface="Arial"/>
            </a:endParaRPr>
          </a:p>
        </p:txBody>
      </p:sp>
    </p:spTree>
  </p:cSld>
  <p:transition spd="med">
    <p:fade/>
  </p:transition>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198960" y="304920"/>
            <a:ext cx="6507720" cy="8164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Prediction of AR(22,1,0) Model</a:t>
            </a:r>
            <a:endParaRPr b="0" lang="en-US" sz="3600" spc="-1" strike="noStrike">
              <a:latin typeface="Arial"/>
            </a:endParaRPr>
          </a:p>
        </p:txBody>
      </p:sp>
      <p:sp>
        <p:nvSpPr>
          <p:cNvPr id="154" name="CustomShape 2"/>
          <p:cNvSpPr/>
          <p:nvPr/>
        </p:nvSpPr>
        <p:spPr>
          <a:xfrm>
            <a:off x="379440" y="4419720"/>
            <a:ext cx="11353320" cy="2128320"/>
          </a:xfrm>
          <a:prstGeom prst="rect">
            <a:avLst/>
          </a:prstGeom>
          <a:noFill/>
          <a:ln>
            <a:noFill/>
          </a:ln>
        </p:spPr>
        <p:style>
          <a:lnRef idx="0"/>
          <a:fillRef idx="0"/>
          <a:effectRef idx="0"/>
          <a:fontRef idx="minor"/>
        </p:style>
        <p:txBody>
          <a:bodyPr lIns="90000" rIns="90000" tIns="45000" bIns="45000"/>
          <a:p>
            <a:pPr marL="274320" indent="-228240">
              <a:lnSpc>
                <a:spcPct val="90000"/>
              </a:lnSpc>
              <a:spcBef>
                <a:spcPts val="1800"/>
              </a:spcBef>
              <a:buClr>
                <a:srgbClr val="545454"/>
              </a:buClr>
              <a:buSzPct val="80000"/>
              <a:buFont typeface="Arial"/>
              <a:buChar char="•"/>
            </a:pPr>
            <a:r>
              <a:rPr b="0" lang="en-US" sz="2200" spc="-1" strike="noStrike">
                <a:solidFill>
                  <a:srgbClr val="808080"/>
                </a:solidFill>
                <a:latin typeface="Century Gothic"/>
              </a:rPr>
              <a:t>95% prediction intervals for the next five observations for the AR(22) model are included to the right. </a:t>
            </a:r>
            <a:endParaRPr b="0" lang="en-US" sz="2200" spc="-1" strike="noStrike">
              <a:latin typeface="Arial"/>
            </a:endParaRPr>
          </a:p>
          <a:p>
            <a:pPr marL="274320" indent="-228240">
              <a:lnSpc>
                <a:spcPct val="90000"/>
              </a:lnSpc>
              <a:spcBef>
                <a:spcPts val="1800"/>
              </a:spcBef>
              <a:buClr>
                <a:srgbClr val="545454"/>
              </a:buClr>
              <a:buSzPct val="80000"/>
              <a:buFont typeface="Arial"/>
              <a:buChar char="•"/>
            </a:pPr>
            <a:r>
              <a:rPr b="0" lang="en-US" sz="2200" spc="-1" strike="noStrike">
                <a:solidFill>
                  <a:srgbClr val="808080"/>
                </a:solidFill>
                <a:latin typeface="Century Gothic"/>
              </a:rPr>
              <a:t>Also, a forecast of the series in LOGS is graphed below it, to give an idea of the overall stability of the prediction vs. the actual series. The model appears to be doing a decent job in predicting since the direction of the prediction doesn’t seem too far off base. </a:t>
            </a:r>
            <a:endParaRPr b="0" lang="en-US" sz="2200" spc="-1" strike="noStrike">
              <a:latin typeface="Arial"/>
            </a:endParaRPr>
          </a:p>
        </p:txBody>
      </p:sp>
      <p:graphicFrame>
        <p:nvGraphicFramePr>
          <p:cNvPr id="155" name="Table 3"/>
          <p:cNvGraphicFramePr/>
          <p:nvPr/>
        </p:nvGraphicFramePr>
        <p:xfrm>
          <a:off x="531720" y="1143000"/>
          <a:ext cx="5562360" cy="3085920"/>
        </p:xfrm>
        <a:graphic>
          <a:graphicData uri="http://schemas.openxmlformats.org/drawingml/2006/table">
            <a:tbl>
              <a:tblPr/>
              <a:tblGrid>
                <a:gridCol w="641160"/>
                <a:gridCol w="1110960"/>
                <a:gridCol w="1371600"/>
                <a:gridCol w="1066680"/>
                <a:gridCol w="1371960"/>
              </a:tblGrid>
              <a:tr h="540360">
                <a:tc>
                  <a:txBody>
                    <a:bodyPr lIns="9360" rIns="9360" tIns="9360" bIns="0" anchor="b"/>
                    <a:p>
                      <a:pPr algn="ctr">
                        <a:lnSpc>
                          <a:spcPct val="100000"/>
                        </a:lnSpc>
                      </a:pPr>
                      <a:r>
                        <a:rPr b="1" lang="en-US" sz="1800" spc="-1" strike="noStrike">
                          <a:solidFill>
                            <a:srgbClr val="545454"/>
                          </a:solidFill>
                          <a:latin typeface="Century Gothic"/>
                        </a:rPr>
                        <a:t>Obs</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1" lang="en-US" sz="1800" spc="-1" strike="noStrike">
                          <a:solidFill>
                            <a:srgbClr val="545454"/>
                          </a:solidFill>
                          <a:latin typeface="Century Gothic"/>
                        </a:rPr>
                        <a:t>Forecast</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1" lang="en-US" sz="1800" spc="-1" strike="noStrike">
                          <a:solidFill>
                            <a:srgbClr val="545454"/>
                          </a:solidFill>
                          <a:latin typeface="Century Gothic"/>
                        </a:rPr>
                        <a:t>Lower</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1" lang="en-US" sz="1800" spc="-1" strike="noStrike">
                          <a:solidFill>
                            <a:srgbClr val="545454"/>
                          </a:solidFill>
                          <a:latin typeface="Century Gothic"/>
                        </a:rPr>
                        <a:t>Upper</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1" lang="en-US" sz="1800" spc="-1" strike="noStrike">
                          <a:solidFill>
                            <a:srgbClr val="545454"/>
                          </a:solidFill>
                          <a:latin typeface="Century Gothic"/>
                        </a:rPr>
                        <a:t>Length</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462240">
                <a:tc>
                  <a:txBody>
                    <a:bodyPr lIns="9360" rIns="9360" tIns="9360" bIns="0" anchor="b"/>
                    <a:p>
                      <a:pPr algn="ctr">
                        <a:lnSpc>
                          <a:spcPct val="100000"/>
                        </a:lnSpc>
                      </a:pPr>
                      <a:r>
                        <a:rPr b="0" lang="en-US" sz="1800" spc="-1" strike="noStrike">
                          <a:solidFill>
                            <a:srgbClr val="545454"/>
                          </a:solidFill>
                          <a:latin typeface="Century Gothic"/>
                        </a:rPr>
                        <a:t>289</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0.028317</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0.024994</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0.03208</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0.007086</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540360">
                <a:tc>
                  <a:txBody>
                    <a:bodyPr lIns="9360" rIns="9360" tIns="9360" bIns="0" anchor="b"/>
                    <a:p>
                      <a:pPr algn="ctr">
                        <a:lnSpc>
                          <a:spcPct val="100000"/>
                        </a:lnSpc>
                      </a:pPr>
                      <a:r>
                        <a:rPr b="0" lang="en-US" sz="1800" spc="-1" strike="noStrike">
                          <a:solidFill>
                            <a:srgbClr val="545454"/>
                          </a:solidFill>
                          <a:latin typeface="Century Gothic"/>
                        </a:rPr>
                        <a:t>290</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0.031472</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0.027439</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0.036098</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0.00866</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462240">
                <a:tc>
                  <a:txBody>
                    <a:bodyPr lIns="9360" rIns="9360" tIns="9360" bIns="0" anchor="b"/>
                    <a:p>
                      <a:pPr algn="ctr">
                        <a:lnSpc>
                          <a:spcPct val="100000"/>
                        </a:lnSpc>
                      </a:pPr>
                      <a:r>
                        <a:rPr b="0" lang="en-US" sz="1800" spc="-1" strike="noStrike">
                          <a:solidFill>
                            <a:srgbClr val="545454"/>
                          </a:solidFill>
                          <a:latin typeface="Century Gothic"/>
                        </a:rPr>
                        <a:t>291</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0.034586</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0.029778</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0.04017</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0.010392</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540360">
                <a:tc>
                  <a:txBody>
                    <a:bodyPr lIns="9360" rIns="9360" tIns="9360" bIns="0" anchor="b"/>
                    <a:p>
                      <a:pPr algn="ctr">
                        <a:lnSpc>
                          <a:spcPct val="100000"/>
                        </a:lnSpc>
                      </a:pPr>
                      <a:r>
                        <a:rPr b="0" lang="en-US" sz="1800" spc="-1" strike="noStrike">
                          <a:solidFill>
                            <a:srgbClr val="545454"/>
                          </a:solidFill>
                          <a:latin typeface="Century Gothic"/>
                        </a:rPr>
                        <a:t>292</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0.033818</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0.028516</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0.040104</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0.011588</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540360">
                <a:tc>
                  <a:txBody>
                    <a:bodyPr lIns="9360" rIns="9360" tIns="9360" bIns="0" anchor="b"/>
                    <a:p>
                      <a:pPr algn="ctr">
                        <a:lnSpc>
                          <a:spcPct val="100000"/>
                        </a:lnSpc>
                      </a:pPr>
                      <a:r>
                        <a:rPr b="0" lang="en-US" sz="1800" spc="-1" strike="noStrike">
                          <a:solidFill>
                            <a:srgbClr val="545454"/>
                          </a:solidFill>
                          <a:latin typeface="Century Gothic"/>
                        </a:rPr>
                        <a:t>293</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0.032603</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0.027182</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0.039105</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1800" spc="-1" strike="noStrike">
                          <a:solidFill>
                            <a:srgbClr val="545454"/>
                          </a:solidFill>
                          <a:latin typeface="Century Gothic"/>
                        </a:rPr>
                        <a:t>0.011924</a:t>
                      </a:r>
                      <a:endParaRPr b="0" lang="en-US" sz="18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bl>
          </a:graphicData>
        </a:graphic>
      </p:graphicFrame>
      <p:pic>
        <p:nvPicPr>
          <p:cNvPr id="156" name="Picture 5" descr=""/>
          <p:cNvPicPr/>
          <p:nvPr/>
        </p:nvPicPr>
        <p:blipFill>
          <a:blip r:embed="rId1"/>
          <a:stretch/>
        </p:blipFill>
        <p:spPr>
          <a:xfrm>
            <a:off x="6323040" y="1312560"/>
            <a:ext cx="5022360" cy="3144240"/>
          </a:xfrm>
          <a:prstGeom prst="rect">
            <a:avLst/>
          </a:prstGeom>
          <a:ln>
            <a:noFill/>
          </a:ln>
        </p:spPr>
      </p:pic>
    </p:spTree>
  </p:cSld>
  <p:transition spd="med">
    <p:fade/>
  </p:transition>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2665440" y="457200"/>
            <a:ext cx="7619760" cy="99036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Comparison of Selected Models</a:t>
            </a:r>
            <a:endParaRPr b="0" lang="en-US" sz="3600" spc="-1" strike="noStrike">
              <a:latin typeface="Arial"/>
            </a:endParaRPr>
          </a:p>
        </p:txBody>
      </p:sp>
      <p:sp>
        <p:nvSpPr>
          <p:cNvPr id="158" name="CustomShape 2"/>
          <p:cNvSpPr/>
          <p:nvPr/>
        </p:nvSpPr>
        <p:spPr>
          <a:xfrm>
            <a:off x="36720" y="3048120"/>
            <a:ext cx="12037680" cy="3733560"/>
          </a:xfrm>
          <a:prstGeom prst="rect">
            <a:avLst/>
          </a:prstGeom>
          <a:noFill/>
          <a:ln>
            <a:noFill/>
          </a:ln>
        </p:spPr>
        <p:style>
          <a:lnRef idx="0"/>
          <a:fillRef idx="0"/>
          <a:effectRef idx="0"/>
          <a:fontRef idx="minor"/>
        </p:style>
        <p:txBody>
          <a:bodyPr lIns="90000" rIns="90000" tIns="45000" bIns="45000"/>
          <a:p>
            <a:pPr marL="274320" indent="-228240">
              <a:lnSpc>
                <a:spcPct val="90000"/>
              </a:lnSpc>
              <a:spcBef>
                <a:spcPts val="1800"/>
              </a:spcBef>
              <a:buClr>
                <a:srgbClr val="545454"/>
              </a:buClr>
              <a:buSzPct val="80000"/>
              <a:buFont typeface="Wingdings" charset="2"/>
              <a:buChar char=""/>
            </a:pPr>
            <a:r>
              <a:rPr b="0" lang="en-US" sz="2000" spc="-1" strike="noStrike">
                <a:solidFill>
                  <a:srgbClr val="545454"/>
                </a:solidFill>
                <a:latin typeface="Century Gothic"/>
              </a:rPr>
              <a:t>The average length of the actual prediction interval for the next five periods we’re trying to predict is included. Also, the RMSE are included from the value in the TRAINING sets is included. These sums begin at observation 285 and measure the deviations from actual values to predicted values.</a:t>
            </a:r>
            <a:endParaRPr b="0" lang="en-US" sz="2000" spc="-1" strike="noStrike">
              <a:latin typeface="Arial"/>
            </a:endParaRPr>
          </a:p>
          <a:p>
            <a:pPr marL="274320" indent="-228240">
              <a:lnSpc>
                <a:spcPct val="90000"/>
              </a:lnSpc>
              <a:spcBef>
                <a:spcPts val="1800"/>
              </a:spcBef>
              <a:buClr>
                <a:srgbClr val="545454"/>
              </a:buClr>
              <a:buSzPct val="80000"/>
              <a:buFont typeface="Wingdings" charset="2"/>
              <a:buChar char=""/>
            </a:pPr>
            <a:r>
              <a:rPr b="0" lang="en-US" sz="2000" spc="-1" strike="noStrike">
                <a:solidFill>
                  <a:srgbClr val="545454"/>
                </a:solidFill>
                <a:latin typeface="Century Gothic"/>
              </a:rPr>
              <a:t>The VAR model appears to have the best average length of the prediction interval, however, the exponential smoothing has the smallest RMSE  and tends to predict the actual training data better than any of the other models. </a:t>
            </a:r>
            <a:endParaRPr b="0" lang="en-US" sz="2000" spc="-1" strike="noStrike">
              <a:latin typeface="Arial"/>
            </a:endParaRPr>
          </a:p>
          <a:p>
            <a:pPr marL="274320" indent="-228240">
              <a:lnSpc>
                <a:spcPct val="90000"/>
              </a:lnSpc>
              <a:spcBef>
                <a:spcPts val="1800"/>
              </a:spcBef>
              <a:buClr>
                <a:srgbClr val="545454"/>
              </a:buClr>
              <a:buSzPct val="80000"/>
              <a:buFont typeface="Wingdings" charset="2"/>
              <a:buChar char=""/>
            </a:pPr>
            <a:r>
              <a:rPr b="0" lang="en-US" sz="2000" spc="-1" strike="noStrike">
                <a:solidFill>
                  <a:srgbClr val="545454"/>
                </a:solidFill>
                <a:latin typeface="Century Gothic"/>
              </a:rPr>
              <a:t>We believe that because the AR(22,1,0) model and VAR(22) model are overspecified in their effort to satisfy assumptions, that it’s better to use the exponential smoothing model. It’s simpler, and appears to work better on the training data set when RMSE is considered. </a:t>
            </a:r>
            <a:endParaRPr b="0" lang="en-US" sz="2000" spc="-1" strike="noStrike">
              <a:latin typeface="Arial"/>
            </a:endParaRPr>
          </a:p>
          <a:p>
            <a:pPr marL="274320" indent="-228240">
              <a:lnSpc>
                <a:spcPct val="90000"/>
              </a:lnSpc>
              <a:spcBef>
                <a:spcPts val="1800"/>
              </a:spcBef>
              <a:buClr>
                <a:srgbClr val="545454"/>
              </a:buClr>
              <a:buSzPct val="80000"/>
              <a:buFont typeface="Wingdings" charset="2"/>
              <a:buChar char=""/>
            </a:pPr>
            <a:r>
              <a:rPr b="0" lang="en-US" sz="2000" spc="-1" strike="noStrike">
                <a:solidFill>
                  <a:srgbClr val="545454"/>
                </a:solidFill>
                <a:latin typeface="Century Gothic"/>
              </a:rPr>
              <a:t>Therefore, the model we submitted was the </a:t>
            </a:r>
            <a:r>
              <a:rPr b="1" lang="en-US" sz="2000" spc="-1" strike="noStrike">
                <a:solidFill>
                  <a:srgbClr val="545454"/>
                </a:solidFill>
                <a:latin typeface="Century Gothic"/>
              </a:rPr>
              <a:t>EXPONENTIAL SMOOTHING MODEL. </a:t>
            </a:r>
            <a:endParaRPr b="0" lang="en-US" sz="2000" spc="-1" strike="noStrike">
              <a:latin typeface="Arial"/>
            </a:endParaRPr>
          </a:p>
        </p:txBody>
      </p:sp>
      <p:graphicFrame>
        <p:nvGraphicFramePr>
          <p:cNvPr id="159" name="Table 3"/>
          <p:cNvGraphicFramePr/>
          <p:nvPr/>
        </p:nvGraphicFramePr>
        <p:xfrm>
          <a:off x="3274920" y="1274760"/>
          <a:ext cx="5866920" cy="1696680"/>
        </p:xfrm>
        <a:graphic>
          <a:graphicData uri="http://schemas.openxmlformats.org/drawingml/2006/table">
            <a:tbl>
              <a:tblPr/>
              <a:tblGrid>
                <a:gridCol w="1315440"/>
                <a:gridCol w="1942200"/>
                <a:gridCol w="2609280"/>
              </a:tblGrid>
              <a:tr h="380880">
                <a:tc>
                  <a:txBody>
                    <a:bodyPr lIns="9360" rIns="9360" tIns="9360" bIns="0" anchor="b"/>
                    <a:p>
                      <a:pPr algn="ctr">
                        <a:lnSpc>
                          <a:spcPct val="100000"/>
                        </a:lnSpc>
                      </a:pPr>
                      <a:r>
                        <a:rPr b="1" lang="en-US" sz="2000" spc="-1" strike="noStrike">
                          <a:solidFill>
                            <a:srgbClr val="d5393d"/>
                          </a:solidFill>
                          <a:latin typeface="Century Gothic"/>
                        </a:rPr>
                        <a:t>Model</a:t>
                      </a:r>
                      <a:endParaRPr b="0" lang="en-US"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1" lang="en-US" sz="2000" spc="-1" strike="noStrike">
                          <a:solidFill>
                            <a:srgbClr val="0070c0"/>
                          </a:solidFill>
                          <a:latin typeface="Century Gothic"/>
                        </a:rPr>
                        <a:t>Avg Length</a:t>
                      </a:r>
                      <a:endParaRPr b="0" lang="en-US"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1" lang="en-US" sz="2000" spc="-1" strike="noStrike">
                          <a:solidFill>
                            <a:srgbClr val="b25406"/>
                          </a:solidFill>
                          <a:latin typeface="Century Gothic"/>
                        </a:rPr>
                        <a:t>RMSE</a:t>
                      </a:r>
                      <a:endParaRPr b="0" lang="en-US"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457200">
                <a:tc>
                  <a:txBody>
                    <a:bodyPr lIns="9360" rIns="9360" tIns="9360" bIns="0" anchor="b"/>
                    <a:p>
                      <a:pPr algn="ctr">
                        <a:lnSpc>
                          <a:spcPct val="100000"/>
                        </a:lnSpc>
                      </a:pPr>
                      <a:r>
                        <a:rPr b="0" lang="en-US" sz="2000" spc="-1" strike="noStrike">
                          <a:solidFill>
                            <a:srgbClr val="d5393d"/>
                          </a:solidFill>
                          <a:latin typeface="Century Gothic"/>
                        </a:rPr>
                        <a:t>VAR</a:t>
                      </a:r>
                      <a:endParaRPr b="0" lang="en-US"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1" lang="en-US" sz="2000" spc="-1" strike="noStrike">
                          <a:solidFill>
                            <a:srgbClr val="0070c0"/>
                          </a:solidFill>
                          <a:latin typeface="Century Gothic"/>
                        </a:rPr>
                        <a:t>0.002039</a:t>
                      </a:r>
                      <a:endParaRPr b="0" lang="en-US"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2000" spc="-1" strike="noStrike">
                          <a:solidFill>
                            <a:srgbClr val="545454"/>
                          </a:solidFill>
                          <a:latin typeface="Century Gothic"/>
                        </a:rPr>
                        <a:t>0.00267872</a:t>
                      </a:r>
                      <a:r>
                        <a:rPr b="0" lang="en-US" sz="2000" spc="-1" strike="noStrike">
                          <a:solidFill>
                            <a:srgbClr val="000000"/>
                          </a:solidFill>
                          <a:latin typeface="Calibri"/>
                        </a:rPr>
                        <a:t>2</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401760">
                <a:tc>
                  <a:txBody>
                    <a:bodyPr lIns="9360" rIns="9360" tIns="9360" bIns="0" anchor="b"/>
                    <a:p>
                      <a:pPr algn="ctr">
                        <a:lnSpc>
                          <a:spcPct val="100000"/>
                        </a:lnSpc>
                      </a:pPr>
                      <a:r>
                        <a:rPr b="0" lang="en-US" sz="2000" spc="-1" strike="noStrike">
                          <a:solidFill>
                            <a:srgbClr val="d5393d"/>
                          </a:solidFill>
                          <a:latin typeface="Century Gothic"/>
                        </a:rPr>
                        <a:t>Exp Smth.</a:t>
                      </a:r>
                      <a:endParaRPr b="0" lang="en-US"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2000" spc="-1" strike="noStrike">
                          <a:solidFill>
                            <a:srgbClr val="0070c0"/>
                          </a:solidFill>
                          <a:latin typeface="Century Gothic"/>
                        </a:rPr>
                        <a:t>0.008054548</a:t>
                      </a:r>
                      <a:endParaRPr b="0" lang="en-US"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1" lang="en-US" sz="2000" spc="-1" strike="noStrike">
                          <a:solidFill>
                            <a:srgbClr val="545454"/>
                          </a:solidFill>
                          <a:latin typeface="Century Gothic"/>
                        </a:rPr>
                        <a:t>0.00129990</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r h="457200">
                <a:tc>
                  <a:txBody>
                    <a:bodyPr lIns="9360" rIns="9360" tIns="9360" bIns="0" anchor="b"/>
                    <a:p>
                      <a:pPr algn="ctr">
                        <a:lnSpc>
                          <a:spcPct val="100000"/>
                        </a:lnSpc>
                      </a:pPr>
                      <a:r>
                        <a:rPr b="0" lang="en-US" sz="2000" spc="-1" strike="noStrike">
                          <a:solidFill>
                            <a:srgbClr val="d5393d"/>
                          </a:solidFill>
                          <a:latin typeface="Century Gothic"/>
                        </a:rPr>
                        <a:t>AR(22,1,0)</a:t>
                      </a:r>
                      <a:endParaRPr b="0" lang="en-US"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9360" rIns="9360" tIns="9360" bIns="0" anchor="b"/>
                    <a:p>
                      <a:pPr algn="ctr">
                        <a:lnSpc>
                          <a:spcPct val="100000"/>
                        </a:lnSpc>
                      </a:pPr>
                      <a:r>
                        <a:rPr b="0" lang="en-US" sz="2000" spc="-1" strike="noStrike">
                          <a:solidFill>
                            <a:srgbClr val="0070c0"/>
                          </a:solidFill>
                          <a:latin typeface="Century Gothic"/>
                        </a:rPr>
                        <a:t>0.009929674</a:t>
                      </a:r>
                      <a:endParaRPr b="0" lang="en-US" sz="20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c>
                  <a:txBody>
                    <a:bodyPr lIns="0" rIns="0" tIns="0" bIns="0" anchor="b"/>
                    <a:p>
                      <a:pPr algn="ctr">
                        <a:lnSpc>
                          <a:spcPct val="100000"/>
                        </a:lnSpc>
                      </a:pPr>
                      <a:r>
                        <a:rPr b="0" lang="en-US" sz="2000" spc="-1" strike="noStrike">
                          <a:solidFill>
                            <a:srgbClr val="545454"/>
                          </a:solidFill>
                          <a:latin typeface="Century Gothic"/>
                        </a:rPr>
                        <a:t>0.003421741</a:t>
                      </a:r>
                      <a:endParaRPr b="0" lang="en-US"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f3f6"/>
                    </a:solidFill>
                  </a:tcPr>
                </a:tc>
              </a:tr>
            </a:tbl>
          </a:graphicData>
        </a:graphic>
      </p:graphicFrame>
    </p:spTree>
  </p:cSld>
  <p:transition spd="med">
    <p:fade/>
  </p:transition>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513160" y="762120"/>
            <a:ext cx="7314840" cy="76176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Vector Autoregression Model</a:t>
            </a:r>
            <a:endParaRPr b="0" lang="en-US" sz="3600" spc="-1" strike="noStrike">
              <a:latin typeface="Arial"/>
            </a:endParaRPr>
          </a:p>
        </p:txBody>
      </p:sp>
      <p:sp>
        <p:nvSpPr>
          <p:cNvPr id="91" name="CustomShape 2"/>
          <p:cNvSpPr/>
          <p:nvPr/>
        </p:nvSpPr>
        <p:spPr>
          <a:xfrm>
            <a:off x="988920" y="1905120"/>
            <a:ext cx="10134360" cy="4571640"/>
          </a:xfrm>
          <a:prstGeom prst="rect">
            <a:avLst/>
          </a:prstGeom>
          <a:noFill/>
          <a:ln>
            <a:noFill/>
          </a:ln>
        </p:spPr>
        <p:style>
          <a:lnRef idx="0"/>
          <a:fillRef idx="0"/>
          <a:effectRef idx="0"/>
          <a:fontRef idx="minor"/>
        </p:style>
        <p:txBody>
          <a:bodyPr>
            <a:normAutofit/>
          </a:bodyPr>
          <a:p>
            <a:pPr marL="343080" indent="-342720">
              <a:lnSpc>
                <a:spcPct val="100000"/>
              </a:lnSpc>
              <a:spcBef>
                <a:spcPts val="2001"/>
              </a:spcBef>
              <a:buClr>
                <a:srgbClr val="40bad2"/>
              </a:buClr>
              <a:buSzPct val="80000"/>
              <a:buFont typeface="Wingdings 3" charset="2"/>
              <a:buChar char=""/>
            </a:pPr>
            <a:r>
              <a:rPr b="0" lang="en-US" sz="2000" spc="-1" strike="noStrike">
                <a:solidFill>
                  <a:srgbClr val="7f7f7f"/>
                </a:solidFill>
                <a:latin typeface="Century Gothic"/>
              </a:rPr>
              <a:t>VAR models are designed for multivariate data. They assume that the input variables are stationary, and work in a sense ‘together’ as a system of variables. </a:t>
            </a:r>
            <a:endParaRPr b="0" lang="en-US" sz="2000" spc="-1" strike="noStrike">
              <a:latin typeface="Arial"/>
            </a:endParaRPr>
          </a:p>
          <a:p>
            <a:pPr marL="343080" indent="-342720">
              <a:lnSpc>
                <a:spcPct val="100000"/>
              </a:lnSpc>
              <a:spcBef>
                <a:spcPts val="2001"/>
              </a:spcBef>
              <a:buClr>
                <a:srgbClr val="40bad2"/>
              </a:buClr>
              <a:buSzPct val="80000"/>
              <a:buFont typeface="Wingdings 3" charset="2"/>
              <a:buChar char=""/>
            </a:pPr>
            <a:r>
              <a:rPr b="0" lang="en-US" sz="2000" spc="-1" strike="noStrike">
                <a:solidFill>
                  <a:srgbClr val="7f7f7f"/>
                </a:solidFill>
                <a:latin typeface="Century Gothic"/>
              </a:rPr>
              <a:t>Most of the assumption/diagnostic requirements for these models are the same as typical ARMA type models – VARs are a multivariate extension of this class of model. </a:t>
            </a:r>
            <a:endParaRPr b="0" lang="en-US" sz="2000" spc="-1" strike="noStrike">
              <a:latin typeface="Arial"/>
            </a:endParaRPr>
          </a:p>
          <a:p>
            <a:pPr marL="343080" indent="-342720">
              <a:lnSpc>
                <a:spcPct val="100000"/>
              </a:lnSpc>
              <a:spcBef>
                <a:spcPts val="2001"/>
              </a:spcBef>
              <a:buClr>
                <a:srgbClr val="40bad2"/>
              </a:buClr>
              <a:buSzPct val="80000"/>
              <a:buFont typeface="Wingdings 3" charset="2"/>
              <a:buChar char=""/>
            </a:pPr>
            <a:r>
              <a:rPr b="0" lang="en-US" sz="2000" spc="-1" strike="noStrike">
                <a:solidFill>
                  <a:srgbClr val="7f7f7f"/>
                </a:solidFill>
                <a:latin typeface="Century Gothic"/>
              </a:rPr>
              <a:t>A VAR(p) model can be specified with p lags. </a:t>
            </a:r>
            <a:endParaRPr b="0" lang="en-US" sz="2000" spc="-1" strike="noStrike">
              <a:latin typeface="Arial"/>
            </a:endParaRPr>
          </a:p>
          <a:p>
            <a:pPr marL="343080" indent="-342720">
              <a:lnSpc>
                <a:spcPct val="100000"/>
              </a:lnSpc>
              <a:spcBef>
                <a:spcPts val="2001"/>
              </a:spcBef>
              <a:buClr>
                <a:srgbClr val="40bad2"/>
              </a:buClr>
              <a:buSzPct val="80000"/>
              <a:buFont typeface="Wingdings 3" charset="2"/>
              <a:buChar char=""/>
            </a:pPr>
            <a:r>
              <a:rPr b="0" lang="en-US" sz="2000" spc="-1" strike="noStrike">
                <a:solidFill>
                  <a:srgbClr val="7f7f7f"/>
                </a:solidFill>
                <a:latin typeface="Century Gothic"/>
              </a:rPr>
              <a:t>VAR models are not appropriate for cointegrated series (series that move in response to one another). </a:t>
            </a:r>
            <a:endParaRPr b="0" lang="en-US" sz="2000" spc="-1" strike="noStrike">
              <a:latin typeface="Arial"/>
            </a:endParaRPr>
          </a:p>
        </p:txBody>
      </p:sp>
    </p:spTree>
  </p:cSld>
  <p:transition spd="med">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640240" y="457200"/>
            <a:ext cx="7035120" cy="137052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Johansen’s Cointegration Test</a:t>
            </a:r>
            <a:endParaRPr b="0" lang="en-US" sz="3600" spc="-1" strike="noStrike">
              <a:latin typeface="Arial"/>
            </a:endParaRPr>
          </a:p>
        </p:txBody>
      </p:sp>
      <p:sp>
        <p:nvSpPr>
          <p:cNvPr id="93" name="CustomShape 2"/>
          <p:cNvSpPr/>
          <p:nvPr/>
        </p:nvSpPr>
        <p:spPr>
          <a:xfrm>
            <a:off x="227160" y="1890720"/>
            <a:ext cx="6123600" cy="4495320"/>
          </a:xfrm>
          <a:prstGeom prst="rect">
            <a:avLst/>
          </a:prstGeom>
          <a:noFill/>
          <a:ln>
            <a:noFill/>
          </a:ln>
        </p:spPr>
        <p:style>
          <a:lnRef idx="0"/>
          <a:fillRef idx="0"/>
          <a:effectRef idx="0"/>
          <a:fontRef idx="minor"/>
        </p:style>
        <p:txBody>
          <a:bodyPr>
            <a:normAutofit/>
          </a:bodyPr>
          <a:p>
            <a:pPr marL="343080" indent="-342720">
              <a:lnSpc>
                <a:spcPct val="100000"/>
              </a:lnSpc>
              <a:spcBef>
                <a:spcPts val="1001"/>
              </a:spcBef>
              <a:buClr>
                <a:srgbClr val="40bad2"/>
              </a:buClr>
              <a:buSzPct val="80000"/>
              <a:buFont typeface="Wingdings 3" charset="2"/>
              <a:buChar char=""/>
            </a:pPr>
            <a:r>
              <a:rPr b="0" lang="en-US" sz="2000" spc="-1" strike="noStrike">
                <a:solidFill>
                  <a:srgbClr val="7f7f7f"/>
                </a:solidFill>
                <a:latin typeface="Century Gothic"/>
              </a:rPr>
              <a:t>We must first establish if the series are cointegrated to tell whether or not a VAR model is appropriate. The Johnansen’s Cointegration test can handle this task. I excluded pop from the analysis.</a:t>
            </a:r>
            <a:endParaRPr b="0" lang="en-US" sz="2000" spc="-1" strike="noStrike">
              <a:latin typeface="Arial"/>
            </a:endParaRPr>
          </a:p>
          <a:p>
            <a:pPr marL="343080" indent="-342720">
              <a:lnSpc>
                <a:spcPct val="100000"/>
              </a:lnSpc>
              <a:spcBef>
                <a:spcPts val="1001"/>
              </a:spcBef>
              <a:buClr>
                <a:srgbClr val="40bad2"/>
              </a:buClr>
              <a:buSzPct val="80000"/>
              <a:buFont typeface="Wingdings 3" charset="2"/>
              <a:buChar char=""/>
            </a:pPr>
            <a:r>
              <a:rPr b="0" lang="en-US" sz="2000" spc="-1" strike="noStrike">
                <a:solidFill>
                  <a:srgbClr val="7f7f7f"/>
                </a:solidFill>
                <a:latin typeface="Century Gothic"/>
              </a:rPr>
              <a:t>Since none of the test statistics reach the critical values here, we can conclude that there is no conintegration amongst these series. </a:t>
            </a:r>
            <a:endParaRPr b="0" lang="en-US" sz="2000" spc="-1" strike="noStrike">
              <a:latin typeface="Arial"/>
            </a:endParaRPr>
          </a:p>
          <a:p>
            <a:pPr marL="343080" indent="-342720">
              <a:lnSpc>
                <a:spcPct val="100000"/>
              </a:lnSpc>
              <a:spcBef>
                <a:spcPts val="1001"/>
              </a:spcBef>
              <a:buClr>
                <a:srgbClr val="40bad2"/>
              </a:buClr>
              <a:buSzPct val="80000"/>
              <a:buFont typeface="Wingdings 3" charset="2"/>
              <a:buChar char=""/>
            </a:pPr>
            <a:r>
              <a:rPr b="0" lang="en-US" sz="2000" spc="-1" strike="noStrike">
                <a:solidFill>
                  <a:srgbClr val="7f7f7f"/>
                </a:solidFill>
                <a:latin typeface="Century Gothic"/>
              </a:rPr>
              <a:t>This was done with library(urca), ca.jo(data) command</a:t>
            </a:r>
            <a:endParaRPr b="0" lang="en-US" sz="2000" spc="-1" strike="noStrike">
              <a:latin typeface="Arial"/>
            </a:endParaRPr>
          </a:p>
          <a:p>
            <a:pPr>
              <a:lnSpc>
                <a:spcPct val="100000"/>
              </a:lnSpc>
              <a:spcBef>
                <a:spcPts val="1001"/>
              </a:spcBef>
            </a:pPr>
            <a:endParaRPr b="0" lang="en-US" sz="2000" spc="-1" strike="noStrike">
              <a:latin typeface="Arial"/>
            </a:endParaRPr>
          </a:p>
        </p:txBody>
      </p:sp>
      <p:pic>
        <p:nvPicPr>
          <p:cNvPr id="94" name="圖片 4" descr=""/>
          <p:cNvPicPr/>
          <p:nvPr/>
        </p:nvPicPr>
        <p:blipFill>
          <a:blip r:embed="rId1"/>
          <a:stretch/>
        </p:blipFill>
        <p:spPr>
          <a:xfrm>
            <a:off x="6351120" y="1171080"/>
            <a:ext cx="5837400" cy="5686560"/>
          </a:xfrm>
          <a:prstGeom prst="rect">
            <a:avLst/>
          </a:prstGeom>
          <a:ln>
            <a:noFill/>
          </a:ln>
        </p:spPr>
      </p:pic>
    </p:spTree>
  </p:cSld>
  <p:transition spd="med">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2894040" y="533520"/>
            <a:ext cx="6507720" cy="8164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Preprocessing of data: ISOL</a:t>
            </a:r>
            <a:endParaRPr b="0" lang="en-US" sz="3600" spc="-1" strike="noStrike">
              <a:latin typeface="Arial"/>
            </a:endParaRPr>
          </a:p>
        </p:txBody>
      </p:sp>
      <p:sp>
        <p:nvSpPr>
          <p:cNvPr id="96" name="CustomShape 2"/>
          <p:cNvSpPr/>
          <p:nvPr/>
        </p:nvSpPr>
        <p:spPr>
          <a:xfrm>
            <a:off x="684360" y="4648320"/>
            <a:ext cx="10743840" cy="1828440"/>
          </a:xfrm>
          <a:prstGeom prst="rect">
            <a:avLst/>
          </a:prstGeom>
          <a:noFill/>
          <a:ln>
            <a:noFill/>
          </a:ln>
        </p:spPr>
        <p:style>
          <a:lnRef idx="0"/>
          <a:fillRef idx="0"/>
          <a:effectRef idx="0"/>
          <a:fontRef idx="minor"/>
        </p:style>
        <p:txBody>
          <a:bodyPr>
            <a:normAutofit/>
          </a:bodyPr>
          <a:p>
            <a:pPr marL="343080" indent="-342720">
              <a:lnSpc>
                <a:spcPct val="100000"/>
              </a:lnSpc>
              <a:spcBef>
                <a:spcPts val="1001"/>
              </a:spcBef>
              <a:buClr>
                <a:srgbClr val="40bad2"/>
              </a:buClr>
              <a:buSzPct val="80000"/>
              <a:buFont typeface="Wingdings 3" charset="2"/>
              <a:buChar char=""/>
            </a:pPr>
            <a:r>
              <a:rPr b="0" lang="en-US" sz="1800" spc="-1" strike="noStrike">
                <a:solidFill>
                  <a:srgbClr val="7f7f7f"/>
                </a:solidFill>
                <a:latin typeface="Century Gothic"/>
              </a:rPr>
              <a:t>This series was difficult to be completely stationarized. The best we could get was the first difference of the log transformation of isol. </a:t>
            </a:r>
            <a:endParaRPr b="0" lang="en-US" sz="1800" spc="-1" strike="noStrike">
              <a:latin typeface="Arial"/>
            </a:endParaRPr>
          </a:p>
          <a:p>
            <a:pPr marL="343080" indent="-342720">
              <a:lnSpc>
                <a:spcPct val="100000"/>
              </a:lnSpc>
              <a:spcBef>
                <a:spcPts val="1001"/>
              </a:spcBef>
              <a:buClr>
                <a:srgbClr val="40bad2"/>
              </a:buClr>
              <a:buSzPct val="80000"/>
              <a:buFont typeface="Wingdings 3" charset="2"/>
              <a:buChar char=""/>
            </a:pPr>
            <a:r>
              <a:rPr b="0" lang="en-US" sz="1800" spc="-1" strike="noStrike">
                <a:solidFill>
                  <a:srgbClr val="7f7f7f"/>
                </a:solidFill>
                <a:latin typeface="Century Gothic"/>
              </a:rPr>
              <a:t>The ACF indicates that there is still some serial correlation (significant spikes exist in the acf). </a:t>
            </a:r>
            <a:endParaRPr b="0" lang="en-US" sz="1800" spc="-1" strike="noStrike">
              <a:latin typeface="Arial"/>
            </a:endParaRPr>
          </a:p>
          <a:p>
            <a:pPr marL="343080" indent="-342720">
              <a:lnSpc>
                <a:spcPct val="100000"/>
              </a:lnSpc>
              <a:spcBef>
                <a:spcPts val="1001"/>
              </a:spcBef>
              <a:buClr>
                <a:srgbClr val="40bad2"/>
              </a:buClr>
              <a:buSzPct val="80000"/>
              <a:buFont typeface="Wingdings 3" charset="2"/>
              <a:buChar char=""/>
            </a:pPr>
            <a:r>
              <a:rPr b="0" lang="en-US" sz="1800" spc="-1" strike="noStrike">
                <a:solidFill>
                  <a:srgbClr val="7f7f7f"/>
                </a:solidFill>
                <a:latin typeface="Century Gothic"/>
              </a:rPr>
              <a:t>However, it is an improvement over the original acf pictured above. VAR models do require stationary variable inputs, but given the data this is probably the best we can get. </a:t>
            </a:r>
            <a:endParaRPr b="0" lang="en-US" sz="1800" spc="-1" strike="noStrike">
              <a:latin typeface="Arial"/>
            </a:endParaRPr>
          </a:p>
        </p:txBody>
      </p:sp>
      <p:pic>
        <p:nvPicPr>
          <p:cNvPr id="97" name="Content Placeholder 5" descr=""/>
          <p:cNvPicPr/>
          <p:nvPr/>
        </p:nvPicPr>
        <p:blipFill>
          <a:blip r:embed="rId1"/>
          <a:stretch/>
        </p:blipFill>
        <p:spPr>
          <a:xfrm>
            <a:off x="5865840" y="1568520"/>
            <a:ext cx="2857320" cy="2706120"/>
          </a:xfrm>
          <a:prstGeom prst="rect">
            <a:avLst/>
          </a:prstGeom>
          <a:ln>
            <a:noFill/>
          </a:ln>
        </p:spPr>
      </p:pic>
      <p:pic>
        <p:nvPicPr>
          <p:cNvPr id="98" name="Picture 6" descr=""/>
          <p:cNvPicPr/>
          <p:nvPr/>
        </p:nvPicPr>
        <p:blipFill>
          <a:blip r:embed="rId2"/>
          <a:stretch/>
        </p:blipFill>
        <p:spPr>
          <a:xfrm>
            <a:off x="8837640" y="1573200"/>
            <a:ext cx="2857320" cy="2706120"/>
          </a:xfrm>
          <a:prstGeom prst="rect">
            <a:avLst/>
          </a:prstGeom>
          <a:ln>
            <a:noFill/>
          </a:ln>
        </p:spPr>
      </p:pic>
      <p:pic>
        <p:nvPicPr>
          <p:cNvPr id="99" name="Picture 7" descr=""/>
          <p:cNvPicPr/>
          <p:nvPr/>
        </p:nvPicPr>
        <p:blipFill>
          <a:blip r:embed="rId3"/>
          <a:stretch/>
        </p:blipFill>
        <p:spPr>
          <a:xfrm>
            <a:off x="26280" y="1616040"/>
            <a:ext cx="5488560" cy="2611440"/>
          </a:xfrm>
          <a:prstGeom prst="rect">
            <a:avLst/>
          </a:prstGeom>
          <a:ln>
            <a:noFill/>
          </a:ln>
        </p:spPr>
      </p:pic>
    </p:spTree>
  </p:cSld>
  <p:transition spd="med">
    <p:fade/>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5760" y="4712760"/>
            <a:ext cx="11201040" cy="1459080"/>
          </a:xfrm>
          <a:prstGeom prst="rect">
            <a:avLst/>
          </a:prstGeom>
          <a:noFill/>
          <a:ln>
            <a:noFill/>
          </a:ln>
        </p:spPr>
        <p:style>
          <a:lnRef idx="0"/>
          <a:fillRef idx="0"/>
          <a:effectRef idx="0"/>
          <a:fontRef idx="minor"/>
        </p:style>
        <p:txBody>
          <a:bodyPr lIns="90000" rIns="90000" tIns="45000" bIns="45000"/>
          <a:p>
            <a:pPr marL="274320" indent="-228240">
              <a:lnSpc>
                <a:spcPct val="90000"/>
              </a:lnSpc>
              <a:spcBef>
                <a:spcPts val="1800"/>
              </a:spcBef>
              <a:buClr>
                <a:srgbClr val="545454"/>
              </a:buClr>
              <a:buSzPct val="80000"/>
              <a:buFont typeface="Arial"/>
              <a:buChar char="•"/>
            </a:pPr>
            <a:r>
              <a:rPr b="0" lang="en-US" sz="1800" spc="-1" strike="noStrike">
                <a:solidFill>
                  <a:srgbClr val="808080"/>
                </a:solidFill>
                <a:latin typeface="Century Gothic"/>
              </a:rPr>
              <a:t>The second difference of the log of HPI still shows some autocorrelation at lag 1, but overall is better than the original series. It could still be included in the VAR with some caution.</a:t>
            </a:r>
            <a:endParaRPr b="0" lang="en-US" sz="1800" spc="-1" strike="noStrike">
              <a:latin typeface="Arial"/>
            </a:endParaRPr>
          </a:p>
          <a:p>
            <a:pPr marL="274320" indent="-228240">
              <a:lnSpc>
                <a:spcPct val="90000"/>
              </a:lnSpc>
              <a:spcBef>
                <a:spcPts val="1800"/>
              </a:spcBef>
              <a:buClr>
                <a:srgbClr val="545454"/>
              </a:buClr>
              <a:buSzPct val="80000"/>
              <a:buFont typeface="Arial"/>
              <a:buChar char="•"/>
            </a:pPr>
            <a:r>
              <a:rPr b="0" lang="en-US" sz="1800" spc="-1" strike="noStrike">
                <a:solidFill>
                  <a:srgbClr val="808080"/>
                </a:solidFill>
                <a:latin typeface="Century Gothic"/>
              </a:rPr>
              <a:t>The second difference of UR had a very similar acf. We chose to exclude it from our final VAR model since adding an additional series that isn’t perfectly stationary wouldn’t be of any use. </a:t>
            </a:r>
            <a:endParaRPr b="0" lang="en-US" sz="1800" spc="-1" strike="noStrike">
              <a:latin typeface="Arial"/>
            </a:endParaRPr>
          </a:p>
        </p:txBody>
      </p:sp>
      <p:pic>
        <p:nvPicPr>
          <p:cNvPr id="101" name="Content Placeholder 8" descr=""/>
          <p:cNvPicPr/>
          <p:nvPr/>
        </p:nvPicPr>
        <p:blipFill>
          <a:blip r:embed="rId1"/>
          <a:stretch/>
        </p:blipFill>
        <p:spPr>
          <a:xfrm>
            <a:off x="150840" y="1350360"/>
            <a:ext cx="3276360" cy="3103200"/>
          </a:xfrm>
          <a:prstGeom prst="rect">
            <a:avLst/>
          </a:prstGeom>
          <a:ln>
            <a:noFill/>
          </a:ln>
        </p:spPr>
      </p:pic>
      <p:pic>
        <p:nvPicPr>
          <p:cNvPr id="102" name="Picture 9" descr=""/>
          <p:cNvPicPr/>
          <p:nvPr/>
        </p:nvPicPr>
        <p:blipFill>
          <a:blip r:embed="rId2"/>
          <a:stretch/>
        </p:blipFill>
        <p:spPr>
          <a:xfrm>
            <a:off x="3656160" y="1350360"/>
            <a:ext cx="3276360" cy="3103200"/>
          </a:xfrm>
          <a:prstGeom prst="rect">
            <a:avLst/>
          </a:prstGeom>
          <a:ln>
            <a:noFill/>
          </a:ln>
        </p:spPr>
      </p:pic>
      <p:pic>
        <p:nvPicPr>
          <p:cNvPr id="103" name="Picture 10" descr=""/>
          <p:cNvPicPr/>
          <p:nvPr/>
        </p:nvPicPr>
        <p:blipFill>
          <a:blip r:embed="rId3"/>
          <a:stretch/>
        </p:blipFill>
        <p:spPr>
          <a:xfrm>
            <a:off x="7054560" y="1600200"/>
            <a:ext cx="5130360" cy="2440800"/>
          </a:xfrm>
          <a:prstGeom prst="rect">
            <a:avLst/>
          </a:prstGeom>
          <a:ln>
            <a:noFill/>
          </a:ln>
        </p:spPr>
      </p:pic>
      <p:sp>
        <p:nvSpPr>
          <p:cNvPr id="104" name="CustomShape 2"/>
          <p:cNvSpPr/>
          <p:nvPr/>
        </p:nvSpPr>
        <p:spPr>
          <a:xfrm>
            <a:off x="2894040" y="533520"/>
            <a:ext cx="6507720" cy="8164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Preprocessing of data: HPI</a:t>
            </a:r>
            <a:endParaRPr b="0" lang="en-US" sz="3600" spc="-1" strike="noStrike">
              <a:latin typeface="Arial"/>
            </a:endParaRPr>
          </a:p>
        </p:txBody>
      </p:sp>
    </p:spTree>
  </p:cSld>
  <p:transition spd="med">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Picture 2" descr=""/>
          <p:cNvPicPr/>
          <p:nvPr/>
        </p:nvPicPr>
        <p:blipFill>
          <a:blip r:embed="rId1"/>
          <a:stretch/>
        </p:blipFill>
        <p:spPr>
          <a:xfrm>
            <a:off x="2055960" y="1295280"/>
            <a:ext cx="8174520" cy="3885840"/>
          </a:xfrm>
          <a:prstGeom prst="rect">
            <a:avLst/>
          </a:prstGeom>
          <a:ln>
            <a:noFill/>
          </a:ln>
        </p:spPr>
      </p:pic>
      <p:sp>
        <p:nvSpPr>
          <p:cNvPr id="106" name="CustomShape 1"/>
          <p:cNvSpPr/>
          <p:nvPr/>
        </p:nvSpPr>
        <p:spPr>
          <a:xfrm>
            <a:off x="150840" y="5410080"/>
            <a:ext cx="11810520" cy="994320"/>
          </a:xfrm>
          <a:prstGeom prst="rect">
            <a:avLst/>
          </a:prstGeom>
          <a:noFill/>
          <a:ln>
            <a:noFill/>
          </a:ln>
        </p:spPr>
        <p:style>
          <a:lnRef idx="0"/>
          <a:fillRef idx="0"/>
          <a:effectRef idx="0"/>
          <a:fontRef idx="minor"/>
        </p:style>
        <p:txBody>
          <a:bodyPr lIns="90000" rIns="90000" tIns="45000" bIns="45000"/>
          <a:p>
            <a:pPr>
              <a:lnSpc>
                <a:spcPct val="90000"/>
              </a:lnSpc>
            </a:pPr>
            <a:r>
              <a:rPr b="0" lang="en-US" sz="2200" spc="-1" strike="noStrike">
                <a:solidFill>
                  <a:srgbClr val="808080"/>
                </a:solidFill>
                <a:latin typeface="Century Gothic"/>
              </a:rPr>
              <a:t>While the acf for log(isol) first differenced is not the best – an augmented dickey fuller test concludes that the data may be stationary. So, we can proceed with using it in the VAR, although with some caution since the acf looks bad. </a:t>
            </a:r>
            <a:endParaRPr b="0" lang="en-US" sz="2200" spc="-1" strike="noStrike">
              <a:latin typeface="Arial"/>
            </a:endParaRPr>
          </a:p>
        </p:txBody>
      </p:sp>
      <p:sp>
        <p:nvSpPr>
          <p:cNvPr id="107" name="CustomShape 2"/>
          <p:cNvSpPr/>
          <p:nvPr/>
        </p:nvSpPr>
        <p:spPr>
          <a:xfrm>
            <a:off x="2817720" y="533520"/>
            <a:ext cx="7117200" cy="91404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Justification for Preprocessing</a:t>
            </a:r>
            <a:endParaRPr b="0" lang="en-US" sz="3600" spc="-1" strike="noStrike">
              <a:latin typeface="Arial"/>
            </a:endParaRPr>
          </a:p>
        </p:txBody>
      </p:sp>
    </p:spTree>
  </p:cSld>
  <p:transition spd="med">
    <p:fade/>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227160" y="2057400"/>
            <a:ext cx="6095520" cy="4038840"/>
          </a:xfrm>
          <a:prstGeom prst="rect">
            <a:avLst/>
          </a:prstGeom>
          <a:noFill/>
          <a:ln>
            <a:noFill/>
          </a:ln>
        </p:spPr>
        <p:style>
          <a:lnRef idx="0"/>
          <a:fillRef idx="0"/>
          <a:effectRef idx="0"/>
          <a:fontRef idx="minor"/>
        </p:style>
        <p:txBody>
          <a:bodyPr lIns="90000" rIns="90000" tIns="45000" bIns="45000"/>
          <a:p>
            <a:pPr>
              <a:lnSpc>
                <a:spcPct val="90000"/>
              </a:lnSpc>
            </a:pPr>
            <a:r>
              <a:rPr b="0" lang="en-US" sz="2400" spc="-1" strike="noStrike">
                <a:solidFill>
                  <a:srgbClr val="808080"/>
                </a:solidFill>
                <a:latin typeface="Century Gothic"/>
              </a:rPr>
              <a:t>The second difference of the log of HPI was chosen here since its p-value is the smallest. </a:t>
            </a:r>
            <a:endParaRPr b="0" lang="en-US" sz="2400" spc="-1" strike="noStrike">
              <a:latin typeface="Arial"/>
            </a:endParaRPr>
          </a:p>
          <a:p>
            <a:pPr>
              <a:lnSpc>
                <a:spcPct val="90000"/>
              </a:lnSpc>
            </a:pPr>
            <a:endParaRPr b="0" lang="en-US" sz="2400" spc="-1" strike="noStrike">
              <a:latin typeface="Arial"/>
            </a:endParaRPr>
          </a:p>
          <a:p>
            <a:pPr>
              <a:lnSpc>
                <a:spcPct val="90000"/>
              </a:lnSpc>
            </a:pPr>
            <a:r>
              <a:rPr b="0" lang="en-US" sz="2400" spc="-1" strike="noStrike">
                <a:solidFill>
                  <a:srgbClr val="808080"/>
                </a:solidFill>
                <a:latin typeface="Century Gothic"/>
              </a:rPr>
              <a:t>The first difference was just on the border of significance, indicating that the first difference alone might not be enough to ensure stationary. </a:t>
            </a:r>
            <a:endParaRPr b="0" lang="en-US" sz="2400" spc="-1" strike="noStrike">
              <a:latin typeface="Arial"/>
            </a:endParaRPr>
          </a:p>
          <a:p>
            <a:pPr>
              <a:lnSpc>
                <a:spcPct val="90000"/>
              </a:lnSpc>
            </a:pPr>
            <a:endParaRPr b="0" lang="en-US" sz="2400" spc="-1" strike="noStrike">
              <a:latin typeface="Arial"/>
            </a:endParaRPr>
          </a:p>
          <a:p>
            <a:pPr>
              <a:lnSpc>
                <a:spcPct val="90000"/>
              </a:lnSpc>
            </a:pPr>
            <a:r>
              <a:rPr b="0" lang="en-US" sz="2400" spc="-1" strike="noStrike">
                <a:solidFill>
                  <a:srgbClr val="808080"/>
                </a:solidFill>
                <a:latin typeface="Century Gothic"/>
              </a:rPr>
              <a:t>While the acf looks bad, we still have some evidence that we can use this data in a VAR model.</a:t>
            </a:r>
            <a:endParaRPr b="0" lang="en-US" sz="2400" spc="-1" strike="noStrike">
              <a:latin typeface="Arial"/>
            </a:endParaRPr>
          </a:p>
        </p:txBody>
      </p:sp>
      <p:sp>
        <p:nvSpPr>
          <p:cNvPr id="109" name="CustomShape 2"/>
          <p:cNvSpPr/>
          <p:nvPr/>
        </p:nvSpPr>
        <p:spPr>
          <a:xfrm>
            <a:off x="3503520" y="304920"/>
            <a:ext cx="6507720" cy="8164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More for Preprocessing</a:t>
            </a:r>
            <a:endParaRPr b="0" lang="en-US" sz="3600" spc="-1" strike="noStrike">
              <a:latin typeface="Arial"/>
            </a:endParaRPr>
          </a:p>
        </p:txBody>
      </p:sp>
      <p:pic>
        <p:nvPicPr>
          <p:cNvPr id="110" name="圖片 4" descr=""/>
          <p:cNvPicPr/>
          <p:nvPr/>
        </p:nvPicPr>
        <p:blipFill>
          <a:blip r:embed="rId1"/>
          <a:stretch/>
        </p:blipFill>
        <p:spPr>
          <a:xfrm>
            <a:off x="6551640" y="990720"/>
            <a:ext cx="5409720" cy="5774760"/>
          </a:xfrm>
          <a:prstGeom prst="rect">
            <a:avLst/>
          </a:prstGeom>
          <a:ln>
            <a:noFill/>
          </a:ln>
        </p:spPr>
      </p:pic>
    </p:spTree>
  </p:cSld>
  <p:transition spd="med">
    <p:fade/>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Picture 4" descr=""/>
          <p:cNvPicPr/>
          <p:nvPr/>
        </p:nvPicPr>
        <p:blipFill>
          <a:blip r:embed="rId1"/>
          <a:stretch/>
        </p:blipFill>
        <p:spPr>
          <a:xfrm>
            <a:off x="0" y="2008440"/>
            <a:ext cx="12188520" cy="1676160"/>
          </a:xfrm>
          <a:prstGeom prst="rect">
            <a:avLst/>
          </a:prstGeom>
          <a:ln>
            <a:noFill/>
          </a:ln>
        </p:spPr>
      </p:pic>
      <p:sp>
        <p:nvSpPr>
          <p:cNvPr id="112" name="CustomShape 1"/>
          <p:cNvSpPr/>
          <p:nvPr/>
        </p:nvSpPr>
        <p:spPr>
          <a:xfrm>
            <a:off x="2490480" y="4343400"/>
            <a:ext cx="7314840" cy="10044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808080"/>
                </a:solidFill>
                <a:latin typeface="Century Gothic"/>
              </a:rPr>
              <a:t>R has a function {VARSelect} that can select the lag order p of the var model. The AIC method here selects 10 lags. </a:t>
            </a:r>
            <a:endParaRPr b="0" lang="en-US" sz="2000" spc="-1" strike="noStrike">
              <a:latin typeface="Arial"/>
            </a:endParaRPr>
          </a:p>
        </p:txBody>
      </p:sp>
      <p:sp>
        <p:nvSpPr>
          <p:cNvPr id="113" name="CustomShape 2"/>
          <p:cNvSpPr/>
          <p:nvPr/>
        </p:nvSpPr>
        <p:spPr>
          <a:xfrm>
            <a:off x="2894040" y="533520"/>
            <a:ext cx="6507720" cy="816480"/>
          </a:xfrm>
          <a:prstGeom prst="rect">
            <a:avLst/>
          </a:prstGeom>
          <a:noFill/>
          <a:ln>
            <a:noFill/>
          </a:ln>
        </p:spPr>
        <p:style>
          <a:lnRef idx="0"/>
          <a:fillRef idx="0"/>
          <a:effectRef idx="0"/>
          <a:fontRef idx="minor"/>
        </p:style>
        <p:txBody>
          <a:bodyPr>
            <a:normAutofit/>
          </a:bodyPr>
          <a:p>
            <a:pPr>
              <a:lnSpc>
                <a:spcPct val="100000"/>
              </a:lnSpc>
            </a:pPr>
            <a:r>
              <a:rPr b="0" lang="en-US" sz="3600" spc="-1" strike="noStrike">
                <a:solidFill>
                  <a:srgbClr val="40bad2"/>
                </a:solidFill>
                <a:latin typeface="Century Gothic"/>
              </a:rPr>
              <a:t>Development of VAR Model</a:t>
            </a:r>
            <a:endParaRPr b="0" lang="en-US" sz="3600" spc="-1" strike="noStrike">
              <a:latin typeface="Arial"/>
            </a:endParaRPr>
          </a:p>
        </p:txBody>
      </p:sp>
    </p:spTree>
  </p:cSld>
  <p:transition spd="med">
    <p:fade/>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Slice</Template>
  <TotalTime>0</TotalTime>
  <Application>LibreOffice/6.0.7.3$Linux_X86_64 LibreOffice_project/00m0$Build-3</Application>
  <Words>2108</Words>
  <Paragraphs>330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2016-04-23T01:00:58Z</dcterms:created>
  <dc:creator/>
  <dc:description/>
  <dc:language>en-US</dc:language>
  <cp:lastModifiedBy/>
  <dcterms:modified xsi:type="dcterms:W3CDTF">2019-05-14T12:20:14Z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27</vt:i4>
  </property>
  <property fmtid="{D5CDD505-2E9C-101B-9397-08002B2CF9AE}" pid="8" name="PresentationFormat">
    <vt:lpwstr>自訂</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y fmtid="{D5CDD505-2E9C-101B-9397-08002B2CF9AE}" pid="12" name="_TemplateID">
    <vt:lpwstr>TC028048799991</vt:lpwstr>
  </property>
</Properties>
</file>