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55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2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7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2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68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2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8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58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6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0E5F-0769-4890-BD24-9635E7B7BECD}" type="datetimeFigureOut">
              <a:rPr lang="ko-KR" altLang="en-US" smtClean="0"/>
              <a:t>2015-04-30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3AE6-3DC6-4E92-B769-376F51992A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077" y="40466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객체지향 프로그래밍</a:t>
            </a:r>
            <a:r>
              <a:rPr lang="en-US" altLang="ko-KR" sz="2000" b="1" dirty="0"/>
              <a:t>(OOP: Object-Oriented Programming)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  <a:r>
              <a:rPr lang="en-US" altLang="ko-KR" sz="1600" b="1" dirty="0"/>
              <a:t> </a:t>
            </a:r>
            <a:endParaRPr lang="ko-KR" altLang="en-US" sz="1600" dirty="0"/>
          </a:p>
          <a:p>
            <a:r>
              <a:rPr lang="ko-KR" altLang="en-US" sz="1400" dirty="0"/>
              <a:t> </a:t>
            </a:r>
          </a:p>
          <a:p>
            <a:r>
              <a:rPr lang="en-US" altLang="ko-KR" sz="1400" dirty="0"/>
              <a:t>: </a:t>
            </a:r>
            <a:r>
              <a:rPr lang="ko-KR" altLang="en-US" sz="1400" dirty="0"/>
              <a:t>현재 가장 활발하게 </a:t>
            </a:r>
            <a:r>
              <a:rPr lang="ko-KR" altLang="en-US" sz="1400" dirty="0" smtClean="0"/>
              <a:t>쓰이는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컴퓨터 프로그래밍 패러다임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중</a:t>
            </a:r>
            <a:r>
              <a:rPr lang="ko-KR" altLang="en-US" sz="1400" dirty="0"/>
              <a:t> 하나이다</a:t>
            </a:r>
            <a:r>
              <a:rPr lang="en-US" altLang="ko-KR" sz="1400" dirty="0"/>
              <a:t>. </a:t>
            </a:r>
            <a:r>
              <a:rPr lang="ko-KR" altLang="en-US" sz="1400" dirty="0"/>
              <a:t>객체 지향 </a:t>
            </a:r>
            <a:r>
              <a:rPr lang="ko-KR" altLang="en-US" sz="1400" dirty="0" smtClean="0"/>
              <a:t>프로그래밍은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컴퓨터 프로그램을 명령어</a:t>
            </a:r>
            <a:r>
              <a:rPr lang="ko-KR" altLang="en-US" sz="1400" dirty="0"/>
              <a:t>의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/>
              <a:t>목록으로 보는 시각에서 벗어나 여러 개의 독립된 단위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ko-KR" altLang="en-US" sz="1400" dirty="0" smtClean="0"/>
              <a:t>들의 </a:t>
            </a:r>
            <a:r>
              <a:rPr lang="ko-KR" altLang="en-US" sz="1400" dirty="0"/>
              <a:t>모임으로 파악하고자 하는 것이다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26008"/>
            <a:ext cx="4355976" cy="43396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0850" y="1873927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구성요소</a:t>
            </a:r>
            <a:r>
              <a:rPr lang="en-US" altLang="ko-KR" sz="1200" b="1" dirty="0" smtClean="0"/>
              <a:t>] </a:t>
            </a:r>
            <a:endParaRPr lang="ko-KR" altLang="en-US" sz="1200" dirty="0" smtClean="0"/>
          </a:p>
          <a:p>
            <a:r>
              <a:rPr lang="ko-KR" altLang="en-US" sz="1200" b="1" dirty="0" smtClean="0"/>
              <a:t/>
            </a:r>
            <a:br>
              <a:rPr lang="ko-KR" altLang="en-US" sz="1200" b="1" dirty="0" smtClean="0"/>
            </a:br>
            <a:r>
              <a:rPr lang="en-US" altLang="ko-KR" sz="1200" dirty="0" smtClean="0"/>
              <a:t>- </a:t>
            </a:r>
            <a:r>
              <a:rPr lang="ko-KR" altLang="en-US" sz="1200" b="1" dirty="0" smtClean="0"/>
              <a:t>클래스</a:t>
            </a:r>
            <a:r>
              <a:rPr lang="en-US" altLang="ko-KR" sz="1200" b="1" dirty="0" smtClean="0"/>
              <a:t>(Class)</a:t>
            </a:r>
            <a:r>
              <a:rPr lang="ko-KR" altLang="en-US" sz="1200" b="1" dirty="0" smtClean="0"/>
              <a:t> </a:t>
            </a:r>
            <a:r>
              <a:rPr lang="en-US" altLang="ko-KR" sz="1200" dirty="0" smtClean="0"/>
              <a:t>: </a:t>
            </a:r>
            <a:r>
              <a:rPr lang="ko-KR" altLang="en-US" sz="1200" dirty="0" smtClean="0"/>
              <a:t>같은 종류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또는 문제 해결을 위한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집단에 속하는 속성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 행위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메소드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정의한 것으로 객체지향 프로그램의 기본적인 사용자 정의 데이터형</a:t>
            </a:r>
            <a:r>
              <a:rPr lang="en-US" altLang="ko-KR" sz="1200" dirty="0" smtClean="0"/>
              <a:t>(user define data type)</a:t>
            </a:r>
            <a:r>
              <a:rPr lang="ko-KR" altLang="en-US" sz="1200" dirty="0" smtClean="0"/>
              <a:t>이라고 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클래스는 프로그래머가 아니지만 해결해야 할 문제가 속하는 영역에 종사하는 사람이라면 사용할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클래스 또는 외부 요소와 독립적으로 디자인하여야 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 </a:t>
            </a:r>
          </a:p>
          <a:p>
            <a:r>
              <a:rPr lang="en-US" altLang="ko-KR" sz="1200" dirty="0" smtClean="0"/>
              <a:t>- </a:t>
            </a:r>
            <a:r>
              <a:rPr lang="ko-KR" altLang="en-US" sz="1200" b="1" dirty="0" smtClean="0"/>
              <a:t>객체</a:t>
            </a:r>
            <a:r>
              <a:rPr lang="en-US" altLang="ko-KR" sz="1200" b="1" dirty="0" smtClean="0"/>
              <a:t>(Object)</a:t>
            </a:r>
            <a:r>
              <a:rPr lang="ko-KR" altLang="en-US" sz="1200" dirty="0" smtClean="0"/>
              <a:t>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클래스의 인스턴스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실제로 메모리상에 할당된 것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 클래스라는 일종의 설계도를 기반으로 실제로 생성된 그 실체가 바로 객체이다</a:t>
            </a:r>
            <a:r>
              <a:rPr lang="en-US" altLang="ko-KR" sz="1200" dirty="0" smtClean="0"/>
              <a:t>. </a:t>
            </a:r>
            <a:r>
              <a:rPr lang="ko-KR" altLang="en-US" sz="1200" dirty="0" smtClean="0"/>
              <a:t>객체는 자신 고유의 속성</a:t>
            </a:r>
            <a:r>
              <a:rPr lang="en-US" altLang="ko-KR" sz="1200" dirty="0" smtClean="0"/>
              <a:t>(attribute)</a:t>
            </a:r>
            <a:r>
              <a:rPr lang="ko-KR" altLang="en-US" sz="1200" dirty="0" smtClean="0"/>
              <a:t>을 가지며 클래스에서 정의한 행위</a:t>
            </a:r>
            <a:r>
              <a:rPr lang="en-US" altLang="ko-KR" sz="1200" dirty="0" smtClean="0"/>
              <a:t>(behavior)</a:t>
            </a:r>
            <a:r>
              <a:rPr lang="ko-KR" altLang="en-US" sz="1200" dirty="0" smtClean="0"/>
              <a:t>를 수행할 수 있다</a:t>
            </a:r>
            <a:r>
              <a:rPr lang="en-US" altLang="ko-KR" sz="1200" dirty="0" smtClean="0"/>
              <a:t>. </a:t>
            </a:r>
            <a:endParaRPr lang="ko-KR" altLang="en-US" sz="1200" dirty="0" smtClean="0"/>
          </a:p>
          <a:p>
            <a:r>
              <a:rPr lang="ko-KR" altLang="en-US" sz="1200" dirty="0" smtClean="0"/>
              <a:t> </a:t>
            </a:r>
          </a:p>
          <a:p>
            <a:r>
              <a:rPr lang="en-US" altLang="ko-KR" sz="1200" dirty="0" smtClean="0"/>
              <a:t>- </a:t>
            </a:r>
            <a:r>
              <a:rPr lang="ko-KR" altLang="en-US" sz="1200" b="1" dirty="0" smtClean="0"/>
              <a:t>메서드</a:t>
            </a:r>
            <a:r>
              <a:rPr lang="en-US" altLang="ko-KR" sz="1200" b="1" dirty="0" smtClean="0"/>
              <a:t>(Method)</a:t>
            </a:r>
            <a:r>
              <a:rPr lang="ko-KR" altLang="en-US" sz="1200" b="1" dirty="0" smtClean="0"/>
              <a:t>와 메시지</a:t>
            </a:r>
            <a:r>
              <a:rPr lang="en-US" altLang="ko-KR" sz="1200" b="1" dirty="0" smtClean="0"/>
              <a:t>(Message)</a:t>
            </a:r>
            <a:r>
              <a:rPr lang="ko-KR" altLang="en-US" sz="1200" dirty="0" smtClean="0"/>
              <a:t>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클래스로부터 생성된 객체를 사용하는 방법으로서 객체에 명령을 내리는 행위라고 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메서드는 한 객체의 서브루틴</a:t>
            </a:r>
            <a:r>
              <a:rPr lang="en-US" altLang="ko-KR" sz="1200" dirty="0" smtClean="0"/>
              <a:t>(subroutine) </a:t>
            </a:r>
            <a:r>
              <a:rPr lang="ko-KR" altLang="en-US" sz="1200" dirty="0" smtClean="0"/>
              <a:t>형태로 객체의 속성을 조작하는 데 사용된다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메시지는 객체간의 통신이 이루어지는 방법이며 이 메시지를 통해 메소드가 호출되어 사용된다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 </a:t>
            </a: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*속성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(attribute) = 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변수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(variable) / 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행위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(behavior/operation) = 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(method) = 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함수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(function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213472"/>
            <a:ext cx="8136904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[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객체지향의 특징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]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 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1.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추상화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(Abstraction)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3A32C3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3A32C3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​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​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객체에서 공통된 속성과 행위를 추출하는 것을 추상화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(Abstraction)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라고 한다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 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예를 들어 홍길동 교수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이순신 교수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강감찬 교수가 있다고 하자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이 교수들을 기반으로 공통된 속성과 행위로 추출하여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교수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라는 클래스를 정의한다고 생각해보자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공통된 속성으로 이름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주민번호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강의분야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주소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전화번호를 선언하고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 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공통된 행위로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강의하다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', 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채점하다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', 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과정 등록하다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를 선언했다고 하면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다음과 같은 클래스가 만들어진다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위와 같은 이러한 과정을 바로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추상화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라고 한다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dirty="0" smtClean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dirty="0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캡슐화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(Encapsulation)</a:t>
            </a:r>
            <a:endParaRPr lang="ko-KR" altLang="en-US" sz="12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 </a:t>
            </a:r>
          </a:p>
          <a:p>
            <a:r>
              <a:rPr lang="ko-KR" altLang="en-US" sz="1200" dirty="0" smtClean="0">
                <a:latin typeface="+mn-ea"/>
              </a:rPr>
              <a:t>객체의 상세한 내용을 객체 외부에 철저히 숨기고 단순히 메시지만으로 객체와의 상호작용을 하게 하는 것을 캡슐화</a:t>
            </a:r>
            <a:r>
              <a:rPr lang="en-US" altLang="ko-KR" sz="1200" dirty="0" smtClean="0">
                <a:latin typeface="+mn-ea"/>
              </a:rPr>
              <a:t>(encapsulation)</a:t>
            </a:r>
            <a:r>
              <a:rPr lang="ko-KR" altLang="en-US" sz="1200" dirty="0" smtClean="0">
                <a:latin typeface="+mn-ea"/>
              </a:rPr>
              <a:t>라고 한다</a:t>
            </a:r>
            <a:r>
              <a:rPr lang="en-US" altLang="ko-KR" sz="1200" dirty="0" smtClean="0">
                <a:latin typeface="+mn-ea"/>
              </a:rPr>
              <a:t>. </a:t>
            </a:r>
            <a:r>
              <a:rPr lang="ko-KR" altLang="en-US" sz="1200" dirty="0" smtClean="0">
                <a:latin typeface="+mn-ea"/>
              </a:rPr>
              <a:t>정보 은닉</a:t>
            </a:r>
            <a:r>
              <a:rPr lang="en-US" altLang="ko-KR" sz="1200" dirty="0" smtClean="0">
                <a:latin typeface="+mn-ea"/>
              </a:rPr>
              <a:t>(information hiding)</a:t>
            </a:r>
            <a:r>
              <a:rPr lang="ko-KR" altLang="en-US" sz="1200" dirty="0" smtClean="0">
                <a:latin typeface="+mn-ea"/>
              </a:rPr>
              <a:t>이라는 표현으로 설명하기도 하는데 추상화와 동일한 개념이다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캡슐화는 추상화와 거의 같은 개념이지만 추상화를 지원하며 보다 구체적이고 제한적이라고 할 수 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/>
            </a:r>
            <a:br>
              <a:rPr lang="ko-KR" altLang="en-US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/>
            </a:r>
            <a:br>
              <a:rPr lang="ko-KR" altLang="en-US" sz="1200" dirty="0" smtClean="0">
                <a:latin typeface="+mn-ea"/>
              </a:rPr>
            </a:b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2050" name="Picture 2" descr="http://cfile4.uf.tistory.com/image/254F794954C8E2DB3520C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t="6607" r="7654" b="10865"/>
          <a:stretch/>
        </p:blipFill>
        <p:spPr bwMode="auto">
          <a:xfrm>
            <a:off x="473405" y="2348880"/>
            <a:ext cx="3306507" cy="21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81766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예를 </a:t>
            </a:r>
            <a:r>
              <a:rPr lang="ko-KR" altLang="en-US" sz="1200" dirty="0">
                <a:latin typeface="+mn-ea"/>
              </a:rPr>
              <a:t>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클래스를 선언하고 그 클래스를 구성하는 객체에 대하여 </a:t>
            </a:r>
            <a:r>
              <a:rPr lang="en-US" altLang="ko-KR" sz="1200" dirty="0">
                <a:latin typeface="+mn-ea"/>
              </a:rPr>
              <a:t>"public"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"private" </a:t>
            </a:r>
            <a:r>
              <a:rPr lang="ko-KR" altLang="en-US" sz="1200" dirty="0">
                <a:latin typeface="+mn-ea"/>
              </a:rPr>
              <a:t>등으로 정의해준다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이렇게 되면 </a:t>
            </a:r>
            <a:r>
              <a:rPr lang="en-US" altLang="ko-KR" sz="1200" dirty="0">
                <a:latin typeface="+mn-ea"/>
              </a:rPr>
              <a:t>"public"</a:t>
            </a:r>
            <a:r>
              <a:rPr lang="ko-KR" altLang="en-US" sz="1200" dirty="0">
                <a:latin typeface="+mn-ea"/>
              </a:rPr>
              <a:t>으로 정의된 함수 또는 데이터는 외부에서 사용이 가능하며</a:t>
            </a:r>
            <a:r>
              <a:rPr lang="en-US" altLang="ko-KR" sz="1200" dirty="0">
                <a:latin typeface="+mn-ea"/>
              </a:rPr>
              <a:t>, "private"</a:t>
            </a:r>
            <a:r>
              <a:rPr lang="ko-KR" altLang="en-US" sz="1200" dirty="0">
                <a:latin typeface="+mn-ea"/>
              </a:rPr>
              <a:t>으로 선언된 경우는 외부에서 제어할 수 없고 내부에서만 사용된다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이것은 클래스 외부에는 제한된 접근 권한을 제공하며 원하지 않는 외부의 접근에 대해 내부를 보호하는 작용을 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이렇게 함으로써 이들 부분이 프로그램의 다른 부분들에 영향을 미치지 않고 변경될 수 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  <a:endParaRPr lang="en-US" altLang="ko-KR" sz="1200" dirty="0" smtClean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상속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(Inheritance)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</a:p>
          <a:p>
            <a:r>
              <a:rPr lang="ko-KR" altLang="en-US" sz="1200" dirty="0">
                <a:latin typeface="+mn-ea"/>
              </a:rPr>
              <a:t>상속은 클래스의 속성과 행위를 하위 클래스에 물려주거나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상위 클래스에서 물려받는 것을 지칭한다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</a:p>
          <a:p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*상속을 사용하면 좋은점은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?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/>
            </a:r>
            <a:br>
              <a:rPr lang="ko-KR" altLang="en-US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재사용으로 </a:t>
            </a:r>
            <a:r>
              <a:rPr lang="ko-KR" altLang="en-US" sz="1200" dirty="0">
                <a:latin typeface="+mn-ea"/>
              </a:rPr>
              <a:t>인한 코드가 줄어든다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하위 클래스에서 속성이나 행위를 다시 정의하지 않고 상속 받아서 사용함으로써 코드가 줄어든다</a:t>
            </a:r>
            <a:r>
              <a:rPr lang="en-US" altLang="ko-KR" sz="1200" dirty="0">
                <a:latin typeface="+mn-ea"/>
              </a:rPr>
              <a:t>. </a:t>
            </a:r>
            <a:endParaRPr lang="en-US" altLang="ko-KR" sz="1200" dirty="0" smtClean="0">
              <a:latin typeface="+mn-ea"/>
            </a:endParaRPr>
          </a:p>
          <a:p>
            <a:endParaRPr lang="ko-KR" altLang="en-US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좀 </a:t>
            </a:r>
            <a:r>
              <a:rPr lang="ko-KR" altLang="en-US" sz="1200" dirty="0">
                <a:latin typeface="+mn-ea"/>
              </a:rPr>
              <a:t>더 범용성 있게 사용할 수 있다</a:t>
            </a:r>
            <a:r>
              <a:rPr lang="en-US" altLang="ko-KR" sz="1200" dirty="0">
                <a:latin typeface="+mn-ea"/>
              </a:rPr>
              <a:t>. </a:t>
            </a:r>
            <a:r>
              <a:rPr lang="ko-KR" altLang="en-US" sz="1200" dirty="0">
                <a:latin typeface="+mn-ea"/>
              </a:rPr>
              <a:t>예를 들어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타입의 매개변수에는 </a:t>
            </a:r>
            <a:r>
              <a:rPr lang="en-US" altLang="ko-KR" sz="1200" dirty="0">
                <a:latin typeface="+mn-ea"/>
              </a:rPr>
              <a:t>String</a:t>
            </a:r>
            <a:r>
              <a:rPr lang="ko-KR" altLang="en-US" sz="1200" dirty="0">
                <a:latin typeface="+mn-ea"/>
              </a:rPr>
              <a:t>타입이나 </a:t>
            </a:r>
            <a:r>
              <a:rPr lang="en-US" altLang="ko-KR" sz="1200" dirty="0">
                <a:latin typeface="+mn-ea"/>
              </a:rPr>
              <a:t>int</a:t>
            </a:r>
            <a:r>
              <a:rPr lang="ko-KR" altLang="en-US" sz="1200" dirty="0">
                <a:latin typeface="+mn-ea"/>
              </a:rPr>
              <a:t>타입의 객체가 쓰여도 문제되지 않는다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왜냐하면 </a:t>
            </a:r>
            <a:r>
              <a:rPr lang="en-US" altLang="ko-KR" sz="1200" dirty="0">
                <a:latin typeface="+mn-ea"/>
              </a:rPr>
              <a:t>String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int</a:t>
            </a:r>
            <a:r>
              <a:rPr lang="ko-KR" altLang="en-US" sz="1200" dirty="0">
                <a:latin typeface="+mn-ea"/>
              </a:rPr>
              <a:t>타입 모두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타입의 객체를 상속받은 하위 클래스이기 때문이다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참고로 </a:t>
            </a:r>
            <a:r>
              <a:rPr lang="ko-KR" altLang="en-US" sz="1200" dirty="0">
                <a:latin typeface="+mn-ea"/>
              </a:rPr>
              <a:t>하위 클래스는 상위 클래스가 가지고 있는 모든 자료와 메소드를 물려받아 자유롭게 사용할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또한 자신만의 자료와 메소드를 추가적으로 덧붙임으로써 새로운 형태의 클래스로 발전할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다형성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(Polymorphism)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다형성은 객체지향의 개념에서 가장 중요한 특징이라고 말할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다형성이란 사전적 의미로 </a:t>
            </a:r>
            <a:r>
              <a:rPr lang="en-US" altLang="ko-KR" sz="1200" dirty="0"/>
              <a:t>'</a:t>
            </a:r>
            <a:r>
              <a:rPr lang="ko-KR" altLang="en-US" sz="1200" dirty="0"/>
              <a:t>다양한 형태로 나타날 수 있는 능력</a:t>
            </a:r>
            <a:r>
              <a:rPr lang="en-US" altLang="ko-KR" sz="1200" dirty="0"/>
              <a:t>'</a:t>
            </a:r>
            <a:r>
              <a:rPr lang="ko-KR" altLang="en-US" sz="1200" dirty="0"/>
              <a:t>을 뜻한다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객체지향 프로그래밍은 하나의 클래스 내부에 같은 이름의 행위를 여럿 정의하거나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상위 클래스의 오퍼레이션을 하위 클래스에서 다시 정의하여 사용할 수 있기 때문에 바로 이 다형성이라는 특징을 갖는 것이다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997" y="836712"/>
            <a:ext cx="4766321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※</a:t>
            </a:r>
            <a:r>
              <a:rPr kumimoji="1" lang="en-US" altLang="ko-K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객체지향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프로그래밍에서 다형성 </a:t>
            </a:r>
            <a:r>
              <a:rPr kumimoji="1" 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구현방법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굴림" pitchFamily="50" charset="-127"/>
              </a:rPr>
              <a:t>1</a:t>
            </a:r>
            <a:r>
              <a:rPr kumimoji="1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굴림" pitchFamily="50" charset="-127"/>
              </a:rPr>
              <a:t>. 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메소드 오버로딩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: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클래스 내부에 동일한 이름의 행위를 여럿 정의하는 것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함수명은 같아야 한다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파라미터의 타입과 개수는 서로 달라야 한다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리턴타입은 관계없다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장점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+mn-ea"/>
                <a:cs typeface="굴림" pitchFamily="50" charset="-127"/>
              </a:rPr>
              <a:t>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메소드 이름의 낭비 방지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같은 메소드에 여러 종류의 매개변수를 받을 수 있음</a:t>
            </a:r>
            <a:endParaRPr kumimoji="1" 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 </a:t>
            </a:r>
          </a:p>
        </p:txBody>
      </p:sp>
      <p:pic>
        <p:nvPicPr>
          <p:cNvPr id="4099" name="Picture 3" descr="http://cfile21.uf.tistory.com/image/222BA14C54C8E35935FE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86" y="1196752"/>
            <a:ext cx="2867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3490" y="3861048"/>
            <a:ext cx="4471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굴림" pitchFamily="50" charset="-127"/>
              </a:rPr>
              <a:t>2.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메소드 오버라이딩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: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상속으로 물려받은 자료나 메소드를 그대로 사용하지 않고 자신이 새로 만들어 사용하는 것.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함수명은 같아야 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파라미터의 타입과 개수는 동일해야 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리턴타입은 같아야 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장점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코드의 재사용성 향상 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8" name="Picture 2" descr="http://cfile21.uf.tistory.com/image/222BA14C54C8E35935FE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38" y="3861048"/>
            <a:ext cx="2867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32656"/>
            <a:ext cx="799288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객체지향의 설계 원칙</a:t>
            </a:r>
            <a:r>
              <a:rPr lang="en-US" altLang="ko-KR" sz="1600" b="1" dirty="0">
                <a:latin typeface="+mn-ea"/>
              </a:rPr>
              <a:t>]</a:t>
            </a:r>
            <a:endParaRPr lang="ko-KR" altLang="en-US" sz="16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  <a:endParaRPr lang="en-US" altLang="ko-KR" sz="1200" dirty="0" smtClean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단일 책임의 원칙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(SRP: The Single Responsibility Principle)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단일 </a:t>
            </a:r>
            <a:r>
              <a:rPr lang="ko-KR" altLang="en-US" sz="1200" dirty="0">
                <a:latin typeface="+mn-ea"/>
              </a:rPr>
              <a:t>책임의 원칙이란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하나의 클래스에는 한 가지 종류의 책임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혹은 기능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두어야 한다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는 원칙이다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각 클래스의 </a:t>
            </a:r>
            <a:r>
              <a:rPr lang="en-US" altLang="ko-KR" sz="1200" dirty="0">
                <a:latin typeface="+mn-ea"/>
              </a:rPr>
              <a:t>Cohesion(</a:t>
            </a:r>
            <a:r>
              <a:rPr lang="ko-KR" altLang="en-US" sz="1200" dirty="0">
                <a:latin typeface="+mn-ea"/>
              </a:rPr>
              <a:t>응집력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높이기 위함이다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  <a:endParaRPr lang="en-US" altLang="ko-KR" sz="1200" dirty="0" smtClean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개방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폐쇄의 원칙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(OCP: The Open-Closed Principle)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개방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폐쇄의 원칙은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확장에 대해서는 개방되어야 하지만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변경에 대해서는 폐쇄되어야 한다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는 원칙이다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이러한 원칙을 통해 얻고자 하는 것은 기능을 확장했을 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기존 클래스의 변경을 최소화하는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디자인 패턴을 적용하는 이유이기도 하다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인터페이스 분리의 원칙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(ISP: Interface Segregation Principle)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</a:p>
          <a:p>
            <a:r>
              <a:rPr lang="ko-KR" altLang="en-US" sz="1200" dirty="0">
                <a:latin typeface="+mn-ea"/>
              </a:rPr>
              <a:t>인터페이스 분리의 원칙은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클라이언트는 자신이 사용하지 않는 메소드와 의존 관계를 갖지 않도록 해야 한다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는 원칙이다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각 메소드의 변경에 따른 클래의 변경을 최소화하자는데 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  <a:endParaRPr lang="en-US" altLang="ko-KR" sz="1200" dirty="0" smtClean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리스코프 치환의 원칙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(LSP: Liskov Substitution Principle)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리스코프 </a:t>
            </a:r>
            <a:r>
              <a:rPr lang="ko-KR" altLang="en-US" sz="1200" dirty="0">
                <a:latin typeface="+mn-ea"/>
              </a:rPr>
              <a:t>치환의 원칙은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서브타입은 언제나 기반타입으로 대체할 수 있어야 한다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는 원칙이다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의존 관계 역전의 원칙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(DIP: Dependency Inversion Principle)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 </a:t>
            </a:r>
          </a:p>
          <a:p>
            <a:r>
              <a:rPr lang="ko-KR" altLang="en-US" sz="1200" dirty="0">
                <a:latin typeface="+mn-ea"/>
              </a:rPr>
              <a:t>의존 관계 역전의 원칙은 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고차원 모듈은 저차원 모듈에 의존하면 안 된다</a:t>
            </a:r>
            <a:r>
              <a:rPr lang="en-US" altLang="ko-KR" sz="1200" dirty="0">
                <a:latin typeface="+mn-ea"/>
              </a:rPr>
              <a:t>'</a:t>
            </a:r>
            <a:r>
              <a:rPr lang="ko-KR" altLang="en-US" sz="1200" dirty="0">
                <a:latin typeface="+mn-ea"/>
              </a:rPr>
              <a:t>는 원칙이다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한 마디로 말하면 추상클래스나 인터페이스를 쓰라는 말이다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일반적으로 추상 클래스와 인터페이스를 변경하기보다는 콘크리트 클래스를 변경해야 되는 경우가 더 많이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그러나 콘크리트 클래스에 의존하면 그 클래스에 의존하는 클래스를 수정해야 하는 경우가 많기 때문에 추상클래스나 인터페이스에 의존할 것을 권고하는 원칙이다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76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참고 사이트</a:t>
            </a:r>
            <a:r>
              <a:rPr lang="en-US" altLang="ko-KR" b="1" dirty="0" smtClean="0">
                <a:latin typeface="+mn-ea"/>
              </a:rPr>
              <a:t>]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dirty="0" smtClean="0"/>
              <a:t>- cjmyun.tripod.com</a:t>
            </a:r>
          </a:p>
          <a:p>
            <a:r>
              <a:rPr lang="en-US" altLang="ko-KR" dirty="0" smtClean="0"/>
              <a:t>- chs02.tistory.com</a:t>
            </a:r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tenlie10.tistory.com</a:t>
            </a:r>
            <a:r>
              <a:rPr lang="ko-KR" altLang="en-US" dirty="0" smtClean="0">
                <a:latin typeface="+mn-ea"/>
              </a:rPr>
              <a:t> 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2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92</Words>
  <Application>Microsoft Office PowerPoint</Application>
  <PresentationFormat>화면 슬라이드 쇼(4:3)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2015-04-29T08:40:32Z</dcterms:created>
  <dcterms:modified xsi:type="dcterms:W3CDTF">2015-04-30T07:37:57Z</dcterms:modified>
</cp:coreProperties>
</file>