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6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7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6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7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64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3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8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6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0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7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9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82EC8E7-9CF2-4A21-A7E5-B266D46EF0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A1D5D-095B-4CB7-A38D-95C741FB1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89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99071-E03F-49DE-AE50-7BDCD528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10288587" cy="1905000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업무 효율 향상을 위한 </a:t>
            </a:r>
            <a:r>
              <a:rPr lang="en-US" altLang="ko-KR" dirty="0">
                <a:latin typeface="+mj-ea"/>
              </a:rPr>
              <a:t>SHELL </a:t>
            </a:r>
            <a:r>
              <a:rPr lang="ko-KR" altLang="en-US" dirty="0">
                <a:latin typeface="+mj-ea"/>
              </a:rPr>
              <a:t>프로그래밍 기술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BC686-191F-4B7B-84AB-9AAB031D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정보개발부 </a:t>
            </a:r>
            <a:r>
              <a:rPr lang="ko-KR" altLang="en-US" dirty="0" err="1"/>
              <a:t>은승원</a:t>
            </a:r>
            <a:r>
              <a:rPr lang="ko-KR" altLang="en-US" dirty="0"/>
              <a:t> 선임</a:t>
            </a:r>
            <a:endParaRPr lang="en-US" altLang="ko-KR" dirty="0"/>
          </a:p>
          <a:p>
            <a:r>
              <a:rPr lang="ko-KR" altLang="en-US" dirty="0"/>
              <a:t>정보개발부 정은지 선임</a:t>
            </a:r>
          </a:p>
        </p:txBody>
      </p:sp>
      <p:pic>
        <p:nvPicPr>
          <p:cNvPr id="1026" name="Picture 2" descr="신한은행 로고">
            <a:extLst>
              <a:ext uri="{FF2B5EF4-FFF2-40B4-BE49-F238E27FC236}">
                <a16:creationId xmlns:a16="http://schemas.microsoft.com/office/drawing/2014/main" id="{B23554EF-0C7F-4E9E-A603-7FE7AE3DF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10963"/>
            <a:ext cx="2009773" cy="5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2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신한은행 로고">
            <a:extLst>
              <a:ext uri="{FF2B5EF4-FFF2-40B4-BE49-F238E27FC236}">
                <a16:creationId xmlns:a16="http://schemas.microsoft.com/office/drawing/2014/main" id="{B23554EF-0C7F-4E9E-A603-7FE7AE3DF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10963"/>
            <a:ext cx="2009773" cy="5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4CF7B-19F0-472B-B319-C8DAC7D61063}"/>
              </a:ext>
            </a:extLst>
          </p:cNvPr>
          <p:cNvSpPr txBox="1"/>
          <p:nvPr/>
        </p:nvSpPr>
        <p:spPr>
          <a:xfrm>
            <a:off x="905933" y="1797615"/>
            <a:ext cx="48029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정보개발부 </a:t>
            </a:r>
            <a:r>
              <a:rPr lang="ko-KR" altLang="en-US" sz="2800" dirty="0" err="1">
                <a:latin typeface="+mj-ea"/>
                <a:ea typeface="+mj-ea"/>
              </a:rPr>
              <a:t>은승원</a:t>
            </a:r>
            <a:r>
              <a:rPr lang="ko-KR" altLang="en-US" sz="2800" dirty="0">
                <a:latin typeface="+mj-ea"/>
                <a:ea typeface="+mj-ea"/>
              </a:rPr>
              <a:t> 선임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en-US" altLang="ko-KR" sz="2800" dirty="0" err="1">
                <a:latin typeface="+mj-ea"/>
                <a:ea typeface="+mj-ea"/>
              </a:rPr>
              <a:t>RookieFarm</a:t>
            </a:r>
            <a:r>
              <a:rPr lang="en-US" altLang="ko-KR" sz="2800" dirty="0">
                <a:latin typeface="+mj-ea"/>
                <a:ea typeface="+mj-ea"/>
              </a:rPr>
              <a:t> Cell)</a:t>
            </a:r>
          </a:p>
          <a:p>
            <a:endParaRPr lang="en-US" altLang="ko-KR" sz="28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+mj-ea"/>
                <a:ea typeface="+mj-ea"/>
              </a:rPr>
              <a:t>비즈니스 분석 플랫폼 운영</a:t>
            </a:r>
            <a:endParaRPr lang="en-US" altLang="ko-KR" sz="28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+mj-ea"/>
                <a:ea typeface="+mj-ea"/>
              </a:rPr>
              <a:t>비즈니스 마트 운영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E1CD1-76B1-4363-B1D8-6B3CB27BAF8C}"/>
              </a:ext>
            </a:extLst>
          </p:cNvPr>
          <p:cNvSpPr txBox="1"/>
          <p:nvPr/>
        </p:nvSpPr>
        <p:spPr>
          <a:xfrm>
            <a:off x="6643975" y="1797614"/>
            <a:ext cx="5160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정보개발부 정은지 선임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(BI Cell)</a:t>
            </a:r>
          </a:p>
          <a:p>
            <a:endParaRPr lang="en-US" altLang="ko-KR" sz="28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err="1">
                <a:latin typeface="+mj-ea"/>
                <a:ea typeface="+mj-ea"/>
              </a:rPr>
              <a:t>원클릭마케팅플랫폼</a:t>
            </a:r>
            <a:r>
              <a:rPr lang="ko-KR" altLang="en-US" sz="2800" dirty="0">
                <a:latin typeface="+mj-ea"/>
                <a:ea typeface="+mj-ea"/>
              </a:rPr>
              <a:t> 운영</a:t>
            </a:r>
            <a:r>
              <a:rPr lang="en-US" altLang="ko-KR" sz="2800" baseline="30000" dirty="0">
                <a:latin typeface="+mj-ea"/>
                <a:ea typeface="+mj-ea"/>
              </a:rPr>
              <a:t>1)</a:t>
            </a:r>
          </a:p>
          <a:p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E95C7-C902-415F-9B70-93FEE423A544}"/>
              </a:ext>
            </a:extLst>
          </p:cNvPr>
          <p:cNvSpPr txBox="1"/>
          <p:nvPr/>
        </p:nvSpPr>
        <p:spPr>
          <a:xfrm>
            <a:off x="905933" y="6016766"/>
            <a:ext cx="831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주요 지표의 직관적인 대시보드 구축 및 싱글 뷰 조회</a:t>
            </a:r>
            <a:r>
              <a:rPr lang="en-US" altLang="ko-KR" sz="1600" dirty="0"/>
              <a:t>/</a:t>
            </a:r>
            <a:r>
              <a:rPr lang="ko-KR" altLang="en-US" sz="1600" dirty="0"/>
              <a:t>분석환경을 제공하는 행내 플랫폼</a:t>
            </a:r>
          </a:p>
        </p:txBody>
      </p:sp>
    </p:spTree>
    <p:extLst>
      <p:ext uri="{BB962C8B-B14F-4D97-AF65-F5344CB8AC3E}">
        <p14:creationId xmlns:p14="http://schemas.microsoft.com/office/powerpoint/2010/main" val="243322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49E2DF-86BF-41DD-9CB1-096C3507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561575"/>
            <a:ext cx="6134956" cy="5734850"/>
          </a:xfrm>
          <a:prstGeom prst="rect">
            <a:avLst/>
          </a:prstGeom>
        </p:spPr>
      </p:pic>
      <p:pic>
        <p:nvPicPr>
          <p:cNvPr id="3" name="Picture 2" descr="신한은행 로고">
            <a:extLst>
              <a:ext uri="{FF2B5EF4-FFF2-40B4-BE49-F238E27FC236}">
                <a16:creationId xmlns:a16="http://schemas.microsoft.com/office/drawing/2014/main" id="{5FEBD213-3A07-44F7-B443-45B26C0D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10963"/>
            <a:ext cx="2009773" cy="5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FCF4E-2D56-4C0E-9348-AD21DE15E145}"/>
              </a:ext>
            </a:extLst>
          </p:cNvPr>
          <p:cNvSpPr txBox="1"/>
          <p:nvPr/>
        </p:nvSpPr>
        <p:spPr>
          <a:xfrm>
            <a:off x="5448300" y="2197099"/>
            <a:ext cx="1295400" cy="56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SHELL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1E20B-C11F-4786-842F-0804C138E78E}"/>
              </a:ext>
            </a:extLst>
          </p:cNvPr>
          <p:cNvSpPr txBox="1"/>
          <p:nvPr/>
        </p:nvSpPr>
        <p:spPr>
          <a:xfrm>
            <a:off x="3314348" y="3217220"/>
            <a:ext cx="6024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컴퓨터가 이해할 수 있도록 명령어를 변환해주는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37100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신한은행 로고">
            <a:extLst>
              <a:ext uri="{FF2B5EF4-FFF2-40B4-BE49-F238E27FC236}">
                <a16:creationId xmlns:a16="http://schemas.microsoft.com/office/drawing/2014/main" id="{5FEBD213-3A07-44F7-B443-45B26C0D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10963"/>
            <a:ext cx="2009773" cy="5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A609205-91BA-4E17-A4C3-F24D7626F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70561"/>
              </p:ext>
            </p:extLst>
          </p:nvPr>
        </p:nvGraphicFramePr>
        <p:xfrm>
          <a:off x="3395133" y="1574800"/>
          <a:ext cx="540173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28">
                  <a:extLst>
                    <a:ext uri="{9D8B030D-6E8A-4147-A177-3AD203B41FA5}">
                      <a16:colId xmlns:a16="http://schemas.microsoft.com/office/drawing/2014/main" val="916845688"/>
                    </a:ext>
                  </a:extLst>
                </a:gridCol>
                <a:gridCol w="3989405">
                  <a:extLst>
                    <a:ext uri="{9D8B030D-6E8A-4147-A177-3AD203B41FA5}">
                      <a16:colId xmlns:a16="http://schemas.microsoft.com/office/drawing/2014/main" val="1641781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커맨드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7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sed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편집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tar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압축 및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0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grep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5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awk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레코드 조작 및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chmod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및 폴더 권한 부여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xvsql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VERTICA DB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접속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bteq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TERADATA DB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접속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7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xsqlldr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ORACLE DB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접속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0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98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신한은행 로고">
            <a:extLst>
              <a:ext uri="{FF2B5EF4-FFF2-40B4-BE49-F238E27FC236}">
                <a16:creationId xmlns:a16="http://schemas.microsoft.com/office/drawing/2014/main" id="{5FEBD213-3A07-44F7-B443-45B26C0D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10963"/>
            <a:ext cx="2009773" cy="5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02D9A-276E-4FF9-89F3-9A813EC3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785" y="1487833"/>
            <a:ext cx="6306430" cy="2629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BA343-8B11-4A45-88FB-FD47BE189B25}"/>
              </a:ext>
            </a:extLst>
          </p:cNvPr>
          <p:cNvSpPr txBox="1"/>
          <p:nvPr/>
        </p:nvSpPr>
        <p:spPr>
          <a:xfrm>
            <a:off x="2942785" y="770467"/>
            <a:ext cx="157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BATCH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BA51-F269-4142-9232-729FFB16B981}"/>
              </a:ext>
            </a:extLst>
          </p:cNvPr>
          <p:cNvSpPr txBox="1"/>
          <p:nvPr/>
        </p:nvSpPr>
        <p:spPr>
          <a:xfrm>
            <a:off x="2942785" y="4445000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대용량 데이터 처리 작업 </a:t>
            </a:r>
            <a:r>
              <a:rPr lang="en-US" altLang="ko-KR" dirty="0"/>
              <a:t>(</a:t>
            </a:r>
            <a:r>
              <a:rPr lang="ko-KR" altLang="en-US" dirty="0"/>
              <a:t>작업 스케줄링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80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신한은행 로고">
            <a:extLst>
              <a:ext uri="{FF2B5EF4-FFF2-40B4-BE49-F238E27FC236}">
                <a16:creationId xmlns:a16="http://schemas.microsoft.com/office/drawing/2014/main" id="{5FEBD213-3A07-44F7-B443-45B26C0D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10963"/>
            <a:ext cx="2009773" cy="5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BA343-8B11-4A45-88FB-FD47BE189B25}"/>
              </a:ext>
            </a:extLst>
          </p:cNvPr>
          <p:cNvSpPr txBox="1"/>
          <p:nvPr/>
        </p:nvSpPr>
        <p:spPr>
          <a:xfrm>
            <a:off x="2942785" y="770467"/>
            <a:ext cx="157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BATCH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BA51-F269-4142-9232-729FFB16B981}"/>
              </a:ext>
            </a:extLst>
          </p:cNvPr>
          <p:cNvSpPr txBox="1"/>
          <p:nvPr/>
        </p:nvSpPr>
        <p:spPr>
          <a:xfrm>
            <a:off x="2942785" y="2616201"/>
            <a:ext cx="1749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삭제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조회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삽입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9C8FE-88DD-4881-BA98-786696B9198C}"/>
              </a:ext>
            </a:extLst>
          </p:cNvPr>
          <p:cNvSpPr txBox="1"/>
          <p:nvPr/>
        </p:nvSpPr>
        <p:spPr>
          <a:xfrm>
            <a:off x="5613400" y="770467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DELETE FROM TARGET_TABLE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WHERE date = ‘20221220’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C22E2-B515-44E0-B8F9-93D9560C8373}"/>
              </a:ext>
            </a:extLst>
          </p:cNvPr>
          <p:cNvSpPr txBox="1"/>
          <p:nvPr/>
        </p:nvSpPr>
        <p:spPr>
          <a:xfrm>
            <a:off x="5618736" y="2184634"/>
            <a:ext cx="37625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SELECT T1.id,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T1.name,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T2.age,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T2.phone,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T2.address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FROM NAME_TABLE T1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INNER JOIN INFO_TABLE T2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ON T1.id = T2.id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WHERE T2.age &lt;= 29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B40D6-5D88-4945-B292-2B1F51D4699E}"/>
              </a:ext>
            </a:extLst>
          </p:cNvPr>
          <p:cNvSpPr txBox="1"/>
          <p:nvPr/>
        </p:nvSpPr>
        <p:spPr>
          <a:xfrm>
            <a:off x="5613400" y="55377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INSERT INTO TARGET_TABLE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SELECT …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3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신한은행 로고">
            <a:extLst>
              <a:ext uri="{FF2B5EF4-FFF2-40B4-BE49-F238E27FC236}">
                <a16:creationId xmlns:a16="http://schemas.microsoft.com/office/drawing/2014/main" id="{5FEBD213-3A07-44F7-B443-45B26C0D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10963"/>
            <a:ext cx="2009773" cy="5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BA343-8B11-4A45-88FB-FD47BE189B25}"/>
              </a:ext>
            </a:extLst>
          </p:cNvPr>
          <p:cNvSpPr txBox="1"/>
          <p:nvPr/>
        </p:nvSpPr>
        <p:spPr>
          <a:xfrm>
            <a:off x="2942785" y="770467"/>
            <a:ext cx="157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BATCH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BA51-F269-4142-9232-729FFB16B981}"/>
              </a:ext>
            </a:extLst>
          </p:cNvPr>
          <p:cNvSpPr txBox="1"/>
          <p:nvPr/>
        </p:nvSpPr>
        <p:spPr>
          <a:xfrm>
            <a:off x="2942785" y="2616201"/>
            <a:ext cx="1749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삭제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조회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삽입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9C8FE-88DD-4881-BA98-786696B9198C}"/>
              </a:ext>
            </a:extLst>
          </p:cNvPr>
          <p:cNvSpPr txBox="1"/>
          <p:nvPr/>
        </p:nvSpPr>
        <p:spPr>
          <a:xfrm>
            <a:off x="5613400" y="770467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DELETE FROM TARGET_TABLE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WHERE date = ‘20221220’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C22E2-B515-44E0-B8F9-93D9560C8373}"/>
              </a:ext>
            </a:extLst>
          </p:cNvPr>
          <p:cNvSpPr txBox="1"/>
          <p:nvPr/>
        </p:nvSpPr>
        <p:spPr>
          <a:xfrm>
            <a:off x="5613400" y="2229597"/>
            <a:ext cx="37625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SELECT T1.id,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T1.name,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T2.age,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T2.phone,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T2.address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NAME_DATA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T1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INNER JOIN INFO_TABLE T2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ON T1.id = T2.id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WHERE T2.age &lt;= 29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B40D6-5D88-4945-B292-2B1F51D4699E}"/>
              </a:ext>
            </a:extLst>
          </p:cNvPr>
          <p:cNvSpPr txBox="1"/>
          <p:nvPr/>
        </p:nvSpPr>
        <p:spPr>
          <a:xfrm>
            <a:off x="5613400" y="55377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INSERT INTO TARGET_TABLE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SELECT …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3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신한은행 로고">
            <a:extLst>
              <a:ext uri="{FF2B5EF4-FFF2-40B4-BE49-F238E27FC236}">
                <a16:creationId xmlns:a16="http://schemas.microsoft.com/office/drawing/2014/main" id="{5FEBD213-3A07-44F7-B443-45B26C0D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10963"/>
            <a:ext cx="2009773" cy="5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BA343-8B11-4A45-88FB-FD47BE189B25}"/>
              </a:ext>
            </a:extLst>
          </p:cNvPr>
          <p:cNvSpPr txBox="1"/>
          <p:nvPr/>
        </p:nvSpPr>
        <p:spPr>
          <a:xfrm>
            <a:off x="715136" y="908966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+mj-ea"/>
                <a:ea typeface="+mj-ea"/>
              </a:rPr>
              <a:t>비즈니스 분석 플랫폼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BA51-F269-4142-9232-729FFB16B981}"/>
              </a:ext>
            </a:extLst>
          </p:cNvPr>
          <p:cNvSpPr txBox="1"/>
          <p:nvPr/>
        </p:nvSpPr>
        <p:spPr>
          <a:xfrm>
            <a:off x="715136" y="2928497"/>
            <a:ext cx="6933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엑셀 파일을 업로드하면 자동으로 </a:t>
            </a:r>
            <a:r>
              <a:rPr lang="en-US" altLang="ko-KR" dirty="0">
                <a:latin typeface="+mj-ea"/>
                <a:ea typeface="+mj-ea"/>
              </a:rPr>
              <a:t>DB</a:t>
            </a:r>
            <a:r>
              <a:rPr lang="ko-KR" altLang="en-US" dirty="0">
                <a:latin typeface="+mj-ea"/>
                <a:ea typeface="+mj-ea"/>
              </a:rPr>
              <a:t>에 </a:t>
            </a:r>
            <a:r>
              <a:rPr lang="en-US" altLang="ko-KR" dirty="0">
                <a:latin typeface="+mj-ea"/>
                <a:ea typeface="+mj-ea"/>
              </a:rPr>
              <a:t>INSERT</a:t>
            </a:r>
            <a:r>
              <a:rPr lang="ko-KR" altLang="en-US" dirty="0">
                <a:latin typeface="+mj-ea"/>
                <a:ea typeface="+mj-ea"/>
              </a:rPr>
              <a:t>되는 기능 제공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SHELL </a:t>
            </a:r>
            <a:r>
              <a:rPr lang="ko-KR" altLang="en-US" dirty="0">
                <a:latin typeface="+mj-ea"/>
                <a:ea typeface="+mj-ea"/>
              </a:rPr>
              <a:t>스크립트를 이용한 파일 변환 및 구조 변환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SHELL </a:t>
            </a:r>
            <a:r>
              <a:rPr lang="ko-KR" altLang="en-US" dirty="0">
                <a:latin typeface="+mj-ea"/>
                <a:ea typeface="+mj-ea"/>
              </a:rPr>
              <a:t>스크립트를 이용한 </a:t>
            </a:r>
            <a:r>
              <a:rPr lang="en-US" altLang="ko-KR" dirty="0">
                <a:latin typeface="+mj-ea"/>
                <a:ea typeface="+mj-ea"/>
              </a:rPr>
              <a:t>DB </a:t>
            </a:r>
            <a:r>
              <a:rPr lang="ko-KR" altLang="en-US" dirty="0">
                <a:latin typeface="+mj-ea"/>
                <a:ea typeface="+mj-ea"/>
              </a:rPr>
              <a:t>대용량 적재</a:t>
            </a:r>
          </a:p>
        </p:txBody>
      </p:sp>
    </p:spTree>
    <p:extLst>
      <p:ext uri="{BB962C8B-B14F-4D97-AF65-F5344CB8AC3E}">
        <p14:creationId xmlns:p14="http://schemas.microsoft.com/office/powerpoint/2010/main" val="1639196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103</TotalTime>
  <Words>307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D2Coding</vt:lpstr>
      <vt:lpstr>맑은 고딕</vt:lpstr>
      <vt:lpstr>Arial</vt:lpstr>
      <vt:lpstr>Century Gothic</vt:lpstr>
      <vt:lpstr>그물</vt:lpstr>
      <vt:lpstr>업무 효율 향상을 위한 SHELL 프로그래밍 기술 및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 효율 향상을 위한 SHELL 프로그래밍 기술 및 활용</dc:title>
  <dc:creator>Silver</dc:creator>
  <cp:lastModifiedBy>Silver</cp:lastModifiedBy>
  <cp:revision>12</cp:revision>
  <dcterms:created xsi:type="dcterms:W3CDTF">2022-12-19T14:00:53Z</dcterms:created>
  <dcterms:modified xsi:type="dcterms:W3CDTF">2022-12-20T14:01:54Z</dcterms:modified>
</cp:coreProperties>
</file>