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5.webp" ContentType="image/webp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1" r:id="rId5"/>
    <p:sldId id="262" r:id="rId6"/>
    <p:sldId id="265" r:id="rId7"/>
    <p:sldId id="266" r:id="rId8"/>
    <p:sldId id="267" r:id="rId9"/>
    <p:sldId id="268" r:id="rId10"/>
    <p:sldId id="263" r:id="rId11"/>
    <p:sldId id="269" r:id="rId12"/>
    <p:sldId id="270" r:id="rId13"/>
    <p:sldId id="264" r:id="rId14"/>
    <p:sldId id="278" r:id="rId15"/>
    <p:sldId id="271" r:id="rId16"/>
    <p:sldId id="272" r:id="rId17"/>
    <p:sldId id="273" r:id="rId18"/>
    <p:sldId id="274" r:id="rId19"/>
    <p:sldId id="279" r:id="rId20"/>
    <p:sldId id="275" r:id="rId21"/>
    <p:sldId id="276" r:id="rId22"/>
    <p:sldId id="277" r:id="rId23"/>
    <p:sldId id="280" r:id="rId24"/>
    <p:sldId id="281" r:id="rId25"/>
    <p:sldId id="283" r:id="rId26"/>
    <p:sldId id="284" r:id="rId27"/>
    <p:sldId id="285" r:id="rId28"/>
    <p:sldId id="287" r:id="rId29"/>
    <p:sldId id="289" r:id="rId30"/>
    <p:sldId id="290" r:id="rId31"/>
    <p:sldId id="291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o Chongming" initials="GC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00B0F0"/>
    <a:srgbClr val="7F7F7F"/>
    <a:srgbClr val="C00000"/>
    <a:srgbClr val="C5E0B4"/>
    <a:srgbClr val="FFE699"/>
    <a:srgbClr val="D9D9D9"/>
    <a:srgbClr val="FFFFFF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12"/>
        <p:guide pos="388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29A34-8D9A-49B0-86D8-8BBB69809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/>
          <p:cNvCxnSpPr/>
          <p:nvPr userDrawn="1"/>
        </p:nvCxnSpPr>
        <p:spPr>
          <a:xfrm flipV="1">
            <a:off x="0" y="654812"/>
            <a:ext cx="12192000" cy="7414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1003" y="629793"/>
            <a:ext cx="7455015" cy="506169"/>
          </a:xfrm>
          <a:prstGeom prst="rect">
            <a:avLst/>
          </a:prstGeom>
        </p:spPr>
        <p:txBody>
          <a:bodyPr/>
          <a:lstStyle>
            <a:lvl1pPr marL="203835" indent="-203835">
              <a:buFont typeface="Wingdings" panose="05000000000000000000" pitchFamily="2" charset="2"/>
              <a:buChar char="Ø"/>
              <a:tabLst>
                <a:tab pos="133350" algn="l"/>
              </a:tabLst>
              <a:defRPr lang="zh-CN" altLang="en-US" sz="1950" kern="1200" dirty="0" smtClean="0">
                <a:solidFill>
                  <a:schemeClr val="tx1"/>
                </a:solidFill>
                <a:latin typeface="Helvetica" pitchFamily="2" charset="0"/>
                <a:ea typeface="+mj-ea"/>
                <a:cs typeface="+mn-cs"/>
              </a:defRPr>
            </a:lvl1pPr>
            <a:lvl2pPr marL="337185" indent="-26543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7185" indent="-265430">
              <a:defRPr lang="zh-CN" altLang="en-US" sz="1500" smtClean="0">
                <a:latin typeface="Palatino Linotype" panose="02040502050505030304" pitchFamily="18" charset="0"/>
              </a:defRPr>
            </a:lvl3pPr>
            <a:lvl4pPr marL="337185" indent="-265430">
              <a:defRPr lang="zh-CN" altLang="en-US" sz="1350" smtClean="0">
                <a:latin typeface="Palatino Linotype" panose="02040502050505030304" pitchFamily="18" charset="0"/>
              </a:defRPr>
            </a:lvl4pPr>
            <a:lvl5pPr marL="337185" indent="-26543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Big data is big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6" name="内容占位符 2"/>
          <p:cNvSpPr>
            <a:spLocks noGrp="1"/>
          </p:cNvSpPr>
          <p:nvPr>
            <p:ph idx="13" hasCustomPrompt="1"/>
          </p:nvPr>
        </p:nvSpPr>
        <p:spPr>
          <a:xfrm>
            <a:off x="63118" y="44626"/>
            <a:ext cx="8706599" cy="47675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n-cs"/>
              </a:defRPr>
            </a:lvl1pPr>
            <a:lvl2pPr marL="337185" indent="-26543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7185" indent="-265430">
              <a:defRPr lang="zh-CN" altLang="en-US" sz="1500" smtClean="0">
                <a:latin typeface="Palatino Linotype" panose="02040502050505030304" pitchFamily="18" charset="0"/>
              </a:defRPr>
            </a:lvl3pPr>
            <a:lvl4pPr marL="337185" indent="-265430">
              <a:defRPr lang="zh-CN" altLang="en-US" sz="1350" smtClean="0">
                <a:latin typeface="Palatino Linotype" panose="02040502050505030304" pitchFamily="18" charset="0"/>
              </a:defRPr>
            </a:lvl4pPr>
            <a:lvl5pPr marL="337185" indent="-26543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1.1 Big data</a:t>
            </a:r>
            <a:endParaRPr lang="zh-CN" altLang="en-US" dirty="0"/>
          </a:p>
        </p:txBody>
      </p:sp>
      <p:sp>
        <p:nvSpPr>
          <p:cNvPr id="27" name="内容占位符 2"/>
          <p:cNvSpPr>
            <a:spLocks noGrp="1"/>
          </p:cNvSpPr>
          <p:nvPr>
            <p:ph idx="14" hasCustomPrompt="1"/>
          </p:nvPr>
        </p:nvSpPr>
        <p:spPr>
          <a:xfrm>
            <a:off x="647072" y="1101788"/>
            <a:ext cx="5928981" cy="3479343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zh-CN" altLang="en-US" sz="1650" kern="1200" baseline="0" dirty="0" smtClean="0">
                <a:solidFill>
                  <a:schemeClr val="tx1"/>
                </a:solidFill>
                <a:latin typeface="Helvetica" pitchFamily="2" charset="0"/>
                <a:ea typeface="+mj-ea"/>
                <a:cs typeface="+mn-cs"/>
              </a:defRPr>
            </a:lvl1pPr>
            <a:lvl2pPr marL="337185" indent="-265430">
              <a:buFont typeface="Arial" panose="020B0604020202020204" pitchFamily="34" charset="0"/>
              <a:buChar char="•"/>
              <a:defRPr lang="zh-CN" altLang="en-US" sz="1800" smtClean="0">
                <a:latin typeface="Palatino Linotype" panose="02040502050505030304" pitchFamily="18" charset="0"/>
              </a:defRPr>
            </a:lvl2pPr>
            <a:lvl3pPr marL="337185" indent="-265430">
              <a:defRPr lang="zh-CN" altLang="en-US" sz="1500" smtClean="0">
                <a:latin typeface="Palatino Linotype" panose="02040502050505030304" pitchFamily="18" charset="0"/>
              </a:defRPr>
            </a:lvl3pPr>
            <a:lvl4pPr marL="337185" indent="-265430">
              <a:defRPr lang="zh-CN" altLang="en-US" sz="1350" smtClean="0">
                <a:latin typeface="Palatino Linotype" panose="02040502050505030304" pitchFamily="18" charset="0"/>
              </a:defRPr>
            </a:lvl4pPr>
            <a:lvl5pPr marL="337185" indent="-265430">
              <a:defRPr lang="zh-CN" altLang="en-US" dirty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altLang="zh-CN" dirty="0"/>
              <a:t>The data that is big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9262944" y="524248"/>
            <a:ext cx="2161647" cy="29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1" t="32066" r="70404" b="25820"/>
          <a:stretch>
            <a:fillRect/>
          </a:stretch>
        </p:blipFill>
        <p:spPr>
          <a:xfrm>
            <a:off x="9375057" y="0"/>
            <a:ext cx="981800" cy="1008110"/>
          </a:xfrm>
          <a:prstGeom prst="rect">
            <a:avLst/>
          </a:prstGeom>
        </p:spPr>
      </p:pic>
      <p:pic>
        <p:nvPicPr>
          <p:cNvPr id="14" name="Picture 2" descr="TikTok&amp;#39;s rival, Kuaishou, completed its IPO. Find out more on CAPEX.com! |  CAPEX.com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22" b="19827"/>
          <a:stretch>
            <a:fillRect/>
          </a:stretch>
        </p:blipFill>
        <p:spPr bwMode="auto">
          <a:xfrm>
            <a:off x="10483223" y="-9532"/>
            <a:ext cx="797951" cy="102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FC8A0-E5C6-4166-80A3-05C146AAD1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CCFBB-F71B-42AB-997E-5C3584E065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815A-162B-4AE0-A79F-FEF9A245BB30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69107-FF35-42A6-8630-C988F7FE1BF5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4" name="Google Shape;21;p163"/>
          <p:cNvGrpSpPr/>
          <p:nvPr userDrawn="1"/>
        </p:nvGrpSpPr>
        <p:grpSpPr>
          <a:xfrm>
            <a:off x="66397" y="116955"/>
            <a:ext cx="420129" cy="560172"/>
            <a:chOff x="0" y="0"/>
            <a:chExt cx="323850" cy="431800"/>
          </a:xfrm>
        </p:grpSpPr>
        <p:sp>
          <p:nvSpPr>
            <p:cNvPr id="15" name="Google Shape;22;p163"/>
            <p:cNvSpPr/>
            <p:nvPr/>
          </p:nvSpPr>
          <p:spPr>
            <a:xfrm>
              <a:off x="250825" y="0"/>
              <a:ext cx="73025" cy="431800"/>
            </a:xfrm>
            <a:prstGeom prst="rect">
              <a:avLst/>
            </a:prstGeom>
            <a:solidFill>
              <a:srgbClr val="8EB4E3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6" name="Google Shape;23;p163"/>
            <p:cNvSpPr/>
            <p:nvPr/>
          </p:nvSpPr>
          <p:spPr>
            <a:xfrm>
              <a:off x="0" y="0"/>
              <a:ext cx="250825" cy="431800"/>
            </a:xfrm>
            <a:prstGeom prst="rect">
              <a:avLst/>
            </a:prstGeom>
            <a:solidFill>
              <a:srgbClr val="E6B9B8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815A-162B-4AE0-A79F-FEF9A245BB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69107-FF35-42A6-8630-C988F7FE1B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tags" Target="../tags/tag1.xml"/><Relationship Id="rId1" Type="http://schemas.openxmlformats.org/officeDocument/2006/relationships/hyperlink" Target="mailto:chongming.gao@gmail.com" TargetMode="Externa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hyperlink" Target="mailto:chongming.gao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tags" Target="../tags/tag3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1684677" y="2402886"/>
            <a:ext cx="8958245" cy="136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Identification and Recommendation 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Shared Accounts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20162" y="4700752"/>
            <a:ext cx="5744845" cy="1641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Presented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by: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Wentao Shi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|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 石文焘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  <a:hlinkClick r:id="rId1"/>
              </a:rPr>
              <a:t>shiwentao123@mail.ustc.edu.cn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2023.2.19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 rot="10800000" flipV="1">
            <a:off x="-16198" y="1882734"/>
            <a:ext cx="12191999" cy="2625323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618" y="-675456"/>
            <a:ext cx="8631996" cy="3025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9842" y="2402886"/>
            <a:ext cx="10787913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GB" sz="3600" b="1" dirty="0">
                <a:solidFill>
                  <a:schemeClr val="bg1"/>
                </a:solidFill>
                <a:latin typeface="Helvetica" pitchFamily="2" charset="0"/>
              </a:rPr>
              <a:t>Towards Theoretical Understanding of Hard Negative Sampling in Recommendation</a:t>
            </a:r>
            <a:endParaRPr lang="en-US" altLang="en-GB" sz="36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2"/>
    </mc:Choice>
    <mc:Fallback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2.2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Distributionally Robust Optimization (DRO)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878205"/>
            <a:ext cx="1158748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Formally Definition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8675" y="1543050"/>
            <a:ext cx="10758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3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  <a:sym typeface="+mn-ea"/>
              </a:rPr>
              <a:t> DRO aims to minimize the expected risk over </a:t>
            </a:r>
            <a:r>
              <a:rPr lang="en-US" altLang="zh-CN" sz="2400" dirty="0">
                <a:solidFill>
                  <a:srgbClr val="00B0F0"/>
                </a:solidFill>
                <a:latin typeface="Helvetica" pitchFamily="2" charset="0"/>
                <a:sym typeface="+mn-ea"/>
              </a:rPr>
              <a:t>the worst-case distribution </a:t>
            </a:r>
            <a:r>
              <a:rPr lang="en-US" altLang="zh-CN" sz="2400" dirty="0">
                <a:latin typeface="Helvetica" pitchFamily="2" charset="0"/>
                <a:sym typeface="+mn-ea"/>
              </a:rPr>
              <a:t>Q, where Q is in a divergence ball around training distribution P.</a:t>
            </a:r>
            <a:endParaRPr lang="en-US" altLang="zh-CN" dirty="0">
              <a:latin typeface="Helvetica" pitchFamily="2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9405" y="2819400"/>
            <a:ext cx="3933190" cy="1466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0" y="4399915"/>
            <a:ext cx="1158748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Commen Divergence</a:t>
            </a:r>
            <a:endParaRPr lang="en-US" altLang="zh-CN" sz="2800" dirty="0">
              <a:latin typeface="Helvetica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1875" y="4919980"/>
            <a:ext cx="49866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3" indent="-285750" fontAlgn="auto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  <a:sym typeface="+mn-ea"/>
              </a:rPr>
              <a:t> KL divergence</a:t>
            </a:r>
            <a:endParaRPr lang="en-US" altLang="zh-CN" sz="2400" dirty="0">
              <a:latin typeface="Helvetica" pitchFamily="2" charset="0"/>
              <a:sym typeface="+mn-ea"/>
            </a:endParaRPr>
          </a:p>
          <a:p>
            <a:pPr marL="457200" lvl="3" indent="-285750" fontAlgn="auto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  <a:sym typeface="+mn-ea"/>
              </a:rPr>
              <a:t> CVaR divergence</a:t>
            </a:r>
            <a:endParaRPr lang="en-US" altLang="zh-CN" sz="2400" dirty="0">
              <a:latin typeface="Helvetica" pitchFamily="2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3797"/>
          <a:stretch>
            <a:fillRect/>
          </a:stretch>
        </p:blipFill>
        <p:spPr>
          <a:xfrm>
            <a:off x="5624830" y="5214620"/>
            <a:ext cx="3457575" cy="482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830" y="5999480"/>
            <a:ext cx="3498850" cy="52324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1223010" y="5187950"/>
            <a:ext cx="8195945" cy="54546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223010" y="5937250"/>
            <a:ext cx="8195945" cy="585470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102981" y="29858"/>
            <a:ext cx="10673539" cy="5195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chemeClr val="tx1"/>
                </a:solidFill>
                <a:latin typeface="+mj-ea"/>
                <a:cs typeface="+mn-ea"/>
                <a:sym typeface="+mn-lt"/>
              </a:rPr>
              <a:t>Outline</a:t>
            </a:r>
            <a:endParaRPr lang="zh-CN" altLang="en-US" b="1" dirty="0">
              <a:solidFill>
                <a:schemeClr val="tx1"/>
              </a:solidFill>
              <a:latin typeface="+mj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669925"/>
            <a:ext cx="12181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2669" y="1085756"/>
            <a:ext cx="10801200" cy="4686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7F7F7F"/>
                </a:solidFill>
                <a:latin typeface="Helvetica" pitchFamily="2" charset="0"/>
              </a:rPr>
              <a:t>Introduction</a:t>
            </a:r>
            <a:endParaRPr kumimoji="1" lang="en-US" altLang="zh-CN" sz="3200" b="1" dirty="0">
              <a:solidFill>
                <a:srgbClr val="7F7F7F"/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7F7F7F"/>
                </a:solidFill>
                <a:latin typeface="Helvetica" pitchFamily="2" charset="0"/>
              </a:rPr>
              <a:t>Preliminary</a:t>
            </a:r>
            <a:endParaRPr kumimoji="1" lang="en-US" altLang="zh-CN" sz="3200" b="1" dirty="0">
              <a:solidFill>
                <a:srgbClr val="7F7F7F"/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C00000"/>
                </a:solidFill>
                <a:latin typeface="Helvetica" pitchFamily="2" charset="0"/>
              </a:rPr>
              <a:t>Theoretical Analysis and Guidelines</a:t>
            </a:r>
            <a:endParaRPr kumimoji="1" lang="en-US" altLang="zh-CN" sz="3200" b="1" dirty="0">
              <a:solidFill>
                <a:srgbClr val="C00000"/>
              </a:solidFill>
              <a:latin typeface="Helvetica" pitchFamily="2" charset="0"/>
            </a:endParaRPr>
          </a:p>
          <a:p>
            <a:pPr marL="971550" lvl="1" indent="-51435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 panose="020E0502030303020204" pitchFamily="34" charset="0"/>
                <a:sym typeface="+mn-ea"/>
              </a:rPr>
              <a:t>Hard Negative Sampling Meets OPAUC</a:t>
            </a:r>
            <a:endParaRPr kumimoji="1" lang="en-US" altLang="zh-CN" sz="3200" dirty="0">
              <a:latin typeface="Candara" panose="020E0502030303020204" pitchFamily="34" charset="0"/>
              <a:sym typeface="+mn-ea"/>
            </a:endParaRPr>
          </a:p>
          <a:p>
            <a:pPr marL="971550" lvl="1" indent="-51435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 panose="020E0502030303020204" pitchFamily="34" charset="0"/>
                <a:sym typeface="+mn-ea"/>
              </a:rPr>
              <a:t>OPAUC Meets TopK Evaluation Measures</a:t>
            </a:r>
            <a:endParaRPr kumimoji="1" lang="en-US" altLang="zh-CN" sz="3200" dirty="0">
              <a:latin typeface="Candara" panose="020E0502030303020204" pitchFamily="34" charset="0"/>
              <a:sym typeface="+mn-ea"/>
            </a:endParaRPr>
          </a:p>
          <a:p>
            <a:pPr marL="971550" lvl="1" indent="-51435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 panose="020E0502030303020204" pitchFamily="34" charset="0"/>
                <a:sym typeface="+mn-ea"/>
              </a:rPr>
              <a:t>Hard Negative Sampling Understanding</a:t>
            </a:r>
            <a:endParaRPr kumimoji="1" lang="en-US" altLang="zh-CN" sz="3200" b="1" dirty="0">
              <a:solidFill>
                <a:srgbClr val="C00000"/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Experiments</a:t>
            </a:r>
            <a:endParaRPr kumimoji="1"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3605" y="29845"/>
            <a:ext cx="1032510" cy="10325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480695" y="4037330"/>
            <a:ext cx="11228705" cy="234315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Hard Negative Sampling Meets OPAUC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relationship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695" y="1847850"/>
            <a:ext cx="11229975" cy="1638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825" y="4143375"/>
            <a:ext cx="1092517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2800" b="1"/>
              <a:t> Arguement:</a:t>
            </a:r>
            <a:endParaRPr lang="en-US" altLang="zh-CN" sz="2800" b="1"/>
          </a:p>
          <a:p>
            <a:pPr marL="285750" indent="-285750">
              <a:buFont typeface="Wingdings" panose="05000000000000000000" charset="0"/>
              <a:buChar char="p"/>
            </a:pPr>
            <a:endParaRPr lang="en-US" altLang="zh-CN" sz="2800"/>
          </a:p>
          <a:p>
            <a:pPr marL="914400" lvl="1" indent="-457200">
              <a:buFont typeface="Wingdings" panose="05000000000000000000" charset="0"/>
              <a:buChar char="ü"/>
            </a:pPr>
            <a:r>
              <a:rPr lang="en-US" altLang="zh-CN" sz="2400"/>
              <a:t> The model equipped with hard negative sampling approximately optimizes OPAUC.</a:t>
            </a:r>
            <a:endParaRPr lang="en-US" altLang="zh-CN" sz="2400"/>
          </a:p>
          <a:p>
            <a:pPr lvl="1" indent="0">
              <a:buFont typeface="Wingdings" panose="05000000000000000000" charset="0"/>
              <a:buNone/>
            </a:pP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480695" y="1847850"/>
            <a:ext cx="11229340" cy="1638300"/>
          </a:xfrm>
          <a:prstGeom prst="rect">
            <a:avLst/>
          </a:prstGeom>
          <a:blipFill dpi="0" rotWithShape="1">
            <a:blip r:embed="rId2">
              <a:alphaModFix amt="62424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pic>
        <p:nvPicPr>
          <p:cNvPr id="7" name="图片 6" descr="relationship_1"/>
          <p:cNvPicPr>
            <a:picLocks noChangeAspect="1"/>
          </p:cNvPicPr>
          <p:nvPr/>
        </p:nvPicPr>
        <p:blipFill>
          <a:blip r:embed="rId1"/>
          <a:srcRect r="45377"/>
          <a:stretch>
            <a:fillRect/>
          </a:stretch>
        </p:blipFill>
        <p:spPr>
          <a:xfrm>
            <a:off x="480060" y="1847850"/>
            <a:ext cx="61341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7048500" y="1570990"/>
            <a:ext cx="5045710" cy="4209415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Hard Negative Sampling Meets OPAUC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4480" y="2237740"/>
            <a:ext cx="6645910" cy="305816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98780" y="9232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Theoretical Structure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5080" y="6177280"/>
            <a:ext cx="1027176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en-GB" sz="1600" i="1" dirty="0"/>
              <a:t>[1] </a:t>
            </a:r>
            <a:r>
              <a:rPr lang="en-GB" altLang="zh-CN" sz="1600" i="1" dirty="0"/>
              <a:t>Dixian Zhu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et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al.</a:t>
            </a:r>
            <a:r>
              <a:rPr lang="zh-CN" altLang="en-US" sz="1600" i="1" dirty="0"/>
              <a:t> </a:t>
            </a:r>
            <a:r>
              <a:rPr lang="en-US" altLang="zh-CN" sz="1600" i="1" dirty="0"/>
              <a:t>2022,</a:t>
            </a:r>
            <a:r>
              <a:rPr lang="zh-CN" altLang="en-US" sz="1600" i="1" dirty="0"/>
              <a:t> When</a:t>
            </a:r>
            <a:r>
              <a:rPr lang="en-US" altLang="zh-CN" sz="1600" i="1" dirty="0"/>
              <a:t> </a:t>
            </a:r>
            <a:r>
              <a:rPr lang="zh-CN" altLang="en-US" sz="1600" i="1" dirty="0"/>
              <a:t>AUC meets DRO: Optimizing Partial AUC for Deep Learning with Non-Convex</a:t>
            </a:r>
            <a:r>
              <a:rPr lang="en-US" altLang="zh-CN" sz="1600" i="1" dirty="0"/>
              <a:t> </a:t>
            </a:r>
            <a:r>
              <a:rPr lang="zh-CN" altLang="en-US" sz="1600" i="1" dirty="0"/>
              <a:t>Convergence Guarantee</a:t>
            </a:r>
            <a:endParaRPr lang="zh-CN" altLang="en-US" sz="16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048500" y="1908810"/>
                <a:ext cx="4912995" cy="3761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lvl="0" indent="-342900" algn="l">
                  <a:lnSpc>
                    <a:spcPct val="120000"/>
                  </a:lnSpc>
                  <a:spcAft>
                    <a:spcPts val="600"/>
                  </a:spcAft>
                  <a:buClrTx/>
                  <a:buSzTx/>
                  <a:buFont typeface="Wingdings" panose="05000000000000000000" charset="0"/>
                  <a:buChar char="ü"/>
                </a:pPr>
                <a:r>
                  <a:rPr lang="en-US" altLang="zh-CN" sz="2400" dirty="0">
                    <a:latin typeface="Helvetica" pitchFamily="2" charset="0"/>
                    <a:sym typeface="+mn-ea"/>
                  </a:rPr>
                  <a:t>The Lemma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Helvetica" pitchFamily="2" charset="0"/>
                            <a:sym typeface="+mn-ea"/>
                          </a:rPr>
                          <m:t>1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2400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Helvetica" pitchFamily="2" charset="0"/>
                    <a:sym typeface="+mn-ea"/>
                  </a:rPr>
                  <a:t> shows the equivalence 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Helvetica" pitchFamily="2" charset="0"/>
                    <a:sym typeface="+mn-ea"/>
                  </a:rPr>
                  <a:t>between estimator of OPAUC and DRO object</a:t>
                </a:r>
                <a:r>
                  <a:rPr lang="en-US" altLang="zh-CN" sz="2400" dirty="0">
                    <a:latin typeface="Helvetica" pitchFamily="2" charset="0"/>
                    <a:sym typeface="+mn-ea"/>
                  </a:rPr>
                  <a:t>.</a:t>
                </a:r>
                <a:endParaRPr lang="en-US" altLang="zh-CN" sz="2400" dirty="0">
                  <a:latin typeface="Helvetica" pitchFamily="2" charset="0"/>
                </a:endParaRPr>
              </a:p>
              <a:p>
                <a:pPr marL="342900" lvl="0" indent="-342900" algn="l">
                  <a:lnSpc>
                    <a:spcPct val="120000"/>
                  </a:lnSpc>
                  <a:spcAft>
                    <a:spcPts val="600"/>
                  </a:spcAft>
                  <a:buClrTx/>
                  <a:buSzTx/>
                  <a:buFont typeface="Wingdings" panose="05000000000000000000" charset="0"/>
                  <a:buChar char="ü"/>
                </a:pPr>
                <a:r>
                  <a:rPr lang="en-US" altLang="zh-CN" sz="2400" dirty="0">
                    <a:latin typeface="Helvetica" pitchFamily="2" charset="0"/>
                    <a:sym typeface="+mn-ea"/>
                  </a:rPr>
                  <a:t>Based on DRO object, we prove the equivalence 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Helvetica" pitchFamily="2" charset="0"/>
                    <a:sym typeface="+mn-ea"/>
                  </a:rPr>
                  <a:t>between hard negative sampling and OPAUC</a:t>
                </a:r>
                <a:r>
                  <a:rPr lang="en-US" altLang="zh-CN" sz="2400" dirty="0">
                    <a:latin typeface="Helvetica" pitchFamily="2" charset="0"/>
                    <a:sym typeface="+mn-ea"/>
                  </a:rPr>
                  <a:t> in Theorem 1 and Theorem 2.</a:t>
                </a:r>
                <a:endParaRPr lang="en-US" altLang="zh-CN" sz="2400" dirty="0">
                  <a:latin typeface="Helvetica" pitchFamily="2" charset="0"/>
                </a:endParaRPr>
              </a:p>
              <a:p>
                <a:pPr indent="0">
                  <a:buFont typeface="Wingdings" panose="05000000000000000000" charset="0"/>
                  <a:buNone/>
                </a:pPr>
                <a:endParaRPr lang="en-US" altLang="zh-CN" sz="24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908810"/>
                <a:ext cx="4912995" cy="37611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" name="圆角矩形 17"/>
          <p:cNvSpPr/>
          <p:nvPr/>
        </p:nvSpPr>
        <p:spPr>
          <a:xfrm>
            <a:off x="6465570" y="2633980"/>
            <a:ext cx="5182870" cy="86931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8" name="圆角矩形 77"/>
          <p:cNvSpPr/>
          <p:nvPr/>
        </p:nvSpPr>
        <p:spPr>
          <a:xfrm>
            <a:off x="6243955" y="3722370"/>
            <a:ext cx="5882640" cy="2880995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Hard Negative Sampling Meets OPAUC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22555" y="90424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Lemma 1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3145" y="1289050"/>
            <a:ext cx="4483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ü"/>
            </a:pPr>
            <a:r>
              <a:rPr lang="en-US" altLang="zh-CN" sz="2400"/>
              <a:t> OPAUC Estimator</a:t>
            </a:r>
            <a:endParaRPr lang="en-US" altLang="zh-CN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b="22727"/>
          <a:stretch>
            <a:fillRect/>
          </a:stretch>
        </p:blipFill>
        <p:spPr>
          <a:xfrm>
            <a:off x="6465570" y="1889760"/>
            <a:ext cx="5111115" cy="7448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691765"/>
            <a:ext cx="4863465" cy="7543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8650" y="3783330"/>
            <a:ext cx="4483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ü"/>
            </a:pPr>
            <a:r>
              <a:rPr lang="en-US" altLang="zh-CN" sz="2400"/>
              <a:t> DRO object</a:t>
            </a:r>
            <a:endParaRPr lang="en-US" altLang="zh-CN" sz="2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75" y="4523740"/>
            <a:ext cx="5347970" cy="11753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55" y="4004310"/>
            <a:ext cx="5678805" cy="2316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0" y="1765935"/>
            <a:ext cx="4572000" cy="1704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95350" y="6012815"/>
                <a:ext cx="435292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DRO over negative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6012815"/>
                <a:ext cx="4352925" cy="3683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>
            <a:off x="10419715" y="5699125"/>
            <a:ext cx="1228725" cy="495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372100" y="3419475"/>
            <a:ext cx="1009650" cy="8763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765175" y="4391025"/>
            <a:ext cx="5243195" cy="1469390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Hard Negative Sampling Meets OPAUC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3505" y="8851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Theorem 1</a:t>
            </a:r>
            <a:endParaRPr lang="en-US" altLang="zh-CN" sz="2800" dirty="0">
              <a:latin typeface="Helvetica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705" y="1680210"/>
            <a:ext cx="7317740" cy="820420"/>
          </a:xfrm>
          <a:prstGeom prst="rect">
            <a:avLst/>
          </a:prstGeom>
        </p:spPr>
      </p:pic>
      <p:sp>
        <p:nvSpPr>
          <p:cNvPr id="78" name="圆角矩形 77"/>
          <p:cNvSpPr/>
          <p:nvPr/>
        </p:nvSpPr>
        <p:spPr>
          <a:xfrm>
            <a:off x="1751965" y="1623060"/>
            <a:ext cx="8272145" cy="967105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903855"/>
            <a:ext cx="5276850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761105"/>
            <a:ext cx="4133850" cy="89535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454660" y="2903855"/>
            <a:ext cx="5243195" cy="188531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5934075" y="3848100"/>
            <a:ext cx="838200" cy="95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805" y="3348990"/>
            <a:ext cx="4696460" cy="94996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920230" y="3108960"/>
            <a:ext cx="4986020" cy="142938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190740" y="1703705"/>
            <a:ext cx="1228725" cy="4953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42230" y="4310380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1297285" y="4110355"/>
            <a:ext cx="608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(12)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1295400" y="5000625"/>
            <a:ext cx="10030460" cy="163830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513205" y="5172075"/>
                <a:ext cx="9712325" cy="133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Remark: </a:t>
                </a:r>
                <a:endParaRPr lang="en-US" altLang="zh-CN" b="1"/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1) The DNS sampling based problem is an </a:t>
                </a:r>
                <a:r>
                  <a:rPr lang="en-US" altLang="zh-CN" b="1">
                    <a:solidFill>
                      <a:srgbClr val="00B0F0"/>
                    </a:solidFill>
                  </a:rPr>
                  <a:t>exact but non smooth</a:t>
                </a:r>
                <a:r>
                  <a:rPr lang="en-US" altLang="zh-CN" b="1"/>
                  <a:t> estimator of OPUAC(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𝜷</m:t>
                    </m:r>
                  </m:oMath>
                </a14:m>
                <a:r>
                  <a:rPr lang="en-US" altLang="zh-CN" b="1"/>
                  <a:t>).</a:t>
                </a:r>
                <a:endParaRPr lang="en-US" altLang="zh-CN" b="1"/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2) The hyperparameter M in DNS strategy directly determines 𝛽in OPAUC objective.</a:t>
                </a:r>
                <a:endParaRPr lang="en-US" altLang="zh-CN" b="1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205" y="5172075"/>
                <a:ext cx="9712325" cy="13379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Hard Negative Sampling Meets OPAUC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030" y="8851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Theorem 2</a:t>
            </a:r>
            <a:endParaRPr lang="en-US" altLang="zh-CN" sz="2800" dirty="0">
              <a:latin typeface="Helvetica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825" y="1794510"/>
            <a:ext cx="6905625" cy="2438400"/>
          </a:xfrm>
          <a:prstGeom prst="rect">
            <a:avLst/>
          </a:prstGeom>
        </p:spPr>
      </p:pic>
      <p:sp>
        <p:nvSpPr>
          <p:cNvPr id="78" name="圆角矩形 77"/>
          <p:cNvSpPr/>
          <p:nvPr/>
        </p:nvSpPr>
        <p:spPr>
          <a:xfrm>
            <a:off x="551180" y="1737360"/>
            <a:ext cx="6986905" cy="2495550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864485" y="2237105"/>
            <a:ext cx="2524760" cy="82867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729220" y="1794510"/>
            <a:ext cx="4166870" cy="236029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25" y="2600960"/>
            <a:ext cx="3383915" cy="1295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695" y="1961515"/>
            <a:ext cx="3935095" cy="6394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343640" y="3678555"/>
            <a:ext cx="43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718820" y="4572635"/>
            <a:ext cx="11129645" cy="186563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96290" y="4642485"/>
            <a:ext cx="11130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Remark: 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1)  The softmax distribution based sampling problem is </a:t>
            </a:r>
            <a:r>
              <a:rPr lang="en-US" altLang="zh-CN" b="1">
                <a:solidFill>
                  <a:srgbClr val="00B0F0"/>
                </a:solidFill>
              </a:rPr>
              <a:t>a smooth but inexact</a:t>
            </a:r>
            <a:r>
              <a:rPr lang="en-US" altLang="zh-CN" b="1"/>
              <a:t> estimator of OPAUC(𝛽).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2)  We propose to use an</a:t>
            </a:r>
            <a:r>
              <a:rPr lang="en-US" altLang="zh-CN" b="1">
                <a:solidFill>
                  <a:srgbClr val="00B0F0"/>
                </a:solidFill>
              </a:rPr>
              <a:t> adaptive </a:t>
            </a:r>
            <a:r>
              <a:rPr lang="en-US" altLang="zh-CN" b="1">
                <a:solidFill>
                  <a:srgbClr val="00B0F0"/>
                </a:solidFill>
                <a:sym typeface="+mn-ea"/>
              </a:rPr>
              <a:t>𝜏</a:t>
            </a:r>
            <a:r>
              <a:rPr lang="en-US" altLang="zh-CN" b="1"/>
              <a:t>,  instead of a fixed 𝜏 in softmax distribution. This ensures the optimization objective OPAUC(𝛽) remains the same during training</a:t>
            </a:r>
            <a:endParaRPr lang="en-US" altLang="zh-CN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圆角矩形 15"/>
          <p:cNvSpPr/>
          <p:nvPr/>
        </p:nvSpPr>
        <p:spPr>
          <a:xfrm>
            <a:off x="480695" y="3448685"/>
            <a:ext cx="11228705" cy="3046095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Hard Negative Sampling Meets OPAUC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relationship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428750"/>
            <a:ext cx="11229975" cy="1638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3900" y="3448050"/>
            <a:ext cx="1092517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800" b="1"/>
              <a:t> Arguement:</a:t>
            </a:r>
            <a:endParaRPr lang="en-US" altLang="zh-CN" sz="2800" b="1"/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/>
              <a:t> Compared to AUC measure, OPAUC(𝛽) has stronger correlation with Top𝐾 evaluation measures.</a:t>
            </a:r>
            <a:endParaRPr lang="en-US" altLang="zh-CN" sz="2400"/>
          </a:p>
          <a:p>
            <a:pPr marL="914400" lvl="1" indent="-45720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400"/>
              <a:t>A smaller 𝐾 in Top𝐾 evaluation measures has stronger correlation with a smaller 𝛽 in OPAUC(𝛽).</a:t>
            </a:r>
            <a:endParaRPr lang="en-US" altLang="zh-CN" sz="2400"/>
          </a:p>
          <a:p>
            <a:pPr lvl="1" indent="0">
              <a:buFont typeface="Wingdings" panose="05000000000000000000" charset="0"/>
              <a:buNone/>
            </a:pPr>
            <a:endParaRPr lang="en-US" altLang="zh-CN" sz="2400"/>
          </a:p>
        </p:txBody>
      </p:sp>
      <p:sp>
        <p:nvSpPr>
          <p:cNvPr id="5" name="矩形 4"/>
          <p:cNvSpPr/>
          <p:nvPr/>
        </p:nvSpPr>
        <p:spPr>
          <a:xfrm>
            <a:off x="479425" y="1428750"/>
            <a:ext cx="11229340" cy="1638300"/>
          </a:xfrm>
          <a:prstGeom prst="rect">
            <a:avLst/>
          </a:prstGeom>
          <a:blipFill dpi="0" rotWithShape="1">
            <a:blip r:embed="rId2">
              <a:alphaModFix amt="62424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dirty="0"/>
          </a:p>
        </p:txBody>
      </p:sp>
      <p:pic>
        <p:nvPicPr>
          <p:cNvPr id="7" name="图片 6" descr="relationship_1"/>
          <p:cNvPicPr>
            <a:picLocks noChangeAspect="1"/>
          </p:cNvPicPr>
          <p:nvPr/>
        </p:nvPicPr>
        <p:blipFill>
          <a:blip r:embed="rId1"/>
          <a:srcRect l="42833" r="-1"/>
          <a:stretch>
            <a:fillRect/>
          </a:stretch>
        </p:blipFill>
        <p:spPr>
          <a:xfrm>
            <a:off x="5289550" y="1428750"/>
            <a:ext cx="641985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3.2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OPAUC Meets TopK Evaluation Measures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303530" y="1827530"/>
            <a:ext cx="6863080" cy="4457700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918970"/>
            <a:ext cx="6346190" cy="420497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3030" y="8851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Theoretical Analysis</a:t>
            </a:r>
            <a:endParaRPr lang="en-US" altLang="zh-CN" sz="2800" dirty="0">
              <a:latin typeface="Helvetica" pitchFamily="2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557770" y="2040890"/>
            <a:ext cx="4395470" cy="396113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7617460" y="2160270"/>
                <a:ext cx="4395470" cy="359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Remark: </a:t>
                </a:r>
                <a:endParaRPr lang="en-US" altLang="zh-CN" b="1"/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1)  The top𝐾evaluation measure Precision@𝐾and Recall@𝐾are </a:t>
                </a:r>
                <a:r>
                  <a:rPr lang="en-US" altLang="zh-CN" b="1">
                    <a:solidFill>
                      <a:srgbClr val="00B0F0"/>
                    </a:solidFill>
                  </a:rPr>
                  <a:t>higher and lower bounded</a:t>
                </a:r>
                <a:r>
                  <a:rPr lang="en-US" altLang="zh-CN" b="1"/>
                  <a:t> by specific OPAUC(𝛽), where 𝛽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1" i="1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en-US" altLang="zh-CN" b="1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2) The smaller the 𝐾 is, the smaller the𝛽 (</a:t>
                </a:r>
                <a:r>
                  <a:rPr lang="en-US" altLang="zh-CN" b="1">
                    <a:sym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𝑲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1"/>
                  <a:t>) should be considered.</a:t>
                </a:r>
                <a:endParaRPr lang="en-US" altLang="zh-CN" b="1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60" y="2160270"/>
                <a:ext cx="4395470" cy="35947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圆角矩形 14"/>
          <p:cNvSpPr/>
          <p:nvPr/>
        </p:nvSpPr>
        <p:spPr>
          <a:xfrm>
            <a:off x="892810" y="5542280"/>
            <a:ext cx="1144270" cy="58166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3.2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OPAUC Meets TopK Evaluation Measures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030" y="8851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Simulation Experiments</a:t>
            </a:r>
            <a:endParaRPr lang="en-US" altLang="zh-CN" sz="2800" dirty="0">
              <a:latin typeface="Helvetica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423035"/>
            <a:ext cx="11525885" cy="333121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51180" y="4753610"/>
            <a:ext cx="11129645" cy="201930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2305" y="4689475"/>
            <a:ext cx="1113091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Remark: 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1)  The correlation coefficient of the highest point of the curve is </a:t>
            </a:r>
            <a:r>
              <a:rPr lang="en-US" altLang="zh-CN" b="1">
                <a:solidFill>
                  <a:srgbClr val="00B0F0"/>
                </a:solidFill>
              </a:rPr>
              <a:t>much larger than</a:t>
            </a:r>
            <a:r>
              <a:rPr lang="en-US" altLang="zh-CN" b="1"/>
              <a:t> the correlation coefficient when 𝛽 is equal to 1.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2)  Given a specific 𝐾 in Top𝐾 measure, the correlation coefficient with Norm_OPAUC(𝛽) </a:t>
            </a:r>
            <a:r>
              <a:rPr lang="en-US" altLang="zh-CN" b="1">
                <a:solidFill>
                  <a:srgbClr val="00B0F0"/>
                </a:solidFill>
              </a:rPr>
              <a:t>get the maximum value at a specific 𝛽</a:t>
            </a:r>
            <a:r>
              <a:rPr lang="en-US" altLang="zh-CN" b="1"/>
              <a:t>.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102981" y="29858"/>
            <a:ext cx="10673539" cy="5195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chemeClr val="tx1"/>
                </a:solidFill>
                <a:latin typeface="+mj-ea"/>
                <a:cs typeface="+mn-ea"/>
                <a:sym typeface="+mn-lt"/>
              </a:rPr>
              <a:t>Outline</a:t>
            </a:r>
            <a:endParaRPr lang="zh-CN" altLang="en-US" b="1" dirty="0">
              <a:solidFill>
                <a:schemeClr val="tx1"/>
              </a:solidFill>
              <a:latin typeface="+mj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669925"/>
            <a:ext cx="12181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5519" y="1085756"/>
            <a:ext cx="10801200" cy="46869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C00000"/>
                </a:solidFill>
                <a:latin typeface="Helvetica" pitchFamily="2" charset="0"/>
              </a:rPr>
              <a:t>Introduction</a:t>
            </a:r>
            <a:endParaRPr kumimoji="1" lang="en-US" altLang="zh-CN" sz="3200" b="1" dirty="0">
              <a:solidFill>
                <a:srgbClr val="C00000"/>
              </a:solidFill>
              <a:latin typeface="Helvetica" pitchFamily="2" charset="0"/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 panose="020E0502030303020204" pitchFamily="34" charset="0"/>
              </a:rPr>
              <a:t>Negative Sampling</a:t>
            </a:r>
            <a:r>
              <a:rPr kumimoji="1" lang="zh-CN" altLang="en-US" sz="3200" dirty="0">
                <a:latin typeface="Candara" panose="020E0502030303020204" pitchFamily="34" charset="0"/>
              </a:rPr>
              <a:t> </a:t>
            </a:r>
            <a:r>
              <a:rPr kumimoji="1" lang="en-US" altLang="zh-CN" sz="3200" dirty="0">
                <a:latin typeface="Candara" panose="020E0502030303020204" pitchFamily="34" charset="0"/>
              </a:rPr>
              <a:t>in</a:t>
            </a:r>
            <a:r>
              <a:rPr kumimoji="1" lang="zh-CN" altLang="en-US" sz="3200" dirty="0">
                <a:latin typeface="Candara" panose="020E0502030303020204" pitchFamily="34" charset="0"/>
              </a:rPr>
              <a:t> </a:t>
            </a:r>
            <a:r>
              <a:rPr kumimoji="1" lang="en-US" altLang="zh-CN" sz="3200" dirty="0">
                <a:latin typeface="Candara" panose="020E0502030303020204" pitchFamily="34" charset="0"/>
              </a:rPr>
              <a:t>Recommendation</a:t>
            </a:r>
            <a:endParaRPr kumimoji="1" lang="en-US" altLang="zh-CN" sz="3200" dirty="0">
              <a:latin typeface="Candara" panose="020E0502030303020204" pitchFamily="34" charset="0"/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sz="3200" dirty="0">
                <a:latin typeface="Candara" panose="020E0502030303020204" pitchFamily="34" charset="0"/>
              </a:rPr>
              <a:t>Revisite Hard Negative Sampling </a:t>
            </a:r>
            <a:endParaRPr kumimoji="1" lang="en-US" sz="3200" dirty="0">
              <a:latin typeface="Candara" panose="020E0502030303020204" pitchFamily="34" charset="0"/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 panose="020E0502030303020204" pitchFamily="34" charset="0"/>
              </a:rPr>
              <a:t>Overview of Theoretical Structure</a:t>
            </a:r>
            <a:endParaRPr kumimoji="1" lang="en-US" altLang="zh-CN" sz="3200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Preliminary</a:t>
            </a:r>
            <a:endParaRPr kumimoji="1"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Theoretical Analysis and Guidelines</a:t>
            </a:r>
            <a:endParaRPr kumimoji="1"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Experiments</a:t>
            </a:r>
            <a:endParaRPr kumimoji="1"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3605" y="29845"/>
            <a:ext cx="1032510" cy="10325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3.2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OPAUC Meets TopK Evaluation Measures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030" y="8851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Simulation Experiments</a:t>
            </a:r>
            <a:endParaRPr lang="en-US" altLang="zh-CN" sz="2800" dirty="0">
              <a:latin typeface="Helvetica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1492885"/>
            <a:ext cx="11525885" cy="3331210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84835" y="4754245"/>
            <a:ext cx="11129645" cy="186563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62305" y="4824095"/>
                <a:ext cx="11130915" cy="175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Remark: </a:t>
                </a:r>
                <a:endParaRPr lang="en-US" altLang="zh-CN" b="1"/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1)  </a:t>
                </a:r>
                <a:r>
                  <a:rPr lang="en-US" altLang="zh-CN" b="1">
                    <a:solidFill>
                      <a:srgbClr val="00B0F0"/>
                    </a:solidFill>
                  </a:rPr>
                  <a:t>For different K,  the peak of the curve varies according to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F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𝜷</m:t>
                    </m:r>
                  </m:oMath>
                </a14:m>
                <a:r>
                  <a:rPr lang="en-US" altLang="zh-CN" b="1">
                    <a:solidFill>
                      <a:srgbClr val="00B0F0"/>
                    </a:solidFill>
                  </a:rPr>
                  <a:t>.</a:t>
                </a:r>
                <a:endParaRPr lang="en-US" altLang="zh-CN" b="1">
                  <a:solidFill>
                    <a:srgbClr val="00B0F0"/>
                  </a:solidFill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 b="1"/>
                  <a:t>2) On the left side of the peak of the curve, we find that the correlation coefficient of NDCG@𝐾 descend more slowly than other two measures.</a:t>
                </a:r>
                <a:endParaRPr lang="en-US" altLang="zh-CN" b="1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5" y="4824095"/>
                <a:ext cx="11130915" cy="1753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3.3 Hard Negative Sampling Understanding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3225" y="1814830"/>
            <a:ext cx="6934200" cy="112395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13030" y="8851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Corollary: </a:t>
            </a:r>
            <a:endParaRPr lang="en-US" altLang="zh-CN" sz="2800" dirty="0">
              <a:latin typeface="Helvetica" pitchFamily="2" charset="0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2703830" y="1757680"/>
            <a:ext cx="7235190" cy="1247140"/>
          </a:xfrm>
          <a:prstGeom prst="roundRect">
            <a:avLst>
              <a:gd name="adj" fmla="val 7190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030" y="3265805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Guidelines: </a:t>
            </a:r>
            <a:endParaRPr lang="en-US" altLang="zh-CN" sz="2800" dirty="0">
              <a:latin typeface="Helvetica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8675" y="4133850"/>
            <a:ext cx="111620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>
                <a:cs typeface="+mn-lt"/>
              </a:rPr>
              <a:t>To adapt to different Top𝐾 evaluation measures and datasets,</a:t>
            </a:r>
            <a:r>
              <a:rPr lang="en-US" altLang="zh-CN" sz="2200">
                <a:cs typeface="+mn-lt"/>
              </a:rPr>
              <a:t> h</a:t>
            </a:r>
            <a:r>
              <a:rPr lang="zh-CN" altLang="en-US" sz="2200">
                <a:cs typeface="+mn-lt"/>
              </a:rPr>
              <a:t>ard negative sampling strategy should have </a:t>
            </a:r>
            <a:r>
              <a:rPr lang="zh-CN" altLang="en-US" sz="2200">
                <a:solidFill>
                  <a:srgbClr val="00B0F0"/>
                </a:solidFill>
                <a:cs typeface="+mn-lt"/>
              </a:rPr>
              <a:t>hyperparameter to adjust the level of sampling hardness.</a:t>
            </a:r>
            <a:endParaRPr lang="zh-CN" altLang="en-US" sz="2200">
              <a:cs typeface="+mn-lt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200">
                <a:solidFill>
                  <a:srgbClr val="C0504D"/>
                </a:solidFill>
                <a:cs typeface="+mn-lt"/>
              </a:rPr>
              <a:t>The smaller the 𝐾 we considered in Top𝐾 evaluation measures, the harder the negative samples we should draw</a:t>
            </a:r>
            <a:r>
              <a:rPr lang="en-US" altLang="zh-CN" sz="2200">
                <a:solidFill>
                  <a:srgbClr val="C0504D"/>
                </a:solidFill>
                <a:cs typeface="+mn-lt"/>
              </a:rPr>
              <a:t>.</a:t>
            </a:r>
            <a:endParaRPr lang="en-US" altLang="zh-CN" sz="2200">
              <a:solidFill>
                <a:srgbClr val="C0504D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3.3 Hard Negative Sampling Understanding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030" y="885190"/>
            <a:ext cx="1082611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Converted Algorithms: </a:t>
            </a:r>
            <a:endParaRPr lang="en-US" altLang="zh-CN" sz="2800" dirty="0">
              <a:latin typeface="Helvetica" pitchFamily="2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804035"/>
            <a:ext cx="5682615" cy="4246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95" y="1798320"/>
            <a:ext cx="5796280" cy="4252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6172200" y="1838325"/>
            <a:ext cx="9525" cy="4162425"/>
          </a:xfrm>
          <a:prstGeom prst="line">
            <a:avLst/>
          </a:prstGeom>
          <a:ln w="38100">
            <a:solidFill>
              <a:srgbClr val="C0504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1426210" y="3589020"/>
            <a:ext cx="2515235" cy="6572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53935" y="3599180"/>
            <a:ext cx="3963035" cy="65722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102981" y="29858"/>
            <a:ext cx="10673539" cy="5195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chemeClr val="tx1"/>
                </a:solidFill>
                <a:latin typeface="+mj-ea"/>
                <a:cs typeface="+mn-ea"/>
                <a:sym typeface="+mn-lt"/>
              </a:rPr>
              <a:t>Outline</a:t>
            </a:r>
            <a:endParaRPr lang="zh-CN" altLang="en-US" b="1" dirty="0">
              <a:solidFill>
                <a:schemeClr val="tx1"/>
              </a:solidFill>
              <a:latin typeface="+mj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669925"/>
            <a:ext cx="12181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2669" y="1062261"/>
            <a:ext cx="10801200" cy="4465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7F7F7F"/>
                </a:solidFill>
                <a:latin typeface="Helvetica" pitchFamily="2" charset="0"/>
              </a:rPr>
              <a:t>Introduction</a:t>
            </a:r>
            <a:endParaRPr kumimoji="1" lang="en-US" altLang="zh-CN" sz="3200" b="1" dirty="0">
              <a:solidFill>
                <a:srgbClr val="7F7F7F"/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7F7F7F"/>
                </a:solidFill>
                <a:latin typeface="Helvetica" pitchFamily="2" charset="0"/>
              </a:rPr>
              <a:t>Preliminary</a:t>
            </a:r>
            <a:endParaRPr kumimoji="1" lang="en-US" altLang="zh-CN" sz="3200" b="1" dirty="0">
              <a:solidFill>
                <a:srgbClr val="7F7F7F"/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7F7F7F"/>
                </a:solidFill>
                <a:latin typeface="Helvetica" pitchFamily="2" charset="0"/>
              </a:rPr>
              <a:t>Theoretical Analysis and Guidelines</a:t>
            </a:r>
            <a:endParaRPr kumimoji="1" lang="en-US" altLang="zh-CN" sz="3200" b="1" dirty="0">
              <a:solidFill>
                <a:srgbClr val="7F7F7F"/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C00000"/>
                </a:solidFill>
                <a:latin typeface="Helvetica" pitchFamily="2" charset="0"/>
              </a:rPr>
              <a:t>Experiments</a:t>
            </a:r>
            <a:endParaRPr kumimoji="1" lang="en-US" altLang="zh-CN" sz="3200" b="1" dirty="0">
              <a:solidFill>
                <a:srgbClr val="C00000"/>
              </a:solidFill>
              <a:latin typeface="Helvetica" pitchFamily="2" charset="0"/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Q1: Can experiment results validate our guidelines?</a:t>
            </a:r>
            <a:endParaRPr kumimoji="1" lang="en-US" altLang="zh-CN" sz="2800" b="1" dirty="0">
              <a:solidFill>
                <a:srgbClr val="C00000"/>
              </a:solidFill>
              <a:latin typeface="Helvetica" pitchFamily="2" charset="0"/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Q2: How do fine tuned parameters benefit models?</a:t>
            </a:r>
            <a:endParaRPr kumimoji="1" lang="en-US" altLang="zh-CN" sz="2800" b="1" dirty="0">
              <a:solidFill>
                <a:srgbClr val="C00000"/>
              </a:solidFill>
              <a:latin typeface="Helvetica" pitchFamily="2" charset="0"/>
            </a:endParaRPr>
          </a:p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Q3: Can the converted model outperform baselines?</a:t>
            </a:r>
            <a:endParaRPr kumimoji="1" lang="en-US" altLang="zh-CN" sz="2800" b="1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3605" y="29845"/>
            <a:ext cx="1032510" cy="10325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180" y="-36830"/>
            <a:ext cx="11892915" cy="73469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(RQ1) Performance with Different Sampling Distributions</a:t>
            </a:r>
            <a:endParaRPr lang="en-US" altLang="zh-CN" sz="36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3" name="图片 2" descr="Top_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80" y="1071245"/>
            <a:ext cx="7178040" cy="4715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5786755"/>
            <a:ext cx="686752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615" y="1289685"/>
            <a:ext cx="2590165" cy="233934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7814945" y="1175385"/>
            <a:ext cx="4166870" cy="332168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69580" y="3724910"/>
            <a:ext cx="3771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+mn-lt"/>
              </a:rPr>
              <a:t>Smaller M in DNS(M,N) means higher sampling hardness.</a:t>
            </a:r>
            <a:endParaRPr lang="zh-CN" altLang="en-US" sz="2000">
              <a:cs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10170" y="4730750"/>
            <a:ext cx="4338320" cy="205613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68590" y="4848860"/>
            <a:ext cx="42221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 sz="2000">
                <a:cs typeface="+mn-lt"/>
              </a:rPr>
              <a:t>For all datasets and all measures, </a:t>
            </a:r>
            <a:r>
              <a:rPr lang="zh-CN" altLang="en-US" sz="2000">
                <a:solidFill>
                  <a:srgbClr val="00B0F0"/>
                </a:solidFill>
                <a:cs typeface="+mn-lt"/>
              </a:rPr>
              <a:t>the lower the 𝐾 in Top𝐾measures is, the smaller the M in DNS(M, N)</a:t>
            </a:r>
            <a:r>
              <a:rPr lang="zh-CN" altLang="en-US" sz="2000">
                <a:cs typeface="+mn-lt"/>
              </a:rPr>
              <a:t> when the curve achieve</a:t>
            </a:r>
            <a:r>
              <a:rPr lang="en-US" altLang="zh-CN" sz="2000">
                <a:cs typeface="+mn-lt"/>
              </a:rPr>
              <a:t> </a:t>
            </a:r>
            <a:r>
              <a:rPr lang="zh-CN" altLang="en-US" sz="2000">
                <a:cs typeface="+mn-lt"/>
              </a:rPr>
              <a:t>its</a:t>
            </a:r>
            <a:r>
              <a:rPr lang="en-US" altLang="zh-CN" sz="2000">
                <a:cs typeface="+mn-lt"/>
              </a:rPr>
              <a:t> </a:t>
            </a:r>
            <a:r>
              <a:rPr lang="zh-CN" altLang="en-US" sz="2000">
                <a:cs typeface="+mn-lt"/>
              </a:rPr>
              <a:t>maximum performance.</a:t>
            </a:r>
            <a:endParaRPr lang="zh-CN" altLang="en-US" sz="2000">
              <a:cs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180" y="-36830"/>
            <a:ext cx="11892915" cy="73469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(RQ1) Performance with Different Sampling Distributions</a:t>
            </a:r>
            <a:endParaRPr lang="en-US" altLang="zh-CN" sz="36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88625"/>
          <a:stretch>
            <a:fillRect/>
          </a:stretch>
        </p:blipFill>
        <p:spPr>
          <a:xfrm>
            <a:off x="8603615" y="1289685"/>
            <a:ext cx="294640" cy="233934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7814945" y="1175385"/>
            <a:ext cx="4166870" cy="332168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69580" y="3724910"/>
            <a:ext cx="3771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+mn-lt"/>
              </a:rPr>
              <a:t>Larger N in DNS(M,N) means higher sampling hardness.</a:t>
            </a:r>
            <a:endParaRPr lang="zh-CN" altLang="en-US" sz="2000">
              <a:cs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10170" y="4730750"/>
            <a:ext cx="4338320" cy="205613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68590" y="4848860"/>
            <a:ext cx="42221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sz="2000">
                <a:cs typeface="+mn-lt"/>
              </a:rPr>
              <a:t>For all datasets and all measures, </a:t>
            </a:r>
            <a:r>
              <a:rPr sz="2000">
                <a:solidFill>
                  <a:srgbClr val="00B0F0"/>
                </a:solidFill>
                <a:cs typeface="+mn-lt"/>
              </a:rPr>
              <a:t>the lower the 𝐾 in Top𝐾 measures is, the larger the N in DNS(M, N)</a:t>
            </a:r>
            <a:r>
              <a:rPr sz="2000">
                <a:cs typeface="+mn-lt"/>
              </a:rPr>
              <a:t> when the curve achieve</a:t>
            </a:r>
            <a:r>
              <a:rPr lang="en-US" sz="2000">
                <a:cs typeface="+mn-lt"/>
              </a:rPr>
              <a:t> </a:t>
            </a:r>
            <a:r>
              <a:rPr sz="2000">
                <a:cs typeface="+mn-lt"/>
              </a:rPr>
              <a:t>its maximum performance.</a:t>
            </a:r>
            <a:endParaRPr sz="2000">
              <a:cs typeface="+mn-lt"/>
            </a:endParaRPr>
          </a:p>
        </p:txBody>
      </p:sp>
      <p:pic>
        <p:nvPicPr>
          <p:cNvPr id="2" name="图片 1" descr="Pool_siz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1080770"/>
            <a:ext cx="6931660" cy="4546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95" y="5672455"/>
            <a:ext cx="6703060" cy="8121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255" y="1407160"/>
            <a:ext cx="2162175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180" y="-36830"/>
            <a:ext cx="11892915" cy="73469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(RQ1) Performance with Different Sampling Distributions</a:t>
            </a:r>
            <a:endParaRPr lang="en-US" altLang="zh-CN" sz="36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88625"/>
          <a:stretch>
            <a:fillRect/>
          </a:stretch>
        </p:blipFill>
        <p:spPr>
          <a:xfrm>
            <a:off x="8603615" y="1289685"/>
            <a:ext cx="294640" cy="233934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7814945" y="1175385"/>
            <a:ext cx="4166870" cy="3321685"/>
          </a:xfrm>
          <a:prstGeom prst="roundRect">
            <a:avLst>
              <a:gd name="adj" fmla="val 7190"/>
            </a:avLst>
          </a:prstGeom>
          <a:noFill/>
          <a:ln>
            <a:solidFill>
              <a:srgbClr val="C0504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ED6">
                    <a:alpha val="56000"/>
                  </a:srgb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66710" y="3696335"/>
            <a:ext cx="39782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cs typeface="+mn-lt"/>
              </a:rPr>
              <a:t>Larger 𝜌 in Softmax-v(𝜌,N) means higher sampling hardness</a:t>
            </a:r>
            <a:r>
              <a:rPr lang="en-US" altLang="zh-CN" sz="2000">
                <a:cs typeface="+mn-lt"/>
              </a:rPr>
              <a:t>.</a:t>
            </a:r>
            <a:endParaRPr lang="en-US" altLang="zh-CN" sz="2000">
              <a:cs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10170" y="4730750"/>
            <a:ext cx="4338320" cy="205613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68590" y="4848860"/>
            <a:ext cx="42221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sz="2000">
                <a:cs typeface="+mn-lt"/>
              </a:rPr>
              <a:t>For all datasets and all measures, </a:t>
            </a:r>
            <a:r>
              <a:rPr sz="2000">
                <a:solidFill>
                  <a:srgbClr val="00B0F0"/>
                </a:solidFill>
                <a:cs typeface="+mn-lt"/>
              </a:rPr>
              <a:t>the lower the 𝐾 in Top𝐾 measures is, the larger the 𝜌 in Softmax-v(𝜌, N) </a:t>
            </a:r>
            <a:r>
              <a:rPr sz="2000">
                <a:cs typeface="+mn-lt"/>
              </a:rPr>
              <a:t>when the curve</a:t>
            </a:r>
            <a:r>
              <a:rPr lang="en-US" sz="2000">
                <a:cs typeface="+mn-lt"/>
              </a:rPr>
              <a:t> </a:t>
            </a:r>
            <a:r>
              <a:rPr sz="2000">
                <a:cs typeface="+mn-lt"/>
              </a:rPr>
              <a:t>achieve its maximum performance.</a:t>
            </a:r>
            <a:endParaRPr sz="2000">
              <a:cs typeface="+mn-lt"/>
            </a:endParaRPr>
          </a:p>
        </p:txBody>
      </p:sp>
      <p:pic>
        <p:nvPicPr>
          <p:cNvPr id="3" name="图片 2" descr="Softma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108710"/>
            <a:ext cx="6710045" cy="4408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5629275"/>
            <a:ext cx="6915150" cy="800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255" y="1388110"/>
            <a:ext cx="211455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180" y="-36830"/>
            <a:ext cx="11892915" cy="73469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(RQ2, RQ3) Performance Comparison</a:t>
            </a:r>
            <a:endParaRPr lang="en-US" altLang="zh-CN" sz="36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8470" y="857885"/>
            <a:ext cx="8735060" cy="394525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51180" y="4963160"/>
            <a:ext cx="11357610" cy="1809750"/>
          </a:xfrm>
          <a:prstGeom prst="roundRect">
            <a:avLst>
              <a:gd name="adj" fmla="val 7190"/>
            </a:avLst>
          </a:prstGeom>
          <a:solidFill>
            <a:srgbClr val="FFFED6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79170" y="4963160"/>
            <a:ext cx="105016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/>
              <a:t>Remark: 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1)  Benefited from the adjustable sampling hardness, the converted DNS(M*, N) and Softmax-v significantly outperform their original versions.</a:t>
            </a:r>
            <a:endParaRPr lang="en-US" altLang="zh-CN" b="1"/>
          </a:p>
          <a:p>
            <a:pPr fontAlgn="auto">
              <a:lnSpc>
                <a:spcPct val="150000"/>
              </a:lnSpc>
            </a:pPr>
            <a:r>
              <a:rPr lang="en-US" altLang="zh-CN" b="1"/>
              <a:t>2)  The converted hard negative sampling methods perform state-of-the-art baselines.</a:t>
            </a:r>
            <a:endParaRPr lang="en-US" altLang="zh-CN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180" y="-36830"/>
            <a:ext cx="11892915" cy="734695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36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5. Conclusion</a:t>
            </a:r>
            <a:endParaRPr lang="en-US" altLang="zh-CN" sz="36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0958" y="967011"/>
            <a:ext cx="11449272" cy="5413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We prove that </a:t>
            </a:r>
            <a:r>
              <a:rPr kumimoji="1" lang="en-US" altLang="zh-CN" sz="2800" dirty="0">
                <a:solidFill>
                  <a:srgbClr val="C0504D"/>
                </a:solidFill>
                <a:latin typeface="Helvetica" pitchFamily="2" charset="0"/>
              </a:rPr>
              <a:t>the model equipped with hard negative sampling approximately optimizes OPAUC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, where DNS is an exact estimator and softmax based sampling is a soft estimator.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We conduct theoretical analysis, simulation studies, and real world experiments to validate </a:t>
            </a:r>
            <a:r>
              <a:rPr kumimoji="1" lang="en-US" altLang="zh-CN" sz="2800" dirty="0">
                <a:solidFill>
                  <a:srgbClr val="C0504D"/>
                </a:solidFill>
                <a:latin typeface="Helvetica" pitchFamily="2" charset="0"/>
              </a:rPr>
              <a:t>the stronger correlation between OPAUC and Top𝐾evaluation measures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.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We provide </a:t>
            </a:r>
            <a:r>
              <a:rPr kumimoji="1" lang="en-US" altLang="zh-CN" sz="2800" dirty="0">
                <a:solidFill>
                  <a:srgbClr val="C0504D"/>
                </a:solidFill>
                <a:latin typeface="Helvetica" pitchFamily="2" charset="0"/>
              </a:rPr>
              <a:t>two important guidelines 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on how to design hard negative sampling strategies. Through theoretical analysis and experiments analysis, we conclude that </a:t>
            </a:r>
            <a:r>
              <a:rPr kumimoji="1" lang="en-US" altLang="zh-CN" sz="2800" dirty="0">
                <a:solidFill>
                  <a:srgbClr val="C0504D"/>
                </a:solidFill>
                <a:latin typeface="Helvetica" pitchFamily="2" charset="0"/>
              </a:rPr>
              <a:t>the smaller the 𝐾 in Top𝐾measure is, the harder the negative items we should sample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.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1684677" y="2402886"/>
            <a:ext cx="8958245" cy="136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Identification and Recommendation 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Shared Accounts</a:t>
            </a:r>
            <a:endParaRPr lang="en-US" altLang="zh-C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3842" y="4700752"/>
            <a:ext cx="5277485" cy="1124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Wentao Shi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</a:rPr>
              <a:t>|</a:t>
            </a:r>
            <a:r>
              <a:rPr lang="zh-CN" altLang="en-US" sz="2800" b="1" dirty="0">
                <a:solidFill>
                  <a:schemeClr val="tx2"/>
                </a:solidFill>
                <a:cs typeface="+mn-ea"/>
                <a:sym typeface="+mn-lt"/>
              </a:rPr>
              <a:t> 石文焘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tx2"/>
                </a:solidFill>
                <a:cs typeface="+mn-ea"/>
                <a:sym typeface="+mn-lt"/>
                <a:hlinkClick r:id="rId1"/>
              </a:rPr>
              <a:t>shiwentao123@mail.ustc.edu.cn</a:t>
            </a:r>
            <a:endParaRPr lang="en-US" altLang="zh-CN" sz="2800" b="1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Snip Diagonal Corner Rectangle 6"/>
          <p:cNvSpPr/>
          <p:nvPr/>
        </p:nvSpPr>
        <p:spPr>
          <a:xfrm rot="10800000" flipV="1">
            <a:off x="-16198" y="1882734"/>
            <a:ext cx="12191999" cy="2625323"/>
          </a:xfrm>
          <a:prstGeom prst="snip2Diag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3618" y="-675456"/>
            <a:ext cx="8631996" cy="3025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9842" y="2115866"/>
            <a:ext cx="10787913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8000" i="1" dirty="0">
                <a:solidFill>
                  <a:schemeClr val="bg1"/>
                </a:solidFill>
                <a:cs typeface="+mn-ea"/>
              </a:rPr>
              <a:t>Thanks!</a:t>
            </a:r>
            <a:endParaRPr lang="en-US" altLang="zh-CN" sz="8000" i="1" dirty="0">
              <a:solidFill>
                <a:schemeClr val="bg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2"/>
    </mc:Choice>
    <mc:Fallback>
      <p:transition spd="slow" advTm="39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3520" y="2978785"/>
            <a:ext cx="9013825" cy="3510280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1.1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Negative Sampling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in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Recommendation</a:t>
            </a:r>
            <a:endParaRPr lang="zh-CN" altLang="en-US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892425" y="6321425"/>
            <a:ext cx="62083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Helvetica" pitchFamily="2" charset="0"/>
              </a:rPr>
              <a:t>Negative samping</a:t>
            </a:r>
            <a:r>
              <a:rPr lang="zh-CN" altLang="en-US" sz="2400" b="1" dirty="0">
                <a:solidFill>
                  <a:schemeClr val="accent4"/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Helvetica" pitchFamily="2" charset="0"/>
              </a:rPr>
              <a:t>in</a:t>
            </a:r>
            <a:r>
              <a:rPr lang="zh-CN" altLang="en-US" sz="2400" b="1" dirty="0">
                <a:solidFill>
                  <a:schemeClr val="accent4"/>
                </a:solidFill>
                <a:latin typeface="Helvetica" pitchFamily="2" charset="0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latin typeface="Helvetica" pitchFamily="2" charset="0"/>
              </a:rPr>
              <a:t>implict feedback</a:t>
            </a:r>
            <a:endParaRPr lang="zh-CN" altLang="en-US" sz="2400" b="1" dirty="0">
              <a:solidFill>
                <a:schemeClr val="accent4"/>
              </a:solidFill>
              <a:latin typeface="Helvetica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5218" y="771152"/>
            <a:ext cx="11502627" cy="290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sz="2800" dirty="0">
                <a:latin typeface="Helvetica" pitchFamily="2" charset="0"/>
              </a:rPr>
              <a:t>Negative sampling</a:t>
            </a:r>
            <a:endParaRPr lang="en-US" sz="2800" dirty="0">
              <a:latin typeface="Helvetica" pitchFamily="2" charset="0"/>
            </a:endParaRPr>
          </a:p>
          <a:p>
            <a:pPr marL="1428750" lvl="2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800" dirty="0">
                <a:latin typeface="Helvetica" pitchFamily="2" charset="0"/>
              </a:rPr>
              <a:t>In implict feedback, pair-wise loss functions require to select negative sample from </a:t>
            </a:r>
            <a:r>
              <a:rPr lang="en-US" altLang="zh-CN" sz="2800" dirty="0">
                <a:solidFill>
                  <a:srgbClr val="00B0F0"/>
                </a:solidFill>
                <a:latin typeface="Helvetica" pitchFamily="2" charset="0"/>
              </a:rPr>
              <a:t>large scale of non-interacted items.</a:t>
            </a:r>
            <a:endParaRPr lang="en-US" altLang="zh-CN" sz="2800" dirty="0">
              <a:solidFill>
                <a:srgbClr val="00B0F0"/>
              </a:solidFill>
              <a:latin typeface="Helvetica" pitchFamily="2" charset="0"/>
            </a:endParaRPr>
          </a:p>
          <a:p>
            <a:pPr marL="1428750" lvl="2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800" dirty="0">
                <a:latin typeface="Helvetica" pitchFamily="2" charset="0"/>
              </a:rPr>
              <a:t>The effectiveness and efficiency of learning are limited.</a:t>
            </a:r>
            <a:endParaRPr lang="en-US" altLang="zh-CN" sz="2800" dirty="0">
              <a:latin typeface="Helvetica" pitchFamily="2" charset="0"/>
            </a:endParaRPr>
          </a:p>
          <a:p>
            <a:pPr lvl="1" indent="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800" dirty="0">
              <a:latin typeface="Helvetica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2"/>
    </mc:Choice>
    <mc:Fallback>
      <p:transition spd="slow" advTm="6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1.1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Negative Sampling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in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Recommendation</a:t>
            </a:r>
            <a:endParaRPr lang="zh-CN" altLang="en-US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6923" y="885452"/>
            <a:ext cx="11502627" cy="216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Classical sampling strategy</a:t>
            </a:r>
            <a:endParaRPr lang="en-US" altLang="zh-CN" sz="2800" dirty="0">
              <a:latin typeface="Helvetica" pitchFamily="2" charset="0"/>
            </a:endParaRPr>
          </a:p>
          <a:p>
            <a:pPr marL="1428750" lvl="2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Static Sampler: RNS, PNS</a:t>
            </a:r>
            <a:endParaRPr lang="en-US" altLang="zh-CN" sz="2400" dirty="0">
              <a:latin typeface="Helvetica" pitchFamily="2" charset="0"/>
            </a:endParaRPr>
          </a:p>
          <a:p>
            <a:pPr marL="1428750" lvl="2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Adaptive Sampler: DNS, Softmax based Sampler</a:t>
            </a:r>
            <a:endParaRPr lang="en-US" altLang="zh-CN" sz="2400" dirty="0">
              <a:latin typeface="Helvetica" pitchFamily="2" charset="0"/>
            </a:endParaRPr>
          </a:p>
          <a:p>
            <a:pPr marL="1428750" lvl="2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endParaRPr lang="en-US" altLang="zh-CN" sz="2400" dirty="0">
              <a:latin typeface="Helvetica" pitchFamily="2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8901430" y="1001395"/>
            <a:ext cx="3009900" cy="15728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椭圆 6"/>
          <p:cNvSpPr/>
          <p:nvPr/>
        </p:nvSpPr>
        <p:spPr>
          <a:xfrm>
            <a:off x="10325100" y="1638935"/>
            <a:ext cx="161925" cy="1619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008360" y="1108710"/>
            <a:ext cx="161925" cy="1619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801860" y="1720850"/>
            <a:ext cx="447040" cy="501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569325" y="1561465"/>
            <a:ext cx="123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↑ </a:t>
            </a:r>
            <a:r>
              <a:rPr lang="en-US" altLang="zh-CN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gradients</a:t>
            </a:r>
            <a:r>
              <a:rPr lang="en-US" altLang="zh-CN"/>
              <a:t> 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1170285" y="1323975"/>
            <a:ext cx="180975" cy="2381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887075" y="1535430"/>
            <a:ext cx="1232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↓ </a:t>
            </a:r>
            <a:r>
              <a:rPr lang="en-US" altLang="zh-CN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gradients</a:t>
            </a:r>
            <a:r>
              <a:rPr lang="en-US" altLang="zh-CN"/>
              <a:t> </a:t>
            </a:r>
            <a:endParaRPr lang="en-US" altLang="zh-CN"/>
          </a:p>
        </p:txBody>
      </p:sp>
      <p:grpSp>
        <p:nvGrpSpPr>
          <p:cNvPr id="20" name="组合 19"/>
          <p:cNvGrpSpPr/>
          <p:nvPr/>
        </p:nvGrpSpPr>
        <p:grpSpPr>
          <a:xfrm>
            <a:off x="551180" y="2761615"/>
            <a:ext cx="10536784" cy="953135"/>
            <a:chOff x="868" y="4394"/>
            <a:chExt cx="16468" cy="1501"/>
          </a:xfrm>
        </p:grpSpPr>
        <p:sp>
          <p:nvSpPr>
            <p:cNvPr id="5" name="圆角矩形 4"/>
            <p:cNvSpPr/>
            <p:nvPr/>
          </p:nvSpPr>
          <p:spPr>
            <a:xfrm>
              <a:off x="2055" y="4455"/>
              <a:ext cx="15090" cy="144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68" y="4394"/>
              <a:ext cx="16468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B0F0"/>
                  </a:solidFill>
                  <a:latin typeface="Helvetica" pitchFamily="2" charset="0"/>
                </a:rPr>
                <a:t>Well Convergence is always at the heart of </a:t>
              </a:r>
              <a:endParaRPr lang="en-US" altLang="zh-CN" sz="2800" b="1" dirty="0">
                <a:solidFill>
                  <a:srgbClr val="00B0F0"/>
                </a:solidFill>
                <a:latin typeface="Helvetica" pitchFamily="2" charset="0"/>
              </a:endParaRPr>
            </a:p>
            <a:p>
              <a:pPr algn="ctr"/>
              <a:r>
                <a:rPr lang="en-US" altLang="zh-CN" sz="2800" b="1" dirty="0">
                  <a:solidFill>
                    <a:srgbClr val="00B0F0"/>
                  </a:solidFill>
                  <a:latin typeface="Helvetica" pitchFamily="2" charset="0"/>
                </a:rPr>
                <a:t>understanding of hard negative sampling !</a:t>
              </a:r>
              <a:endParaRPr lang="en-US" altLang="zh-CN" sz="2800" b="1" dirty="0">
                <a:solidFill>
                  <a:srgbClr val="00B0F0"/>
                </a:solidFill>
                <a:latin typeface="Helvetica" pitchFamily="2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969000" y="4705985"/>
            <a:ext cx="6150610" cy="194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lvl="0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Full sampling: use all negative items to accelerate convergence.</a:t>
            </a:r>
            <a:endParaRPr lang="en-US" altLang="zh-CN" sz="2400" dirty="0">
              <a:latin typeface="Helvetica" pitchFamily="2" charset="0"/>
            </a:endParaRPr>
          </a:p>
          <a:p>
            <a:pPr marL="514350" lvl="0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solidFill>
                  <a:srgbClr val="00B0F0"/>
                </a:solidFill>
                <a:latin typeface="Helvetica" pitchFamily="2" charset="0"/>
              </a:rPr>
              <a:t>Well convergence may not be the only justification !</a:t>
            </a:r>
            <a:r>
              <a:rPr lang="en-US" altLang="zh-CN" sz="2400" dirty="0">
                <a:latin typeface="Helvetica" pitchFamily="2" charset="0"/>
              </a:rPr>
              <a:t> 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7160" y="3813810"/>
            <a:ext cx="6199505" cy="60769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971550" lvl="1" indent="-514350" algn="l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/>
                </a:solidFill>
                <a:latin typeface="Helvetica" pitchFamily="2" charset="0"/>
              </a:rPr>
              <a:t>Empirical Experiments analysis</a:t>
            </a:r>
            <a:endParaRPr lang="en-US" altLang="zh-CN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23" name="图片 22" descr="32313536333638383b32313536333638363bceca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3740" y="2954020"/>
            <a:ext cx="1093470" cy="10934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1180" y="4421505"/>
            <a:ext cx="5206365" cy="2255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1.2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Revisit Hard Negative Sampling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84480" y="856615"/>
            <a:ext cx="10282555" cy="2091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Different Opimization Objective</a:t>
            </a:r>
            <a:endParaRPr lang="en-US" altLang="zh-CN" sz="2800" dirty="0">
              <a:latin typeface="Helvetica" pitchFamily="2" charset="0"/>
            </a:endParaRPr>
          </a:p>
          <a:p>
            <a:pPr marL="1428750" lvl="2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BPR optimizes AUC measure.</a:t>
            </a:r>
            <a:endParaRPr lang="en-US" altLang="zh-CN" sz="2400" dirty="0">
              <a:latin typeface="Helvetica" pitchFamily="2" charset="0"/>
            </a:endParaRPr>
          </a:p>
          <a:p>
            <a:pPr marL="1428750" lvl="2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BPR equipped with hard negative sampling optimizes One way Partial AUC (OPAUC) measure.     [Theoretical Analysis]</a:t>
            </a:r>
            <a:endParaRPr lang="en-US" altLang="zh-CN" sz="2400" dirty="0">
              <a:latin typeface="Helvetica" pitchFamily="2" charset="0"/>
            </a:endParaRPr>
          </a:p>
        </p:txBody>
      </p:sp>
      <p:pic>
        <p:nvPicPr>
          <p:cNvPr id="2" name="图片 1" descr="AUCandPAU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3362325"/>
            <a:ext cx="7042785" cy="291973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8137525" y="3590925"/>
          <a:ext cx="3458845" cy="164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4870"/>
                <a:gridCol w="1003935"/>
                <a:gridCol w="811530"/>
                <a:gridCol w="778510"/>
              </a:tblGrid>
              <a:tr h="410210">
                <a:tc rowSpan="2" gridSpan="2">
                  <a:txBody>
                    <a:bodyPr/>
                    <a:p>
                      <a:pPr>
                        <a:buNone/>
                      </a:pPr>
                      <a:endParaRPr lang="zh-CN" altLang="en-US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rowSpan="2"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Label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 vMerge="1" gridSpan="2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vMerge="1" h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True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False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  <a:tr h="410210">
                <a:tc row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400" b="1"/>
                        <a:t>Prediction</a:t>
                      </a:r>
                      <a:endParaRPr lang="en-US" altLang="zh-CN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Positive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TP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FP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10210">
                <a:tc vMerge="1"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 b="1"/>
                        <a:t>Negative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FN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/>
                        <a:t>TN</a:t>
                      </a:r>
                      <a:endParaRPr lang="en-US" altLang="zh-CN" sz="1400" b="1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604885" y="5408295"/>
            <a:ext cx="29203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TPR = TP / (TP + FN)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FPR = FP / (FP + TN)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圆角矩形 200"/>
          <p:cNvSpPr/>
          <p:nvPr/>
        </p:nvSpPr>
        <p:spPr>
          <a:xfrm>
            <a:off x="6129655" y="3228340"/>
            <a:ext cx="3837940" cy="154813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Case 1: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9" name="圆角矩形 198"/>
          <p:cNvSpPr/>
          <p:nvPr/>
        </p:nvSpPr>
        <p:spPr>
          <a:xfrm>
            <a:off x="1692910" y="3227705"/>
            <a:ext cx="3837940" cy="1548130"/>
          </a:xfrm>
          <a:prstGeom prst="round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Case 1: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1.2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Revisit Hard Negative Sampling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47650" y="744855"/>
            <a:ext cx="102825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OPAUC and TopK evaluation measures</a:t>
            </a:r>
            <a:endParaRPr lang="en-US" altLang="zh-CN" sz="2400" dirty="0">
              <a:latin typeface="Helvetica" pitchFamily="2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2565400" y="3364865"/>
            <a:ext cx="2234565" cy="1273810"/>
            <a:chOff x="14634" y="2130"/>
            <a:chExt cx="4152" cy="2756"/>
          </a:xfrm>
        </p:grpSpPr>
        <p:pic>
          <p:nvPicPr>
            <p:cNvPr id="185" name="图片 18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634" y="2130"/>
              <a:ext cx="4152" cy="2756"/>
            </a:xfrm>
            <a:prstGeom prst="rect">
              <a:avLst/>
            </a:prstGeom>
          </p:spPr>
        </p:pic>
        <p:cxnSp>
          <p:nvCxnSpPr>
            <p:cNvPr id="187" name="直接连接符 186"/>
            <p:cNvCxnSpPr/>
            <p:nvPr/>
          </p:nvCxnSpPr>
          <p:spPr>
            <a:xfrm>
              <a:off x="16597" y="2329"/>
              <a:ext cx="14" cy="21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6884035" y="3328670"/>
            <a:ext cx="2543810" cy="1355725"/>
            <a:chOff x="14873" y="5074"/>
            <a:chExt cx="3747" cy="2487"/>
          </a:xfrm>
        </p:grpSpPr>
        <p:pic>
          <p:nvPicPr>
            <p:cNvPr id="186" name="图片 18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14873" y="5074"/>
              <a:ext cx="3747" cy="2487"/>
            </a:xfrm>
            <a:prstGeom prst="rect">
              <a:avLst/>
            </a:prstGeom>
          </p:spPr>
        </p:pic>
        <p:cxnSp>
          <p:nvCxnSpPr>
            <p:cNvPr id="188" name="直接连接符 187"/>
            <p:cNvCxnSpPr/>
            <p:nvPr/>
          </p:nvCxnSpPr>
          <p:spPr>
            <a:xfrm>
              <a:off x="16582" y="5144"/>
              <a:ext cx="14" cy="21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组合 193"/>
          <p:cNvGrpSpPr/>
          <p:nvPr/>
        </p:nvGrpSpPr>
        <p:grpSpPr>
          <a:xfrm>
            <a:off x="1254125" y="1399540"/>
            <a:ext cx="5378450" cy="892175"/>
            <a:chOff x="886" y="2842"/>
            <a:chExt cx="8470" cy="1405"/>
          </a:xfrm>
        </p:grpSpPr>
        <p:grpSp>
          <p:nvGrpSpPr>
            <p:cNvPr id="189" name="组合 188"/>
            <p:cNvGrpSpPr/>
            <p:nvPr/>
          </p:nvGrpSpPr>
          <p:grpSpPr>
            <a:xfrm rot="0">
              <a:off x="886" y="3599"/>
              <a:ext cx="8470" cy="649"/>
              <a:chOff x="1212" y="3328"/>
              <a:chExt cx="8470" cy="649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1212" y="3328"/>
                <a:ext cx="8470" cy="649"/>
              </a:xfrm>
              <a:prstGeom prst="roundRect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 rot="0">
                <a:off x="2677" y="3427"/>
                <a:ext cx="482" cy="452"/>
                <a:chOff x="1840" y="3467"/>
                <a:chExt cx="482" cy="452"/>
              </a:xfrm>
            </p:grpSpPr>
            <p:sp>
              <p:nvSpPr>
                <p:cNvPr id="92" name="椭圆 91"/>
                <p:cNvSpPr/>
                <p:nvPr/>
              </p:nvSpPr>
              <p:spPr>
                <a:xfrm>
                  <a:off x="1840" y="3467"/>
                  <a:ext cx="483" cy="453"/>
                </a:xfrm>
                <a:prstGeom prst="ellipse">
                  <a:avLst/>
                </a:prstGeom>
                <a:solidFill>
                  <a:srgbClr val="F8CBAD"/>
                </a:solidFill>
                <a:ln w="28575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93" name="直接连接符 92"/>
                <p:cNvCxnSpPr/>
                <p:nvPr/>
              </p:nvCxnSpPr>
              <p:spPr>
                <a:xfrm>
                  <a:off x="1976" y="3694"/>
                  <a:ext cx="2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94" name="组合 93"/>
              <p:cNvGrpSpPr/>
              <p:nvPr/>
            </p:nvGrpSpPr>
            <p:grpSpPr>
              <a:xfrm rot="0">
                <a:off x="6907" y="3432"/>
                <a:ext cx="482" cy="452"/>
                <a:chOff x="1840" y="3467"/>
                <a:chExt cx="482" cy="452"/>
              </a:xfrm>
            </p:grpSpPr>
            <p:sp>
              <p:nvSpPr>
                <p:cNvPr id="96" name="椭圆 95"/>
                <p:cNvSpPr/>
                <p:nvPr/>
              </p:nvSpPr>
              <p:spPr>
                <a:xfrm>
                  <a:off x="1840" y="3467"/>
                  <a:ext cx="483" cy="453"/>
                </a:xfrm>
                <a:prstGeom prst="ellipse">
                  <a:avLst/>
                </a:prstGeom>
                <a:solidFill>
                  <a:srgbClr val="F8CBAD"/>
                </a:solidFill>
                <a:ln w="28575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连接符 98"/>
                <p:cNvCxnSpPr/>
                <p:nvPr/>
              </p:nvCxnSpPr>
              <p:spPr>
                <a:xfrm>
                  <a:off x="1976" y="3694"/>
                  <a:ext cx="2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03" name="组合 102"/>
              <p:cNvGrpSpPr/>
              <p:nvPr/>
            </p:nvGrpSpPr>
            <p:grpSpPr>
              <a:xfrm rot="0">
                <a:off x="3376" y="3426"/>
                <a:ext cx="482" cy="452"/>
                <a:chOff x="2162" y="3753"/>
                <a:chExt cx="482" cy="452"/>
              </a:xfrm>
            </p:grpSpPr>
            <p:sp>
              <p:nvSpPr>
                <p:cNvPr id="104" name="椭圆 103"/>
                <p:cNvSpPr/>
                <p:nvPr/>
              </p:nvSpPr>
              <p:spPr>
                <a:xfrm>
                  <a:off x="2162" y="3753"/>
                  <a:ext cx="483" cy="453"/>
                </a:xfrm>
                <a:prstGeom prst="ellips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28575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05" name="直接连接符 104"/>
                <p:cNvCxnSpPr/>
                <p:nvPr/>
              </p:nvCxnSpPr>
              <p:spPr>
                <a:xfrm>
                  <a:off x="2298" y="3980"/>
                  <a:ext cx="211" cy="0"/>
                </a:xfrm>
                <a:prstGeom prst="lin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6" name="直接连接符 105"/>
                <p:cNvCxnSpPr/>
                <p:nvPr/>
              </p:nvCxnSpPr>
              <p:spPr>
                <a:xfrm flipV="1">
                  <a:off x="2399" y="3878"/>
                  <a:ext cx="15" cy="20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07" name="组合 106"/>
              <p:cNvGrpSpPr/>
              <p:nvPr/>
            </p:nvGrpSpPr>
            <p:grpSpPr>
              <a:xfrm rot="0">
                <a:off x="4081" y="3429"/>
                <a:ext cx="482" cy="452"/>
                <a:chOff x="2162" y="3753"/>
                <a:chExt cx="482" cy="452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2162" y="3753"/>
                  <a:ext cx="483" cy="453"/>
                </a:xfrm>
                <a:prstGeom prst="ellips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28575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09" name="直接连接符 108"/>
                <p:cNvCxnSpPr/>
                <p:nvPr/>
              </p:nvCxnSpPr>
              <p:spPr>
                <a:xfrm>
                  <a:off x="2298" y="3980"/>
                  <a:ext cx="211" cy="0"/>
                </a:xfrm>
                <a:prstGeom prst="lin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0" name="直接连接符 109"/>
                <p:cNvCxnSpPr/>
                <p:nvPr/>
              </p:nvCxnSpPr>
              <p:spPr>
                <a:xfrm flipV="1">
                  <a:off x="2399" y="3878"/>
                  <a:ext cx="15" cy="20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1" name="组合 110"/>
              <p:cNvGrpSpPr/>
              <p:nvPr/>
            </p:nvGrpSpPr>
            <p:grpSpPr>
              <a:xfrm rot="0">
                <a:off x="4792" y="3430"/>
                <a:ext cx="482" cy="452"/>
                <a:chOff x="2162" y="3753"/>
                <a:chExt cx="482" cy="452"/>
              </a:xfrm>
            </p:grpSpPr>
            <p:sp>
              <p:nvSpPr>
                <p:cNvPr id="112" name="椭圆 111"/>
                <p:cNvSpPr/>
                <p:nvPr/>
              </p:nvSpPr>
              <p:spPr>
                <a:xfrm>
                  <a:off x="2162" y="3753"/>
                  <a:ext cx="483" cy="453"/>
                </a:xfrm>
                <a:prstGeom prst="ellips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28575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13" name="直接连接符 112"/>
                <p:cNvCxnSpPr/>
                <p:nvPr/>
              </p:nvCxnSpPr>
              <p:spPr>
                <a:xfrm>
                  <a:off x="2298" y="3980"/>
                  <a:ext cx="211" cy="0"/>
                </a:xfrm>
                <a:prstGeom prst="lin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" name="直接连接符 113"/>
                <p:cNvCxnSpPr/>
                <p:nvPr/>
              </p:nvCxnSpPr>
              <p:spPr>
                <a:xfrm flipV="1">
                  <a:off x="2399" y="3878"/>
                  <a:ext cx="15" cy="20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5" name="组合 114"/>
              <p:cNvGrpSpPr/>
              <p:nvPr/>
            </p:nvGrpSpPr>
            <p:grpSpPr>
              <a:xfrm rot="0">
                <a:off x="5485" y="3430"/>
                <a:ext cx="482" cy="452"/>
                <a:chOff x="2162" y="3753"/>
                <a:chExt cx="482" cy="452"/>
              </a:xfrm>
            </p:grpSpPr>
            <p:sp>
              <p:nvSpPr>
                <p:cNvPr id="116" name="椭圆 115"/>
                <p:cNvSpPr/>
                <p:nvPr/>
              </p:nvSpPr>
              <p:spPr>
                <a:xfrm>
                  <a:off x="2162" y="3753"/>
                  <a:ext cx="483" cy="453"/>
                </a:xfrm>
                <a:prstGeom prst="ellips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28575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17" name="直接连接符 116"/>
                <p:cNvCxnSpPr/>
                <p:nvPr/>
              </p:nvCxnSpPr>
              <p:spPr>
                <a:xfrm>
                  <a:off x="2298" y="3980"/>
                  <a:ext cx="211" cy="0"/>
                </a:xfrm>
                <a:prstGeom prst="lin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8" name="直接连接符 117"/>
                <p:cNvCxnSpPr/>
                <p:nvPr/>
              </p:nvCxnSpPr>
              <p:spPr>
                <a:xfrm flipV="1">
                  <a:off x="2399" y="3878"/>
                  <a:ext cx="15" cy="20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19" name="组合 118"/>
              <p:cNvGrpSpPr/>
              <p:nvPr/>
            </p:nvGrpSpPr>
            <p:grpSpPr>
              <a:xfrm rot="0">
                <a:off x="6184" y="3431"/>
                <a:ext cx="482" cy="452"/>
                <a:chOff x="2162" y="3753"/>
                <a:chExt cx="482" cy="452"/>
              </a:xfrm>
            </p:grpSpPr>
            <p:sp>
              <p:nvSpPr>
                <p:cNvPr id="120" name="椭圆 119"/>
                <p:cNvSpPr/>
                <p:nvPr/>
              </p:nvSpPr>
              <p:spPr>
                <a:xfrm>
                  <a:off x="2162" y="3753"/>
                  <a:ext cx="483" cy="453"/>
                </a:xfrm>
                <a:prstGeom prst="ellips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28575" cap="flat" cmpd="sng" algn="ctr">
                  <a:solidFill>
                    <a:srgbClr val="5B9BD5">
                      <a:lumMod val="7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21" name="直接连接符 120"/>
                <p:cNvCxnSpPr/>
                <p:nvPr/>
              </p:nvCxnSpPr>
              <p:spPr>
                <a:xfrm>
                  <a:off x="2298" y="3980"/>
                  <a:ext cx="211" cy="0"/>
                </a:xfrm>
                <a:prstGeom prst="line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2" name="直接连接符 121"/>
                <p:cNvCxnSpPr/>
                <p:nvPr/>
              </p:nvCxnSpPr>
              <p:spPr>
                <a:xfrm flipV="1">
                  <a:off x="2399" y="3878"/>
                  <a:ext cx="15" cy="20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3" name="组合 122"/>
              <p:cNvGrpSpPr/>
              <p:nvPr/>
            </p:nvGrpSpPr>
            <p:grpSpPr>
              <a:xfrm rot="0">
                <a:off x="7600" y="3433"/>
                <a:ext cx="482" cy="452"/>
                <a:chOff x="1840" y="3467"/>
                <a:chExt cx="482" cy="452"/>
              </a:xfrm>
            </p:grpSpPr>
            <p:sp>
              <p:nvSpPr>
                <p:cNvPr id="124" name="椭圆 123"/>
                <p:cNvSpPr/>
                <p:nvPr/>
              </p:nvSpPr>
              <p:spPr>
                <a:xfrm>
                  <a:off x="1840" y="3467"/>
                  <a:ext cx="483" cy="453"/>
                </a:xfrm>
                <a:prstGeom prst="ellipse">
                  <a:avLst/>
                </a:prstGeom>
                <a:solidFill>
                  <a:srgbClr val="F8CBAD"/>
                </a:solidFill>
                <a:ln w="28575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连接符 124"/>
                <p:cNvCxnSpPr/>
                <p:nvPr/>
              </p:nvCxnSpPr>
              <p:spPr>
                <a:xfrm>
                  <a:off x="1976" y="3694"/>
                  <a:ext cx="2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6" name="组合 125"/>
              <p:cNvGrpSpPr/>
              <p:nvPr/>
            </p:nvGrpSpPr>
            <p:grpSpPr>
              <a:xfrm rot="0">
                <a:off x="8287" y="3434"/>
                <a:ext cx="482" cy="452"/>
                <a:chOff x="1840" y="3467"/>
                <a:chExt cx="482" cy="452"/>
              </a:xfrm>
            </p:grpSpPr>
            <p:sp>
              <p:nvSpPr>
                <p:cNvPr id="127" name="椭圆 126"/>
                <p:cNvSpPr/>
                <p:nvPr/>
              </p:nvSpPr>
              <p:spPr>
                <a:xfrm>
                  <a:off x="1840" y="3467"/>
                  <a:ext cx="483" cy="453"/>
                </a:xfrm>
                <a:prstGeom prst="ellipse">
                  <a:avLst/>
                </a:prstGeom>
                <a:solidFill>
                  <a:srgbClr val="F8CBAD"/>
                </a:solidFill>
                <a:ln w="28575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28" name="直接连接符 127"/>
                <p:cNvCxnSpPr/>
                <p:nvPr/>
              </p:nvCxnSpPr>
              <p:spPr>
                <a:xfrm>
                  <a:off x="1976" y="3694"/>
                  <a:ext cx="2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129" name="组合 128"/>
              <p:cNvGrpSpPr/>
              <p:nvPr/>
            </p:nvGrpSpPr>
            <p:grpSpPr>
              <a:xfrm rot="0">
                <a:off x="8974" y="3434"/>
                <a:ext cx="482" cy="452"/>
                <a:chOff x="1840" y="3467"/>
                <a:chExt cx="482" cy="452"/>
              </a:xfrm>
            </p:grpSpPr>
            <p:sp>
              <p:nvSpPr>
                <p:cNvPr id="130" name="椭圆 129"/>
                <p:cNvSpPr/>
                <p:nvPr/>
              </p:nvSpPr>
              <p:spPr>
                <a:xfrm>
                  <a:off x="1840" y="3467"/>
                  <a:ext cx="483" cy="453"/>
                </a:xfrm>
                <a:prstGeom prst="ellipse">
                  <a:avLst/>
                </a:prstGeom>
                <a:solidFill>
                  <a:srgbClr val="F8CBAD"/>
                </a:solidFill>
                <a:ln w="28575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31" name="直接连接符 130"/>
                <p:cNvCxnSpPr/>
                <p:nvPr/>
              </p:nvCxnSpPr>
              <p:spPr>
                <a:xfrm>
                  <a:off x="1976" y="3694"/>
                  <a:ext cx="2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73" name="文本框 172"/>
              <p:cNvSpPr txBox="1"/>
              <p:nvPr/>
            </p:nvSpPr>
            <p:spPr>
              <a:xfrm>
                <a:off x="1212" y="3371"/>
                <a:ext cx="146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Case 1:</a:t>
                </a:r>
                <a:endParaRPr lang="en-US" altLang="zh-CN" b="1"/>
              </a:p>
            </p:txBody>
          </p:sp>
          <p:cxnSp>
            <p:nvCxnSpPr>
              <p:cNvPr id="175" name="直接连接符 174"/>
              <p:cNvCxnSpPr/>
              <p:nvPr/>
            </p:nvCxnSpPr>
            <p:spPr>
              <a:xfrm flipH="1">
                <a:off x="4667" y="3329"/>
                <a:ext cx="15" cy="630"/>
              </a:xfrm>
              <a:prstGeom prst="line">
                <a:avLst/>
              </a:prstGeom>
              <a:noFill/>
              <a:ln w="28575" cap="flat" cmpd="sng" algn="ctr">
                <a:solidFill>
                  <a:srgbClr val="E7E6E6">
                    <a:lumMod val="50000"/>
                  </a:srgbClr>
                </a:solidFill>
                <a:prstDash val="sysDash"/>
                <a:miter lim="800000"/>
              </a:ln>
              <a:effectLst/>
            </p:spPr>
          </p:cxnSp>
        </p:grpSp>
        <p:sp>
          <p:nvSpPr>
            <p:cNvPr id="176" name="左大括号 175"/>
            <p:cNvSpPr/>
            <p:nvPr/>
          </p:nvSpPr>
          <p:spPr>
            <a:xfrm rot="5400000">
              <a:off x="3157" y="2663"/>
              <a:ext cx="255" cy="1617"/>
            </a:xfrm>
            <a:prstGeom prst="leftBrace">
              <a:avLst>
                <a:gd name="adj1" fmla="val 0"/>
                <a:gd name="adj2" fmla="val 50556"/>
              </a:avLst>
            </a:prstGeom>
            <a:noFill/>
            <a:ln w="285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>
              <a:off x="2582" y="3019"/>
              <a:ext cx="1440" cy="36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2815" y="2842"/>
              <a:ext cx="128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Top3</a:t>
              </a:r>
              <a:endParaRPr lang="en-US" altLang="zh-CN"/>
            </a:p>
          </p:txBody>
        </p:sp>
      </p:grpSp>
      <p:grpSp>
        <p:nvGrpSpPr>
          <p:cNvPr id="193" name="组合 192"/>
          <p:cNvGrpSpPr/>
          <p:nvPr/>
        </p:nvGrpSpPr>
        <p:grpSpPr>
          <a:xfrm>
            <a:off x="6657975" y="1512570"/>
            <a:ext cx="3521710" cy="779780"/>
            <a:chOff x="13103" y="3003"/>
            <a:chExt cx="5546" cy="1228"/>
          </a:xfrm>
        </p:grpSpPr>
        <p:sp>
          <p:nvSpPr>
            <p:cNvPr id="36" name="文本框 35"/>
            <p:cNvSpPr txBox="1"/>
            <p:nvPr/>
          </p:nvSpPr>
          <p:spPr>
            <a:xfrm>
              <a:off x="16734" y="3003"/>
              <a:ext cx="18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NDCG@3</a:t>
              </a:r>
              <a:endParaRPr lang="en-US" altLang="zh-CN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3415" y="3003"/>
              <a:ext cx="182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AUC</a:t>
              </a:r>
              <a:endParaRPr lang="en-US" altLang="zh-CN"/>
            </a:p>
          </p:txBody>
        </p:sp>
        <p:sp>
          <p:nvSpPr>
            <p:cNvPr id="167" name="圆角矩形 166"/>
            <p:cNvSpPr/>
            <p:nvPr/>
          </p:nvSpPr>
          <p:spPr>
            <a:xfrm>
              <a:off x="13103" y="3583"/>
              <a:ext cx="5547" cy="649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9" name="文本框 168"/>
            <p:cNvSpPr txBox="1"/>
            <p:nvPr/>
          </p:nvSpPr>
          <p:spPr>
            <a:xfrm>
              <a:off x="17094" y="3626"/>
              <a:ext cx="11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0.531</a:t>
              </a:r>
              <a:endParaRPr lang="zh-CN" altLang="en-US"/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3505" y="3626"/>
              <a:ext cx="11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0.800</a:t>
              </a:r>
              <a:endParaRPr lang="zh-CN" altLang="en-US"/>
            </a:p>
          </p:txBody>
        </p:sp>
        <p:sp>
          <p:nvSpPr>
            <p:cNvPr id="179" name="文本框 178"/>
            <p:cNvSpPr txBox="1"/>
            <p:nvPr/>
          </p:nvSpPr>
          <p:spPr>
            <a:xfrm>
              <a:off x="14612" y="3003"/>
              <a:ext cx="239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OPAUC(0.4)</a:t>
              </a:r>
              <a:endParaRPr lang="en-US" altLang="zh-CN"/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15059" y="3617"/>
              <a:ext cx="1107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0.200</a:t>
              </a:r>
              <a:endParaRPr lang="zh-CN" altLang="en-US"/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6656070" y="2597785"/>
            <a:ext cx="3524885" cy="412750"/>
            <a:chOff x="13156" y="6136"/>
            <a:chExt cx="5442" cy="650"/>
          </a:xfrm>
        </p:grpSpPr>
        <p:sp>
          <p:nvSpPr>
            <p:cNvPr id="168" name="圆角矩形 167"/>
            <p:cNvSpPr/>
            <p:nvPr/>
          </p:nvSpPr>
          <p:spPr>
            <a:xfrm>
              <a:off x="13156" y="6136"/>
              <a:ext cx="5442" cy="649"/>
            </a:xfrm>
            <a:prstGeom prst="round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17072" y="6206"/>
              <a:ext cx="13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1.000</a:t>
              </a:r>
              <a:endParaRPr lang="zh-CN" altLang="en-US"/>
            </a:p>
          </p:txBody>
        </p:sp>
        <p:sp>
          <p:nvSpPr>
            <p:cNvPr id="172" name="文本框 171"/>
            <p:cNvSpPr txBox="1"/>
            <p:nvPr/>
          </p:nvSpPr>
          <p:spPr>
            <a:xfrm>
              <a:off x="13558" y="6173"/>
              <a:ext cx="13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0.800</a:t>
              </a:r>
              <a:endParaRPr lang="zh-CN" altLang="en-US"/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15076" y="6173"/>
              <a:ext cx="13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>
                  <a:sym typeface="+mn-ea"/>
                </a:rPr>
                <a:t>0.320</a:t>
              </a:r>
              <a:endParaRPr lang="zh-CN" altLang="en-US"/>
            </a:p>
          </p:txBody>
        </p:sp>
      </p:grpSp>
      <p:grpSp>
        <p:nvGrpSpPr>
          <p:cNvPr id="195" name="组合 194"/>
          <p:cNvGrpSpPr/>
          <p:nvPr/>
        </p:nvGrpSpPr>
        <p:grpSpPr>
          <a:xfrm>
            <a:off x="1251585" y="2577465"/>
            <a:ext cx="5378450" cy="412115"/>
            <a:chOff x="868" y="6155"/>
            <a:chExt cx="8470" cy="649"/>
          </a:xfrm>
        </p:grpSpPr>
        <p:sp>
          <p:nvSpPr>
            <p:cNvPr id="35" name="圆角矩形 34"/>
            <p:cNvSpPr/>
            <p:nvPr/>
          </p:nvSpPr>
          <p:spPr>
            <a:xfrm>
              <a:off x="868" y="6155"/>
              <a:ext cx="8470" cy="649"/>
            </a:xfrm>
            <a:prstGeom prst="roundRect">
              <a:avLst/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 rot="0">
              <a:off x="2331" y="6252"/>
              <a:ext cx="482" cy="452"/>
              <a:chOff x="2162" y="3753"/>
              <a:chExt cx="482" cy="452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2162" y="3753"/>
                <a:ext cx="483" cy="453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4" name="直接连接符 133"/>
              <p:cNvCxnSpPr/>
              <p:nvPr/>
            </p:nvCxnSpPr>
            <p:spPr>
              <a:xfrm>
                <a:off x="2298" y="3980"/>
                <a:ext cx="211" cy="0"/>
              </a:xfrm>
              <a:prstGeom prst="lin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5" name="直接连接符 134"/>
              <p:cNvCxnSpPr/>
              <p:nvPr/>
            </p:nvCxnSpPr>
            <p:spPr>
              <a:xfrm flipV="1">
                <a:off x="2399" y="3878"/>
                <a:ext cx="15" cy="20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rot="0">
              <a:off x="3036" y="6255"/>
              <a:ext cx="482" cy="452"/>
              <a:chOff x="2162" y="3753"/>
              <a:chExt cx="482" cy="452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2162" y="3753"/>
                <a:ext cx="483" cy="453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>
                <a:off x="2298" y="3980"/>
                <a:ext cx="211" cy="0"/>
              </a:xfrm>
              <a:prstGeom prst="lin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2399" y="3878"/>
                <a:ext cx="15" cy="20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40" name="组合 139"/>
            <p:cNvGrpSpPr/>
            <p:nvPr/>
          </p:nvGrpSpPr>
          <p:grpSpPr>
            <a:xfrm rot="0">
              <a:off x="3747" y="6256"/>
              <a:ext cx="482" cy="452"/>
              <a:chOff x="2162" y="3753"/>
              <a:chExt cx="482" cy="452"/>
            </a:xfrm>
          </p:grpSpPr>
          <p:sp>
            <p:nvSpPr>
              <p:cNvPr id="141" name="椭圆 140"/>
              <p:cNvSpPr/>
              <p:nvPr/>
            </p:nvSpPr>
            <p:spPr>
              <a:xfrm>
                <a:off x="2162" y="3753"/>
                <a:ext cx="483" cy="453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/>
              <p:cNvCxnSpPr/>
              <p:nvPr/>
            </p:nvCxnSpPr>
            <p:spPr>
              <a:xfrm>
                <a:off x="2298" y="3980"/>
                <a:ext cx="211" cy="0"/>
              </a:xfrm>
              <a:prstGeom prst="lin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3" name="直接连接符 142"/>
              <p:cNvCxnSpPr/>
              <p:nvPr/>
            </p:nvCxnSpPr>
            <p:spPr>
              <a:xfrm flipV="1">
                <a:off x="2399" y="3878"/>
                <a:ext cx="15" cy="20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rot="0">
              <a:off x="4440" y="6256"/>
              <a:ext cx="482" cy="452"/>
              <a:chOff x="2162" y="3753"/>
              <a:chExt cx="482" cy="452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2162" y="3753"/>
                <a:ext cx="483" cy="453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6" name="直接连接符 145"/>
              <p:cNvCxnSpPr/>
              <p:nvPr/>
            </p:nvCxnSpPr>
            <p:spPr>
              <a:xfrm>
                <a:off x="2298" y="3980"/>
                <a:ext cx="211" cy="0"/>
              </a:xfrm>
              <a:prstGeom prst="lin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直接连接符 146"/>
              <p:cNvCxnSpPr/>
              <p:nvPr/>
            </p:nvCxnSpPr>
            <p:spPr>
              <a:xfrm flipV="1">
                <a:off x="2399" y="3878"/>
                <a:ext cx="15" cy="20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48" name="组合 147"/>
            <p:cNvGrpSpPr/>
            <p:nvPr/>
          </p:nvGrpSpPr>
          <p:grpSpPr>
            <a:xfrm rot="0">
              <a:off x="5151" y="6256"/>
              <a:ext cx="482" cy="452"/>
              <a:chOff x="1840" y="3467"/>
              <a:chExt cx="482" cy="452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1840" y="3467"/>
                <a:ext cx="483" cy="453"/>
              </a:xfrm>
              <a:prstGeom prst="ellipse">
                <a:avLst/>
              </a:prstGeom>
              <a:solidFill>
                <a:srgbClr val="F8CBAD"/>
              </a:solidFill>
              <a:ln w="28575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0" name="直接连接符 149"/>
              <p:cNvCxnSpPr/>
              <p:nvPr/>
            </p:nvCxnSpPr>
            <p:spPr>
              <a:xfrm>
                <a:off x="1976" y="3694"/>
                <a:ext cx="21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51" name="组合 150"/>
            <p:cNvGrpSpPr/>
            <p:nvPr/>
          </p:nvGrpSpPr>
          <p:grpSpPr>
            <a:xfrm rot="0">
              <a:off x="5844" y="6251"/>
              <a:ext cx="482" cy="452"/>
              <a:chOff x="1840" y="3467"/>
              <a:chExt cx="482" cy="452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1840" y="3467"/>
                <a:ext cx="483" cy="453"/>
              </a:xfrm>
              <a:prstGeom prst="ellipse">
                <a:avLst/>
              </a:prstGeom>
              <a:solidFill>
                <a:srgbClr val="F8CBAD"/>
              </a:solidFill>
              <a:ln w="28575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3" name="直接连接符 152"/>
              <p:cNvCxnSpPr/>
              <p:nvPr/>
            </p:nvCxnSpPr>
            <p:spPr>
              <a:xfrm>
                <a:off x="1976" y="3694"/>
                <a:ext cx="21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54" name="组合 153"/>
            <p:cNvGrpSpPr/>
            <p:nvPr/>
          </p:nvGrpSpPr>
          <p:grpSpPr>
            <a:xfrm rot="0">
              <a:off x="6564" y="6251"/>
              <a:ext cx="482" cy="452"/>
              <a:chOff x="1840" y="3467"/>
              <a:chExt cx="482" cy="452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1840" y="3467"/>
                <a:ext cx="483" cy="453"/>
              </a:xfrm>
              <a:prstGeom prst="ellipse">
                <a:avLst/>
              </a:prstGeom>
              <a:solidFill>
                <a:srgbClr val="F8CBAD"/>
              </a:solidFill>
              <a:ln w="28575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6" name="直接连接符 155"/>
              <p:cNvCxnSpPr/>
              <p:nvPr/>
            </p:nvCxnSpPr>
            <p:spPr>
              <a:xfrm>
                <a:off x="1976" y="3694"/>
                <a:ext cx="21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57" name="组合 156"/>
            <p:cNvGrpSpPr/>
            <p:nvPr/>
          </p:nvGrpSpPr>
          <p:grpSpPr>
            <a:xfrm rot="0">
              <a:off x="7257" y="6251"/>
              <a:ext cx="482" cy="452"/>
              <a:chOff x="1840" y="3467"/>
              <a:chExt cx="482" cy="452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1840" y="3467"/>
                <a:ext cx="483" cy="453"/>
              </a:xfrm>
              <a:prstGeom prst="ellipse">
                <a:avLst/>
              </a:prstGeom>
              <a:solidFill>
                <a:srgbClr val="F8CBAD"/>
              </a:solidFill>
              <a:ln w="28575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9" name="直接连接符 158"/>
              <p:cNvCxnSpPr/>
              <p:nvPr/>
            </p:nvCxnSpPr>
            <p:spPr>
              <a:xfrm>
                <a:off x="1976" y="3694"/>
                <a:ext cx="21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60" name="组合 159"/>
            <p:cNvGrpSpPr/>
            <p:nvPr/>
          </p:nvGrpSpPr>
          <p:grpSpPr>
            <a:xfrm rot="0">
              <a:off x="7944" y="6250"/>
              <a:ext cx="482" cy="452"/>
              <a:chOff x="1840" y="3467"/>
              <a:chExt cx="482" cy="452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1840" y="3467"/>
                <a:ext cx="483" cy="453"/>
              </a:xfrm>
              <a:prstGeom prst="ellipse">
                <a:avLst/>
              </a:prstGeom>
              <a:solidFill>
                <a:srgbClr val="F8CBAD"/>
              </a:solidFill>
              <a:ln w="28575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2" name="直接连接符 161"/>
              <p:cNvCxnSpPr/>
              <p:nvPr/>
            </p:nvCxnSpPr>
            <p:spPr>
              <a:xfrm>
                <a:off x="1976" y="3694"/>
                <a:ext cx="211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63" name="组合 162"/>
            <p:cNvGrpSpPr/>
            <p:nvPr/>
          </p:nvGrpSpPr>
          <p:grpSpPr>
            <a:xfrm rot="0">
              <a:off x="8631" y="6257"/>
              <a:ext cx="482" cy="452"/>
              <a:chOff x="2162" y="3753"/>
              <a:chExt cx="482" cy="452"/>
            </a:xfrm>
          </p:grpSpPr>
          <p:sp>
            <p:nvSpPr>
              <p:cNvPr id="164" name="椭圆 163"/>
              <p:cNvSpPr/>
              <p:nvPr/>
            </p:nvSpPr>
            <p:spPr>
              <a:xfrm>
                <a:off x="2162" y="3753"/>
                <a:ext cx="483" cy="453"/>
              </a:xfrm>
              <a:prstGeom prst="ellips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28575" cap="flat" cmpd="sng" algn="ctr">
                <a:solidFill>
                  <a:srgbClr val="5B9BD5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/>
              <p:cNvCxnSpPr/>
              <p:nvPr/>
            </p:nvCxnSpPr>
            <p:spPr>
              <a:xfrm>
                <a:off x="2298" y="3980"/>
                <a:ext cx="211" cy="0"/>
              </a:xfrm>
              <a:prstGeom prst="line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>
              <a:xfrm flipV="1">
                <a:off x="2399" y="3878"/>
                <a:ext cx="15" cy="20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74" name="文本框 173"/>
            <p:cNvSpPr txBox="1"/>
            <p:nvPr/>
          </p:nvSpPr>
          <p:spPr>
            <a:xfrm>
              <a:off x="869" y="6187"/>
              <a:ext cx="146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Case 2:</a:t>
              </a:r>
              <a:endParaRPr lang="en-US" altLang="zh-CN"/>
            </a:p>
          </p:txBody>
        </p:sp>
        <p:cxnSp>
          <p:nvCxnSpPr>
            <p:cNvPr id="182" name="直接连接符 181"/>
            <p:cNvCxnSpPr/>
            <p:nvPr/>
          </p:nvCxnSpPr>
          <p:spPr>
            <a:xfrm flipH="1">
              <a:off x="4336" y="6166"/>
              <a:ext cx="15" cy="638"/>
            </a:xfrm>
            <a:prstGeom prst="line">
              <a:avLst/>
            </a:prstGeom>
            <a:noFill/>
            <a:ln w="28575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</a:ln>
            <a:effectLst/>
          </p:spPr>
        </p:cxnSp>
      </p:grpSp>
      <p:sp>
        <p:nvSpPr>
          <p:cNvPr id="192" name="文本框 191"/>
          <p:cNvSpPr txBox="1"/>
          <p:nvPr/>
        </p:nvSpPr>
        <p:spPr>
          <a:xfrm>
            <a:off x="810895" y="5104130"/>
            <a:ext cx="10570845" cy="149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lvl="0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Two simple cases that have </a:t>
            </a:r>
            <a:r>
              <a:rPr lang="en-US" altLang="zh-CN" sz="2400" dirty="0">
                <a:solidFill>
                  <a:srgbClr val="00B0F0"/>
                </a:solidFill>
                <a:latin typeface="Helvetica" pitchFamily="2" charset="0"/>
              </a:rPr>
              <a:t>the same overall ranking performance</a:t>
            </a:r>
            <a:r>
              <a:rPr lang="en-US" altLang="zh-CN" sz="2400" dirty="0">
                <a:latin typeface="Helvetica" pitchFamily="2" charset="0"/>
              </a:rPr>
              <a:t> but quite </a:t>
            </a:r>
            <a:r>
              <a:rPr lang="en-US" altLang="zh-CN" sz="2400" dirty="0">
                <a:solidFill>
                  <a:srgbClr val="00B0F0"/>
                </a:solidFill>
                <a:latin typeface="Helvetica" pitchFamily="2" charset="0"/>
              </a:rPr>
              <a:t>different</a:t>
            </a:r>
            <a:r>
              <a:rPr lang="en-US" altLang="zh-CN" sz="2400" dirty="0"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Helvetica" pitchFamily="2" charset="0"/>
              </a:rPr>
              <a:t>top ranking performance</a:t>
            </a:r>
            <a:r>
              <a:rPr lang="en-US" altLang="zh-CN" sz="2400" dirty="0">
                <a:latin typeface="Helvetica" pitchFamily="2" charset="0"/>
              </a:rPr>
              <a:t>.</a:t>
            </a:r>
            <a:endParaRPr lang="en-US" altLang="zh-CN" sz="2400" dirty="0">
              <a:latin typeface="Helvetica" pitchFamily="2" charset="0"/>
            </a:endParaRPr>
          </a:p>
          <a:p>
            <a:pPr marL="514350" lvl="0" indent="-514350">
              <a:lnSpc>
                <a:spcPct val="120000"/>
              </a:lnSpc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OPAUC has </a:t>
            </a:r>
            <a:r>
              <a:rPr lang="en-US" altLang="zh-CN" sz="2400" dirty="0">
                <a:solidFill>
                  <a:srgbClr val="C0504D"/>
                </a:solidFill>
                <a:latin typeface="Helvetica" pitchFamily="2" charset="0"/>
              </a:rPr>
              <a:t>stronger connection</a:t>
            </a:r>
            <a:r>
              <a:rPr lang="en-US" altLang="zh-CN" sz="2400" dirty="0">
                <a:latin typeface="Helvetica" pitchFamily="2" charset="0"/>
              </a:rPr>
              <a:t> with TopK evaluation measures.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3290570" y="3507740"/>
            <a:ext cx="308610" cy="89916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rgbClr val="4F81BD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7275830" y="3688715"/>
            <a:ext cx="740410" cy="718185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  <a:extLst>
            <a:ext uri="{909E8E84-426E-40DD-AFC4-6F175D3DCCD1}">
              <a14:hiddenFill xmlns:a14="http://schemas.microsoft.com/office/drawing/2010/main">
                <a:pattFill prst="wdUpDiag">
                  <a:fgClr>
                    <a:srgbClr val="4F81BD"/>
                  </a:fgClr>
                  <a:bgClr>
                    <a:srgbClr val="FFFFFF"/>
                  </a:bgClr>
                </a:patt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1.3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Overview of Theoretical Structure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pic>
        <p:nvPicPr>
          <p:cNvPr id="2" name="图片 1" descr="relationship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666875"/>
            <a:ext cx="11033760" cy="160972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0" y="811530"/>
            <a:ext cx="102825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Why Hard Negative Sampling is effective?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3657600"/>
            <a:ext cx="1028255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Future guidelines </a:t>
            </a:r>
            <a:endParaRPr lang="en-US" altLang="zh-CN" sz="2800" dirty="0">
              <a:latin typeface="Helvetica" pitchFamily="2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2160" y="4403725"/>
            <a:ext cx="10231755" cy="1940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742950" lvl="1" indent="-285750" algn="l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 Hard negative sampling strategy should have hyper parameter to </a:t>
            </a:r>
            <a:r>
              <a:rPr lang="en-US" altLang="zh-CN" sz="2400" dirty="0">
                <a:solidFill>
                  <a:srgbClr val="00B0F0"/>
                </a:solidFill>
                <a:latin typeface="Helvetica" pitchFamily="2" charset="0"/>
              </a:rPr>
              <a:t>adjust the level of sampling hardness</a:t>
            </a:r>
            <a:r>
              <a:rPr lang="en-US" altLang="zh-CN" sz="2400" dirty="0">
                <a:latin typeface="Helvetica" pitchFamily="2" charset="0"/>
              </a:rPr>
              <a:t>. </a:t>
            </a:r>
            <a:endParaRPr lang="en-US" altLang="zh-CN" sz="2400" dirty="0">
              <a:latin typeface="Helvetica" pitchFamily="2" charset="0"/>
            </a:endParaRPr>
          </a:p>
          <a:p>
            <a:pPr marL="742950" lvl="1" indent="-285750" algn="l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charset="0"/>
              <a:buChar char="ü"/>
            </a:pPr>
            <a:r>
              <a:rPr lang="en-US" altLang="zh-CN" sz="2400" dirty="0">
                <a:latin typeface="Helvetica" pitchFamily="2" charset="0"/>
              </a:rPr>
              <a:t> </a:t>
            </a:r>
            <a:r>
              <a:rPr lang="en-US" altLang="zh-CN" sz="2400" dirty="0">
                <a:solidFill>
                  <a:srgbClr val="C0504D"/>
                </a:solidFill>
                <a:latin typeface="Helvetica" pitchFamily="2" charset="0"/>
              </a:rPr>
              <a:t>The smaller the 𝐾</a:t>
            </a:r>
            <a:r>
              <a:rPr lang="en-US" altLang="zh-CN" sz="2400" dirty="0">
                <a:latin typeface="Helvetica" pitchFamily="2" charset="0"/>
              </a:rPr>
              <a:t>we considered in Top𝐾evaluation measures, </a:t>
            </a:r>
            <a:r>
              <a:rPr lang="en-US" altLang="zh-CN" sz="2400" dirty="0">
                <a:solidFill>
                  <a:srgbClr val="C0504D"/>
                </a:solidFill>
                <a:latin typeface="Helvetica" pitchFamily="2" charset="0"/>
              </a:rPr>
              <a:t>the harder the negative samples</a:t>
            </a:r>
            <a:r>
              <a:rPr lang="en-US" altLang="zh-CN" sz="2400" dirty="0">
                <a:latin typeface="Helvetica" pitchFamily="2" charset="0"/>
              </a:rPr>
              <a:t> we should draw.</a:t>
            </a:r>
            <a:endParaRPr lang="en-US" altLang="zh-CN" sz="24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102981" y="29858"/>
            <a:ext cx="10673539" cy="519587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b="1" dirty="0">
                <a:solidFill>
                  <a:schemeClr val="tx1"/>
                </a:solidFill>
                <a:latin typeface="+mj-ea"/>
                <a:cs typeface="+mn-ea"/>
                <a:sym typeface="+mn-lt"/>
              </a:rPr>
              <a:t>Outline</a:t>
            </a:r>
            <a:endParaRPr lang="zh-CN" altLang="en-US" b="1" dirty="0">
              <a:solidFill>
                <a:schemeClr val="tx1"/>
              </a:solidFill>
              <a:latin typeface="+mj-ea"/>
              <a:cs typeface="+mn-ea"/>
              <a:sym typeface="+mn-lt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669925"/>
            <a:ext cx="121818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0439" y="1152431"/>
            <a:ext cx="10801200" cy="4019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7F7F7F"/>
                </a:solidFill>
                <a:latin typeface="Helvetica" pitchFamily="2" charset="0"/>
              </a:rPr>
              <a:t>Introduction</a:t>
            </a:r>
            <a:endParaRPr kumimoji="1" lang="en-US" altLang="zh-CN" sz="3200" b="1" dirty="0">
              <a:solidFill>
                <a:srgbClr val="7F7F7F"/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rgbClr val="C00000"/>
                </a:solidFill>
                <a:latin typeface="Helvetica" pitchFamily="2" charset="0"/>
              </a:rPr>
              <a:t>Preliminary</a:t>
            </a:r>
            <a:endParaRPr kumimoji="1" lang="en-US" altLang="zh-CN" sz="3200" b="1" dirty="0">
              <a:solidFill>
                <a:srgbClr val="C00000"/>
              </a:solidFill>
              <a:latin typeface="Helvetica" pitchFamily="2" charset="0"/>
            </a:endParaRPr>
          </a:p>
          <a:p>
            <a:pPr marL="971550" lvl="1" indent="-51435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 panose="020E0502030303020204" pitchFamily="34" charset="0"/>
              </a:rPr>
              <a:t>Hard Negative Sampling Strategies</a:t>
            </a:r>
            <a:endParaRPr kumimoji="1" lang="en-US" altLang="zh-CN" sz="3200" dirty="0">
              <a:latin typeface="Candara" panose="020E0502030303020204" pitchFamily="34" charset="0"/>
            </a:endParaRPr>
          </a:p>
          <a:p>
            <a:pPr marL="971550" lvl="1" indent="-514350" algn="l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 panose="020E0502030303020204" pitchFamily="34" charset="0"/>
              </a:rPr>
              <a:t>Distributionally Robust Optimization (DRO)</a:t>
            </a:r>
            <a:endParaRPr kumimoji="1" lang="en-US" altLang="zh-CN" sz="3200" dirty="0">
              <a:latin typeface="Candara" panose="020E0502030303020204" pitchFamily="34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Theoretical Analysis and Guidelines</a:t>
            </a:r>
            <a:endParaRPr kumimoji="1"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  <a:p>
            <a:pPr marL="514350" indent="-51435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Experiments</a:t>
            </a:r>
            <a:endParaRPr kumimoji="1"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3605" y="29845"/>
            <a:ext cx="1032510" cy="1032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内容占位符 2"/>
          <p:cNvSpPr txBox="1"/>
          <p:nvPr/>
        </p:nvSpPr>
        <p:spPr>
          <a:xfrm>
            <a:off x="551384" y="-36992"/>
            <a:ext cx="10673539" cy="734846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lang="zh-CN" altLang="en-US" sz="2700" b="0" kern="1200" baseline="0" dirty="0" smtClean="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n-cs"/>
              </a:defRPr>
            </a:lvl1pPr>
            <a:lvl2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zh-CN" altLang="en-US" sz="150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zh-CN" altLang="en-US" sz="1350" kern="1200" smtClean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337185" indent="-26543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lang="zh-CN" altLang="en-US" sz="1500" kern="120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2.1</a:t>
            </a:r>
            <a:r>
              <a:rPr lang="zh-CN" altLang="en-US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 </a:t>
            </a:r>
            <a:r>
              <a:rPr lang="en-US" altLang="zh-CN" sz="4000" b="1" dirty="0">
                <a:solidFill>
                  <a:schemeClr val="accent2"/>
                </a:solidFill>
                <a:latin typeface="Candara" panose="020E0502030303020204" pitchFamily="34" charset="0"/>
                <a:cs typeface="+mn-ea"/>
                <a:sym typeface="+mn-lt"/>
              </a:rPr>
              <a:t>Hard Negative Sampling Strategies</a:t>
            </a:r>
            <a:endParaRPr lang="en-US" altLang="zh-CN" sz="4000" b="1" dirty="0">
              <a:solidFill>
                <a:schemeClr val="accent2"/>
              </a:solidFill>
              <a:latin typeface="Candara" panose="020E0502030303020204" pitchFamily="34" charset="0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0" y="3648075"/>
            <a:ext cx="613029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Helvetica" pitchFamily="2" charset="0"/>
              </a:rPr>
              <a:t>Dynamic Negative Sampling (DNS)</a:t>
            </a:r>
            <a:endParaRPr lang="en-US" altLang="zh-CN" sz="2400" dirty="0">
              <a:latin typeface="Helvetica" pitchFamily="2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45225" y="3648075"/>
            <a:ext cx="530161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Helvetica" pitchFamily="2" charset="0"/>
              </a:rPr>
              <a:t>Softmax based Sampling </a:t>
            </a:r>
            <a:endParaRPr lang="en-US" altLang="zh-CN" sz="2400" dirty="0">
              <a:latin typeface="Helvetica" pitchFamily="2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530" y="4469130"/>
            <a:ext cx="4552950" cy="1038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42010" y="5791835"/>
                <a:ext cx="5735955" cy="72326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</m:sup>
                        </m:sSubSup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↓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⊂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denotes the subset of negative samples</a:t>
                </a:r>
                <a:r>
                  <a:rPr lang="en-US" altLang="zh-CN"/>
                  <a:t> </a:t>
                </a:r>
                <a:r>
                  <a:rPr lang="zh-CN" altLang="en-US"/>
                  <a:t>who rank </a:t>
                </a:r>
                <a:r>
                  <a:rPr lang="en-US" altLang="zh-CN"/>
                  <a:t>in topM.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" y="5791835"/>
                <a:ext cx="5735955" cy="723265"/>
              </a:xfrm>
              <a:prstGeom prst="rect">
                <a:avLst/>
              </a:prstGeom>
              <a:blipFill rotWithShape="1">
                <a:blip r:embed="rId2"/>
                <a:stretch>
                  <a:fillRect l="-255" t="-2019" r="-244" b="-1932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0" y="878205"/>
            <a:ext cx="613029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971550" lvl="1" indent="-5143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800" dirty="0">
                <a:latin typeface="Helvetica" pitchFamily="2" charset="0"/>
              </a:rPr>
              <a:t>Implicit Feedback</a:t>
            </a:r>
            <a:endParaRPr lang="en-US" altLang="zh-CN" sz="2800" dirty="0">
              <a:latin typeface="Helvetica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517015"/>
            <a:ext cx="5733415" cy="1181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770" y="4469130"/>
            <a:ext cx="4276725" cy="1600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178685" y="2782570"/>
                <a:ext cx="9046210" cy="64516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𝑛𝑠</m:t>
                        </m:r>
                      </m:sub>
                    </m:sSub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) </m:t>
                    </m:r>
                  </m:oMath>
                </a14:m>
                <a:r>
                  <a:t>denotes the negative</a:t>
                </a:r>
                <a:r>
                  <a:rPr lang="en-US"/>
                  <a:t> </a:t>
                </a:r>
                <a:r>
                  <a:t>sampling probability that a negative item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∈ 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t> in the context c is</a:t>
                </a:r>
                <a:r>
                  <a:rPr lang="en-US"/>
                  <a:t> </a:t>
                </a:r>
                <a:r>
                  <a:t>drawn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685" y="2782570"/>
                <a:ext cx="9046210" cy="645160"/>
              </a:xfrm>
              <a:prstGeom prst="rect">
                <a:avLst/>
              </a:prstGeom>
              <a:blipFill rotWithShape="1">
                <a:blip r:embed="rId5"/>
                <a:stretch>
                  <a:fillRect l="-161" t="-2264" r="-154" b="-2165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764.4094488188975,&quot;width&quot;:13593.694488188976}"/>
</p:tagLst>
</file>

<file path=ppt/tags/tag10.xml><?xml version="1.0" encoding="utf-8"?>
<p:tagLst xmlns:p="http://schemas.openxmlformats.org/presentationml/2006/main">
  <p:tag name="KSO_WM_UNIT_PLACING_PICTURE_USER_VIEWPORT" val="{&quot;height&quot;:4764.4094488188975,&quot;width&quot;:13593.694488188976}"/>
</p:tagLst>
</file>

<file path=ppt/tags/tag11.xml><?xml version="1.0" encoding="utf-8"?>
<p:tagLst xmlns:p="http://schemas.openxmlformats.org/presentationml/2006/main">
  <p:tag name="COMMONDATA" val="eyJoZGlkIjoiYTYwNWIyYmIyNmM0ZjEwNTBmM2Q1OTAzMDExOGE2Y2IifQ=="/>
  <p:tag name="KSO_WPP_MARK_KEY" val="07589196-853e-43a1-a968-23ef96861764"/>
</p:tagLst>
</file>

<file path=ppt/tags/tag2.xml><?xml version="1.0" encoding="utf-8"?>
<p:tagLst xmlns:p="http://schemas.openxmlformats.org/presentationml/2006/main">
  <p:tag name="KSO_WM_UNIT_PLACING_PICTURE_USER_VIEWPORT" val="{&quot;height&quot;:1860,&quot;width&quot;:1860}"/>
</p:tagLst>
</file>

<file path=ppt/tags/tag3.xml><?xml version="1.0" encoding="utf-8"?>
<p:tagLst xmlns:p="http://schemas.openxmlformats.org/presentationml/2006/main">
  <p:tag name="KSO_WM_BEAUTIFY_FLAG" val=""/>
  <p:tag name="KSO_WM_UNIT_PLACING_PICTURE_USER_VIEWPORT" val="{&quot;height&quot;:3990,&quot;width&quot;:9210}"/>
</p:tagLst>
</file>

<file path=ppt/tags/tag4.xml><?xml version="1.0" encoding="utf-8"?>
<p:tagLst xmlns:p="http://schemas.openxmlformats.org/presentationml/2006/main">
  <p:tag name="KSO_WM_UNIT_TABLE_BEAUTIFY" val="smartTable{8d944707-9772-4dd6-b64b-34d4d526dddf}"/>
  <p:tag name="TABLE_ENDDRAG_ORIGIN_RECT" val="272*129"/>
  <p:tag name="TABLE_ENDDRAG_RECT" val="642*255*272*129"/>
</p:tagLst>
</file>

<file path=ppt/tags/tag5.xml><?xml version="1.0" encoding="utf-8"?>
<p:tagLst xmlns:p="http://schemas.openxmlformats.org/presentationml/2006/main">
  <p:tag name="KSO_WM_UNIT_PLACING_PICTURE_USER_VIEWPORT" val="{&quot;height&quot;:2302,&quot;width&quot;:3469}"/>
</p:tagLst>
</file>

<file path=ppt/tags/tag6.xml><?xml version="1.0" encoding="utf-8"?>
<p:tagLst xmlns:p="http://schemas.openxmlformats.org/presentationml/2006/main">
  <p:tag name="KSO_WM_UNIT_PLACING_PICTURE_USER_VIEWPORT" val="{&quot;height&quot;:1860,&quot;width&quot;:1860}"/>
</p:tagLst>
</file>

<file path=ppt/tags/tag7.xml><?xml version="1.0" encoding="utf-8"?>
<p:tagLst xmlns:p="http://schemas.openxmlformats.org/presentationml/2006/main">
  <p:tag name="KSO_WM_UNIT_PLACING_PICTURE_USER_VIEWPORT" val="{&quot;height&quot;:1860,&quot;width&quot;:1860}"/>
</p:tagLst>
</file>

<file path=ppt/tags/tag8.xml><?xml version="1.0" encoding="utf-8"?>
<p:tagLst xmlns:p="http://schemas.openxmlformats.org/presentationml/2006/main">
  <p:tag name="KSO_WM_UNIT_PLACING_PICTURE_USER_VIEWPORT" val="{&quot;height&quot;:4845,&quot;width&quot;:10755}"/>
</p:tagLst>
</file>

<file path=ppt/tags/tag9.xml><?xml version="1.0" encoding="utf-8"?>
<p:tagLst xmlns:p="http://schemas.openxmlformats.org/presentationml/2006/main">
  <p:tag name="KSO_WM_UNIT_PLACING_PICTURE_USER_VIEWPORT" val="{&quot;height&quot;:1860,&quot;width&quot;:18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7553</Words>
  <Application>WPS 演示</Application>
  <PresentationFormat>宽屏</PresentationFormat>
  <Paragraphs>309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Helvetica</vt:lpstr>
      <vt:lpstr>Palatino Linotype</vt:lpstr>
      <vt:lpstr>Candara</vt:lpstr>
      <vt:lpstr>Times New Roman</vt:lpstr>
      <vt:lpstr>Times New Roman</vt:lpstr>
      <vt:lpstr>Wingdings</vt:lpstr>
      <vt:lpstr>Calibri</vt:lpstr>
      <vt:lpstr>Cambria Math</vt:lpstr>
      <vt:lpstr>微软雅黑</vt:lpstr>
      <vt:lpstr>Arial Unicode MS</vt:lpstr>
      <vt:lpstr>BatangChe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177</cp:revision>
  <dcterms:created xsi:type="dcterms:W3CDTF">2019-06-19T02:08:00Z</dcterms:created>
  <dcterms:modified xsi:type="dcterms:W3CDTF">2023-02-19T14:34:08Z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BE7C8CE482D04ED1B1AA07AF1B9E0985</vt:lpwstr>
  </property>
</Properties>
</file>