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33" r:id="rId2"/>
    <p:sldMasterId id="2147483735" r:id="rId3"/>
    <p:sldMasterId id="2147483737" r:id="rId4"/>
    <p:sldMasterId id="2147483739" r:id="rId5"/>
  </p:sldMasterIdLst>
  <p:notesMasterIdLst>
    <p:notesMasterId r:id="rId27"/>
  </p:notesMasterIdLst>
  <p:handoutMasterIdLst>
    <p:handoutMasterId r:id="rId28"/>
  </p:handoutMasterIdLst>
  <p:sldIdLst>
    <p:sldId id="257" r:id="rId6"/>
    <p:sldId id="258" r:id="rId7"/>
    <p:sldId id="259" r:id="rId8"/>
    <p:sldId id="261" r:id="rId9"/>
    <p:sldId id="264" r:id="rId10"/>
    <p:sldId id="313" r:id="rId11"/>
    <p:sldId id="265" r:id="rId12"/>
    <p:sldId id="310" r:id="rId13"/>
    <p:sldId id="311" r:id="rId14"/>
    <p:sldId id="312" r:id="rId15"/>
    <p:sldId id="319" r:id="rId16"/>
    <p:sldId id="320" r:id="rId17"/>
    <p:sldId id="318" r:id="rId18"/>
    <p:sldId id="325" r:id="rId19"/>
    <p:sldId id="326" r:id="rId20"/>
    <p:sldId id="327" r:id="rId21"/>
    <p:sldId id="328" r:id="rId22"/>
    <p:sldId id="329" r:id="rId23"/>
    <p:sldId id="330" r:id="rId24"/>
    <p:sldId id="316" r:id="rId25"/>
    <p:sldId id="317" r:id="rId26"/>
  </p:sldIdLst>
  <p:sldSz cx="9144000" cy="6096000"/>
  <p:notesSz cx="6662738" cy="9832975"/>
  <p:kinsoku lang="ko-KR"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charset="0"/>
        <a:ea typeface="+mn-ea"/>
        <a:cs typeface="+mn-cs"/>
      </a:defRPr>
    </a:lvl5pPr>
    <a:lvl6pPr marL="2286000" algn="l" defTabSz="914400" rtl="0" eaLnBrk="1" latinLnBrk="1" hangingPunct="1">
      <a:defRPr b="1" kern="1200">
        <a:solidFill>
          <a:schemeClr val="tx1"/>
        </a:solidFill>
        <a:latin typeface="Helvetica" charset="0"/>
        <a:ea typeface="+mn-ea"/>
        <a:cs typeface="+mn-cs"/>
      </a:defRPr>
    </a:lvl6pPr>
    <a:lvl7pPr marL="2743200" algn="l" defTabSz="914400" rtl="0" eaLnBrk="1" latinLnBrk="1" hangingPunct="1">
      <a:defRPr b="1" kern="1200">
        <a:solidFill>
          <a:schemeClr val="tx1"/>
        </a:solidFill>
        <a:latin typeface="Helvetica" charset="0"/>
        <a:ea typeface="+mn-ea"/>
        <a:cs typeface="+mn-cs"/>
      </a:defRPr>
    </a:lvl7pPr>
    <a:lvl8pPr marL="3200400" algn="l" defTabSz="914400" rtl="0" eaLnBrk="1" latinLnBrk="1" hangingPunct="1">
      <a:defRPr b="1" kern="1200">
        <a:solidFill>
          <a:schemeClr val="tx1"/>
        </a:solidFill>
        <a:latin typeface="Helvetica" charset="0"/>
        <a:ea typeface="+mn-ea"/>
        <a:cs typeface="+mn-cs"/>
      </a:defRPr>
    </a:lvl8pPr>
    <a:lvl9pPr marL="3657600" algn="l" defTabSz="914400" rtl="0" eaLnBrk="1" latinLnBrk="1" hangingPunct="1">
      <a:defRPr b="1"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39B"/>
    <a:srgbClr val="660033"/>
    <a:srgbClr val="AD278D"/>
    <a:srgbClr val="8C4881"/>
    <a:srgbClr val="FF6699"/>
    <a:srgbClr val="D7FA7E"/>
    <a:srgbClr val="96E3FE"/>
    <a:srgbClr val="96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705" autoAdjust="0"/>
  </p:normalViewPr>
  <p:slideViewPr>
    <p:cSldViewPr snapToGrid="0">
      <p:cViewPr varScale="1">
        <p:scale>
          <a:sx n="269" d="100"/>
          <a:sy n="269" d="100"/>
        </p:scale>
        <p:origin x="2058" y="438"/>
      </p:cViewPr>
      <p:guideLst>
        <p:guide orient="horz" pos="1920"/>
        <p:guide pos="2880"/>
      </p:guideLst>
    </p:cSldViewPr>
  </p:slideViewPr>
  <p:outlineViewPr>
    <p:cViewPr>
      <p:scale>
        <a:sx n="33" d="100"/>
        <a:sy n="33" d="100"/>
      </p:scale>
      <p:origin x="54" y="7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525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idx="2"/>
          </p:nvPr>
        </p:nvSpPr>
        <p:spPr bwMode="auto">
          <a:xfrm>
            <a:off x="896938" y="841375"/>
            <a:ext cx="4881562" cy="3254375"/>
          </a:xfrm>
          <a:prstGeom prst="rect">
            <a:avLst/>
          </a:prstGeom>
          <a:noFill/>
          <a:ln w="12700">
            <a:noFill/>
            <a:miter lim="800000"/>
            <a:headEnd/>
            <a:tailEnd/>
          </a:ln>
        </p:spPr>
      </p:sp>
    </p:spTree>
    <p:extLst>
      <p:ext uri="{BB962C8B-B14F-4D97-AF65-F5344CB8AC3E}">
        <p14:creationId xmlns:p14="http://schemas.microsoft.com/office/powerpoint/2010/main" val="65670225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direct.com/science/article/pii/0164121279900220"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sciencedirect.com/science/journal/01641212/1/supp/C" TargetMode="External"/><Relationship Id="rId4" Type="http://schemas.openxmlformats.org/officeDocument/2006/relationships/hyperlink" Target="http://www.sciencedirect.com/science/journal/0164121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Two-dimension</a:t>
            </a:r>
            <a:r>
              <a:rPr lang="en-US" altLang="ko-KR" baseline="0" dirty="0"/>
              <a:t> view: time (long life) and space (large group)</a:t>
            </a:r>
          </a:p>
          <a:p>
            <a:r>
              <a:rPr lang="en-US" altLang="ko-KR" baseline="0" dirty="0"/>
              <a:t>Maintainability distributed/collaborative development </a:t>
            </a:r>
          </a:p>
          <a:p>
            <a:r>
              <a:rPr lang="en-US" altLang="ko-KR" baseline="0" dirty="0"/>
              <a:t>=&gt; Understandability =&gt; Documentation ( natural language is far familiar than C/C++!!!)</a:t>
            </a:r>
            <a:endParaRPr lang="ko-KR" altLang="en-US" dirty="0"/>
          </a:p>
        </p:txBody>
      </p:sp>
    </p:spTree>
    <p:extLst>
      <p:ext uri="{BB962C8B-B14F-4D97-AF65-F5344CB8AC3E}">
        <p14:creationId xmlns:p14="http://schemas.microsoft.com/office/powerpoint/2010/main" val="121246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The</a:t>
            </a:r>
            <a:r>
              <a:rPr lang="en-US" altLang="ko-KR" baseline="0" dirty="0"/>
              <a:t> ultimate goal of the product is to be sold =&gt; Customer satisfaction is the key</a:t>
            </a:r>
          </a:p>
          <a:p>
            <a:pPr>
              <a:buFont typeface="Symbol"/>
              <a:buChar char="Þ"/>
            </a:pPr>
            <a:r>
              <a:rPr lang="en-US" altLang="ko-KR" baseline="0" dirty="0"/>
              <a:t>Many irrational request of customers =&gt; Be prepared to adapt your software</a:t>
            </a:r>
          </a:p>
          <a:p>
            <a:pPr>
              <a:buFont typeface="Symbol"/>
              <a:buNone/>
            </a:pPr>
            <a:r>
              <a:rPr lang="en-US" altLang="ko-KR" baseline="0" dirty="0"/>
              <a:t>=&gt;GUI is one important area of SE.</a:t>
            </a:r>
          </a:p>
          <a:p>
            <a:pPr>
              <a:buFont typeface="Symbol"/>
              <a:buNone/>
            </a:pPr>
            <a:endParaRPr lang="en-US" altLang="ko-KR" baseline="0" dirty="0"/>
          </a:p>
          <a:p>
            <a:pPr>
              <a:buFont typeface="Symbol"/>
              <a:buNone/>
            </a:pPr>
            <a:r>
              <a:rPr lang="en-US" altLang="ko-KR" baseline="0" dirty="0"/>
              <a:t>A problem is that SW engineers are not considered as major person in consumer electronics company.</a:t>
            </a:r>
          </a:p>
          <a:p>
            <a:endParaRPr lang="ko-KR" altLang="en-US" dirty="0"/>
          </a:p>
        </p:txBody>
      </p:sp>
    </p:spTree>
    <p:extLst>
      <p:ext uri="{BB962C8B-B14F-4D97-AF65-F5344CB8AC3E}">
        <p14:creationId xmlns:p14="http://schemas.microsoft.com/office/powerpoint/2010/main" val="308373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altLang="ko-KR" baseline="0" dirty="0"/>
              <a:t>E.x.1&gt; All packaged software shipped with manual.  W/O it, nobody will use it, since the goal of</a:t>
            </a:r>
            <a:endParaRPr lang="ko-KR" altLang="en-US" dirty="0"/>
          </a:p>
          <a:p>
            <a:r>
              <a:rPr lang="en-US" altLang="ko-KR" dirty="0"/>
              <a:t>E.x.2&gt;</a:t>
            </a:r>
            <a:r>
              <a:rPr lang="en-US" altLang="ko-KR" baseline="0" dirty="0"/>
              <a:t> Google is a good software with massive data.</a:t>
            </a:r>
          </a:p>
        </p:txBody>
      </p:sp>
    </p:spTree>
    <p:extLst>
      <p:ext uri="{BB962C8B-B14F-4D97-AF65-F5344CB8AC3E}">
        <p14:creationId xmlns:p14="http://schemas.microsoft.com/office/powerpoint/2010/main" val="335265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Bug fixes</a:t>
            </a:r>
            <a:r>
              <a:rPr lang="en-US" altLang="ko-KR" baseline="0" dirty="0"/>
              <a:t> do not always solve the problem.  Many software contains known bugs, but not fixing it unless they are critical.</a:t>
            </a:r>
          </a:p>
          <a:p>
            <a:endParaRPr lang="en-US" altLang="ko-KR" baseline="0" dirty="0"/>
          </a:p>
          <a:p>
            <a:r>
              <a:rPr lang="en-US" altLang="ko-KR" baseline="0" dirty="0"/>
              <a:t>Regression testing.</a:t>
            </a:r>
            <a:endParaRPr lang="ko-KR" altLang="en-US" dirty="0"/>
          </a:p>
        </p:txBody>
      </p:sp>
    </p:spTree>
    <p:extLst>
      <p:ext uri="{BB962C8B-B14F-4D97-AF65-F5344CB8AC3E}">
        <p14:creationId xmlns:p14="http://schemas.microsoft.com/office/powerpoint/2010/main" val="79254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Be prepared to constant modification.  Spend time and energy</a:t>
            </a:r>
            <a:r>
              <a:rPr lang="en-US" altLang="ko-KR" baseline="0" dirty="0"/>
              <a:t> to prepare them in the early stages.</a:t>
            </a:r>
            <a:endParaRPr lang="ko-KR" altLang="en-US" dirty="0"/>
          </a:p>
        </p:txBody>
      </p:sp>
    </p:spTree>
    <p:extLst>
      <p:ext uri="{BB962C8B-B14F-4D97-AF65-F5344CB8AC3E}">
        <p14:creationId xmlns:p14="http://schemas.microsoft.com/office/powerpoint/2010/main" val="128731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732338"/>
            <a:ext cx="5329238" cy="3871912"/>
          </a:xfrm>
          <a:prstGeom prst="rect">
            <a:avLst/>
          </a:prstGeom>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altLang="ko-KR" sz="1200" b="0" i="1" kern="1200" dirty="0">
                <a:solidFill>
                  <a:schemeClr val="tx1"/>
                </a:solidFill>
                <a:effectLst/>
                <a:latin typeface="Helvetica" charset="0"/>
                <a:ea typeface="+mn-ea"/>
                <a:cs typeface="+mn-cs"/>
              </a:rPr>
              <a:t>Conservation of Organizational Stability – Unless feedback mechanisms are appropriately adjusted, average effective global activity rate in an evolving system tends to remain constant over product lifetime.</a:t>
            </a:r>
          </a:p>
          <a:p>
            <a:endParaRPr lang="en-US" altLang="ko-KR" dirty="0"/>
          </a:p>
          <a:p>
            <a:r>
              <a:rPr lang="en-US" altLang="ko-KR" dirty="0"/>
              <a:t>The fact remains that for the systems observed, the count of modules changed (handled) or changes made per unit of time, as averaged over each release interval, has been statistically invariant over the period of observation. T</a:t>
            </a:r>
          </a:p>
          <a:p>
            <a:endParaRPr lang="en-US" altLang="ko-KR" dirty="0"/>
          </a:p>
          <a:p>
            <a:pPr fontAlgn="base"/>
            <a:r>
              <a:rPr lang="en-US" altLang="ko-KR" sz="1200" b="1" i="0" kern="1200" dirty="0">
                <a:solidFill>
                  <a:schemeClr val="tx1"/>
                </a:solidFill>
                <a:effectLst/>
                <a:latin typeface="Helvetica" charset="0"/>
                <a:ea typeface="+mn-ea"/>
                <a:cs typeface="+mn-cs"/>
              </a:rPr>
              <a:t>On understanding laws, evolution, and conservation in the large-program life cycle</a:t>
            </a:r>
          </a:p>
          <a:p>
            <a:pPr fontAlgn="base"/>
            <a:r>
              <a:rPr lang="en-US" altLang="ko-KR" sz="1200" b="0" i="0" u="none" strike="noStrike" kern="1200" dirty="0">
                <a:solidFill>
                  <a:schemeClr val="tx1"/>
                </a:solidFill>
                <a:effectLst/>
                <a:latin typeface="Helvetica" charset="0"/>
                <a:ea typeface="+mn-ea"/>
                <a:cs typeface="+mn-cs"/>
                <a:hlinkClick r:id="rId3"/>
              </a:rPr>
              <a:t>M.M. Lehman</a:t>
            </a:r>
            <a:r>
              <a:rPr lang="en-US" altLang="ko-KR" sz="1200" b="0" i="0" u="none" strike="noStrike" kern="1200" dirty="0">
                <a:solidFill>
                  <a:schemeClr val="tx1"/>
                </a:solidFill>
                <a:effectLst/>
                <a:latin typeface="Helvetica" charset="0"/>
                <a:ea typeface="+mn-ea"/>
                <a:cs typeface="+mn-cs"/>
              </a:rPr>
              <a:t>  </a:t>
            </a:r>
            <a:r>
              <a:rPr lang="en-US" altLang="ko-KR" sz="1200" b="0" i="0" u="none" strike="noStrike" kern="1200" dirty="0">
                <a:solidFill>
                  <a:schemeClr val="tx1"/>
                </a:solidFill>
                <a:effectLst/>
                <a:latin typeface="Helvetica" charset="0"/>
                <a:ea typeface="+mn-ea"/>
                <a:cs typeface="+mn-cs"/>
                <a:hlinkClick r:id="rId4" tooltip="Go to Journal of Systems and Software on ScienceDirect"/>
              </a:rPr>
              <a:t>Journal of Systems and Software</a:t>
            </a:r>
            <a:endParaRPr lang="en-US" altLang="ko-KR" sz="1200" b="1" i="0" kern="1200" dirty="0">
              <a:solidFill>
                <a:schemeClr val="tx1"/>
              </a:solidFill>
              <a:effectLst/>
              <a:latin typeface="Helvetica" charset="0"/>
              <a:ea typeface="+mn-ea"/>
              <a:cs typeface="+mn-cs"/>
            </a:endParaRPr>
          </a:p>
          <a:p>
            <a:pPr fontAlgn="base"/>
            <a:r>
              <a:rPr lang="en-US" altLang="ko-KR" sz="1200" b="0" i="0" u="none" strike="noStrike" kern="1200" dirty="0">
                <a:solidFill>
                  <a:schemeClr val="tx1"/>
                </a:solidFill>
                <a:effectLst/>
                <a:latin typeface="Helvetica" charset="0"/>
                <a:ea typeface="+mn-ea"/>
                <a:cs typeface="+mn-cs"/>
                <a:hlinkClick r:id="rId5" tooltip="Go to table of contents for this volume/issue"/>
              </a:rPr>
              <a:t>Volume 1</a:t>
            </a:r>
            <a:r>
              <a:rPr lang="en-US" altLang="ko-KR" sz="1200" b="0" i="0" kern="1200" dirty="0">
                <a:solidFill>
                  <a:schemeClr val="tx1"/>
                </a:solidFill>
                <a:effectLst/>
                <a:latin typeface="Helvetica" charset="0"/>
                <a:ea typeface="+mn-ea"/>
                <a:cs typeface="+mn-cs"/>
              </a:rPr>
              <a:t>, 1979–1980, Pages 213–221</a:t>
            </a:r>
          </a:p>
          <a:p>
            <a:pPr fontAlgn="base"/>
            <a:endParaRPr lang="en-US" altLang="ko-KR" sz="1200" b="0" i="0" kern="1200" dirty="0">
              <a:solidFill>
                <a:schemeClr val="tx1"/>
              </a:solidFill>
              <a:effectLst/>
              <a:latin typeface="Helvetica" charset="0"/>
              <a:ea typeface="+mn-ea"/>
              <a:cs typeface="+mn-cs"/>
            </a:endParaRPr>
          </a:p>
          <a:p>
            <a:endParaRPr lang="ko-KR" altLang="en-US" dirty="0"/>
          </a:p>
        </p:txBody>
      </p:sp>
    </p:spTree>
    <p:extLst>
      <p:ext uri="{BB962C8B-B14F-4D97-AF65-F5344CB8AC3E}">
        <p14:creationId xmlns:p14="http://schemas.microsoft.com/office/powerpoint/2010/main" val="380457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Training people costs money and time.</a:t>
            </a:r>
          </a:p>
          <a:p>
            <a:endParaRPr lang="en-US" altLang="ko-KR" dirty="0"/>
          </a:p>
          <a:p>
            <a:r>
              <a:rPr lang="en-US" altLang="ko-KR" dirty="0"/>
              <a:t>Software outsourcing:</a:t>
            </a:r>
            <a:r>
              <a:rPr lang="en-US" altLang="ko-KR" baseline="0" dirty="0"/>
              <a:t>  Not always threatening, but what about for embedded software domain???</a:t>
            </a:r>
          </a:p>
          <a:p>
            <a:endParaRPr lang="ko-KR" altLang="en-US" dirty="0"/>
          </a:p>
        </p:txBody>
      </p:sp>
    </p:spTree>
    <p:extLst>
      <p:ext uri="{BB962C8B-B14F-4D97-AF65-F5344CB8AC3E}">
        <p14:creationId xmlns:p14="http://schemas.microsoft.com/office/powerpoint/2010/main" val="314531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bwMode="auto">
          <a:xfrm>
            <a:off x="665977" y="4671694"/>
            <a:ext cx="5330786" cy="4424609"/>
          </a:xfrm>
          <a:prstGeom prst="rect">
            <a:avLst/>
          </a:prstGeom>
          <a:noFill/>
          <a:ln>
            <a:miter lim="800000"/>
            <a:headEnd/>
            <a:tailEnd/>
          </a:ln>
        </p:spPr>
        <p:txBody>
          <a:bodyPr lIns="90547" tIns="45273" rIns="90547" bIns="45273"/>
          <a:lstStyle/>
          <a:p>
            <a:pPr lvl="1"/>
            <a:r>
              <a:rPr lang="en-US" altLang="ko-KR">
                <a:ea typeface="굴림" pitchFamily="50" charset="-127"/>
              </a:rPr>
              <a:t>Figure 1.3 illustrates the impact of change. If serious attention is given to up-front definition, early requests for change can be accommodated easily. The customer can review requirements and recommend modifications with relatively little impact on cost. When changes are requested during software design, the cost impact grows rapidly. Resources have been committed and a design framework has been established. Change can cause upheaval that requires additional resources and major design modification, that is, additional cost. Changes in function, performance, interface, or other characteristics during implementation (code and test) have a severe impact on cost. Change, when requested after software is in production, can be over an order of magnitude more expensivethan the same change requested earlier.</a:t>
            </a:r>
          </a:p>
          <a:p>
            <a:endParaRPr lang="ko-KR" altLang="en-US">
              <a:ea typeface="굴림" pitchFamily="50" charset="-127"/>
            </a:endParaRPr>
          </a:p>
        </p:txBody>
      </p:sp>
    </p:spTree>
    <p:extLst>
      <p:ext uri="{BB962C8B-B14F-4D97-AF65-F5344CB8AC3E}">
        <p14:creationId xmlns:p14="http://schemas.microsoft.com/office/powerpoint/2010/main" val="39793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5"/>
          <p:cNvSpPr>
            <a:spLocks noGrp="1" noChangeArrowheads="1"/>
          </p:cNvSpPr>
          <p:nvPr>
            <p:ph type="sldNum" sz="quarter" idx="11"/>
          </p:nvPr>
        </p:nvSpPr>
        <p:spPr/>
        <p:txBody>
          <a:bodyPr/>
          <a:lstStyle>
            <a:lvl1pPr>
              <a:defRPr/>
            </a:lvl1pPr>
          </a:lstStyle>
          <a:p>
            <a:pPr>
              <a:defRPr/>
            </a:pPr>
            <a:fld id="{2DB6375F-5ECF-420D-8CCF-F94EE21713FB}" type="slidenum">
              <a:rPr lang="ko-KR" altLang="en-US"/>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4123"/>
            <a:ext cx="8229600" cy="101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64545"/>
            <a:ext cx="4041775" cy="568677"/>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4645026" y="1933222"/>
            <a:ext cx="4041775" cy="3512256"/>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8" name="Rectangle 69"/>
          <p:cNvSpPr>
            <a:spLocks noGrp="1" noChangeArrowheads="1"/>
          </p:cNvSpPr>
          <p:nvPr>
            <p:ph type="sldNum" sz="quarter" idx="11"/>
          </p:nvPr>
        </p:nvSpPr>
        <p:spPr>
          <a:ln/>
        </p:spPr>
        <p:txBody>
          <a:bodyPr/>
          <a:lstStyle>
            <a:lvl1pPr>
              <a:defRPr/>
            </a:lvl1pPr>
          </a:lstStyle>
          <a:p>
            <a:fld id="{6DD7A6A3-EE86-4FBA-82BF-6032B8A212A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60439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4" name="Rectangle 69"/>
          <p:cNvSpPr>
            <a:spLocks noGrp="1" noChangeArrowheads="1"/>
          </p:cNvSpPr>
          <p:nvPr>
            <p:ph type="sldNum" sz="quarter" idx="11"/>
          </p:nvPr>
        </p:nvSpPr>
        <p:spPr>
          <a:ln/>
        </p:spPr>
        <p:txBody>
          <a:bodyPr/>
          <a:lstStyle>
            <a:lvl1pPr>
              <a:defRPr/>
            </a:lvl1pPr>
          </a:lstStyle>
          <a:p>
            <a:fld id="{DC2CA91B-D1CA-4223-AFE7-4BFAFF24CB3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67449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3" name="Rectangle 69"/>
          <p:cNvSpPr>
            <a:spLocks noGrp="1" noChangeArrowheads="1"/>
          </p:cNvSpPr>
          <p:nvPr>
            <p:ph type="sldNum" sz="quarter" idx="11"/>
          </p:nvPr>
        </p:nvSpPr>
        <p:spPr>
          <a:ln/>
        </p:spPr>
        <p:txBody>
          <a:bodyPr/>
          <a:lstStyle>
            <a:lvl1pPr>
              <a:defRPr/>
            </a:lvl1pPr>
          </a:lstStyle>
          <a:p>
            <a:fld id="{A979916F-E5DD-4E12-92F6-141D97345D7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75783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42711"/>
            <a:ext cx="3008313" cy="1032933"/>
          </a:xfrm>
        </p:spPr>
        <p:txBody>
          <a:bodyPr/>
          <a:lstStyle>
            <a:lvl1pPr algn="l">
              <a:defRPr sz="1778" b="1"/>
            </a:lvl1pPr>
          </a:lstStyle>
          <a:p>
            <a:r>
              <a:rPr lang="en-US"/>
              <a:t>Click to edit Master title style</a:t>
            </a:r>
          </a:p>
        </p:txBody>
      </p:sp>
      <p:sp>
        <p:nvSpPr>
          <p:cNvPr id="3" name="Content Placeholder 2"/>
          <p:cNvSpPr>
            <a:spLocks noGrp="1"/>
          </p:cNvSpPr>
          <p:nvPr>
            <p:ph idx="1"/>
          </p:nvPr>
        </p:nvSpPr>
        <p:spPr>
          <a:xfrm>
            <a:off x="3575050" y="242712"/>
            <a:ext cx="5111750" cy="5202767"/>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275645"/>
            <a:ext cx="3008313" cy="4169834"/>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0B5BA161-5BC8-46A7-8B20-B9129144D3E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26769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0"/>
            <a:ext cx="5486400" cy="503767"/>
          </a:xfrm>
        </p:spPr>
        <p:txBody>
          <a:bodyPr/>
          <a:lstStyle>
            <a:lvl1pPr algn="l">
              <a:defRPr sz="1778"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dirty="0"/>
          </a:p>
        </p:txBody>
      </p:sp>
      <p:sp>
        <p:nvSpPr>
          <p:cNvPr id="4" name="Text Placeholder 3"/>
          <p:cNvSpPr>
            <a:spLocks noGrp="1"/>
          </p:cNvSpPr>
          <p:nvPr>
            <p:ph type="body" sz="half" idx="2"/>
          </p:nvPr>
        </p:nvSpPr>
        <p:spPr>
          <a:xfrm>
            <a:off x="1792288" y="4770967"/>
            <a:ext cx="5486400" cy="715433"/>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0D495E0A-E205-42BC-8993-B412FC46F5EF}"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05261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EFA77B42-FFAC-4A31-BA7F-2C4B419000E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59680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880534"/>
            <a:ext cx="1885950" cy="453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880534"/>
            <a:ext cx="5505450" cy="453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32DB41A0-74CD-4B6F-8DFE-8A294982797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76552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15"/>
          <p:cNvSpPr>
            <a:spLocks noGrp="1" noChangeArrowheads="1"/>
          </p:cNvSpPr>
          <p:nvPr>
            <p:ph type="sldNum" sz="quarter" idx="11"/>
          </p:nvPr>
        </p:nvSpPr>
        <p:spPr>
          <a:ln/>
        </p:spPr>
        <p:txBody>
          <a:bodyPr/>
          <a:lstStyle>
            <a:lvl1pPr>
              <a:defRPr/>
            </a:lvl1pPr>
          </a:lstStyle>
          <a:p>
            <a:pPr>
              <a:defRPr/>
            </a:pPr>
            <a:fld id="{F5E3FFD8-E938-4842-993E-0F8017C99F8E}"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5730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370328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04568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104467"/>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6"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7"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68" name="Rectangle 66"/>
          <p:cNvSpPr>
            <a:spLocks noChangeArrowheads="1"/>
          </p:cNvSpPr>
          <p:nvPr/>
        </p:nvSpPr>
        <p:spPr bwMode="auto">
          <a:xfrm>
            <a:off x="3505201" y="2302934"/>
            <a:ext cx="4892675" cy="67733"/>
          </a:xfrm>
          <a:prstGeom prst="rect">
            <a:avLst/>
          </a:prstGeom>
          <a:solidFill>
            <a:schemeClr val="hlink">
              <a:alpha val="50000"/>
            </a:schemeClr>
          </a:solidFill>
          <a:ln w="9525">
            <a:noFill/>
            <a:miter lim="800000"/>
            <a:headEnd/>
            <a:tailEnd/>
          </a:ln>
          <a:effectLst/>
        </p:spPr>
        <p:txBody>
          <a:bodyPr wrap="none" anchor="ctr"/>
          <a:lstStyle/>
          <a:p>
            <a:pPr algn="ctr" eaLnBrk="1" hangingPunct="1">
              <a:lnSpc>
                <a:spcPct val="100000"/>
              </a:lnSpc>
              <a:defRPr/>
            </a:pPr>
            <a:endParaRPr kumimoji="1" lang="en-AU" sz="2133" b="0" dirty="0">
              <a:solidFill>
                <a:srgbClr val="000000"/>
              </a:solidFill>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4" y="1286933"/>
            <a:ext cx="7678737" cy="960967"/>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542823"/>
            <a:ext cx="4437062" cy="2768600"/>
          </a:xfrm>
        </p:spPr>
        <p:txBody>
          <a:bodyPr/>
          <a:lstStyle>
            <a:lvl1pPr marL="0" indent="0">
              <a:buFont typeface="Wingdings" pitchFamily="-128" charset="2"/>
              <a:buNone/>
              <a:defRPr/>
            </a:lvl1pPr>
          </a:lstStyle>
          <a:p>
            <a:r>
              <a:rPr lang="en-US"/>
              <a:t>Click to edit Master subtitle style</a:t>
            </a:r>
          </a:p>
        </p:txBody>
      </p:sp>
      <p:sp>
        <p:nvSpPr>
          <p:cNvPr id="69" name="Rectangle 69"/>
          <p:cNvSpPr>
            <a:spLocks noGrp="1" noChangeArrowheads="1"/>
          </p:cNvSpPr>
          <p:nvPr>
            <p:ph type="dt" sz="quarter" idx="10"/>
          </p:nvPr>
        </p:nvSpPr>
        <p:spPr bwMode="auto">
          <a:xfrm>
            <a:off x="685800" y="5554133"/>
            <a:ext cx="1905000" cy="4064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44">
                <a:latin typeface="+mn-lt"/>
                <a:ea typeface="ＭＳ Ｐゴシック" pitchFamily="-128" charset="-128"/>
              </a:defRPr>
            </a:lvl1pPr>
          </a:lstStyle>
          <a:p>
            <a:pPr>
              <a:lnSpc>
                <a:spcPct val="100000"/>
              </a:lnSpc>
              <a:defRPr/>
            </a:pPr>
            <a:endParaRPr lang="en-US" b="0">
              <a:solidFill>
                <a:srgbClr val="000000"/>
              </a:solidFill>
            </a:endParaRPr>
          </a:p>
        </p:txBody>
      </p:sp>
      <p:sp>
        <p:nvSpPr>
          <p:cNvPr id="70" name="Rectangle 70"/>
          <p:cNvSpPr>
            <a:spLocks noGrp="1" noChangeArrowheads="1"/>
          </p:cNvSpPr>
          <p:nvPr>
            <p:ph type="ftr" sz="quarter" idx="11"/>
          </p:nvPr>
        </p:nvSpPr>
        <p:spPr>
          <a:xfrm>
            <a:off x="3124200" y="5554133"/>
            <a:ext cx="2895600" cy="406400"/>
          </a:xfrm>
        </p:spPr>
        <p:txBody>
          <a:bodyPr/>
          <a:lstStyle>
            <a:lvl1pPr algn="ctr">
              <a:defRPr sz="1244"/>
            </a:lvl1pPr>
          </a:lstStyle>
          <a:p>
            <a:pPr>
              <a:defRPr/>
            </a:pPr>
            <a:endParaRPr lang="en-US">
              <a:solidFill>
                <a:srgbClr val="000000"/>
              </a:solidFill>
            </a:endParaRPr>
          </a:p>
        </p:txBody>
      </p:sp>
      <p:sp>
        <p:nvSpPr>
          <p:cNvPr id="71" name="Rectangle 71"/>
          <p:cNvSpPr>
            <a:spLocks noGrp="1" noChangeArrowheads="1"/>
          </p:cNvSpPr>
          <p:nvPr>
            <p:ph type="sldNum" sz="quarter" idx="12"/>
          </p:nvPr>
        </p:nvSpPr>
        <p:spPr>
          <a:xfrm>
            <a:off x="6553200" y="5554133"/>
            <a:ext cx="1905000" cy="406400"/>
          </a:xfrm>
        </p:spPr>
        <p:txBody>
          <a:bodyPr/>
          <a:lstStyle>
            <a:lvl1pPr>
              <a:defRPr sz="1244"/>
            </a:lvl1pPr>
          </a:lstStyle>
          <a:p>
            <a:fld id="{57357889-7E05-4B46-A68D-EB2463348FE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05109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7925EC37-FA40-46EF-BCB9-4CD07F3B0A44}"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88441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5"/>
            <a:ext cx="7772400" cy="1210733"/>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DFD8D151-67C2-426F-9B7C-821DD9C1B00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69939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693334"/>
            <a:ext cx="3390900" cy="3725333"/>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693334"/>
            <a:ext cx="3390900" cy="3725333"/>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52C52892-638C-493F-BC0C-4366B049A6B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014577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81CE3F8F-D9CF-46BD-8140-C009C3C8A5B3}" type="slidenum">
              <a:rPr lang="ko-KR" altLang="en-US"/>
              <a:pPr>
                <a:defRPr/>
              </a:pPr>
              <a:t>‹#›</a:t>
            </a:fld>
            <a:endParaRPr lang="en-US" altLang="ko-KR"/>
          </a:p>
        </p:txBody>
      </p:sp>
      <p:pic>
        <p:nvPicPr>
          <p:cNvPr id="1030" name="Picture 16"/>
          <p:cNvPicPr>
            <a:picLocks noChangeArrowheads="1"/>
          </p:cNvPicPr>
          <p:nvPr userDrawn="1"/>
        </p:nvPicPr>
        <p:blipFill>
          <a:blip r:embed="rId4"/>
          <a:srcRect/>
          <a:stretch>
            <a:fillRect/>
          </a:stretch>
        </p:blipFill>
        <p:spPr bwMode="auto">
          <a:xfrm>
            <a:off x="177800" y="5702300"/>
            <a:ext cx="804863" cy="26511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32" r:id="rId1"/>
    <p:sldLayoutId id="2147483731" r:id="rId2"/>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56512378"/>
      </p:ext>
    </p:extLst>
  </p:cSld>
  <p:clrMap bg1="dk2" tx1="lt1" bg2="dk1" tx2="lt2" accent1="accent1" accent2="accent2" accent3="accent3" accent4="accent4" accent5="accent5" accent6="accent6" hlink="hlink" folHlink="folHlink"/>
  <p:sldLayoutIdLst>
    <p:sldLayoutId id="2147483734"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591736130"/>
      </p:ext>
    </p:extLst>
  </p:cSld>
  <p:clrMap bg1="dk2" tx1="lt1" bg2="dk1" tx2="lt2" accent1="accent1" accent2="accent2" accent3="accent3" accent4="accent4" accent5="accent5" accent6="accent6" hlink="hlink" folHlink="folHlink"/>
  <p:sldLayoutIdLst>
    <p:sldLayoutId id="2147483736"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2864962"/>
      </p:ext>
    </p:extLst>
  </p:cSld>
  <p:clrMap bg1="dk2" tx1="lt1" bg2="dk1" tx2="lt2" accent1="accent1" accent2="accent2" accent3="accent3" accent4="accent4" accent5="accent5" accent6="accent6" hlink="hlink" folHlink="folHlink"/>
  <p:sldLayoutIdLst>
    <p:sldLayoutId id="2147483738"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8466"/>
            <a:ext cx="7924800" cy="6104467"/>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6" name="Rectangle 6"/>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7" name="Rectangle 7"/>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8" name="Rectangle 8"/>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2" name="Rectangle 12"/>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3" name="Rectangle 13"/>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4" name="Rectangle 14"/>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8" name="Rectangle 18"/>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9" name="Rectangle 19"/>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0" name="Rectangle 20"/>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4" name="Rectangle 24"/>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5" name="Rectangle 25"/>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9" name="Rectangle 29"/>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0" name="Rectangle 30"/>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1" name="Rectangle 31"/>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5" name="Rectangle 35"/>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6" name="Rectangle 36"/>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7" name="Rectangle 37"/>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1" name="Rectangle 41"/>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2" name="Rectangle 42"/>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3" name="Rectangle 43"/>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7" name="Rectangle 47"/>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8" name="Rectangle 48"/>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9" name="Rectangle 49"/>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3" name="Rectangle 53"/>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4" name="Rectangle 54"/>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5" name="Rectangle 55"/>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9" name="Rectangle 59"/>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0" name="Rectangle 60"/>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1027" name="Rectangle 65"/>
          <p:cNvSpPr>
            <a:spLocks noGrp="1" noChangeArrowheads="1"/>
          </p:cNvSpPr>
          <p:nvPr>
            <p:ph type="title"/>
          </p:nvPr>
        </p:nvSpPr>
        <p:spPr bwMode="auto">
          <a:xfrm>
            <a:off x="1219200" y="880534"/>
            <a:ext cx="6705600" cy="5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1028" name="Rectangle 66"/>
          <p:cNvSpPr>
            <a:spLocks noGrp="1" noChangeArrowheads="1"/>
          </p:cNvSpPr>
          <p:nvPr>
            <p:ph type="body" idx="1"/>
          </p:nvPr>
        </p:nvSpPr>
        <p:spPr bwMode="auto">
          <a:xfrm>
            <a:off x="1828800" y="1693334"/>
            <a:ext cx="6934200"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5188" name="Rectangle 68"/>
          <p:cNvSpPr>
            <a:spLocks noGrp="1" noChangeArrowheads="1"/>
          </p:cNvSpPr>
          <p:nvPr>
            <p:ph type="ftr" sz="quarter" idx="3"/>
          </p:nvPr>
        </p:nvSpPr>
        <p:spPr bwMode="auto">
          <a:xfrm>
            <a:off x="1219200" y="5554133"/>
            <a:ext cx="54864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89" dirty="0">
                <a:latin typeface="+mn-lt"/>
                <a:ea typeface="ＭＳ Ｐゴシック" pitchFamily="-128" charset="-128"/>
              </a:defRPr>
            </a:lvl1pPr>
          </a:lstStyle>
          <a:p>
            <a:pPr>
              <a:lnSpc>
                <a:spcPct val="100000"/>
              </a:lnSpc>
              <a:defRPr/>
            </a:pPr>
            <a:r>
              <a:rPr lang="en-US" b="0">
                <a:solidFill>
                  <a:srgbClr val="000000"/>
                </a:solidFill>
              </a:rPr>
              <a:t>These slides are designed to accompany </a:t>
            </a:r>
            <a:r>
              <a:rPr lang="en-US" b="0" i="1">
                <a:solidFill>
                  <a:srgbClr val="000000"/>
                </a:solidFill>
              </a:rPr>
              <a:t>Software Engineering: A Practitioner’s Approach, 8/e </a:t>
            </a:r>
            <a:r>
              <a:rPr lang="en-US" b="0">
                <a:solidFill>
                  <a:srgbClr val="000000"/>
                </a:solidFill>
              </a:rPr>
              <a:t>(McGraw-Hill 2014). Slides copyright 2014 by Roger Pressman. </a:t>
            </a:r>
          </a:p>
        </p:txBody>
      </p:sp>
      <p:sp>
        <p:nvSpPr>
          <p:cNvPr id="5189" name="Rectangle 69"/>
          <p:cNvSpPr>
            <a:spLocks noGrp="1" noChangeArrowheads="1"/>
          </p:cNvSpPr>
          <p:nvPr>
            <p:ph type="sldNum" sz="quarter" idx="4"/>
          </p:nvPr>
        </p:nvSpPr>
        <p:spPr bwMode="auto">
          <a:xfrm>
            <a:off x="7543800" y="5554133"/>
            <a:ext cx="12954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89">
                <a:latin typeface="Helvetica" panose="020B0604020202020204" pitchFamily="34" charset="0"/>
              </a:defRPr>
            </a:lvl1pPr>
          </a:lstStyle>
          <a:p>
            <a:pPr>
              <a:lnSpc>
                <a:spcPct val="100000"/>
              </a:lnSpc>
            </a:pPr>
            <a:fld id="{442AA9C5-8ADA-472D-82ED-DA27C100C127}" type="slidenum">
              <a:rPr lang="en-US" altLang="ko-KR" b="0" smtClean="0">
                <a:solidFill>
                  <a:srgbClr val="000000"/>
                </a:solidFill>
                <a:ea typeface="ＭＳ Ｐゴシック" panose="020B0600070205080204" pitchFamily="34" charset="-128"/>
              </a:rPr>
              <a:pPr>
                <a:lnSpc>
                  <a:spcPct val="100000"/>
                </a:lnSpc>
              </a:pPr>
              <a:t>‹#›</a:t>
            </a:fld>
            <a:endParaRPr lang="en-US" altLang="ko-KR" b="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16443914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dt="0"/>
  <p:txStyles>
    <p:titleStyle>
      <a:lvl1pPr algn="l" rtl="0" eaLnBrk="0" fontAlgn="base" hangingPunct="0">
        <a:spcBef>
          <a:spcPct val="0"/>
        </a:spcBef>
        <a:spcAft>
          <a:spcPct val="0"/>
        </a:spcAft>
        <a:defRPr sz="3556">
          <a:solidFill>
            <a:schemeClr val="tx2"/>
          </a:solidFill>
          <a:latin typeface="+mj-lt"/>
          <a:ea typeface="+mj-ea"/>
          <a:cs typeface="+mj-cs"/>
        </a:defRPr>
      </a:lvl1pPr>
      <a:lvl2pPr algn="l" rtl="0" eaLnBrk="0" fontAlgn="base" hangingPunct="0">
        <a:spcBef>
          <a:spcPct val="0"/>
        </a:spcBef>
        <a:spcAft>
          <a:spcPct val="0"/>
        </a:spcAft>
        <a:defRPr sz="3556">
          <a:solidFill>
            <a:schemeClr val="tx2"/>
          </a:solidFill>
          <a:latin typeface="Helvetica" pitchFamily="-128" charset="0"/>
        </a:defRPr>
      </a:lvl2pPr>
      <a:lvl3pPr algn="l" rtl="0" eaLnBrk="0" fontAlgn="base" hangingPunct="0">
        <a:spcBef>
          <a:spcPct val="0"/>
        </a:spcBef>
        <a:spcAft>
          <a:spcPct val="0"/>
        </a:spcAft>
        <a:defRPr sz="3556">
          <a:solidFill>
            <a:schemeClr val="tx2"/>
          </a:solidFill>
          <a:latin typeface="Helvetica" pitchFamily="-128" charset="0"/>
        </a:defRPr>
      </a:lvl3pPr>
      <a:lvl4pPr algn="l" rtl="0" eaLnBrk="0" fontAlgn="base" hangingPunct="0">
        <a:spcBef>
          <a:spcPct val="0"/>
        </a:spcBef>
        <a:spcAft>
          <a:spcPct val="0"/>
        </a:spcAft>
        <a:defRPr sz="3556">
          <a:solidFill>
            <a:schemeClr val="tx2"/>
          </a:solidFill>
          <a:latin typeface="Helvetica" pitchFamily="-128" charset="0"/>
        </a:defRPr>
      </a:lvl4pPr>
      <a:lvl5pPr algn="l" rtl="0" eaLnBrk="0" fontAlgn="base" hangingPunct="0">
        <a:spcBef>
          <a:spcPct val="0"/>
        </a:spcBef>
        <a:spcAft>
          <a:spcPct val="0"/>
        </a:spcAft>
        <a:defRPr sz="3556">
          <a:solidFill>
            <a:schemeClr val="tx2"/>
          </a:solidFill>
          <a:latin typeface="Helvetica" pitchFamily="-128" charset="0"/>
        </a:defRPr>
      </a:lvl5pPr>
      <a:lvl6pPr marL="406405" algn="l" rtl="0" fontAlgn="base">
        <a:spcBef>
          <a:spcPct val="0"/>
        </a:spcBef>
        <a:spcAft>
          <a:spcPct val="0"/>
        </a:spcAft>
        <a:defRPr sz="3556">
          <a:solidFill>
            <a:schemeClr val="tx2"/>
          </a:solidFill>
          <a:latin typeface="Helvetica" pitchFamily="-128" charset="0"/>
        </a:defRPr>
      </a:lvl6pPr>
      <a:lvl7pPr marL="812810" algn="l" rtl="0" fontAlgn="base">
        <a:spcBef>
          <a:spcPct val="0"/>
        </a:spcBef>
        <a:spcAft>
          <a:spcPct val="0"/>
        </a:spcAft>
        <a:defRPr sz="3556">
          <a:solidFill>
            <a:schemeClr val="tx2"/>
          </a:solidFill>
          <a:latin typeface="Helvetica" pitchFamily="-128" charset="0"/>
        </a:defRPr>
      </a:lvl7pPr>
      <a:lvl8pPr marL="1219215" algn="l" rtl="0" fontAlgn="base">
        <a:spcBef>
          <a:spcPct val="0"/>
        </a:spcBef>
        <a:spcAft>
          <a:spcPct val="0"/>
        </a:spcAft>
        <a:defRPr sz="3556">
          <a:solidFill>
            <a:schemeClr val="tx2"/>
          </a:solidFill>
          <a:latin typeface="Helvetica" pitchFamily="-128" charset="0"/>
        </a:defRPr>
      </a:lvl8pPr>
      <a:lvl9pPr marL="1625620" algn="l" rtl="0" fontAlgn="base">
        <a:spcBef>
          <a:spcPct val="0"/>
        </a:spcBef>
        <a:spcAft>
          <a:spcPct val="0"/>
        </a:spcAft>
        <a:defRPr sz="3556">
          <a:solidFill>
            <a:schemeClr val="tx2"/>
          </a:solidFill>
          <a:latin typeface="Helvetica" pitchFamily="-128" charset="0"/>
        </a:defRPr>
      </a:lvl9pPr>
    </p:titleStyle>
    <p:bodyStyle>
      <a:lvl1pPr marL="304804" indent="-304804" algn="l" rtl="0" eaLnBrk="0" fontAlgn="base" hangingPunct="0">
        <a:spcBef>
          <a:spcPct val="20000"/>
        </a:spcBef>
        <a:spcAft>
          <a:spcPct val="0"/>
        </a:spcAft>
        <a:buClr>
          <a:schemeClr val="folHlink"/>
        </a:buClr>
        <a:buSzPct val="75000"/>
        <a:buFont typeface="Wingdings" panose="05000000000000000000" pitchFamily="2" charset="2"/>
        <a:buChar char="n"/>
        <a:defRPr sz="2133">
          <a:solidFill>
            <a:schemeClr val="tx1"/>
          </a:solidFill>
          <a:latin typeface="+mn-lt"/>
          <a:ea typeface="+mn-ea"/>
          <a:cs typeface="+mn-cs"/>
        </a:defRPr>
      </a:lvl1pPr>
      <a:lvl2pPr marL="660408" indent="-254003" algn="l" rtl="0" eaLnBrk="0" fontAlgn="base" hangingPunct="0">
        <a:spcBef>
          <a:spcPct val="20000"/>
        </a:spcBef>
        <a:spcAft>
          <a:spcPct val="0"/>
        </a:spcAft>
        <a:buClr>
          <a:schemeClr val="folHlink"/>
        </a:buClr>
        <a:buSzPct val="70000"/>
        <a:buFont typeface="Wingdings" panose="05000000000000000000" pitchFamily="2" charset="2"/>
        <a:buChar char="n"/>
        <a:defRPr sz="1778">
          <a:solidFill>
            <a:schemeClr val="tx1"/>
          </a:solidFill>
          <a:latin typeface="+mn-lt"/>
        </a:defRPr>
      </a:lvl2pPr>
      <a:lvl3pPr marL="1016013" indent="-203203" algn="l" rtl="0" eaLnBrk="0" fontAlgn="base" hangingPunct="0">
        <a:spcBef>
          <a:spcPct val="20000"/>
        </a:spcBef>
        <a:spcAft>
          <a:spcPct val="0"/>
        </a:spcAft>
        <a:buClr>
          <a:schemeClr val="tx2"/>
        </a:buClr>
        <a:buChar char="•"/>
        <a:defRPr>
          <a:solidFill>
            <a:schemeClr val="tx1"/>
          </a:solidFill>
          <a:latin typeface="+mn-lt"/>
        </a:defRPr>
      </a:lvl3pPr>
      <a:lvl4pPr marL="1422418" indent="-203203" algn="l" rtl="0" eaLnBrk="0" fontAlgn="base" hangingPunct="0">
        <a:spcBef>
          <a:spcPct val="20000"/>
        </a:spcBef>
        <a:spcAft>
          <a:spcPct val="0"/>
        </a:spcAft>
        <a:buClr>
          <a:schemeClr val="hlink"/>
        </a:buClr>
        <a:buChar char="•"/>
        <a:defRPr sz="1422">
          <a:solidFill>
            <a:schemeClr val="tx1"/>
          </a:solidFill>
          <a:latin typeface="+mn-lt"/>
        </a:defRPr>
      </a:lvl4pPr>
      <a:lvl5pPr marL="1828823" indent="-203203" algn="l" rtl="0" eaLnBrk="0" fontAlgn="base" hangingPunct="0">
        <a:spcBef>
          <a:spcPct val="20000"/>
        </a:spcBef>
        <a:spcAft>
          <a:spcPct val="0"/>
        </a:spcAft>
        <a:buClr>
          <a:schemeClr val="tx1"/>
        </a:buClr>
        <a:buSzPct val="85000"/>
        <a:buChar char="•"/>
        <a:defRPr sz="1422">
          <a:solidFill>
            <a:schemeClr val="tx1"/>
          </a:solidFill>
          <a:latin typeface="+mn-lt"/>
        </a:defRPr>
      </a:lvl5pPr>
      <a:lvl6pPr marL="2235228" indent="-203203" algn="l" rtl="0" fontAlgn="base">
        <a:spcBef>
          <a:spcPct val="20000"/>
        </a:spcBef>
        <a:spcAft>
          <a:spcPct val="0"/>
        </a:spcAft>
        <a:buClr>
          <a:schemeClr val="tx1"/>
        </a:buClr>
        <a:buSzPct val="85000"/>
        <a:buChar char="•"/>
        <a:defRPr sz="1422">
          <a:solidFill>
            <a:schemeClr val="tx1"/>
          </a:solidFill>
          <a:latin typeface="+mn-lt"/>
        </a:defRPr>
      </a:lvl6pPr>
      <a:lvl7pPr marL="2641633" indent="-203203" algn="l" rtl="0" fontAlgn="base">
        <a:spcBef>
          <a:spcPct val="20000"/>
        </a:spcBef>
        <a:spcAft>
          <a:spcPct val="0"/>
        </a:spcAft>
        <a:buClr>
          <a:schemeClr val="tx1"/>
        </a:buClr>
        <a:buSzPct val="85000"/>
        <a:buChar char="•"/>
        <a:defRPr sz="1422">
          <a:solidFill>
            <a:schemeClr val="tx1"/>
          </a:solidFill>
          <a:latin typeface="+mn-lt"/>
        </a:defRPr>
      </a:lvl7pPr>
      <a:lvl8pPr marL="3048038" indent="-203203" algn="l" rtl="0" fontAlgn="base">
        <a:spcBef>
          <a:spcPct val="20000"/>
        </a:spcBef>
        <a:spcAft>
          <a:spcPct val="0"/>
        </a:spcAft>
        <a:buClr>
          <a:schemeClr val="tx1"/>
        </a:buClr>
        <a:buSzPct val="85000"/>
        <a:buChar char="•"/>
        <a:defRPr sz="1422">
          <a:solidFill>
            <a:schemeClr val="tx1"/>
          </a:solidFill>
          <a:latin typeface="+mn-lt"/>
        </a:defRPr>
      </a:lvl8pPr>
      <a:lvl9pPr marL="3454443" indent="-203203" algn="l" rtl="0" fontAlgn="base">
        <a:spcBef>
          <a:spcPct val="20000"/>
        </a:spcBef>
        <a:spcAft>
          <a:spcPct val="0"/>
        </a:spcAft>
        <a:buClr>
          <a:schemeClr val="tx1"/>
        </a:buClr>
        <a:buSzPct val="85000"/>
        <a:buChar char="•"/>
        <a:defRPr sz="1422">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e.utexas.edu/~perry/work/papers/feast1.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ece.utexas.edu/~perry/work/papers/feast1.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Rot="1" noChangeArrowheads="1"/>
          </p:cNvSpPr>
          <p:nvPr>
            <p:ph type="title"/>
          </p:nvPr>
        </p:nvSpPr>
        <p:spPr>
          <a:xfrm>
            <a:off x="2184759" y="896938"/>
            <a:ext cx="4873129" cy="3005951"/>
          </a:xfrm>
        </p:spPr>
        <p:txBody>
          <a:bodyPr wrap="none" lIns="63500" tIns="25400" rIns="63500" bIns="25400" anchor="t">
            <a:spAutoFit/>
          </a:bodyPr>
          <a:lstStyle/>
          <a:p>
            <a:pPr eaLnBrk="1" hangingPunct="1">
              <a:defRPr/>
            </a:pPr>
            <a:br>
              <a:rPr lang="en-US" altLang="ko-KR" sz="2400" i="1" dirty="0">
                <a:solidFill>
                  <a:srgbClr val="D7FA7E"/>
                </a:solidFill>
                <a:latin typeface="Arial" pitchFamily="34" charset="0"/>
                <a:ea typeface="굴림" charset="-127"/>
                <a:cs typeface="Arial" pitchFamily="34" charset="0"/>
              </a:rPr>
            </a:br>
            <a:r>
              <a:rPr lang="en-US" altLang="ko-KR" dirty="0">
                <a:latin typeface="Arial" pitchFamily="34" charset="0"/>
                <a:ea typeface="굴림" charset="-127"/>
                <a:cs typeface="Arial" pitchFamily="34" charset="0"/>
              </a:rPr>
              <a:t>Ch 1: Software and </a:t>
            </a:r>
            <a:br>
              <a:rPr lang="en-US" altLang="ko-KR" dirty="0">
                <a:latin typeface="Arial" pitchFamily="34" charset="0"/>
                <a:ea typeface="굴림" charset="-127"/>
                <a:cs typeface="Arial" pitchFamily="34" charset="0"/>
              </a:rPr>
            </a:br>
            <a:r>
              <a:rPr lang="en-US" altLang="ko-KR" dirty="0">
                <a:latin typeface="Arial" pitchFamily="34" charset="0"/>
                <a:ea typeface="굴림" charset="-127"/>
                <a:cs typeface="Arial" pitchFamily="34" charset="0"/>
              </a:rPr>
              <a:t>Software Engineering</a:t>
            </a:r>
            <a:br>
              <a:rPr lang="en-US" altLang="ko-KR" dirty="0">
                <a:latin typeface="Arial" pitchFamily="34" charset="0"/>
                <a:ea typeface="굴림" charset="-127"/>
                <a:cs typeface="Arial" pitchFamily="34" charset="0"/>
              </a:rPr>
            </a:br>
            <a:r>
              <a:rPr lang="en-US" altLang="ko-KR" dirty="0">
                <a:solidFill>
                  <a:schemeClr val="bg1"/>
                </a:solidFill>
                <a:latin typeface="Arial" pitchFamily="34" charset="0"/>
                <a:ea typeface="굴림" charset="-127"/>
                <a:cs typeface="Arial" pitchFamily="34" charset="0"/>
              </a:rPr>
              <a:t> </a:t>
            </a:r>
            <a:r>
              <a:rPr lang="en-US" altLang="ko-KR" sz="2000" b="0" dirty="0">
                <a:solidFill>
                  <a:schemeClr val="bg1"/>
                </a:solidFill>
                <a:effectLst/>
                <a:latin typeface="Arial" pitchFamily="34" charset="0"/>
                <a:ea typeface="굴림" charset="-127"/>
                <a:cs typeface="Arial" pitchFamily="34" charset="0"/>
              </a:rPr>
              <a:t>Moonzoo Kim</a:t>
            </a:r>
            <a:br>
              <a:rPr lang="en-US" altLang="ko-KR" sz="2000" b="0" dirty="0">
                <a:solidFill>
                  <a:schemeClr val="bg1"/>
                </a:solidFill>
                <a:effectLst/>
                <a:latin typeface="Arial" pitchFamily="34" charset="0"/>
                <a:ea typeface="굴림" charset="-127"/>
                <a:cs typeface="Arial" pitchFamily="34" charset="0"/>
              </a:rPr>
            </a:br>
            <a:r>
              <a:rPr lang="en-US" altLang="ko-KR" sz="2000" b="0" dirty="0" err="1">
                <a:solidFill>
                  <a:schemeClr val="bg1"/>
                </a:solidFill>
                <a:effectLst/>
                <a:latin typeface="Arial" pitchFamily="34" charset="0"/>
                <a:ea typeface="굴림" charset="-127"/>
                <a:cs typeface="Arial" pitchFamily="34" charset="0"/>
              </a:rPr>
              <a:t>SoC.</a:t>
            </a:r>
            <a:r>
              <a:rPr lang="en-US" altLang="ko-KR" sz="2000" b="0" dirty="0">
                <a:solidFill>
                  <a:schemeClr val="bg1"/>
                </a:solidFill>
                <a:effectLst/>
                <a:latin typeface="Arial" pitchFamily="34" charset="0"/>
                <a:ea typeface="굴림" charset="-127"/>
                <a:cs typeface="Arial" pitchFamily="34" charset="0"/>
              </a:rPr>
              <a:t> KAIST </a:t>
            </a:r>
            <a:br>
              <a:rPr lang="en-US" altLang="ko-KR" sz="2000" b="0" dirty="0">
                <a:solidFill>
                  <a:schemeClr val="tx1"/>
                </a:solidFill>
                <a:effectLst/>
                <a:latin typeface="Arial" pitchFamily="34" charset="0"/>
                <a:ea typeface="굴림" charset="-127"/>
                <a:cs typeface="Arial" pitchFamily="34" charset="0"/>
              </a:rPr>
            </a:br>
            <a:br>
              <a:rPr lang="en-US" altLang="ko-KR" sz="2000" b="0" dirty="0">
                <a:effectLst/>
                <a:latin typeface="Arial" pitchFamily="34" charset="0"/>
                <a:ea typeface="굴림" charset="-127"/>
                <a:cs typeface="Arial" pitchFamily="34" charset="0"/>
              </a:rPr>
            </a:br>
            <a:endParaRPr lang="en-US" altLang="ko-KR" sz="2000" b="0" dirty="0">
              <a:effectLst/>
              <a:latin typeface="Arial" pitchFamily="34" charset="0"/>
              <a:ea typeface="굴림" charset="-127"/>
              <a:cs typeface="Arial" pitchFamily="34" charset="0"/>
            </a:endParaRPr>
          </a:p>
        </p:txBody>
      </p:sp>
      <p:sp>
        <p:nvSpPr>
          <p:cNvPr id="3076" name="슬라이드 번호 개체 틀 4"/>
          <p:cNvSpPr>
            <a:spLocks noGrp="1"/>
          </p:cNvSpPr>
          <p:nvPr>
            <p:ph type="sldNum" sz="quarter" idx="11"/>
          </p:nvPr>
        </p:nvSpPr>
        <p:spPr>
          <a:noFill/>
        </p:spPr>
        <p:txBody>
          <a:bodyPr/>
          <a:lstStyle/>
          <a:p>
            <a:fld id="{04B84294-70AB-43FD-A7F0-945AD4E02646}" type="slidenum">
              <a:rPr lang="ko-KR" altLang="en-US" smtClean="0">
                <a:ea typeface="굴림" pitchFamily="50" charset="-127"/>
              </a:rPr>
              <a:pPr/>
              <a:t>1</a:t>
            </a:fld>
            <a:endParaRPr lang="en-US" altLang="ko-KR">
              <a:ea typeface="굴림" pitchFamily="50" charset="-127"/>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rrowheads="1"/>
          </p:cNvSpPr>
          <p:nvPr>
            <p:ph type="title"/>
          </p:nvPr>
        </p:nvSpPr>
        <p:spPr/>
        <p:txBody>
          <a:bodyPr/>
          <a:lstStyle/>
          <a:p>
            <a:pPr eaLnBrk="1" hangingPunct="1">
              <a:defRPr/>
            </a:pPr>
            <a:r>
              <a:rPr lang="en-US" altLang="ko-KR" dirty="0">
                <a:latin typeface="Arial" pitchFamily="34" charset="0"/>
                <a:ea typeface="굴림" charset="-127"/>
                <a:cs typeface="Arial" pitchFamily="34" charset="0"/>
              </a:rPr>
              <a:t>Practitioner’s Myths</a:t>
            </a:r>
          </a:p>
        </p:txBody>
      </p:sp>
      <p:sp>
        <p:nvSpPr>
          <p:cNvPr id="819203" name="Rectangle 3"/>
          <p:cNvSpPr>
            <a:spLocks noGrp="1" noRot="1" noChangeArrowheads="1"/>
          </p:cNvSpPr>
          <p:nvPr>
            <p:ph idx="1"/>
          </p:nvPr>
        </p:nvSpPr>
        <p:spPr>
          <a:xfrm>
            <a:off x="609600" y="1198563"/>
            <a:ext cx="7917712" cy="4122737"/>
          </a:xfrm>
        </p:spPr>
        <p:txBody>
          <a:bodyPr/>
          <a:lstStyle/>
          <a:p>
            <a:pPr eaLnBrk="1" hangingPunct="1">
              <a:defRPr/>
            </a:pPr>
            <a:r>
              <a:rPr lang="en-US" altLang="ko-KR" sz="1600" b="1" i="1">
                <a:effectLst/>
                <a:latin typeface="Arial" pitchFamily="34" charset="0"/>
                <a:ea typeface="굴림" charset="-127"/>
                <a:cs typeface="Arial" pitchFamily="34" charset="0"/>
              </a:rPr>
              <a:t>Myth6: </a:t>
            </a:r>
            <a:r>
              <a:rPr lang="en-US" altLang="ko-KR" sz="1600" dirty="0">
                <a:effectLst/>
                <a:latin typeface="Arial" pitchFamily="34" charset="0"/>
                <a:ea typeface="굴림" charset="-127"/>
                <a:cs typeface="Arial" pitchFamily="34" charset="0"/>
              </a:rPr>
              <a:t>Once we write the program and get it to work, our job is done.</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Someone once said that "</a:t>
            </a:r>
            <a:r>
              <a:rPr lang="en-US" altLang="ko-KR" sz="1400" dirty="0">
                <a:solidFill>
                  <a:srgbClr val="FF0000"/>
                </a:solidFill>
                <a:effectLst/>
                <a:latin typeface="Arial" pitchFamily="34" charset="0"/>
                <a:ea typeface="굴림" charset="-127"/>
                <a:cs typeface="Arial" pitchFamily="34" charset="0"/>
              </a:rPr>
              <a:t>the sooner you begin 'writing code', the longer it'll take you to get done.</a:t>
            </a:r>
            <a:r>
              <a:rPr lang="en-US" altLang="ko-KR" sz="1400" dirty="0">
                <a:effectLst/>
                <a:latin typeface="Arial" pitchFamily="34" charset="0"/>
                <a:ea typeface="굴림" charset="-127"/>
                <a:cs typeface="Arial" pitchFamily="34" charset="0"/>
              </a:rPr>
              <a:t>" Industry data ([LIE80], [JON91], [PUT97]) indicate that between </a:t>
            </a:r>
            <a:r>
              <a:rPr lang="en-US" altLang="ko-KR" sz="1400" dirty="0">
                <a:solidFill>
                  <a:srgbClr val="FF6699"/>
                </a:solidFill>
                <a:effectLst/>
                <a:latin typeface="Arial" pitchFamily="34" charset="0"/>
                <a:ea typeface="굴림" charset="-127"/>
                <a:cs typeface="Arial" pitchFamily="34" charset="0"/>
              </a:rPr>
              <a:t>60 and 80 percent of all effort</a:t>
            </a:r>
            <a:r>
              <a:rPr lang="en-US" altLang="ko-KR" sz="1400" dirty="0">
                <a:effectLst/>
                <a:latin typeface="Arial" pitchFamily="34" charset="0"/>
                <a:ea typeface="굴림" charset="-127"/>
                <a:cs typeface="Arial" pitchFamily="34" charset="0"/>
              </a:rPr>
              <a:t> expended on software will be expended after it is delivered to the customer for the first time.</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Myth7: </a:t>
            </a:r>
            <a:r>
              <a:rPr lang="en-US" altLang="ko-KR" sz="1600" dirty="0">
                <a:effectLst/>
                <a:latin typeface="Arial" pitchFamily="34" charset="0"/>
                <a:ea typeface="굴림" charset="-127"/>
                <a:cs typeface="Arial" pitchFamily="34" charset="0"/>
              </a:rPr>
              <a:t>Until I get the program "running" I have no way of assessing its quality.</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One of the most effective software quality assurance mechanisms can be applied from the inception of a project—the </a:t>
            </a:r>
            <a:r>
              <a:rPr lang="en-US" altLang="ko-KR" sz="1400" i="1" dirty="0">
                <a:solidFill>
                  <a:srgbClr val="FF6699"/>
                </a:solidFill>
                <a:effectLst/>
                <a:latin typeface="Arial" pitchFamily="34" charset="0"/>
                <a:ea typeface="굴림" charset="-127"/>
                <a:cs typeface="Arial" pitchFamily="34" charset="0"/>
              </a:rPr>
              <a:t>formal technical review</a:t>
            </a:r>
            <a:r>
              <a:rPr lang="en-US" altLang="ko-KR" sz="1400" i="1" dirty="0">
                <a:effectLst/>
                <a:latin typeface="Arial" pitchFamily="34" charset="0"/>
                <a:ea typeface="굴림" charset="-127"/>
                <a:cs typeface="Arial" pitchFamily="34" charset="0"/>
              </a:rPr>
              <a:t>. </a:t>
            </a:r>
            <a:r>
              <a:rPr lang="en-US" altLang="ko-KR" sz="1400" dirty="0">
                <a:effectLst/>
                <a:latin typeface="Arial" pitchFamily="34" charset="0"/>
                <a:ea typeface="굴림" charset="-127"/>
                <a:cs typeface="Arial" pitchFamily="34" charset="0"/>
              </a:rPr>
              <a:t>Software reviews are more effective than testing for finding certain classes of software defects.</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Myth8: </a:t>
            </a:r>
            <a:r>
              <a:rPr lang="en-US" altLang="ko-KR" sz="1600" dirty="0">
                <a:effectLst/>
                <a:latin typeface="Arial" pitchFamily="34" charset="0"/>
                <a:ea typeface="굴림" charset="-127"/>
                <a:cs typeface="Arial" pitchFamily="34" charset="0"/>
              </a:rPr>
              <a:t>The only deliverable work product for a successful project is the working program.</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A working program is only one part of a </a:t>
            </a:r>
            <a:r>
              <a:rPr lang="en-US" altLang="ko-KR" sz="1400" i="1" dirty="0">
                <a:effectLst/>
                <a:latin typeface="Arial" pitchFamily="34" charset="0"/>
                <a:ea typeface="굴림" charset="-127"/>
                <a:cs typeface="Arial" pitchFamily="34" charset="0"/>
              </a:rPr>
              <a:t>software configuration </a:t>
            </a:r>
            <a:r>
              <a:rPr lang="en-US" altLang="ko-KR" sz="1400" dirty="0">
                <a:effectLst/>
                <a:latin typeface="Arial" pitchFamily="34" charset="0"/>
                <a:ea typeface="굴림" charset="-127"/>
                <a:cs typeface="Arial" pitchFamily="34" charset="0"/>
              </a:rPr>
              <a:t>that includes many elements. </a:t>
            </a:r>
            <a:r>
              <a:rPr lang="en-US" altLang="ko-KR" sz="1400" dirty="0">
                <a:solidFill>
                  <a:srgbClr val="FF6699"/>
                </a:solidFill>
                <a:effectLst/>
                <a:latin typeface="Arial" pitchFamily="34" charset="0"/>
                <a:ea typeface="굴림" charset="-127"/>
                <a:cs typeface="Arial" pitchFamily="34" charset="0"/>
              </a:rPr>
              <a:t>Documentation</a:t>
            </a:r>
            <a:r>
              <a:rPr lang="en-US" altLang="ko-KR" sz="1400" dirty="0">
                <a:effectLst/>
                <a:latin typeface="Arial" pitchFamily="34" charset="0"/>
                <a:ea typeface="굴림" charset="-127"/>
                <a:cs typeface="Arial" pitchFamily="34" charset="0"/>
              </a:rPr>
              <a:t> provides a foundation for successful engineering and, more important, guidance for software support. </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Myth9: </a:t>
            </a:r>
            <a:r>
              <a:rPr lang="en-US" altLang="ko-KR" sz="1600" dirty="0">
                <a:effectLst/>
                <a:latin typeface="Arial" pitchFamily="34" charset="0"/>
                <a:ea typeface="굴림" charset="-127"/>
                <a:cs typeface="Arial" pitchFamily="34" charset="0"/>
              </a:rPr>
              <a:t>Software engineering will make us create voluminous and unnecessary documentation and will invariably slow us down.</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Software engineering is not about creating documents. It is about creating </a:t>
            </a:r>
            <a:r>
              <a:rPr lang="en-US" altLang="ko-KR" sz="1400" dirty="0">
                <a:solidFill>
                  <a:srgbClr val="FF0000"/>
                </a:solidFill>
                <a:effectLst/>
                <a:latin typeface="Arial" pitchFamily="34" charset="0"/>
                <a:ea typeface="굴림" charset="-127"/>
                <a:cs typeface="Arial" pitchFamily="34" charset="0"/>
              </a:rPr>
              <a:t>quality</a:t>
            </a:r>
            <a:r>
              <a:rPr lang="en-US" altLang="ko-KR" sz="1400" dirty="0">
                <a:effectLst/>
                <a:latin typeface="Arial" pitchFamily="34" charset="0"/>
                <a:ea typeface="굴림" charset="-127"/>
                <a:cs typeface="Arial" pitchFamily="34" charset="0"/>
              </a:rPr>
              <a:t>. Better quality leads to reduced rework. And reduced rework results in faster delivery times.</a:t>
            </a:r>
            <a:endParaRPr lang="ko-KR" altLang="en-US" sz="1400" dirty="0">
              <a:latin typeface="Arial" pitchFamily="34" charset="0"/>
              <a:ea typeface="굴림" charset="-127"/>
              <a:cs typeface="Arial" pitchFamily="34" charset="0"/>
            </a:endParaRPr>
          </a:p>
        </p:txBody>
      </p:sp>
      <p:sp>
        <p:nvSpPr>
          <p:cNvPr id="13317" name="슬라이드 번호 개체 틀 4"/>
          <p:cNvSpPr>
            <a:spLocks noGrp="1"/>
          </p:cNvSpPr>
          <p:nvPr>
            <p:ph type="sldNum" sz="quarter" idx="11"/>
          </p:nvPr>
        </p:nvSpPr>
        <p:spPr>
          <a:noFill/>
        </p:spPr>
        <p:txBody>
          <a:bodyPr/>
          <a:lstStyle/>
          <a:p>
            <a:fld id="{493C6ABF-6C78-4FA1-B2E4-8E2D46DC9AA9}" type="slidenum">
              <a:rPr lang="ko-KR" altLang="en-US" smtClean="0">
                <a:ea typeface="굴림" pitchFamily="50" charset="-127"/>
              </a:rPr>
              <a:pPr/>
              <a:t>10</a:t>
            </a:fld>
            <a:endParaRPr lang="en-US" altLang="ko-KR">
              <a:ea typeface="굴림"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latin typeface="Arial" charset="0"/>
                <a:ea typeface="굴림" pitchFamily="50" charset="-127"/>
                <a:cs typeface="Arial" charset="0"/>
              </a:rPr>
              <a:t>Why </a:t>
            </a:r>
            <a:r>
              <a:rPr lang="en-US" altLang="ko-KR">
                <a:latin typeface="Arial" charset="0"/>
                <a:ea typeface="굴림" pitchFamily="50" charset="-127"/>
                <a:cs typeface="Arial" charset="0"/>
              </a:rPr>
              <a:t>Is Software Process </a:t>
            </a:r>
            <a:r>
              <a:rPr lang="en-US" altLang="ko-KR" dirty="0">
                <a:latin typeface="Arial" charset="0"/>
                <a:ea typeface="굴림" pitchFamily="50" charset="-127"/>
                <a:cs typeface="Arial" charset="0"/>
              </a:rPr>
              <a:t>Important?</a:t>
            </a:r>
            <a:endParaRPr lang="ko-KR" altLang="en-US">
              <a:latin typeface="Arial" charset="0"/>
              <a:ea typeface="굴림" pitchFamily="50" charset="-127"/>
              <a:cs typeface="Arial" charset="0"/>
            </a:endParaRPr>
          </a:p>
        </p:txBody>
      </p:sp>
      <p:sp>
        <p:nvSpPr>
          <p:cNvPr id="3" name="내용 개체 틀 2"/>
          <p:cNvSpPr>
            <a:spLocks noGrp="1"/>
          </p:cNvSpPr>
          <p:nvPr>
            <p:ph idx="1"/>
          </p:nvPr>
        </p:nvSpPr>
        <p:spPr/>
        <p:txBody>
          <a:bodyPr/>
          <a:lstStyle/>
          <a:p>
            <a:pPr>
              <a:defRPr/>
            </a:pPr>
            <a:r>
              <a:rPr lang="en-US" altLang="ko-KR" dirty="0">
                <a:latin typeface="Arial" charset="0"/>
                <a:ea typeface="굴림" pitchFamily="50" charset="-127"/>
                <a:cs typeface="Arial" charset="0"/>
              </a:rPr>
              <a:t>Every organization tried to “get the fat” out of industrial </a:t>
            </a:r>
            <a:r>
              <a:rPr lang="en-US" altLang="ko-KR" dirty="0">
                <a:solidFill>
                  <a:srgbClr val="00B050"/>
                </a:solidFill>
                <a:latin typeface="Arial" charset="0"/>
                <a:ea typeface="굴림" pitchFamily="50" charset="-127"/>
                <a:cs typeface="Arial" charset="0"/>
              </a:rPr>
              <a:t>processes</a:t>
            </a:r>
            <a:r>
              <a:rPr lang="en-US" altLang="ko-KR" dirty="0">
                <a:latin typeface="Arial" charset="0"/>
                <a:ea typeface="굴림" pitchFamily="50" charset="-127"/>
                <a:cs typeface="Arial" charset="0"/>
              </a:rPr>
              <a:t> for more than a century</a:t>
            </a:r>
          </a:p>
          <a:p>
            <a:pPr lvl="1">
              <a:defRPr/>
            </a:pPr>
            <a:r>
              <a:rPr lang="en-US" altLang="ko-KR" dirty="0">
                <a:latin typeface="Arial" charset="0"/>
                <a:ea typeface="굴림" pitchFamily="50" charset="-127"/>
                <a:cs typeface="Arial" charset="0"/>
              </a:rPr>
              <a:t>Ex. Toyota’s cost reduction for vehicle manufacturing</a:t>
            </a:r>
          </a:p>
          <a:p>
            <a:pPr>
              <a:defRPr/>
            </a:pPr>
            <a:r>
              <a:rPr lang="en-US" altLang="ko-KR" dirty="0">
                <a:latin typeface="Arial" charset="0"/>
                <a:ea typeface="굴림" pitchFamily="50" charset="-127"/>
                <a:cs typeface="Arial" charset="0"/>
              </a:rPr>
              <a:t>A </a:t>
            </a:r>
            <a:r>
              <a:rPr lang="en-US" altLang="ko-KR" dirty="0">
                <a:solidFill>
                  <a:srgbClr val="FF0000"/>
                </a:solidFill>
                <a:latin typeface="Arial" charset="0"/>
                <a:ea typeface="굴림" pitchFamily="50" charset="-127"/>
                <a:cs typeface="Arial" charset="0"/>
              </a:rPr>
              <a:t>process</a:t>
            </a:r>
            <a:r>
              <a:rPr lang="en-US" altLang="ko-KR" dirty="0">
                <a:latin typeface="Arial" charset="0"/>
                <a:ea typeface="굴림" pitchFamily="50" charset="-127"/>
                <a:cs typeface="Arial" charset="0"/>
              </a:rPr>
              <a:t> is a collection of </a:t>
            </a:r>
            <a:r>
              <a:rPr lang="en-US" altLang="ko-KR" i="1" dirty="0">
                <a:latin typeface="Arial" charset="0"/>
                <a:ea typeface="굴림" pitchFamily="50" charset="-127"/>
                <a:cs typeface="Arial" charset="0"/>
              </a:rPr>
              <a:t>activities</a:t>
            </a:r>
            <a:r>
              <a:rPr lang="en-US" altLang="ko-KR" dirty="0">
                <a:latin typeface="Arial" charset="0"/>
                <a:ea typeface="굴림" pitchFamily="50" charset="-127"/>
                <a:cs typeface="Arial" charset="0"/>
              </a:rPr>
              <a:t>, </a:t>
            </a:r>
            <a:r>
              <a:rPr lang="en-US" altLang="ko-KR" i="1" dirty="0">
                <a:latin typeface="Arial" charset="0"/>
                <a:ea typeface="굴림" pitchFamily="50" charset="-127"/>
                <a:cs typeface="Arial" charset="0"/>
              </a:rPr>
              <a:t>actions</a:t>
            </a:r>
            <a:r>
              <a:rPr lang="en-US" altLang="ko-KR" dirty="0">
                <a:latin typeface="Arial" charset="0"/>
                <a:ea typeface="굴림" pitchFamily="50" charset="-127"/>
                <a:cs typeface="Arial" charset="0"/>
              </a:rPr>
              <a:t>, and </a:t>
            </a:r>
            <a:r>
              <a:rPr lang="en-US" altLang="ko-KR" i="1" dirty="0">
                <a:latin typeface="Arial" charset="0"/>
                <a:ea typeface="굴림" pitchFamily="50" charset="-127"/>
                <a:cs typeface="Arial" charset="0"/>
              </a:rPr>
              <a:t>tasks</a:t>
            </a:r>
            <a:r>
              <a:rPr lang="en-US" altLang="ko-KR" dirty="0">
                <a:latin typeface="Arial" charset="0"/>
                <a:ea typeface="굴림" pitchFamily="50" charset="-127"/>
                <a:cs typeface="Arial" charset="0"/>
              </a:rPr>
              <a:t> to perform when some work product is to be created.</a:t>
            </a:r>
          </a:p>
          <a:p>
            <a:pPr>
              <a:defRPr/>
            </a:pPr>
            <a:r>
              <a:rPr lang="en-US" altLang="ko-KR" dirty="0">
                <a:latin typeface="Arial" charset="0"/>
                <a:ea typeface="굴림" pitchFamily="50" charset="-127"/>
                <a:cs typeface="Arial" charset="0"/>
              </a:rPr>
              <a:t>Process helps us </a:t>
            </a:r>
            <a:r>
              <a:rPr lang="en-US" altLang="ko-KR" dirty="0">
                <a:solidFill>
                  <a:srgbClr val="FF0000"/>
                </a:solidFill>
                <a:latin typeface="Arial" charset="0"/>
                <a:ea typeface="굴림" pitchFamily="50" charset="-127"/>
                <a:cs typeface="Arial" charset="0"/>
              </a:rPr>
              <a:t>order</a:t>
            </a:r>
            <a:r>
              <a:rPr lang="en-US" altLang="ko-KR" dirty="0">
                <a:latin typeface="Arial" charset="0"/>
                <a:ea typeface="굴림" pitchFamily="50" charset="-127"/>
                <a:cs typeface="Arial" charset="0"/>
              </a:rPr>
              <a:t> our thinking by defining </a:t>
            </a:r>
            <a:r>
              <a:rPr lang="en-US" altLang="ko-KR" dirty="0">
                <a:solidFill>
                  <a:srgbClr val="00B050"/>
                </a:solidFill>
                <a:latin typeface="Arial" charset="0"/>
                <a:ea typeface="굴림" pitchFamily="50" charset="-127"/>
                <a:cs typeface="Arial" charset="0"/>
              </a:rPr>
              <a:t>common activities</a:t>
            </a:r>
            <a:r>
              <a:rPr lang="en-US" altLang="ko-KR" dirty="0">
                <a:latin typeface="Arial" charset="0"/>
                <a:ea typeface="굴림" pitchFamily="50" charset="-127"/>
                <a:cs typeface="Arial" charset="0"/>
              </a:rPr>
              <a:t> and </a:t>
            </a:r>
            <a:r>
              <a:rPr lang="en-US" altLang="ko-KR" dirty="0">
                <a:solidFill>
                  <a:srgbClr val="00B050"/>
                </a:solidFill>
                <a:latin typeface="Arial" charset="0"/>
                <a:ea typeface="굴림" pitchFamily="50" charset="-127"/>
                <a:cs typeface="Arial" charset="0"/>
              </a:rPr>
              <a:t>artifacts</a:t>
            </a:r>
          </a:p>
          <a:p>
            <a:pPr lvl="1">
              <a:defRPr/>
            </a:pPr>
            <a:r>
              <a:rPr lang="en-US" altLang="ko-KR" dirty="0">
                <a:latin typeface="Arial" charset="0"/>
                <a:ea typeface="굴림" pitchFamily="50" charset="-127"/>
                <a:cs typeface="Arial" charset="0"/>
              </a:rPr>
              <a:t>Process is a means to </a:t>
            </a:r>
            <a:r>
              <a:rPr lang="en-US" altLang="ko-KR" dirty="0">
                <a:solidFill>
                  <a:srgbClr val="00B050"/>
                </a:solidFill>
                <a:latin typeface="Arial" charset="0"/>
                <a:ea typeface="굴림" pitchFamily="50" charset="-127"/>
                <a:cs typeface="Arial" charset="0"/>
              </a:rPr>
              <a:t>capture</a:t>
            </a:r>
            <a:r>
              <a:rPr lang="en-US" altLang="ko-KR" dirty="0">
                <a:latin typeface="Arial" charset="0"/>
                <a:ea typeface="굴림" pitchFamily="50" charset="-127"/>
                <a:cs typeface="Arial" charset="0"/>
              </a:rPr>
              <a:t> and </a:t>
            </a:r>
            <a:r>
              <a:rPr lang="en-US" altLang="ko-KR" dirty="0">
                <a:solidFill>
                  <a:srgbClr val="00B050"/>
                </a:solidFill>
                <a:latin typeface="Arial" charset="0"/>
                <a:ea typeface="굴림" pitchFamily="50" charset="-127"/>
                <a:cs typeface="Arial" charset="0"/>
              </a:rPr>
              <a:t>transfer</a:t>
            </a:r>
            <a:r>
              <a:rPr lang="en-US" altLang="ko-KR" dirty="0">
                <a:latin typeface="Arial" charset="0"/>
                <a:ea typeface="굴림" pitchFamily="50" charset="-127"/>
                <a:cs typeface="Arial" charset="0"/>
              </a:rPr>
              <a:t> the </a:t>
            </a:r>
            <a:r>
              <a:rPr lang="en-US" altLang="ko-KR" dirty="0">
                <a:solidFill>
                  <a:srgbClr val="FF0000"/>
                </a:solidFill>
                <a:latin typeface="Arial" charset="0"/>
                <a:ea typeface="굴림" pitchFamily="50" charset="-127"/>
                <a:cs typeface="Arial" charset="0"/>
              </a:rPr>
              <a:t>knowledge</a:t>
            </a:r>
            <a:r>
              <a:rPr lang="en-US" altLang="ko-KR" dirty="0">
                <a:latin typeface="Arial" charset="0"/>
                <a:ea typeface="굴림" pitchFamily="50" charset="-127"/>
                <a:cs typeface="Arial" charset="0"/>
              </a:rPr>
              <a:t> we gain in developing a particular product</a:t>
            </a:r>
          </a:p>
          <a:p>
            <a:pPr lvl="1">
              <a:defRPr/>
            </a:pPr>
            <a:r>
              <a:rPr lang="en-US" altLang="ko-KR" dirty="0">
                <a:latin typeface="Arial" charset="0"/>
                <a:ea typeface="굴림" pitchFamily="50" charset="-127"/>
                <a:cs typeface="Arial" charset="0"/>
              </a:rPr>
              <a:t>Process improvement identify and deploy knowledge </a:t>
            </a:r>
            <a:r>
              <a:rPr lang="en-US" altLang="ko-KR" dirty="0">
                <a:solidFill>
                  <a:srgbClr val="00B050"/>
                </a:solidFill>
                <a:latin typeface="Arial" charset="0"/>
                <a:ea typeface="굴림" pitchFamily="50" charset="-127"/>
                <a:cs typeface="Arial" charset="0"/>
              </a:rPr>
              <a:t>over large groups.</a:t>
            </a:r>
          </a:p>
          <a:p>
            <a:pPr>
              <a:defRPr/>
            </a:pPr>
            <a:endParaRPr lang="en-US" altLang="ko-KR" sz="2000" dirty="0">
              <a:solidFill>
                <a:srgbClr val="FF0000"/>
              </a:solidFill>
              <a:latin typeface="Arial" charset="0"/>
              <a:ea typeface="굴림" pitchFamily="50" charset="-127"/>
              <a:cs typeface="Arial" charset="0"/>
            </a:endParaRPr>
          </a:p>
          <a:p>
            <a:pPr lvl="1">
              <a:defRPr/>
            </a:pPr>
            <a:endParaRPr lang="ko-KR" altLang="en-US" dirty="0">
              <a:latin typeface="Arial" charset="0"/>
              <a:ea typeface="굴림" pitchFamily="50" charset="-127"/>
              <a:cs typeface="Arial" charset="0"/>
            </a:endParaRPr>
          </a:p>
        </p:txBody>
      </p:sp>
      <p:sp>
        <p:nvSpPr>
          <p:cNvPr id="4100" name="슬라이드 번호 개체 틀 4"/>
          <p:cNvSpPr>
            <a:spLocks noGrp="1"/>
          </p:cNvSpPr>
          <p:nvPr>
            <p:ph type="sldNum" sz="quarter" idx="10"/>
          </p:nvPr>
        </p:nvSpPr>
        <p:spPr>
          <a:noFill/>
        </p:spPr>
        <p:txBody>
          <a:bodyPr/>
          <a:lstStyle/>
          <a:p>
            <a:fld id="{E97EF7DE-5337-4CB4-BCCF-F3F5C7E18EB6}" type="slidenum">
              <a:rPr lang="ko-KR" altLang="en-US" smtClean="0">
                <a:solidFill>
                  <a:srgbClr val="003399"/>
                </a:solidFill>
                <a:cs typeface="Arial" charset="0"/>
              </a:rPr>
              <a:pPr/>
              <a:t>11</a:t>
            </a:fld>
            <a:endParaRPr lang="en-US" altLang="ko-KR">
              <a:solidFill>
                <a:srgbClr val="003399"/>
              </a:solidFill>
              <a:cs typeface="Arial" charset="0"/>
            </a:endParaRPr>
          </a:p>
        </p:txBody>
      </p:sp>
    </p:spTree>
    <p:extLst>
      <p:ext uri="{BB962C8B-B14F-4D97-AF65-F5344CB8AC3E}">
        <p14:creationId xmlns:p14="http://schemas.microsoft.com/office/powerpoint/2010/main" val="250401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a:latin typeface="Arial" charset="0"/>
                <a:ea typeface="굴림" pitchFamily="50" charset="-127"/>
                <a:cs typeface="Arial" charset="0"/>
              </a:rPr>
              <a:t>Why Process Improvement Helps</a:t>
            </a:r>
            <a:endParaRPr lang="ko-KR" altLang="en-US">
              <a:latin typeface="Arial" charset="0"/>
              <a:ea typeface="굴림" pitchFamily="50" charset="-127"/>
              <a:cs typeface="Arial" charset="0"/>
            </a:endParaRPr>
          </a:p>
        </p:txBody>
      </p:sp>
      <p:sp>
        <p:nvSpPr>
          <p:cNvPr id="3" name="내용 개체 틀 2"/>
          <p:cNvSpPr>
            <a:spLocks noGrp="1"/>
          </p:cNvSpPr>
          <p:nvPr>
            <p:ph idx="1"/>
          </p:nvPr>
        </p:nvSpPr>
        <p:spPr/>
        <p:txBody>
          <a:bodyPr/>
          <a:lstStyle/>
          <a:p>
            <a:pPr>
              <a:defRPr/>
            </a:pPr>
            <a:r>
              <a:rPr lang="en-US" altLang="ko-KR" dirty="0">
                <a:latin typeface="Arial" charset="0"/>
                <a:ea typeface="굴림" pitchFamily="50" charset="-127"/>
                <a:cs typeface="Arial" charset="0"/>
              </a:rPr>
              <a:t>A process is about incorporating </a:t>
            </a:r>
            <a:r>
              <a:rPr lang="en-US" altLang="ko-KR" dirty="0">
                <a:solidFill>
                  <a:srgbClr val="FF0000"/>
                </a:solidFill>
                <a:latin typeface="Arial" charset="0"/>
                <a:ea typeface="굴림" pitchFamily="50" charset="-127"/>
                <a:cs typeface="Arial" charset="0"/>
              </a:rPr>
              <a:t>discipline</a:t>
            </a:r>
            <a:r>
              <a:rPr lang="en-US" altLang="ko-KR" dirty="0">
                <a:latin typeface="Arial" charset="0"/>
                <a:ea typeface="굴림" pitchFamily="50" charset="-127"/>
                <a:cs typeface="Arial" charset="0"/>
              </a:rPr>
              <a:t> into </a:t>
            </a:r>
            <a:r>
              <a:rPr lang="en-US" altLang="ko-KR" dirty="0">
                <a:solidFill>
                  <a:srgbClr val="00B050"/>
                </a:solidFill>
                <a:latin typeface="Arial" charset="0"/>
                <a:ea typeface="굴림" pitchFamily="50" charset="-127"/>
                <a:cs typeface="Arial" charset="0"/>
              </a:rPr>
              <a:t>routine</a:t>
            </a:r>
            <a:r>
              <a:rPr lang="en-US" altLang="ko-KR" dirty="0">
                <a:latin typeface="Arial" charset="0"/>
                <a:ea typeface="굴림" pitchFamily="50" charset="-127"/>
                <a:cs typeface="Arial" charset="0"/>
              </a:rPr>
              <a:t> </a:t>
            </a:r>
            <a:r>
              <a:rPr lang="en-US" altLang="ko-KR" dirty="0">
                <a:solidFill>
                  <a:srgbClr val="00B050"/>
                </a:solidFill>
                <a:latin typeface="Arial" charset="0"/>
                <a:ea typeface="굴림" pitchFamily="50" charset="-127"/>
                <a:cs typeface="Arial" charset="0"/>
              </a:rPr>
              <a:t>activities</a:t>
            </a:r>
            <a:r>
              <a:rPr lang="en-US" altLang="ko-KR" dirty="0">
                <a:latin typeface="Arial" charset="0"/>
                <a:ea typeface="굴림" pitchFamily="50" charset="-127"/>
                <a:cs typeface="Arial" charset="0"/>
              </a:rPr>
              <a:t> to check everything that was supposed to be done was done</a:t>
            </a:r>
          </a:p>
          <a:p>
            <a:pPr lvl="1">
              <a:defRPr/>
            </a:pPr>
            <a:r>
              <a:rPr lang="en-US" altLang="ko-KR" dirty="0">
                <a:latin typeface="Arial" charset="0"/>
                <a:ea typeface="굴림" pitchFamily="50" charset="-127"/>
                <a:cs typeface="Arial" charset="0"/>
              </a:rPr>
              <a:t>Making sure </a:t>
            </a:r>
          </a:p>
          <a:p>
            <a:pPr lvl="2">
              <a:defRPr/>
            </a:pPr>
            <a:r>
              <a:rPr lang="en-US" altLang="ko-KR" sz="2000" dirty="0">
                <a:latin typeface="Arial" charset="0"/>
                <a:ea typeface="굴림" pitchFamily="50" charset="-127"/>
                <a:cs typeface="Arial" charset="0"/>
              </a:rPr>
              <a:t>There was sufficient </a:t>
            </a:r>
            <a:r>
              <a:rPr lang="en-US" altLang="ko-KR" sz="2000" dirty="0">
                <a:solidFill>
                  <a:srgbClr val="FF0000"/>
                </a:solidFill>
                <a:latin typeface="Arial" charset="0"/>
                <a:ea typeface="굴림" pitchFamily="50" charset="-127"/>
                <a:cs typeface="Arial" charset="0"/>
              </a:rPr>
              <a:t>repeatability</a:t>
            </a:r>
            <a:r>
              <a:rPr lang="en-US" altLang="ko-KR" sz="2000" dirty="0">
                <a:latin typeface="Arial" charset="0"/>
                <a:ea typeface="굴림" pitchFamily="50" charset="-127"/>
                <a:cs typeface="Arial" charset="0"/>
              </a:rPr>
              <a:t> in the tasks to make future work </a:t>
            </a:r>
            <a:r>
              <a:rPr lang="en-US" altLang="ko-KR" sz="2000" dirty="0">
                <a:solidFill>
                  <a:srgbClr val="FF0000"/>
                </a:solidFill>
                <a:latin typeface="Arial" charset="0"/>
                <a:ea typeface="굴림" pitchFamily="50" charset="-127"/>
                <a:cs typeface="Arial" charset="0"/>
              </a:rPr>
              <a:t>predictable </a:t>
            </a:r>
          </a:p>
          <a:p>
            <a:pPr lvl="2">
              <a:defRPr/>
            </a:pPr>
            <a:r>
              <a:rPr lang="en-US" altLang="ko-KR" sz="2000" dirty="0">
                <a:latin typeface="Arial" charset="0"/>
                <a:ea typeface="굴림" pitchFamily="50" charset="-127"/>
                <a:cs typeface="Arial" charset="0"/>
              </a:rPr>
              <a:t>This process repeatability and predictability are called “</a:t>
            </a:r>
            <a:r>
              <a:rPr lang="en-US" altLang="ko-KR" sz="2000" dirty="0">
                <a:solidFill>
                  <a:srgbClr val="FF0000"/>
                </a:solidFill>
                <a:latin typeface="Arial" charset="0"/>
                <a:ea typeface="굴림" pitchFamily="50" charset="-127"/>
                <a:cs typeface="Arial" charset="0"/>
              </a:rPr>
              <a:t>capability maturity</a:t>
            </a:r>
            <a:r>
              <a:rPr lang="en-US" altLang="ko-KR" sz="2000" dirty="0">
                <a:latin typeface="Arial" charset="0"/>
                <a:ea typeface="굴림" pitchFamily="50" charset="-127"/>
                <a:cs typeface="Arial" charset="0"/>
              </a:rPr>
              <a:t>”</a:t>
            </a:r>
          </a:p>
          <a:p>
            <a:pPr>
              <a:defRPr/>
            </a:pPr>
            <a:r>
              <a:rPr lang="en-US" altLang="ko-KR" dirty="0">
                <a:latin typeface="Arial" charset="0"/>
                <a:ea typeface="굴림" pitchFamily="50" charset="-127"/>
                <a:cs typeface="Arial" charset="0"/>
              </a:rPr>
              <a:t>Informally speaking, process improvement is to incorporate </a:t>
            </a:r>
            <a:r>
              <a:rPr lang="en-US" altLang="ko-KR" dirty="0">
                <a:solidFill>
                  <a:srgbClr val="FF0000"/>
                </a:solidFill>
                <a:latin typeface="Arial" charset="0"/>
                <a:ea typeface="굴림" pitchFamily="50" charset="-127"/>
                <a:cs typeface="Arial" charset="0"/>
              </a:rPr>
              <a:t>individual wisdom/guidance</a:t>
            </a:r>
            <a:r>
              <a:rPr lang="en-US" altLang="ko-KR" dirty="0">
                <a:latin typeface="Arial" charset="0"/>
                <a:ea typeface="굴림" pitchFamily="50" charset="-127"/>
                <a:cs typeface="Arial" charset="0"/>
              </a:rPr>
              <a:t> into the way the organization works</a:t>
            </a:r>
            <a:endParaRPr lang="ko-KR" altLang="en-US">
              <a:latin typeface="Arial" charset="0"/>
              <a:ea typeface="굴림" pitchFamily="50" charset="-127"/>
              <a:cs typeface="Arial" charset="0"/>
            </a:endParaRPr>
          </a:p>
        </p:txBody>
      </p:sp>
      <p:sp>
        <p:nvSpPr>
          <p:cNvPr id="5124" name="슬라이드 번호 개체 틀 4"/>
          <p:cNvSpPr>
            <a:spLocks noGrp="1"/>
          </p:cNvSpPr>
          <p:nvPr>
            <p:ph type="sldNum" sz="quarter" idx="10"/>
          </p:nvPr>
        </p:nvSpPr>
        <p:spPr>
          <a:noFill/>
        </p:spPr>
        <p:txBody>
          <a:bodyPr/>
          <a:lstStyle/>
          <a:p>
            <a:fld id="{0F2F2D19-546C-4BFE-AB3F-2D029C4F3CD9}" type="slidenum">
              <a:rPr lang="ko-KR" altLang="en-US" smtClean="0">
                <a:solidFill>
                  <a:srgbClr val="003399"/>
                </a:solidFill>
                <a:cs typeface="Arial" charset="0"/>
              </a:rPr>
              <a:pPr/>
              <a:t>12</a:t>
            </a:fld>
            <a:endParaRPr lang="en-US" altLang="ko-KR">
              <a:solidFill>
                <a:srgbClr val="003399"/>
              </a:solidFill>
              <a:cs typeface="Arial" charset="0"/>
            </a:endParaRPr>
          </a:p>
        </p:txBody>
      </p:sp>
    </p:spTree>
    <p:extLst>
      <p:ext uri="{BB962C8B-B14F-4D97-AF65-F5344CB8AC3E}">
        <p14:creationId xmlns:p14="http://schemas.microsoft.com/office/powerpoint/2010/main" val="204753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3" name="Rectangle 3"/>
          <p:cNvSpPr>
            <a:spLocks noGrp="1" noRot="1" noChangeArrowheads="1"/>
          </p:cNvSpPr>
          <p:nvPr>
            <p:ph type="title"/>
          </p:nvPr>
        </p:nvSpPr>
        <p:spPr>
          <a:xfrm>
            <a:off x="1325940" y="244475"/>
            <a:ext cx="6488957" cy="605294"/>
          </a:xfrm>
        </p:spPr>
        <p:txBody>
          <a:bodyPr wrap="none" lIns="63500" tIns="25400" rIns="63500" bIns="25400" anchor="t">
            <a:spAutoFit/>
          </a:bodyPr>
          <a:lstStyle/>
          <a:p>
            <a:pPr eaLnBrk="1" hangingPunct="1">
              <a:defRPr/>
            </a:pPr>
            <a:r>
              <a:rPr lang="en-US" altLang="ko-KR" dirty="0">
                <a:latin typeface="Arial" pitchFamily="34" charset="0"/>
                <a:ea typeface="굴림" charset="-127"/>
                <a:cs typeface="Arial" pitchFamily="34" charset="0"/>
              </a:rPr>
              <a:t>Software Engineering Layers</a:t>
            </a:r>
          </a:p>
        </p:txBody>
      </p:sp>
      <p:sp>
        <p:nvSpPr>
          <p:cNvPr id="3075" name="슬라이드 번호 개체 틀 4"/>
          <p:cNvSpPr>
            <a:spLocks noGrp="1"/>
          </p:cNvSpPr>
          <p:nvPr>
            <p:ph type="sldNum" sz="quarter" idx="10"/>
          </p:nvPr>
        </p:nvSpPr>
        <p:spPr>
          <a:noFill/>
        </p:spPr>
        <p:txBody>
          <a:bodyPr/>
          <a:lstStyle/>
          <a:p>
            <a:fld id="{94A6F5FA-E41E-4D1B-A304-6DF4BBEDEAC8}" type="slidenum">
              <a:rPr lang="ko-KR" altLang="en-US" smtClean="0">
                <a:solidFill>
                  <a:srgbClr val="003399"/>
                </a:solidFill>
              </a:rPr>
              <a:pPr/>
              <a:t>13</a:t>
            </a:fld>
            <a:endParaRPr lang="en-US" altLang="ko-KR">
              <a:solidFill>
                <a:srgbClr val="003399"/>
              </a:solidFill>
            </a:endParaRPr>
          </a:p>
        </p:txBody>
      </p:sp>
      <p:sp>
        <p:nvSpPr>
          <p:cNvPr id="773125" name="Oval 5"/>
          <p:cNvSpPr>
            <a:spLocks noChangeArrowheads="1"/>
          </p:cNvSpPr>
          <p:nvPr/>
        </p:nvSpPr>
        <p:spPr bwMode="auto">
          <a:xfrm>
            <a:off x="774700" y="3113883"/>
            <a:ext cx="7620000" cy="1143000"/>
          </a:xfrm>
          <a:prstGeom prst="ellipse">
            <a:avLst/>
          </a:prstGeom>
          <a:solidFill>
            <a:schemeClr val="bg1"/>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6" name="Oval 6"/>
          <p:cNvSpPr>
            <a:spLocks noChangeArrowheads="1"/>
          </p:cNvSpPr>
          <p:nvPr/>
        </p:nvSpPr>
        <p:spPr bwMode="auto">
          <a:xfrm>
            <a:off x="1231900" y="2732883"/>
            <a:ext cx="6629400" cy="1066800"/>
          </a:xfrm>
          <a:prstGeom prst="ellipse">
            <a:avLst/>
          </a:prstGeom>
          <a:solidFill>
            <a:srgbClr val="BC3700"/>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7" name="Oval 7"/>
          <p:cNvSpPr>
            <a:spLocks noChangeArrowheads="1"/>
          </p:cNvSpPr>
          <p:nvPr/>
        </p:nvSpPr>
        <p:spPr bwMode="auto">
          <a:xfrm>
            <a:off x="1765300" y="2351883"/>
            <a:ext cx="5486400" cy="914400"/>
          </a:xfrm>
          <a:prstGeom prst="ellipse">
            <a:avLst/>
          </a:prstGeom>
          <a:solidFill>
            <a:schemeClr val="accent1"/>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8" name="Oval 8"/>
          <p:cNvSpPr>
            <a:spLocks noChangeArrowheads="1"/>
          </p:cNvSpPr>
          <p:nvPr/>
        </p:nvSpPr>
        <p:spPr bwMode="auto">
          <a:xfrm>
            <a:off x="2146300" y="2123283"/>
            <a:ext cx="4724400" cy="609600"/>
          </a:xfrm>
          <a:prstGeom prst="ellipse">
            <a:avLst/>
          </a:prstGeom>
          <a:solidFill>
            <a:srgbClr val="790015"/>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9" name="Rectangle 9"/>
          <p:cNvSpPr>
            <a:spLocks noChangeArrowheads="1"/>
          </p:cNvSpPr>
          <p:nvPr/>
        </p:nvSpPr>
        <p:spPr bwMode="auto">
          <a:xfrm>
            <a:off x="3427413" y="3861596"/>
            <a:ext cx="2235200"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FFFFFF"/>
                </a:solidFill>
                <a:effectLst>
                  <a:outerShdw blurRad="38100" dist="38100" dir="2700000" algn="tl">
                    <a:srgbClr val="000000"/>
                  </a:outerShdw>
                </a:effectLst>
                <a:latin typeface="Palatino" charset="0"/>
                <a:ea typeface="굴림" charset="-127"/>
              </a:rPr>
              <a:t>a “quality” focus</a:t>
            </a:r>
          </a:p>
        </p:txBody>
      </p:sp>
      <p:sp>
        <p:nvSpPr>
          <p:cNvPr id="773130" name="Rectangle 10"/>
          <p:cNvSpPr>
            <a:spLocks noChangeArrowheads="1"/>
          </p:cNvSpPr>
          <p:nvPr/>
        </p:nvSpPr>
        <p:spPr bwMode="auto">
          <a:xfrm>
            <a:off x="3529013" y="3328196"/>
            <a:ext cx="1938337"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process model</a:t>
            </a:r>
          </a:p>
        </p:txBody>
      </p:sp>
      <p:sp>
        <p:nvSpPr>
          <p:cNvPr id="773131" name="Rectangle 11"/>
          <p:cNvSpPr>
            <a:spLocks noChangeArrowheads="1"/>
          </p:cNvSpPr>
          <p:nvPr/>
        </p:nvSpPr>
        <p:spPr bwMode="auto">
          <a:xfrm>
            <a:off x="3884613" y="2794796"/>
            <a:ext cx="1239837"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methods</a:t>
            </a:r>
          </a:p>
        </p:txBody>
      </p:sp>
      <p:sp>
        <p:nvSpPr>
          <p:cNvPr id="773132" name="Rectangle 12"/>
          <p:cNvSpPr>
            <a:spLocks noChangeArrowheads="1"/>
          </p:cNvSpPr>
          <p:nvPr/>
        </p:nvSpPr>
        <p:spPr bwMode="auto">
          <a:xfrm>
            <a:off x="4189413" y="2261396"/>
            <a:ext cx="773112"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tools</a:t>
            </a:r>
          </a:p>
        </p:txBody>
      </p:sp>
      <p:sp>
        <p:nvSpPr>
          <p:cNvPr id="3085" name="AutoShape 13"/>
          <p:cNvSpPr>
            <a:spLocks noChangeArrowheads="1"/>
          </p:cNvSpPr>
          <p:nvPr/>
        </p:nvSpPr>
        <p:spPr bwMode="auto">
          <a:xfrm>
            <a:off x="6372225" y="4044158"/>
            <a:ext cx="1938338" cy="1066800"/>
          </a:xfrm>
          <a:prstGeom prst="wedgeRectCallout">
            <a:avLst>
              <a:gd name="adj1" fmla="val -65231"/>
              <a:gd name="adj2" fmla="val -48514"/>
            </a:avLst>
          </a:prstGeom>
          <a:noFill/>
          <a:ln w="12700">
            <a:solidFill>
              <a:schemeClr val="bg2"/>
            </a:solidFill>
            <a:miter lim="800000"/>
            <a:headEnd/>
            <a:tailEnd/>
          </a:ln>
        </p:spPr>
        <p:txBody>
          <a:bodyPr/>
          <a:lstStyle/>
          <a:p>
            <a:pPr algn="ctr"/>
            <a:endParaRPr lang="en-US" altLang="ko-KR">
              <a:solidFill>
                <a:srgbClr val="000514"/>
              </a:solidFill>
              <a:ea typeface="굴림" charset="-127"/>
            </a:endParaRPr>
          </a:p>
          <a:p>
            <a:pPr algn="ctr"/>
            <a:r>
              <a:rPr lang="en-US" altLang="ko-KR">
                <a:solidFill>
                  <a:srgbClr val="000514"/>
                </a:solidFill>
                <a:ea typeface="굴림" charset="-127"/>
              </a:rPr>
              <a:t>Try increasingly more effective approaches</a:t>
            </a:r>
          </a:p>
        </p:txBody>
      </p:sp>
      <p:sp>
        <p:nvSpPr>
          <p:cNvPr id="3086" name="AutoShape 14"/>
          <p:cNvSpPr>
            <a:spLocks noChangeArrowheads="1"/>
          </p:cNvSpPr>
          <p:nvPr/>
        </p:nvSpPr>
        <p:spPr bwMode="auto">
          <a:xfrm>
            <a:off x="7058025" y="1986758"/>
            <a:ext cx="2085975" cy="1066800"/>
          </a:xfrm>
          <a:prstGeom prst="wedgeRectCallout">
            <a:avLst>
              <a:gd name="adj1" fmla="val -62634"/>
              <a:gd name="adj2" fmla="val 78421"/>
            </a:avLst>
          </a:prstGeom>
          <a:noFill/>
          <a:ln w="12700">
            <a:solidFill>
              <a:schemeClr val="bg2"/>
            </a:solidFill>
            <a:miter lim="800000"/>
            <a:headEnd/>
            <a:tailEnd/>
          </a:ln>
        </p:spPr>
        <p:txBody>
          <a:bodyPr/>
          <a:lstStyle/>
          <a:p>
            <a:pPr algn="ctr"/>
            <a:r>
              <a:rPr lang="en-US" altLang="ko-KR">
                <a:solidFill>
                  <a:srgbClr val="000514"/>
                </a:solidFill>
                <a:ea typeface="굴림" charset="-127"/>
              </a:rPr>
              <a:t>Forms the basis/context for management of SW project</a:t>
            </a:r>
          </a:p>
        </p:txBody>
      </p:sp>
      <p:sp>
        <p:nvSpPr>
          <p:cNvPr id="3087" name="AutoShape 15"/>
          <p:cNvSpPr>
            <a:spLocks noChangeArrowheads="1"/>
          </p:cNvSpPr>
          <p:nvPr/>
        </p:nvSpPr>
        <p:spPr bwMode="auto">
          <a:xfrm>
            <a:off x="688975" y="1970883"/>
            <a:ext cx="1609725" cy="803275"/>
          </a:xfrm>
          <a:prstGeom prst="wedgeRectCallout">
            <a:avLst>
              <a:gd name="adj1" fmla="val 68935"/>
              <a:gd name="adj2" fmla="val 64625"/>
            </a:avLst>
          </a:prstGeom>
          <a:noFill/>
          <a:ln w="12700">
            <a:solidFill>
              <a:schemeClr val="bg2"/>
            </a:solidFill>
            <a:miter lim="800000"/>
            <a:headEnd/>
            <a:tailEnd/>
          </a:ln>
        </p:spPr>
        <p:txBody>
          <a:bodyPr/>
          <a:lstStyle/>
          <a:p>
            <a:pPr algn="ctr"/>
            <a:r>
              <a:rPr lang="en-US" altLang="ko-KR">
                <a:solidFill>
                  <a:srgbClr val="000514"/>
                </a:solidFill>
                <a:ea typeface="굴림" charset="-127"/>
              </a:rPr>
              <a:t>A set of basic principles</a:t>
            </a:r>
          </a:p>
        </p:txBody>
      </p:sp>
    </p:spTree>
    <p:extLst>
      <p:ext uri="{BB962C8B-B14F-4D97-AF65-F5344CB8AC3E}">
        <p14:creationId xmlns:p14="http://schemas.microsoft.com/office/powerpoint/2010/main" val="19631968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solidFill>
                  <a:srgbClr val="000000"/>
                </a:solidFill>
              </a:rPr>
              <a:t>These slides are designed to accompany </a:t>
            </a:r>
            <a:r>
              <a:rPr lang="en-US" i="1" dirty="0">
                <a:solidFill>
                  <a:srgbClr val="000000"/>
                </a:solidFill>
              </a:rPr>
              <a:t>Software Engineering: A Practitioner’s Approach, 8/e </a:t>
            </a:r>
            <a:r>
              <a:rPr lang="en-US" dirty="0">
                <a:solidFill>
                  <a:srgbClr val="000000"/>
                </a:solidFill>
              </a:rPr>
              <a:t>(McGraw-Hill 2014). Slides copyright 2014 by Roger Pressman. </a:t>
            </a:r>
          </a:p>
        </p:txBody>
      </p:sp>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4E505218-5EA3-4F4A-94A8-E2502BBB14AE}" type="slidenum">
              <a:rPr lang="en-US" altLang="ko-KR" sz="889">
                <a:solidFill>
                  <a:srgbClr val="000000"/>
                </a:solidFill>
                <a:latin typeface="Helvetica" panose="020B0604020202020204" pitchFamily="34" charset="0"/>
              </a:rPr>
              <a:pPr/>
              <a:t>14</a:t>
            </a:fld>
            <a:endParaRPr lang="en-US" altLang="ko-KR" sz="889">
              <a:solidFill>
                <a:srgbClr val="000000"/>
              </a:solidFill>
              <a:latin typeface="Helvetica" panose="020B0604020202020204" pitchFamily="34" charset="0"/>
            </a:endParaRPr>
          </a:p>
        </p:txBody>
      </p:sp>
      <p:sp>
        <p:nvSpPr>
          <p:cNvPr id="11268" name="Rectangle 2"/>
          <p:cNvSpPr>
            <a:spLocks noGrp="1" noChangeArrowheads="1"/>
          </p:cNvSpPr>
          <p:nvPr>
            <p:ph type="title"/>
          </p:nvPr>
        </p:nvSpPr>
        <p:spPr/>
        <p:txBody>
          <a:bodyPr/>
          <a:lstStyle/>
          <a:p>
            <a:pPr eaLnBrk="1" hangingPunct="1"/>
            <a:r>
              <a:rPr lang="en-US" altLang="ko-KR">
                <a:ea typeface="굴림" panose="020B0600000101010101" pitchFamily="50" charset="-127"/>
              </a:rPr>
              <a:t>The Essence of Practice</a:t>
            </a:r>
          </a:p>
        </p:txBody>
      </p:sp>
      <p:sp>
        <p:nvSpPr>
          <p:cNvPr id="11269" name="Rectangle 3"/>
          <p:cNvSpPr>
            <a:spLocks noGrp="1" noChangeArrowheads="1"/>
          </p:cNvSpPr>
          <p:nvPr>
            <p:ph type="body" idx="1"/>
          </p:nvPr>
        </p:nvSpPr>
        <p:spPr/>
        <p:txBody>
          <a:bodyPr/>
          <a:lstStyle/>
          <a:p>
            <a:pPr eaLnBrk="1" hangingPunct="1"/>
            <a:r>
              <a:rPr lang="en-US" altLang="ko-KR">
                <a:ea typeface="굴림" panose="020B0600000101010101" pitchFamily="50" charset="-127"/>
              </a:rPr>
              <a:t>Polya suggests:</a:t>
            </a:r>
          </a:p>
          <a:p>
            <a:pPr lvl="2" eaLnBrk="1" hangingPunct="1">
              <a:spcBef>
                <a:spcPts val="533"/>
              </a:spcBef>
              <a:buNone/>
            </a:pPr>
            <a:r>
              <a:rPr lang="en-US" altLang="ko-KR" i="1">
                <a:latin typeface="Palatino" pitchFamily="-128" charset="0"/>
                <a:ea typeface="굴림" panose="020B0600000101010101" pitchFamily="50" charset="-127"/>
              </a:rPr>
              <a:t>1.	Understand the problem</a:t>
            </a:r>
            <a:r>
              <a:rPr lang="en-US" altLang="ko-KR">
                <a:latin typeface="Palatino" pitchFamily="-128" charset="0"/>
                <a:ea typeface="굴림" panose="020B0600000101010101" pitchFamily="50" charset="-127"/>
              </a:rPr>
              <a:t> (communication and analysis).</a:t>
            </a:r>
          </a:p>
          <a:p>
            <a:pPr lvl="2" eaLnBrk="1" hangingPunct="1">
              <a:buFontTx/>
              <a:buNone/>
            </a:pPr>
            <a:r>
              <a:rPr lang="en-US" altLang="ko-KR" i="1">
                <a:latin typeface="Palatino" pitchFamily="-128" charset="0"/>
                <a:ea typeface="굴림" panose="020B0600000101010101" pitchFamily="50" charset="-127"/>
              </a:rPr>
              <a:t>2.	Plan a solution</a:t>
            </a:r>
            <a:r>
              <a:rPr lang="en-US" altLang="ko-KR">
                <a:latin typeface="Palatino" pitchFamily="-128" charset="0"/>
                <a:ea typeface="굴림" panose="020B0600000101010101" pitchFamily="50" charset="-127"/>
              </a:rPr>
              <a:t> (modeling and software design).</a:t>
            </a:r>
          </a:p>
          <a:p>
            <a:pPr lvl="2" eaLnBrk="1" hangingPunct="1">
              <a:buFontTx/>
              <a:buNone/>
            </a:pPr>
            <a:r>
              <a:rPr lang="en-US" altLang="ko-KR" i="1">
                <a:latin typeface="Palatino" pitchFamily="-128" charset="0"/>
                <a:ea typeface="굴림" panose="020B0600000101010101" pitchFamily="50" charset="-127"/>
              </a:rPr>
              <a:t>3.	Carry out the plan</a:t>
            </a:r>
            <a:r>
              <a:rPr lang="en-US" altLang="ko-KR">
                <a:latin typeface="Palatino" pitchFamily="-128" charset="0"/>
                <a:ea typeface="굴림" panose="020B0600000101010101" pitchFamily="50" charset="-127"/>
              </a:rPr>
              <a:t> (code generation).</a:t>
            </a:r>
          </a:p>
          <a:p>
            <a:pPr lvl="2" eaLnBrk="1" hangingPunct="1">
              <a:buFontTx/>
              <a:buNone/>
            </a:pPr>
            <a:r>
              <a:rPr lang="en-US" altLang="ko-KR" i="1">
                <a:latin typeface="Palatino" pitchFamily="-128" charset="0"/>
                <a:ea typeface="굴림" panose="020B0600000101010101" pitchFamily="50" charset="-127"/>
              </a:rPr>
              <a:t>4.	Examine the result for accuracy</a:t>
            </a:r>
            <a:r>
              <a:rPr lang="en-US" altLang="ko-KR">
                <a:latin typeface="Palatino" pitchFamily="-128" charset="0"/>
                <a:ea typeface="굴림" panose="020B0600000101010101" pitchFamily="50" charset="-127"/>
              </a:rPr>
              <a:t> (testing and quality assurance).</a:t>
            </a: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127699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58048606-8125-4961-BD01-ED46A7DB063D}" type="slidenum">
              <a:rPr lang="en-US" altLang="ko-KR" sz="889">
                <a:solidFill>
                  <a:srgbClr val="000000"/>
                </a:solidFill>
                <a:latin typeface="Helvetica" panose="020B0604020202020204" pitchFamily="34" charset="0"/>
              </a:rPr>
              <a:pPr/>
              <a:t>15</a:t>
            </a:fld>
            <a:endParaRPr lang="en-US" altLang="ko-KR" sz="889">
              <a:solidFill>
                <a:srgbClr val="000000"/>
              </a:solidFill>
              <a:latin typeface="Helvetica" panose="020B0604020202020204" pitchFamily="34" charset="0"/>
            </a:endParaRPr>
          </a:p>
        </p:txBody>
      </p:sp>
      <p:sp>
        <p:nvSpPr>
          <p:cNvPr id="12292" name="Rectangle 2"/>
          <p:cNvSpPr>
            <a:spLocks noGrp="1" noChangeArrowheads="1"/>
          </p:cNvSpPr>
          <p:nvPr>
            <p:ph type="title"/>
          </p:nvPr>
        </p:nvSpPr>
        <p:spPr/>
        <p:txBody>
          <a:bodyPr/>
          <a:lstStyle/>
          <a:p>
            <a:pPr eaLnBrk="1" hangingPunct="1"/>
            <a:r>
              <a:rPr lang="en-US" altLang="ko-KR">
                <a:ea typeface="굴림" panose="020B0600000101010101" pitchFamily="50" charset="-127"/>
              </a:rPr>
              <a:t>Understand the Problem</a:t>
            </a:r>
          </a:p>
        </p:txBody>
      </p:sp>
      <p:sp>
        <p:nvSpPr>
          <p:cNvPr id="12293" name="Rectangle 3"/>
          <p:cNvSpPr>
            <a:spLocks noGrp="1" noChangeArrowheads="1"/>
          </p:cNvSpPr>
          <p:nvPr>
            <p:ph type="body" idx="1"/>
          </p:nvPr>
        </p:nvSpPr>
        <p:spPr/>
        <p:txBody>
          <a:bodyPr/>
          <a:lstStyle/>
          <a:p>
            <a:pPr eaLnBrk="1" hangingPunct="1">
              <a:lnSpc>
                <a:spcPct val="90000"/>
              </a:lnSpc>
              <a:spcBef>
                <a:spcPts val="533"/>
              </a:spcBef>
            </a:pPr>
            <a:r>
              <a:rPr lang="en-US" altLang="ko-KR" i="1">
                <a:solidFill>
                  <a:schemeClr val="folHlink"/>
                </a:solidFill>
                <a:latin typeface="Palatino" pitchFamily="-128" charset="0"/>
                <a:ea typeface="굴림" panose="020B0600000101010101" pitchFamily="50" charset="-127"/>
              </a:rPr>
              <a:t>Who has a stake in the solution to the problem?</a:t>
            </a:r>
            <a:r>
              <a:rPr lang="en-US" altLang="ko-KR">
                <a:latin typeface="Palatino" pitchFamily="-128" charset="0"/>
                <a:ea typeface="굴림" panose="020B0600000101010101" pitchFamily="50" charset="-127"/>
              </a:rPr>
              <a:t> That is, who are the stakeholders?</a:t>
            </a:r>
          </a:p>
          <a:p>
            <a:pPr eaLnBrk="1" hangingPunct="1">
              <a:lnSpc>
                <a:spcPct val="90000"/>
              </a:lnSpc>
            </a:pPr>
            <a:r>
              <a:rPr lang="en-US" altLang="ko-KR" i="1">
                <a:solidFill>
                  <a:schemeClr val="folHlink"/>
                </a:solidFill>
                <a:latin typeface="Palatino" pitchFamily="-128" charset="0"/>
                <a:ea typeface="굴림" panose="020B0600000101010101" pitchFamily="50" charset="-127"/>
              </a:rPr>
              <a:t>What are the unknowns?</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What data, functions, and features are required to properly solve the problem?</a:t>
            </a:r>
          </a:p>
          <a:p>
            <a:pPr eaLnBrk="1" hangingPunct="1">
              <a:lnSpc>
                <a:spcPct val="90000"/>
              </a:lnSpc>
            </a:pPr>
            <a:r>
              <a:rPr lang="en-US" altLang="ko-KR" i="1">
                <a:solidFill>
                  <a:schemeClr val="folHlink"/>
                </a:solidFill>
                <a:latin typeface="Palatino" pitchFamily="-128" charset="0"/>
                <a:ea typeface="굴림" panose="020B0600000101010101" pitchFamily="50" charset="-127"/>
              </a:rPr>
              <a:t>Can the problem be compartmentalized?</a:t>
            </a:r>
            <a:r>
              <a:rPr lang="en-US" altLang="ko-KR">
                <a:latin typeface="Palatino" pitchFamily="-128" charset="0"/>
                <a:ea typeface="굴림" panose="020B0600000101010101" pitchFamily="50" charset="-127"/>
              </a:rPr>
              <a:t> Is it possible to represent smaller problems that may be easier to understand?</a:t>
            </a:r>
          </a:p>
          <a:p>
            <a:pPr eaLnBrk="1" hangingPunct="1">
              <a:lnSpc>
                <a:spcPct val="90000"/>
              </a:lnSpc>
            </a:pPr>
            <a:r>
              <a:rPr lang="en-US" altLang="ko-KR" i="1">
                <a:solidFill>
                  <a:schemeClr val="folHlink"/>
                </a:solidFill>
                <a:latin typeface="Palatino" pitchFamily="-128" charset="0"/>
                <a:ea typeface="굴림" panose="020B0600000101010101" pitchFamily="50" charset="-127"/>
              </a:rPr>
              <a:t>Can the problem be represented graphically?</a:t>
            </a:r>
            <a:r>
              <a:rPr lang="en-US" altLang="ko-KR">
                <a:latin typeface="Palatino" pitchFamily="-128" charset="0"/>
                <a:ea typeface="굴림" panose="020B0600000101010101" pitchFamily="50" charset="-127"/>
              </a:rPr>
              <a:t> Can an analysis model be created?</a:t>
            </a:r>
          </a:p>
          <a:p>
            <a:pPr eaLnBrk="1" hangingPunct="1">
              <a:lnSpc>
                <a:spcPct val="90000"/>
              </a:lnSpc>
            </a:pPr>
            <a:endParaRPr lang="en-US" altLang="ko-KR">
              <a:ea typeface="굴림" panose="020B0600000101010101" pitchFamily="50" charset="-127"/>
            </a:endParaRPr>
          </a:p>
        </p:txBody>
      </p:sp>
    </p:spTree>
    <p:extLst>
      <p:ext uri="{BB962C8B-B14F-4D97-AF65-F5344CB8AC3E}">
        <p14:creationId xmlns:p14="http://schemas.microsoft.com/office/powerpoint/2010/main" val="388773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FBF8ACAA-3EDA-49B1-A6E6-539E2009EE23}" type="slidenum">
              <a:rPr lang="en-US" altLang="ko-KR" sz="889">
                <a:solidFill>
                  <a:srgbClr val="000000"/>
                </a:solidFill>
                <a:latin typeface="Helvetica" panose="020B0604020202020204" pitchFamily="34" charset="0"/>
              </a:rPr>
              <a:pPr/>
              <a:t>16</a:t>
            </a:fld>
            <a:endParaRPr lang="en-US" altLang="ko-KR" sz="889">
              <a:solidFill>
                <a:srgbClr val="000000"/>
              </a:solidFill>
              <a:latin typeface="Helvetica" panose="020B0604020202020204" pitchFamily="34" charset="0"/>
            </a:endParaRPr>
          </a:p>
        </p:txBody>
      </p:sp>
      <p:sp>
        <p:nvSpPr>
          <p:cNvPr id="13316" name="Rectangle 2"/>
          <p:cNvSpPr>
            <a:spLocks noGrp="1" noChangeArrowheads="1"/>
          </p:cNvSpPr>
          <p:nvPr>
            <p:ph type="title"/>
          </p:nvPr>
        </p:nvSpPr>
        <p:spPr/>
        <p:txBody>
          <a:bodyPr/>
          <a:lstStyle/>
          <a:p>
            <a:pPr eaLnBrk="1" hangingPunct="1"/>
            <a:r>
              <a:rPr lang="en-US" altLang="ko-KR">
                <a:ea typeface="굴림" panose="020B0600000101010101" pitchFamily="50" charset="-127"/>
              </a:rPr>
              <a:t>Plan the Solution</a:t>
            </a:r>
          </a:p>
        </p:txBody>
      </p:sp>
      <p:sp>
        <p:nvSpPr>
          <p:cNvPr id="13317" name="Rectangle 3"/>
          <p:cNvSpPr>
            <a:spLocks noGrp="1" noChangeArrowheads="1"/>
          </p:cNvSpPr>
          <p:nvPr>
            <p:ph type="body" idx="1"/>
          </p:nvPr>
        </p:nvSpPr>
        <p:spPr/>
        <p:txBody>
          <a:bodyPr/>
          <a:lstStyle/>
          <a:p>
            <a:pPr eaLnBrk="1" hangingPunct="1">
              <a:spcBef>
                <a:spcPts val="533"/>
              </a:spcBef>
            </a:pPr>
            <a:r>
              <a:rPr lang="en-US" altLang="ko-KR" sz="1778" i="1">
                <a:solidFill>
                  <a:schemeClr val="folHlink"/>
                </a:solidFill>
                <a:latin typeface="Palatino" pitchFamily="-128" charset="0"/>
                <a:ea typeface="굴림" panose="020B0600000101010101" pitchFamily="50" charset="-127"/>
              </a:rPr>
              <a:t>Have you seen similar problems before?</a:t>
            </a:r>
            <a:r>
              <a:rPr lang="en-US" altLang="ko-KR" sz="1778" i="1">
                <a:latin typeface="Palatino" pitchFamily="-128" charset="0"/>
                <a:ea typeface="굴림" panose="020B0600000101010101" pitchFamily="50" charset="-127"/>
              </a:rPr>
              <a:t> </a:t>
            </a:r>
            <a:r>
              <a:rPr lang="en-US" altLang="ko-KR" sz="1778">
                <a:latin typeface="Palatino" pitchFamily="-128" charset="0"/>
                <a:ea typeface="굴림" panose="020B0600000101010101" pitchFamily="50" charset="-127"/>
              </a:rPr>
              <a:t>Are there patterns that are recognizable in a potential solution? Is there existing software that implements the data, functions, and features that are required? </a:t>
            </a:r>
          </a:p>
          <a:p>
            <a:pPr eaLnBrk="1" hangingPunct="1"/>
            <a:r>
              <a:rPr lang="en-US" altLang="ko-KR" sz="1778" i="1">
                <a:solidFill>
                  <a:schemeClr val="folHlink"/>
                </a:solidFill>
                <a:latin typeface="Palatino" pitchFamily="-128" charset="0"/>
                <a:ea typeface="굴림" panose="020B0600000101010101" pitchFamily="50" charset="-127"/>
              </a:rPr>
              <a:t>Has a similar problem been solved?</a:t>
            </a:r>
            <a:r>
              <a:rPr lang="en-US" altLang="ko-KR" sz="1778">
                <a:latin typeface="Palatino" pitchFamily="-128" charset="0"/>
                <a:ea typeface="굴림" panose="020B0600000101010101" pitchFamily="50" charset="-127"/>
              </a:rPr>
              <a:t> If so, are elements of the solution reusable?</a:t>
            </a:r>
          </a:p>
          <a:p>
            <a:pPr eaLnBrk="1" hangingPunct="1"/>
            <a:r>
              <a:rPr lang="en-US" altLang="ko-KR" sz="1778" i="1">
                <a:solidFill>
                  <a:schemeClr val="folHlink"/>
                </a:solidFill>
                <a:latin typeface="Palatino" pitchFamily="-128" charset="0"/>
                <a:ea typeface="굴림" panose="020B0600000101010101" pitchFamily="50" charset="-127"/>
              </a:rPr>
              <a:t>Can subproblems be defined?</a:t>
            </a:r>
            <a:r>
              <a:rPr lang="en-US" altLang="ko-KR" sz="1778">
                <a:latin typeface="Palatino" pitchFamily="-128" charset="0"/>
                <a:ea typeface="굴림" panose="020B0600000101010101" pitchFamily="50" charset="-127"/>
              </a:rPr>
              <a:t> If so, are solutions readily apparent for the subproblems?</a:t>
            </a:r>
          </a:p>
          <a:p>
            <a:pPr eaLnBrk="1" hangingPunct="1"/>
            <a:r>
              <a:rPr lang="en-US" altLang="ko-KR" sz="1778" i="1">
                <a:solidFill>
                  <a:schemeClr val="folHlink"/>
                </a:solidFill>
                <a:latin typeface="Palatino" pitchFamily="-128" charset="0"/>
                <a:ea typeface="굴림" panose="020B0600000101010101" pitchFamily="50" charset="-127"/>
              </a:rPr>
              <a:t>Can you represent a solution in a manner that leads to effective implementation? </a:t>
            </a:r>
            <a:r>
              <a:rPr lang="en-US" altLang="ko-KR" sz="1778">
                <a:latin typeface="Palatino" pitchFamily="-128" charset="0"/>
                <a:ea typeface="굴림" panose="020B0600000101010101" pitchFamily="50" charset="-127"/>
              </a:rPr>
              <a:t>Can a design model be created?</a:t>
            </a:r>
          </a:p>
          <a:p>
            <a:pPr eaLnBrk="1" hangingPunct="1"/>
            <a:endParaRPr lang="en-US" altLang="ko-KR" sz="1778">
              <a:ea typeface="굴림" panose="020B0600000101010101" pitchFamily="50" charset="-127"/>
            </a:endParaRPr>
          </a:p>
        </p:txBody>
      </p:sp>
    </p:spTree>
    <p:extLst>
      <p:ext uri="{BB962C8B-B14F-4D97-AF65-F5344CB8AC3E}">
        <p14:creationId xmlns:p14="http://schemas.microsoft.com/office/powerpoint/2010/main" val="428612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CECE0F64-92DB-4805-BD70-EA6DC70DDCEF}" type="slidenum">
              <a:rPr lang="en-US" altLang="ko-KR" sz="889">
                <a:solidFill>
                  <a:srgbClr val="000000"/>
                </a:solidFill>
                <a:latin typeface="Helvetica" panose="020B0604020202020204" pitchFamily="34" charset="0"/>
              </a:rPr>
              <a:pPr/>
              <a:t>17</a:t>
            </a:fld>
            <a:endParaRPr lang="en-US" altLang="ko-KR" sz="889">
              <a:solidFill>
                <a:srgbClr val="000000"/>
              </a:solidFill>
              <a:latin typeface="Helvetica" panose="020B0604020202020204" pitchFamily="34" charset="0"/>
            </a:endParaRPr>
          </a:p>
        </p:txBody>
      </p:sp>
      <p:sp>
        <p:nvSpPr>
          <p:cNvPr id="14340" name="Rectangle 2"/>
          <p:cNvSpPr>
            <a:spLocks noGrp="1" noChangeArrowheads="1"/>
          </p:cNvSpPr>
          <p:nvPr>
            <p:ph type="title"/>
          </p:nvPr>
        </p:nvSpPr>
        <p:spPr/>
        <p:txBody>
          <a:bodyPr/>
          <a:lstStyle/>
          <a:p>
            <a:pPr eaLnBrk="1" hangingPunct="1"/>
            <a:r>
              <a:rPr lang="en-US" altLang="ko-KR">
                <a:ea typeface="굴림" panose="020B0600000101010101" pitchFamily="50" charset="-127"/>
              </a:rPr>
              <a:t>Carry Out the Plan</a:t>
            </a:r>
          </a:p>
        </p:txBody>
      </p:sp>
      <p:sp>
        <p:nvSpPr>
          <p:cNvPr id="14341" name="Rectangle 3"/>
          <p:cNvSpPr>
            <a:spLocks noGrp="1" noChangeArrowheads="1"/>
          </p:cNvSpPr>
          <p:nvPr>
            <p:ph type="body" idx="1"/>
          </p:nvPr>
        </p:nvSpPr>
        <p:spPr/>
        <p:txBody>
          <a:bodyPr/>
          <a:lstStyle/>
          <a:p>
            <a:pPr eaLnBrk="1" hangingPunct="1">
              <a:spcBef>
                <a:spcPts val="533"/>
              </a:spcBef>
            </a:pPr>
            <a:r>
              <a:rPr lang="en-US" altLang="ko-KR" i="1">
                <a:solidFill>
                  <a:schemeClr val="folHlink"/>
                </a:solidFill>
                <a:latin typeface="Palatino" pitchFamily="-128" charset="0"/>
                <a:ea typeface="굴림" panose="020B0600000101010101" pitchFamily="50" charset="-127"/>
              </a:rPr>
              <a:t>Does the solution conform to the plan?</a:t>
            </a:r>
            <a:r>
              <a:rPr lang="en-US" altLang="ko-KR">
                <a:latin typeface="Palatino" pitchFamily="-128" charset="0"/>
                <a:ea typeface="굴림" panose="020B0600000101010101" pitchFamily="50" charset="-127"/>
              </a:rPr>
              <a:t> Is source code traceable to the design model?</a:t>
            </a:r>
            <a:endParaRPr lang="en-US" altLang="ko-KR" i="1">
              <a:latin typeface="Palatino" pitchFamily="-128" charset="0"/>
              <a:ea typeface="굴림" panose="020B0600000101010101" pitchFamily="50" charset="-127"/>
            </a:endParaRPr>
          </a:p>
          <a:p>
            <a:pPr eaLnBrk="1" hangingPunct="1"/>
            <a:r>
              <a:rPr lang="en-US" altLang="ko-KR" i="1">
                <a:solidFill>
                  <a:schemeClr val="folHlink"/>
                </a:solidFill>
                <a:latin typeface="Palatino" pitchFamily="-128" charset="0"/>
                <a:ea typeface="굴림" panose="020B0600000101010101" pitchFamily="50" charset="-127"/>
              </a:rPr>
              <a:t>Is each component part of the solution provably correct?</a:t>
            </a:r>
            <a:r>
              <a:rPr lang="en-US" altLang="ko-KR">
                <a:latin typeface="Palatino" pitchFamily="-128" charset="0"/>
                <a:ea typeface="굴림" panose="020B0600000101010101" pitchFamily="50" charset="-127"/>
              </a:rPr>
              <a:t> Has the design and code been reviewed, or better, have correctness proofs been applied to algorithm?</a:t>
            </a: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405356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592A25E4-C4F2-4B49-953C-68AF1AFE70D8}" type="slidenum">
              <a:rPr lang="en-US" altLang="ko-KR" sz="889">
                <a:solidFill>
                  <a:srgbClr val="000000"/>
                </a:solidFill>
                <a:latin typeface="Helvetica" panose="020B0604020202020204" pitchFamily="34" charset="0"/>
              </a:rPr>
              <a:pPr/>
              <a:t>18</a:t>
            </a:fld>
            <a:endParaRPr lang="en-US" altLang="ko-KR" sz="889">
              <a:solidFill>
                <a:srgbClr val="000000"/>
              </a:solidFill>
              <a:latin typeface="Helvetica" panose="020B0604020202020204" pitchFamily="34" charset="0"/>
            </a:endParaRPr>
          </a:p>
        </p:txBody>
      </p:sp>
      <p:sp>
        <p:nvSpPr>
          <p:cNvPr id="15364" name="Rectangle 2"/>
          <p:cNvSpPr>
            <a:spLocks noGrp="1" noChangeArrowheads="1"/>
          </p:cNvSpPr>
          <p:nvPr>
            <p:ph type="title"/>
          </p:nvPr>
        </p:nvSpPr>
        <p:spPr/>
        <p:txBody>
          <a:bodyPr/>
          <a:lstStyle/>
          <a:p>
            <a:pPr eaLnBrk="1" hangingPunct="1"/>
            <a:r>
              <a:rPr lang="en-US" altLang="ko-KR">
                <a:ea typeface="굴림" panose="020B0600000101010101" pitchFamily="50" charset="-127"/>
              </a:rPr>
              <a:t>Examine the Result</a:t>
            </a:r>
          </a:p>
        </p:txBody>
      </p:sp>
      <p:sp>
        <p:nvSpPr>
          <p:cNvPr id="15365" name="Rectangle 3"/>
          <p:cNvSpPr>
            <a:spLocks noGrp="1" noChangeArrowheads="1"/>
          </p:cNvSpPr>
          <p:nvPr>
            <p:ph type="body" idx="1"/>
          </p:nvPr>
        </p:nvSpPr>
        <p:spPr/>
        <p:txBody>
          <a:bodyPr/>
          <a:lstStyle/>
          <a:p>
            <a:pPr eaLnBrk="1" hangingPunct="1">
              <a:spcBef>
                <a:spcPts val="533"/>
              </a:spcBef>
            </a:pPr>
            <a:r>
              <a:rPr lang="en-US" altLang="ko-KR" i="1">
                <a:solidFill>
                  <a:schemeClr val="folHlink"/>
                </a:solidFill>
                <a:latin typeface="Palatino" pitchFamily="-128" charset="0"/>
                <a:ea typeface="굴림" panose="020B0600000101010101" pitchFamily="50" charset="-127"/>
              </a:rPr>
              <a:t>Is it possible to test each component part of the solution?</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Has a reasonable testing strategy been implemented?</a:t>
            </a:r>
            <a:endParaRPr lang="en-US" altLang="ko-KR" i="1">
              <a:latin typeface="Palatino" pitchFamily="-128" charset="0"/>
              <a:ea typeface="굴림" panose="020B0600000101010101" pitchFamily="50" charset="-127"/>
            </a:endParaRPr>
          </a:p>
          <a:p>
            <a:pPr eaLnBrk="1" hangingPunct="1"/>
            <a:r>
              <a:rPr lang="en-US" altLang="ko-KR" i="1">
                <a:solidFill>
                  <a:schemeClr val="folHlink"/>
                </a:solidFill>
                <a:latin typeface="Palatino" pitchFamily="-128" charset="0"/>
                <a:ea typeface="굴림" panose="020B0600000101010101" pitchFamily="50" charset="-127"/>
              </a:rPr>
              <a:t>Does the solution produce results that conform to the data, functions, and features that are required?</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Has the software been validated against all stakeholder requirements?</a:t>
            </a:r>
            <a:endParaRPr lang="en-US" altLang="ko-KR" i="1">
              <a:latin typeface="Palatino" pitchFamily="-128" charset="0"/>
              <a:ea typeface="굴림" panose="020B0600000101010101" pitchFamily="50" charset="-127"/>
            </a:endParaRP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91315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B868B863-D7AE-4AF7-95CF-58AA62CE88FA}" type="slidenum">
              <a:rPr lang="en-US" altLang="ko-KR" sz="889">
                <a:solidFill>
                  <a:srgbClr val="000000"/>
                </a:solidFill>
                <a:latin typeface="Helvetica" panose="020B0604020202020204" pitchFamily="34" charset="0"/>
              </a:rPr>
              <a:pPr/>
              <a:t>19</a:t>
            </a:fld>
            <a:endParaRPr lang="en-US" altLang="ko-KR" sz="889">
              <a:solidFill>
                <a:srgbClr val="000000"/>
              </a:solidFill>
              <a:latin typeface="Helvetica" panose="020B0604020202020204" pitchFamily="34" charset="0"/>
            </a:endParaRPr>
          </a:p>
        </p:txBody>
      </p:sp>
      <p:sp>
        <p:nvSpPr>
          <p:cNvPr id="16388" name="Rectangle 2"/>
          <p:cNvSpPr>
            <a:spLocks noGrp="1" noChangeArrowheads="1"/>
          </p:cNvSpPr>
          <p:nvPr>
            <p:ph type="title"/>
          </p:nvPr>
        </p:nvSpPr>
        <p:spPr/>
        <p:txBody>
          <a:bodyPr/>
          <a:lstStyle/>
          <a:p>
            <a:pPr eaLnBrk="1" hangingPunct="1"/>
            <a:r>
              <a:rPr lang="en-US" altLang="ko-KR">
                <a:ea typeface="굴림" panose="020B0600000101010101" pitchFamily="50" charset="-127"/>
              </a:rPr>
              <a:t>Hooker’s General Principles</a:t>
            </a:r>
          </a:p>
        </p:txBody>
      </p:sp>
      <p:sp>
        <p:nvSpPr>
          <p:cNvPr id="16389" name="Rectangle 3"/>
          <p:cNvSpPr>
            <a:spLocks noGrp="1" noChangeArrowheads="1"/>
          </p:cNvSpPr>
          <p:nvPr>
            <p:ph type="body" idx="1"/>
          </p:nvPr>
        </p:nvSpPr>
        <p:spPr>
          <a:xfrm>
            <a:off x="2133600" y="1828800"/>
            <a:ext cx="5825067" cy="3048000"/>
          </a:xfrm>
        </p:spPr>
        <p:txBody>
          <a:bodyPr/>
          <a:lstStyle/>
          <a:p>
            <a:pPr eaLnBrk="1" hangingPunct="1">
              <a:spcBef>
                <a:spcPts val="533"/>
              </a:spcBef>
            </a:pPr>
            <a:r>
              <a:rPr lang="en-US" altLang="ko-KR">
                <a:latin typeface="Palatino" pitchFamily="-128" charset="0"/>
                <a:ea typeface="굴림" panose="020B0600000101010101" pitchFamily="50" charset="-127"/>
              </a:rPr>
              <a:t>1: </a:t>
            </a:r>
            <a:r>
              <a:rPr lang="en-US" altLang="ko-KR" i="1">
                <a:latin typeface="Palatino" pitchFamily="-128" charset="0"/>
                <a:ea typeface="굴림" panose="020B0600000101010101" pitchFamily="50" charset="-127"/>
              </a:rPr>
              <a:t>The Reason It All Exists</a:t>
            </a:r>
          </a:p>
          <a:p>
            <a:pPr eaLnBrk="1" hangingPunct="1">
              <a:spcBef>
                <a:spcPts val="533"/>
              </a:spcBef>
            </a:pPr>
            <a:r>
              <a:rPr lang="en-US" altLang="ko-KR">
                <a:solidFill>
                  <a:srgbClr val="000000"/>
                </a:solidFill>
                <a:latin typeface="Palatino" pitchFamily="-128" charset="0"/>
                <a:ea typeface="굴림" panose="020B0600000101010101" pitchFamily="50" charset="-127"/>
              </a:rPr>
              <a:t>2: </a:t>
            </a:r>
            <a:r>
              <a:rPr lang="en-US" altLang="ko-KR" i="1">
                <a:solidFill>
                  <a:srgbClr val="000000"/>
                </a:solidFill>
                <a:latin typeface="Palatino" pitchFamily="-128" charset="0"/>
                <a:ea typeface="굴림" panose="020B0600000101010101" pitchFamily="50" charset="-127"/>
              </a:rPr>
              <a:t>KISS (Keep It Simple, Stupid!)</a:t>
            </a:r>
          </a:p>
          <a:p>
            <a:pPr eaLnBrk="1" hangingPunct="1">
              <a:spcBef>
                <a:spcPts val="533"/>
              </a:spcBef>
            </a:pPr>
            <a:r>
              <a:rPr lang="en-US" altLang="ko-KR">
                <a:solidFill>
                  <a:srgbClr val="000000"/>
                </a:solidFill>
                <a:latin typeface="Palatino" pitchFamily="-128" charset="0"/>
                <a:ea typeface="굴림" panose="020B0600000101010101" pitchFamily="50" charset="-127"/>
              </a:rPr>
              <a:t>3: </a:t>
            </a:r>
            <a:r>
              <a:rPr lang="en-US" altLang="ko-KR" i="1">
                <a:solidFill>
                  <a:srgbClr val="000000"/>
                </a:solidFill>
                <a:latin typeface="Palatino" pitchFamily="-128" charset="0"/>
                <a:ea typeface="굴림" panose="020B0600000101010101" pitchFamily="50" charset="-127"/>
              </a:rPr>
              <a:t>Maintain the Vision</a:t>
            </a:r>
            <a:endParaRPr lang="en-US" altLang="ko-KR">
              <a:solidFill>
                <a:srgbClr val="000000"/>
              </a:solidFill>
              <a:latin typeface="Palatino" pitchFamily="-128" charset="0"/>
              <a:ea typeface="굴림" panose="020B0600000101010101" pitchFamily="50" charset="-127"/>
            </a:endParaRPr>
          </a:p>
          <a:p>
            <a:pPr eaLnBrk="1" hangingPunct="1">
              <a:spcBef>
                <a:spcPts val="533"/>
              </a:spcBef>
            </a:pPr>
            <a:r>
              <a:rPr lang="en-US" altLang="ko-KR">
                <a:solidFill>
                  <a:srgbClr val="000000"/>
                </a:solidFill>
                <a:latin typeface="Palatino" pitchFamily="-128" charset="0"/>
                <a:ea typeface="굴림" panose="020B0600000101010101" pitchFamily="50" charset="-127"/>
              </a:rPr>
              <a:t>4: </a:t>
            </a:r>
            <a:r>
              <a:rPr lang="en-US" altLang="ko-KR" i="1">
                <a:solidFill>
                  <a:srgbClr val="000000"/>
                </a:solidFill>
                <a:latin typeface="Palatino" pitchFamily="-128" charset="0"/>
                <a:ea typeface="굴림" panose="020B0600000101010101" pitchFamily="50" charset="-127"/>
              </a:rPr>
              <a:t>What You Produce, Others Will Consume</a:t>
            </a:r>
            <a:r>
              <a:rPr lang="en-US" altLang="ko-KR">
                <a:solidFill>
                  <a:srgbClr val="000000"/>
                </a:solidFill>
                <a:latin typeface="Palatino" pitchFamily="-128" charset="0"/>
                <a:ea typeface="굴림" panose="020B0600000101010101" pitchFamily="50" charset="-127"/>
              </a:rPr>
              <a:t> </a:t>
            </a:r>
          </a:p>
          <a:p>
            <a:pPr eaLnBrk="1" hangingPunct="1">
              <a:spcBef>
                <a:spcPts val="533"/>
              </a:spcBef>
            </a:pPr>
            <a:r>
              <a:rPr lang="en-US" altLang="ko-KR">
                <a:solidFill>
                  <a:srgbClr val="000000"/>
                </a:solidFill>
                <a:latin typeface="Palatino" pitchFamily="-128" charset="0"/>
                <a:ea typeface="굴림" panose="020B0600000101010101" pitchFamily="50" charset="-127"/>
              </a:rPr>
              <a:t>5: </a:t>
            </a:r>
            <a:r>
              <a:rPr lang="en-US" altLang="ko-KR" i="1">
                <a:solidFill>
                  <a:srgbClr val="000000"/>
                </a:solidFill>
                <a:latin typeface="Palatino" pitchFamily="-128" charset="0"/>
                <a:ea typeface="굴림" panose="020B0600000101010101" pitchFamily="50" charset="-127"/>
              </a:rPr>
              <a:t>Be Open to the Future </a:t>
            </a:r>
            <a:r>
              <a:rPr lang="en-US" altLang="ko-KR">
                <a:solidFill>
                  <a:srgbClr val="000000"/>
                </a:solidFill>
                <a:latin typeface="Palatino" pitchFamily="-128" charset="0"/>
                <a:ea typeface="굴림" panose="020B0600000101010101" pitchFamily="50" charset="-127"/>
              </a:rPr>
              <a:t> </a:t>
            </a:r>
          </a:p>
          <a:p>
            <a:pPr eaLnBrk="1" hangingPunct="1">
              <a:spcBef>
                <a:spcPts val="533"/>
              </a:spcBef>
            </a:pPr>
            <a:r>
              <a:rPr lang="en-US" altLang="ko-KR">
                <a:latin typeface="Palatino" pitchFamily="-128" charset="0"/>
                <a:ea typeface="굴림" panose="020B0600000101010101" pitchFamily="50" charset="-127"/>
              </a:rPr>
              <a:t>6: </a:t>
            </a:r>
            <a:r>
              <a:rPr lang="en-US" altLang="ko-KR" i="1">
                <a:solidFill>
                  <a:srgbClr val="000000"/>
                </a:solidFill>
                <a:latin typeface="Palatino" pitchFamily="-128" charset="0"/>
                <a:ea typeface="굴림" panose="020B0600000101010101" pitchFamily="50" charset="-127"/>
              </a:rPr>
              <a:t>Plan Ahead for Reuse</a:t>
            </a:r>
          </a:p>
          <a:p>
            <a:pPr eaLnBrk="1" hangingPunct="1">
              <a:spcBef>
                <a:spcPts val="533"/>
              </a:spcBef>
            </a:pPr>
            <a:r>
              <a:rPr lang="en-US" altLang="ko-KR">
                <a:solidFill>
                  <a:srgbClr val="000000"/>
                </a:solidFill>
                <a:latin typeface="Palatino" pitchFamily="-128" charset="0"/>
                <a:ea typeface="굴림" panose="020B0600000101010101" pitchFamily="50" charset="-127"/>
              </a:rPr>
              <a:t>7</a:t>
            </a:r>
            <a:r>
              <a:rPr lang="en-US" altLang="ko-KR" i="1">
                <a:solidFill>
                  <a:srgbClr val="000000"/>
                </a:solidFill>
                <a:latin typeface="Palatino" pitchFamily="-128" charset="0"/>
                <a:ea typeface="굴림" panose="020B0600000101010101" pitchFamily="50" charset="-127"/>
              </a:rPr>
              <a:t>: Think!</a:t>
            </a:r>
            <a:endParaRPr lang="en-US" altLang="ko-KR" b="1" i="1">
              <a:solidFill>
                <a:srgbClr val="000000"/>
              </a:solidFill>
              <a:latin typeface="Palatino" pitchFamily="-128" charset="0"/>
              <a:ea typeface="굴림" panose="020B0600000101010101" pitchFamily="50" charset="-127"/>
            </a:endParaRPr>
          </a:p>
        </p:txBody>
      </p:sp>
    </p:spTree>
    <p:extLst>
      <p:ext uri="{BB962C8B-B14F-4D97-AF65-F5344CB8AC3E}">
        <p14:creationId xmlns:p14="http://schemas.microsoft.com/office/powerpoint/2010/main" val="2459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rrowheads="1"/>
          </p:cNvSpPr>
          <p:nvPr>
            <p:ph type="title"/>
          </p:nvPr>
        </p:nvSpPr>
        <p:spPr>
          <a:xfrm>
            <a:off x="1655763" y="244475"/>
            <a:ext cx="5840412" cy="1016000"/>
          </a:xfrm>
        </p:spPr>
        <p:txBody>
          <a:bodyPr/>
          <a:lstStyle/>
          <a:p>
            <a:pPr eaLnBrk="1" hangingPunct="1">
              <a:defRPr/>
            </a:pPr>
            <a:r>
              <a:rPr lang="en-US" altLang="ko-KR">
                <a:latin typeface="Arial" pitchFamily="34" charset="0"/>
                <a:ea typeface="굴림" charset="-127"/>
                <a:cs typeface="Arial" pitchFamily="34" charset="0"/>
              </a:rPr>
              <a:t>Software’s Dual Role</a:t>
            </a:r>
          </a:p>
        </p:txBody>
      </p:sp>
      <p:sp>
        <p:nvSpPr>
          <p:cNvPr id="762883" name="Rectangle 3"/>
          <p:cNvSpPr>
            <a:spLocks noGrp="1" noRot="1" noChangeArrowheads="1"/>
          </p:cNvSpPr>
          <p:nvPr>
            <p:ph idx="1"/>
          </p:nvPr>
        </p:nvSpPr>
        <p:spPr>
          <a:xfrm>
            <a:off x="457200" y="1422400"/>
            <a:ext cx="8622506" cy="3998913"/>
          </a:xfrm>
        </p:spPr>
        <p:txBody>
          <a:bodyPr/>
          <a:lstStyle/>
          <a:p>
            <a:pPr eaLnBrk="1" hangingPunct="1">
              <a:defRPr/>
            </a:pPr>
            <a:r>
              <a:rPr lang="en-US" altLang="ko-KR" sz="2000" dirty="0">
                <a:solidFill>
                  <a:srgbClr val="660033"/>
                </a:solidFill>
                <a:latin typeface="Arial" pitchFamily="34" charset="0"/>
                <a:ea typeface="굴림" charset="-127"/>
                <a:cs typeface="Arial" pitchFamily="34" charset="0"/>
              </a:rPr>
              <a:t>Software is a product</a:t>
            </a:r>
          </a:p>
          <a:p>
            <a:pPr lvl="1" eaLnBrk="1" hangingPunct="1">
              <a:defRPr/>
            </a:pPr>
            <a:r>
              <a:rPr lang="en-US" altLang="ko-KR" sz="1800" dirty="0">
                <a:latin typeface="Arial" pitchFamily="34" charset="0"/>
                <a:ea typeface="굴림" charset="-127"/>
                <a:cs typeface="Arial" pitchFamily="34" charset="0"/>
              </a:rPr>
              <a:t>Delivers computing potential</a:t>
            </a:r>
          </a:p>
          <a:p>
            <a:pPr lvl="1" eaLnBrk="1" hangingPunct="1">
              <a:defRPr/>
            </a:pPr>
            <a:r>
              <a:rPr lang="en-US" altLang="ko-KR" sz="1800" dirty="0">
                <a:latin typeface="Arial" pitchFamily="34" charset="0"/>
                <a:ea typeface="굴림" charset="-127"/>
                <a:cs typeface="Arial" pitchFamily="34" charset="0"/>
              </a:rPr>
              <a:t>Produces, manages, acquires, modifies, displays, or transmits </a:t>
            </a:r>
            <a:r>
              <a:rPr lang="en-US" altLang="ko-KR" sz="1800" dirty="0">
                <a:solidFill>
                  <a:srgbClr val="FF0000"/>
                </a:solidFill>
                <a:latin typeface="Arial" pitchFamily="34" charset="0"/>
                <a:ea typeface="굴림" charset="-127"/>
                <a:cs typeface="Arial" pitchFamily="34" charset="0"/>
              </a:rPr>
              <a:t>information</a:t>
            </a:r>
          </a:p>
          <a:p>
            <a:pPr eaLnBrk="1" hangingPunct="1">
              <a:defRPr/>
            </a:pPr>
            <a:r>
              <a:rPr lang="en-US" altLang="ko-KR" sz="2000" dirty="0">
                <a:solidFill>
                  <a:srgbClr val="660033"/>
                </a:solidFill>
                <a:latin typeface="Arial" pitchFamily="34" charset="0"/>
                <a:ea typeface="굴림" charset="-127"/>
                <a:cs typeface="Arial" pitchFamily="34" charset="0"/>
              </a:rPr>
              <a:t>Software is a </a:t>
            </a:r>
            <a:r>
              <a:rPr lang="en-US" altLang="ko-KR" sz="2000" dirty="0">
                <a:solidFill>
                  <a:srgbClr val="FF0000"/>
                </a:solidFill>
                <a:latin typeface="Arial" pitchFamily="34" charset="0"/>
                <a:ea typeface="굴림" charset="-127"/>
                <a:cs typeface="Arial" pitchFamily="34" charset="0"/>
              </a:rPr>
              <a:t>vehicle</a:t>
            </a:r>
            <a:r>
              <a:rPr lang="en-US" altLang="ko-KR" sz="2000" dirty="0">
                <a:solidFill>
                  <a:srgbClr val="660033"/>
                </a:solidFill>
                <a:latin typeface="Arial" pitchFamily="34" charset="0"/>
                <a:ea typeface="굴림" charset="-127"/>
                <a:cs typeface="Arial" pitchFamily="34" charset="0"/>
              </a:rPr>
              <a:t> for delivering a product</a:t>
            </a:r>
          </a:p>
          <a:p>
            <a:pPr lvl="1" eaLnBrk="1" hangingPunct="1">
              <a:defRPr/>
            </a:pPr>
            <a:r>
              <a:rPr lang="en-US" altLang="ko-KR" sz="1800" dirty="0">
                <a:latin typeface="Arial" pitchFamily="34" charset="0"/>
                <a:ea typeface="굴림" charset="-127"/>
                <a:cs typeface="Arial" pitchFamily="34" charset="0"/>
              </a:rPr>
              <a:t>Supports or directly provides system functionality</a:t>
            </a:r>
          </a:p>
          <a:p>
            <a:pPr lvl="1" eaLnBrk="1" hangingPunct="1">
              <a:defRPr/>
            </a:pPr>
            <a:r>
              <a:rPr lang="en-US" altLang="ko-KR" sz="1800" dirty="0">
                <a:latin typeface="Arial" pitchFamily="34" charset="0"/>
                <a:ea typeface="굴림" charset="-127"/>
                <a:cs typeface="Arial" pitchFamily="34" charset="0"/>
              </a:rPr>
              <a:t>Controls other programs (e.g., an operating system)</a:t>
            </a:r>
          </a:p>
          <a:p>
            <a:pPr lvl="1" eaLnBrk="1" hangingPunct="1">
              <a:defRPr/>
            </a:pPr>
            <a:r>
              <a:rPr lang="en-US" altLang="ko-KR" sz="1800" dirty="0">
                <a:latin typeface="Arial" pitchFamily="34" charset="0"/>
                <a:ea typeface="굴림" charset="-127"/>
                <a:cs typeface="Arial" pitchFamily="34" charset="0"/>
              </a:rPr>
              <a:t>Effects communications (e.g., networking software)</a:t>
            </a:r>
          </a:p>
          <a:p>
            <a:pPr lvl="1" eaLnBrk="1" hangingPunct="1">
              <a:defRPr/>
            </a:pPr>
            <a:r>
              <a:rPr lang="en-US" altLang="ko-KR" sz="1800" dirty="0">
                <a:latin typeface="Arial" pitchFamily="34" charset="0"/>
                <a:ea typeface="굴림" charset="-127"/>
                <a:cs typeface="Arial" pitchFamily="34" charset="0"/>
              </a:rPr>
              <a:t>Helps build other software (e.g., software tools)</a:t>
            </a:r>
          </a:p>
          <a:p>
            <a:pPr eaLnBrk="1" hangingPunct="1">
              <a:defRPr/>
            </a:pPr>
            <a:r>
              <a:rPr lang="en-US" altLang="ko-KR" sz="2000" dirty="0">
                <a:latin typeface="Arial" pitchFamily="34" charset="0"/>
                <a:ea typeface="굴림" charset="-127"/>
                <a:cs typeface="Arial" pitchFamily="34" charset="0"/>
              </a:rPr>
              <a:t>Even</a:t>
            </a:r>
            <a:r>
              <a:rPr lang="ko-KR" altLang="en-US" sz="2000" dirty="0">
                <a:latin typeface="Arial" pitchFamily="34" charset="0"/>
                <a:ea typeface="굴림" charset="-127"/>
                <a:cs typeface="Arial" pitchFamily="34" charset="0"/>
              </a:rPr>
              <a:t> </a:t>
            </a:r>
            <a:r>
              <a:rPr lang="en-US" altLang="ko-KR" sz="2000" dirty="0">
                <a:latin typeface="Arial" pitchFamily="34" charset="0"/>
                <a:ea typeface="굴림" charset="-127"/>
                <a:cs typeface="Arial" pitchFamily="34" charset="0"/>
              </a:rPr>
              <a:t>Software can enable the creation of new technologies</a:t>
            </a:r>
          </a:p>
          <a:p>
            <a:pPr lvl="1" eaLnBrk="1" hangingPunct="1">
              <a:defRPr/>
            </a:pPr>
            <a:r>
              <a:rPr lang="en-US" altLang="ko-KR" sz="1800" dirty="0">
                <a:latin typeface="Arial" pitchFamily="34" charset="0"/>
                <a:ea typeface="굴림" charset="-127"/>
                <a:cs typeface="Arial" pitchFamily="34" charset="0"/>
              </a:rPr>
              <a:t>E.g. genetic engineering and </a:t>
            </a:r>
            <a:r>
              <a:rPr lang="en-US" altLang="ko-KR" sz="1800" dirty="0" err="1">
                <a:latin typeface="Arial" pitchFamily="34" charset="0"/>
                <a:ea typeface="굴림" charset="-127"/>
                <a:cs typeface="Arial" pitchFamily="34" charset="0"/>
              </a:rPr>
              <a:t>nano</a:t>
            </a:r>
            <a:r>
              <a:rPr lang="en-US" altLang="ko-KR" sz="1800" dirty="0">
                <a:latin typeface="Arial" pitchFamily="34" charset="0"/>
                <a:ea typeface="굴림" charset="-127"/>
                <a:cs typeface="Arial" pitchFamily="34" charset="0"/>
              </a:rPr>
              <a:t> technology</a:t>
            </a:r>
          </a:p>
        </p:txBody>
      </p:sp>
      <p:sp>
        <p:nvSpPr>
          <p:cNvPr id="4101" name="슬라이드 번호 개체 틀 4"/>
          <p:cNvSpPr>
            <a:spLocks noGrp="1"/>
          </p:cNvSpPr>
          <p:nvPr>
            <p:ph type="sldNum" sz="quarter" idx="11"/>
          </p:nvPr>
        </p:nvSpPr>
        <p:spPr>
          <a:noFill/>
        </p:spPr>
        <p:txBody>
          <a:bodyPr/>
          <a:lstStyle/>
          <a:p>
            <a:fld id="{7A613AB5-11FF-466E-BF39-049BA4C45C48}" type="slidenum">
              <a:rPr lang="ko-KR" altLang="en-US" smtClean="0">
                <a:ea typeface="굴림" pitchFamily="50" charset="-127"/>
              </a:rPr>
              <a:pPr/>
              <a:t>2</a:t>
            </a:fld>
            <a:endParaRPr lang="en-US" altLang="ko-KR">
              <a:ea typeface="굴림"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vant Garde" charset="0"/>
                <a:ea typeface="굴림" pitchFamily="50" charset="-127"/>
              </a:rPr>
              <a:t>CS550 Intro. to SE Spring 2009  </a:t>
            </a:r>
            <a:endParaRPr lang="en-US" altLang="ko-KR" sz="1000" b="0">
              <a:solidFill>
                <a:schemeClr val="bg1"/>
              </a:solidFill>
              <a:latin typeface="Avant Garde" charset="0"/>
              <a:ea typeface="굴림" pitchFamily="50" charset="-127"/>
            </a:endParaRPr>
          </a:p>
        </p:txBody>
      </p:sp>
      <p:sp>
        <p:nvSpPr>
          <p:cNvPr id="14339"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9AE4E507-59E3-4C23-9C0E-6AC1E14B08AE}" type="slidenum">
              <a:rPr lang="ko-KR" altLang="en-US" sz="1200" b="0">
                <a:solidFill>
                  <a:schemeClr val="bg1"/>
                </a:solidFill>
                <a:latin typeface="Arial" charset="0"/>
                <a:ea typeface="굴림" pitchFamily="50" charset="-127"/>
              </a:rPr>
              <a:pPr algn="r" eaLnBrk="1" hangingPunct="1">
                <a:lnSpc>
                  <a:spcPct val="100000"/>
                </a:lnSpc>
              </a:pPr>
              <a:t>20</a:t>
            </a:fld>
            <a:endParaRPr lang="en-US" altLang="ko-KR" sz="1200" b="0">
              <a:solidFill>
                <a:schemeClr val="bg1"/>
              </a:solidFill>
              <a:latin typeface="Arial" charset="0"/>
              <a:ea typeface="굴림" pitchFamily="50" charset="-127"/>
            </a:endParaRPr>
          </a:p>
        </p:txBody>
      </p:sp>
      <p:sp>
        <p:nvSpPr>
          <p:cNvPr id="828418" name="Rectangle 2"/>
          <p:cNvSpPr>
            <a:spLocks noGrp="1" noRot="1" noChangeArrowheads="1"/>
          </p:cNvSpPr>
          <p:nvPr>
            <p:ph type="title" idx="4294967295"/>
          </p:nvPr>
        </p:nvSpPr>
        <p:spPr>
          <a:xfrm>
            <a:off x="219075" y="65088"/>
            <a:ext cx="8924925" cy="1016000"/>
          </a:xfrm>
        </p:spPr>
        <p:txBody>
          <a:bodyPr/>
          <a:lstStyle/>
          <a:p>
            <a:pPr eaLnBrk="1" hangingPunct="1">
              <a:defRPr/>
            </a:pPr>
            <a:r>
              <a:rPr lang="en-US" i="1" dirty="0">
                <a:latin typeface="Arial" pitchFamily="34" charset="0"/>
                <a:cs typeface="Arial" pitchFamily="34" charset="0"/>
              </a:rPr>
              <a:t>How a Project Starts (</a:t>
            </a:r>
            <a:r>
              <a:rPr lang="en-US" i="1" dirty="0" err="1">
                <a:latin typeface="Arial" pitchFamily="34" charset="0"/>
                <a:cs typeface="Arial" pitchFamily="34" charset="0"/>
              </a:rPr>
              <a:t>pg</a:t>
            </a:r>
            <a:r>
              <a:rPr lang="en-US" i="1" dirty="0">
                <a:latin typeface="Arial" pitchFamily="34" charset="0"/>
                <a:cs typeface="Arial" pitchFamily="34" charset="0"/>
              </a:rPr>
              <a:t> 16)</a:t>
            </a:r>
            <a:endParaRPr lang="en-US" altLang="ko-KR" dirty="0">
              <a:latin typeface="Arial" pitchFamily="34" charset="0"/>
              <a:ea typeface="굴림" pitchFamily="50" charset="-127"/>
              <a:cs typeface="Arial" pitchFamily="34" charset="0"/>
            </a:endParaRPr>
          </a:p>
        </p:txBody>
      </p:sp>
      <p:sp>
        <p:nvSpPr>
          <p:cNvPr id="14341" name="Rectangle 3"/>
          <p:cNvSpPr>
            <a:spLocks noGrp="1" noRot="1" noChangeArrowheads="1"/>
          </p:cNvSpPr>
          <p:nvPr>
            <p:ph type="body" idx="4294967295"/>
          </p:nvPr>
        </p:nvSpPr>
        <p:spPr>
          <a:xfrm>
            <a:off x="0" y="960438"/>
            <a:ext cx="4262438" cy="4700587"/>
          </a:xfrm>
          <a:noFill/>
        </p:spPr>
        <p:txBody>
          <a:bodyPr/>
          <a:lstStyle/>
          <a:p>
            <a:r>
              <a:rPr lang="en-US" altLang="ko-KR" sz="1600" b="1">
                <a:effectLst/>
                <a:latin typeface="Arial" charset="0"/>
                <a:ea typeface="굴림" pitchFamily="50" charset="-127"/>
                <a:cs typeface="Arial" charset="0"/>
              </a:rPr>
              <a:t>The scene: </a:t>
            </a:r>
          </a:p>
          <a:p>
            <a:pPr lvl="1"/>
            <a:r>
              <a:rPr lang="en-US" altLang="ko-KR" sz="1400">
                <a:effectLst/>
                <a:latin typeface="Arial" charset="0"/>
                <a:ea typeface="굴림" pitchFamily="50" charset="-127"/>
                <a:cs typeface="Arial" charset="0"/>
              </a:rPr>
              <a:t>Meeting room at CPI Corporation, a (fictional) company that makes consumer products for home and commercial use.</a:t>
            </a:r>
            <a:endParaRPr lang="ko-KR" altLang="en-US" sz="1400">
              <a:effectLst/>
              <a:latin typeface="Arial" charset="0"/>
              <a:ea typeface="굴림" pitchFamily="50" charset="-127"/>
              <a:cs typeface="Arial" charset="0"/>
            </a:endParaRPr>
          </a:p>
          <a:p>
            <a:r>
              <a:rPr lang="en-US" altLang="ko-KR" sz="1600" b="1">
                <a:effectLst/>
                <a:latin typeface="Arial" charset="0"/>
                <a:ea typeface="굴림" pitchFamily="50" charset="-127"/>
                <a:cs typeface="Arial" charset="0"/>
              </a:rPr>
              <a:t>The players: </a:t>
            </a:r>
          </a:p>
          <a:p>
            <a:pPr lvl="1"/>
            <a:r>
              <a:rPr lang="en-US" altLang="ko-KR" sz="1400">
                <a:solidFill>
                  <a:schemeClr val="bg2"/>
                </a:solidFill>
                <a:effectLst/>
                <a:latin typeface="Arial" charset="0"/>
                <a:ea typeface="굴림" pitchFamily="50" charset="-127"/>
                <a:cs typeface="Arial" charset="0"/>
              </a:rPr>
              <a:t>Mal</a:t>
            </a:r>
            <a:r>
              <a:rPr lang="en-US" altLang="ko-KR" sz="1400">
                <a:effectLst/>
                <a:latin typeface="Arial" charset="0"/>
                <a:ea typeface="굴림" pitchFamily="50" charset="-127"/>
                <a:cs typeface="Arial" charset="0"/>
              </a:rPr>
              <a:t> Golden, senior manager, product development; </a:t>
            </a:r>
          </a:p>
          <a:p>
            <a:pPr lvl="1"/>
            <a:r>
              <a:rPr lang="en-US" altLang="ko-KR" sz="1400">
                <a:solidFill>
                  <a:srgbClr val="D1039B"/>
                </a:solidFill>
                <a:effectLst/>
                <a:latin typeface="Arial" charset="0"/>
                <a:ea typeface="굴림" pitchFamily="50" charset="-127"/>
                <a:cs typeface="Arial" charset="0"/>
              </a:rPr>
              <a:t>Lisa</a:t>
            </a:r>
            <a:r>
              <a:rPr lang="en-US" altLang="ko-KR" sz="1400">
                <a:effectLst/>
                <a:latin typeface="Arial" charset="0"/>
                <a:ea typeface="굴림" pitchFamily="50" charset="-127"/>
                <a:cs typeface="Arial" charset="0"/>
              </a:rPr>
              <a:t> Perez, marketing manager;</a:t>
            </a:r>
          </a:p>
          <a:p>
            <a:pPr lvl="1"/>
            <a:r>
              <a:rPr lang="en-US" altLang="ko-KR" sz="1400">
                <a:solidFill>
                  <a:schemeClr val="accent1"/>
                </a:solidFill>
                <a:effectLst/>
                <a:latin typeface="Arial" charset="0"/>
                <a:ea typeface="굴림" pitchFamily="50" charset="-127"/>
                <a:cs typeface="Arial" charset="0"/>
              </a:rPr>
              <a:t>Lee</a:t>
            </a:r>
            <a:r>
              <a:rPr lang="en-US" altLang="ko-KR" sz="1400">
                <a:effectLst/>
                <a:latin typeface="Arial" charset="0"/>
                <a:ea typeface="굴림" pitchFamily="50" charset="-127"/>
                <a:cs typeface="Arial" charset="0"/>
              </a:rPr>
              <a:t> Warren, engineering manager; </a:t>
            </a:r>
          </a:p>
          <a:p>
            <a:pPr lvl="1"/>
            <a:r>
              <a:rPr lang="en-US" altLang="ko-KR" sz="1400">
                <a:solidFill>
                  <a:schemeClr val="hlink"/>
                </a:solidFill>
                <a:effectLst/>
                <a:latin typeface="Arial" charset="0"/>
                <a:ea typeface="굴림" pitchFamily="50" charset="-127"/>
                <a:cs typeface="Arial" charset="0"/>
              </a:rPr>
              <a:t>Joe</a:t>
            </a:r>
            <a:r>
              <a:rPr lang="en-US" altLang="ko-KR" sz="1400">
                <a:effectLst/>
                <a:latin typeface="Arial" charset="0"/>
                <a:ea typeface="굴림" pitchFamily="50" charset="-127"/>
                <a:cs typeface="Arial" charset="0"/>
              </a:rPr>
              <a:t> Camalleri, executive VP, business development.</a:t>
            </a:r>
            <a:endParaRPr lang="ko-KR" altLang="en-US" sz="1400">
              <a:effectLst/>
              <a:latin typeface="Arial" charset="0"/>
              <a:ea typeface="굴림" pitchFamily="50" charset="-127"/>
              <a:cs typeface="Arial" charset="0"/>
            </a:endParaRPr>
          </a:p>
          <a:p>
            <a:pPr>
              <a:buFont typeface="Wingdings" pitchFamily="2" charset="2"/>
              <a:buNone/>
            </a:pPr>
            <a:r>
              <a:rPr lang="en-US" altLang="ko-KR" sz="1800" b="1">
                <a:effectLst/>
                <a:latin typeface="Arial" charset="0"/>
                <a:ea typeface="굴림" pitchFamily="50" charset="-127"/>
                <a:cs typeface="Arial" charset="0"/>
              </a:rPr>
              <a:t>The conversation:</a:t>
            </a:r>
            <a:endParaRPr lang="ko-KR" altLang="en-US" sz="1800">
              <a:effectLst/>
              <a:latin typeface="Arial" charset="0"/>
              <a:ea typeface="굴림" pitchFamily="50" charset="-127"/>
              <a:cs typeface="Arial" charset="0"/>
            </a:endParaRPr>
          </a:p>
          <a:p>
            <a:r>
              <a:rPr lang="en-US" altLang="ko-KR" sz="1800" b="1">
                <a:solidFill>
                  <a:schemeClr val="hlink"/>
                </a:solidFill>
                <a:effectLst/>
                <a:latin typeface="Arial" charset="0"/>
                <a:ea typeface="굴림" pitchFamily="50" charset="-127"/>
                <a:cs typeface="Arial" charset="0"/>
              </a:rPr>
              <a:t>Joe</a:t>
            </a:r>
            <a:r>
              <a:rPr lang="en-US" altLang="ko-KR" sz="1800" b="1">
                <a:effectLst/>
                <a:latin typeface="Arial" charset="0"/>
                <a:ea typeface="굴림" pitchFamily="50" charset="-127"/>
                <a:cs typeface="Arial" charset="0"/>
              </a:rPr>
              <a:t>: </a:t>
            </a:r>
            <a:r>
              <a:rPr lang="en-US" altLang="ko-KR" sz="1800">
                <a:effectLst/>
                <a:latin typeface="Arial" charset="0"/>
                <a:ea typeface="굴림" pitchFamily="50" charset="-127"/>
                <a:cs typeface="Arial" charset="0"/>
              </a:rPr>
              <a:t>Okay, Lee, what's this I hear about your folks developing a what? A generic universal wireless box?</a:t>
            </a:r>
            <a:endParaRPr lang="ko-KR" altLang="en-US" sz="1800">
              <a:effectLst/>
              <a:latin typeface="Arial" charset="0"/>
              <a:ea typeface="굴림" pitchFamily="50" charset="-127"/>
              <a:cs typeface="Arial" charset="0"/>
            </a:endParaRPr>
          </a:p>
          <a:p>
            <a:r>
              <a:rPr lang="en-US" altLang="ko-KR" sz="1800" b="1">
                <a:solidFill>
                  <a:schemeClr val="accent1"/>
                </a:solidFill>
                <a:effectLst/>
                <a:latin typeface="Arial" charset="0"/>
                <a:ea typeface="굴림" pitchFamily="50" charset="-127"/>
                <a:cs typeface="Arial" charset="0"/>
              </a:rPr>
              <a:t>Lee</a:t>
            </a:r>
            <a:r>
              <a:rPr lang="en-US" altLang="ko-KR" sz="1800" b="1">
                <a:effectLst/>
                <a:latin typeface="Arial" charset="0"/>
                <a:ea typeface="굴림" pitchFamily="50" charset="-127"/>
                <a:cs typeface="Arial" charset="0"/>
              </a:rPr>
              <a:t>: </a:t>
            </a:r>
            <a:r>
              <a:rPr lang="en-US" altLang="ko-KR" sz="1800">
                <a:effectLst/>
                <a:latin typeface="Arial" charset="0"/>
                <a:ea typeface="굴림" pitchFamily="50" charset="-127"/>
                <a:cs typeface="Arial" charset="0"/>
              </a:rPr>
              <a:t>It's pretty cool, about the size</a:t>
            </a:r>
          </a:p>
        </p:txBody>
      </p:sp>
      <p:sp>
        <p:nvSpPr>
          <p:cNvPr id="8" name="Rectangle 3"/>
          <p:cNvSpPr txBox="1">
            <a:spLocks noRot="1" noChangeArrowheads="1"/>
          </p:cNvSpPr>
          <p:nvPr/>
        </p:nvSpPr>
        <p:spPr bwMode="auto">
          <a:xfrm>
            <a:off x="4498975" y="960438"/>
            <a:ext cx="4329113" cy="4700587"/>
          </a:xfrm>
          <a:prstGeom prst="rect">
            <a:avLst/>
          </a:prstGeom>
          <a:noFill/>
          <a:ln w="9525">
            <a:noFill/>
            <a:miter lim="800000"/>
            <a:headEnd/>
            <a:tailEnd/>
          </a:ln>
          <a:effectLst/>
        </p:spPr>
        <p:txBody>
          <a:bodyPr/>
          <a:lstStyle/>
          <a:p>
            <a:pPr marL="342900" indent="-342900">
              <a:lnSpc>
                <a:spcPct val="100000"/>
              </a:lnSpc>
              <a:spcBef>
                <a:spcPct val="20000"/>
              </a:spcBef>
              <a:buClr>
                <a:srgbClr val="FFCC00"/>
              </a:buClr>
              <a:buSzPct val="70000"/>
              <a:defRPr/>
            </a:pPr>
            <a:r>
              <a:rPr lang="en-US" altLang="ko-KR" b="0" dirty="0">
                <a:solidFill>
                  <a:schemeClr val="bg2">
                    <a:lumMod val="75000"/>
                    <a:lumOff val="25000"/>
                  </a:schemeClr>
                </a:solidFill>
                <a:latin typeface="Arial" pitchFamily="34" charset="0"/>
                <a:ea typeface="굴림" pitchFamily="50" charset="-127"/>
                <a:cs typeface="Arial" pitchFamily="34" charset="0"/>
              </a:rPr>
              <a:t>     of a small matchbook. We can attach it to sensors of all kinds, a digital camera, just about anything. Using the 802.11 b wireless protocol. It allows us to access the device's output without wires. We think it'll lead to a whole new generation of products.</a:t>
            </a:r>
            <a:endParaRPr lang="ko-KR" altLang="en-US" b="0" dirty="0">
              <a:solidFill>
                <a:schemeClr val="bg2">
                  <a:lumMod val="75000"/>
                  <a:lumOff val="25000"/>
                </a:schemeClr>
              </a:solidFill>
              <a:latin typeface="Arial" pitchFamily="34" charset="0"/>
              <a:ea typeface="굴림" pitchFamily="50" charset="-127"/>
              <a:cs typeface="Arial" pitchFamily="34" charset="0"/>
            </a:endParaRPr>
          </a:p>
          <a:p>
            <a:pPr marL="342900" indent="-342900">
              <a:lnSpc>
                <a:spcPct val="100000"/>
              </a:lnSpc>
              <a:spcBef>
                <a:spcPct val="20000"/>
              </a:spcBef>
              <a:buClr>
                <a:srgbClr val="FFCC00"/>
              </a:buClr>
              <a:buSzPct val="70000"/>
              <a:buFont typeface="Wingdings" pitchFamily="2" charset="2"/>
              <a:buChar char="n"/>
              <a:defRPr/>
            </a:pPr>
            <a:r>
              <a:rPr lang="en-US" altLang="ko-KR" dirty="0">
                <a:solidFill>
                  <a:srgbClr val="FFC000"/>
                </a:solidFill>
                <a:latin typeface="Arial" pitchFamily="34" charset="0"/>
                <a:ea typeface="굴림" pitchFamily="50" charset="-127"/>
                <a:cs typeface="Arial" pitchFamily="34" charset="0"/>
              </a:rPr>
              <a:t>Joe</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You agree, Mal?</a:t>
            </a:r>
          </a:p>
          <a:p>
            <a:pPr marL="342900" indent="-342900">
              <a:lnSpc>
                <a:spcPct val="100000"/>
              </a:lnSpc>
              <a:spcBef>
                <a:spcPct val="20000"/>
              </a:spcBef>
              <a:buClr>
                <a:srgbClr val="FFCC00"/>
              </a:buClr>
              <a:buSzPct val="70000"/>
              <a:buFont typeface="Wingdings" pitchFamily="2" charset="2"/>
              <a:buChar char="n"/>
              <a:defRPr/>
            </a:pPr>
            <a:r>
              <a:rPr lang="en-US" altLang="ko-KR" dirty="0">
                <a:solidFill>
                  <a:schemeClr val="bg2"/>
                </a:solidFill>
                <a:latin typeface="Arial" pitchFamily="34" charset="0"/>
                <a:ea typeface="굴림" pitchFamily="50" charset="-127"/>
                <a:cs typeface="Arial" pitchFamily="34" charset="0"/>
              </a:rPr>
              <a:t>Mal</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I do. In fact, with sales as flat as they've been this year, we need something new. Lisa and I have been doing a little </a:t>
            </a:r>
            <a:r>
              <a:rPr lang="en-US" altLang="ko-KR" b="0" u="sng" dirty="0">
                <a:solidFill>
                  <a:schemeClr val="bg2">
                    <a:lumMod val="75000"/>
                    <a:lumOff val="25000"/>
                  </a:schemeClr>
                </a:solidFill>
                <a:latin typeface="Arial" pitchFamily="34" charset="0"/>
                <a:ea typeface="굴림" pitchFamily="50" charset="-127"/>
                <a:cs typeface="Arial" pitchFamily="34" charset="0"/>
              </a:rPr>
              <a:t>market research</a:t>
            </a:r>
            <a:r>
              <a:rPr lang="en-US" altLang="ko-KR" b="0" dirty="0">
                <a:solidFill>
                  <a:schemeClr val="bg2">
                    <a:lumMod val="75000"/>
                    <a:lumOff val="25000"/>
                  </a:schemeClr>
                </a:solidFill>
                <a:latin typeface="Arial" pitchFamily="34" charset="0"/>
                <a:ea typeface="굴림" pitchFamily="50" charset="-127"/>
                <a:cs typeface="Arial" pitchFamily="34" charset="0"/>
              </a:rPr>
              <a:t>, and we think we've got a line of products that could be big.</a:t>
            </a:r>
            <a:endParaRPr lang="ko-KR" altLang="en-US" b="0" dirty="0">
              <a:solidFill>
                <a:schemeClr val="bg2">
                  <a:lumMod val="75000"/>
                  <a:lumOff val="25000"/>
                </a:schemeClr>
              </a:solidFill>
              <a:latin typeface="Arial" pitchFamily="34" charset="0"/>
              <a:ea typeface="굴림" pitchFamily="50" charset="-127"/>
              <a:cs typeface="Arial" pitchFamily="34" charset="0"/>
            </a:endParaRPr>
          </a:p>
          <a:p>
            <a:pPr marL="342900" indent="-342900">
              <a:lnSpc>
                <a:spcPct val="100000"/>
              </a:lnSpc>
              <a:spcBef>
                <a:spcPct val="20000"/>
              </a:spcBef>
              <a:buClr>
                <a:srgbClr val="FFCC00"/>
              </a:buClr>
              <a:buSzPct val="70000"/>
              <a:buFont typeface="Wingdings" pitchFamily="2" charset="2"/>
              <a:buChar char="n"/>
              <a:defRPr/>
            </a:pPr>
            <a:r>
              <a:rPr lang="en-US" altLang="ko-KR" dirty="0">
                <a:solidFill>
                  <a:srgbClr val="FFC000"/>
                </a:solidFill>
                <a:latin typeface="Arial" pitchFamily="34" charset="0"/>
                <a:ea typeface="굴림" pitchFamily="50" charset="-127"/>
                <a:cs typeface="Arial" pitchFamily="34" charset="0"/>
              </a:rPr>
              <a:t>Joe</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How big... , </a:t>
            </a:r>
            <a:r>
              <a:rPr lang="en-US" altLang="ko-KR" b="0" u="sng" dirty="0">
                <a:solidFill>
                  <a:schemeClr val="bg2">
                    <a:lumMod val="75000"/>
                    <a:lumOff val="25000"/>
                  </a:schemeClr>
                </a:solidFill>
                <a:latin typeface="Arial" pitchFamily="34" charset="0"/>
                <a:ea typeface="굴림" pitchFamily="50" charset="-127"/>
                <a:cs typeface="Arial" pitchFamily="34" charset="0"/>
              </a:rPr>
              <a:t>bottom-line</a:t>
            </a:r>
            <a:r>
              <a:rPr lang="en-US" altLang="ko-KR" b="0" dirty="0">
                <a:solidFill>
                  <a:schemeClr val="bg2">
                    <a:lumMod val="75000"/>
                    <a:lumOff val="25000"/>
                  </a:schemeClr>
                </a:solidFill>
                <a:latin typeface="Arial" pitchFamily="34" charset="0"/>
                <a:ea typeface="굴림" pitchFamily="50" charset="-127"/>
                <a:cs typeface="Arial" pitchFamily="34" charset="0"/>
              </a:rPr>
              <a:t> </a:t>
            </a:r>
            <a:r>
              <a:rPr lang="en-US" altLang="ko-KR" b="0" dirty="0">
                <a:latin typeface="Arial" pitchFamily="34" charset="0"/>
                <a:ea typeface="굴림" pitchFamily="50" charset="-127"/>
                <a:cs typeface="Arial" pitchFamily="34" charset="0"/>
              </a:rPr>
              <a:t>big?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rial" charset="0"/>
                <a:ea typeface="굴림" pitchFamily="50" charset="-127"/>
                <a:cs typeface="Arial" charset="0"/>
              </a:rPr>
              <a:t>CS550 Intro. to SE Spring 2009  </a:t>
            </a:r>
          </a:p>
        </p:txBody>
      </p:sp>
      <p:sp>
        <p:nvSpPr>
          <p:cNvPr id="15363"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FCAA4582-003E-4686-B09A-9EC72614B5D7}" type="slidenum">
              <a:rPr lang="ko-KR" altLang="en-US" sz="1200" b="0">
                <a:solidFill>
                  <a:schemeClr val="bg1"/>
                </a:solidFill>
                <a:latin typeface="Arial" charset="0"/>
                <a:ea typeface="굴림" pitchFamily="50" charset="-127"/>
                <a:cs typeface="Arial" charset="0"/>
              </a:rPr>
              <a:pPr algn="r" eaLnBrk="1" hangingPunct="1">
                <a:lnSpc>
                  <a:spcPct val="100000"/>
                </a:lnSpc>
              </a:pPr>
              <a:t>21</a:t>
            </a:fld>
            <a:endParaRPr lang="en-US" altLang="ko-KR" sz="1200" b="0">
              <a:solidFill>
                <a:schemeClr val="bg1"/>
              </a:solidFill>
              <a:latin typeface="Arial" charset="0"/>
              <a:ea typeface="굴림" pitchFamily="50" charset="-127"/>
              <a:cs typeface="Arial" charset="0"/>
            </a:endParaRPr>
          </a:p>
        </p:txBody>
      </p:sp>
      <p:sp>
        <p:nvSpPr>
          <p:cNvPr id="15364" name="Rectangle 3"/>
          <p:cNvSpPr txBox="1">
            <a:spLocks noRot="1" noChangeArrowheads="1"/>
          </p:cNvSpPr>
          <p:nvPr/>
        </p:nvSpPr>
        <p:spPr bwMode="auto">
          <a:xfrm>
            <a:off x="4264025" y="820738"/>
            <a:ext cx="4859338" cy="4700587"/>
          </a:xfrm>
          <a:prstGeom prst="rect">
            <a:avLst/>
          </a:prstGeom>
          <a:noFill/>
          <a:ln w="9525">
            <a:noFill/>
            <a:miter lim="800000"/>
            <a:headEnd/>
            <a:tailEnd/>
          </a:ln>
        </p:spPr>
        <p:txBody>
          <a:bodyPr/>
          <a:lstStyle/>
          <a:p>
            <a:pPr marL="342900" indent="-342900">
              <a:lnSpc>
                <a:spcPct val="100000"/>
              </a:lnSpc>
              <a:spcBef>
                <a:spcPct val="20000"/>
              </a:spcBef>
              <a:buClr>
                <a:srgbClr val="FFCC00"/>
              </a:buClr>
              <a:buSzPct val="70000"/>
              <a:buFont typeface="Wingdings" pitchFamily="2" charset="2"/>
              <a:buChar char="n"/>
            </a:pPr>
            <a:r>
              <a:rPr lang="en-US" altLang="ko-KR" dirty="0">
                <a:solidFill>
                  <a:srgbClr val="00B0F0"/>
                </a:solidFill>
                <a:latin typeface="Arial" charset="0"/>
                <a:ea typeface="굴림" pitchFamily="50" charset="-127"/>
                <a:cs typeface="Arial" charset="0"/>
              </a:rPr>
              <a:t>Lee</a:t>
            </a:r>
            <a:r>
              <a:rPr lang="en-US" altLang="ko-KR" dirty="0">
                <a:solidFill>
                  <a:srgbClr val="002060"/>
                </a:solidFill>
                <a:latin typeface="Arial" charset="0"/>
                <a:ea typeface="굴림" pitchFamily="50" charset="-127"/>
                <a:cs typeface="Arial" charset="0"/>
              </a:rPr>
              <a:t>: (jumping in) </a:t>
            </a:r>
            <a:r>
              <a:rPr lang="en-US" altLang="ko-KR" b="0" dirty="0">
                <a:solidFill>
                  <a:srgbClr val="002060"/>
                </a:solidFill>
                <a:latin typeface="Arial" charset="0"/>
                <a:ea typeface="굴림" pitchFamily="50" charset="-127"/>
                <a:cs typeface="Arial" charset="0"/>
              </a:rPr>
              <a:t>Engineering's done a technical feasibility study of this idea, Joe. It's doable at low manufacturing cost. Most hardware is off the shelf. Software is an issue, but it's nothing that we can't do.</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rgbClr val="FFC000"/>
                </a:solidFill>
                <a:latin typeface="Arial" charset="0"/>
                <a:ea typeface="굴림" pitchFamily="50" charset="-127"/>
                <a:cs typeface="Arial" charset="0"/>
              </a:rPr>
              <a:t>Joe</a:t>
            </a:r>
            <a:r>
              <a:rPr lang="en-US" altLang="ko-KR" dirty="0">
                <a:solidFill>
                  <a:srgbClr val="002060"/>
                </a:solidFill>
                <a:latin typeface="Arial" charset="0"/>
                <a:ea typeface="굴림" pitchFamily="50" charset="-127"/>
                <a:cs typeface="Arial" charset="0"/>
              </a:rPr>
              <a:t>: </a:t>
            </a:r>
            <a:r>
              <a:rPr lang="en-US" altLang="ko-KR" b="0" dirty="0">
                <a:solidFill>
                  <a:srgbClr val="002060"/>
                </a:solidFill>
                <a:latin typeface="Arial" charset="0"/>
                <a:ea typeface="굴림" pitchFamily="50" charset="-127"/>
                <a:cs typeface="Arial" charset="0"/>
              </a:rPr>
              <a:t>Interesting. Now, I asked about the </a:t>
            </a:r>
            <a:r>
              <a:rPr lang="en-US" altLang="ko-KR" b="0" u="sng" dirty="0">
                <a:solidFill>
                  <a:srgbClr val="002060"/>
                </a:solidFill>
                <a:latin typeface="Arial" charset="0"/>
                <a:ea typeface="굴림" pitchFamily="50" charset="-127"/>
                <a:cs typeface="Arial" charset="0"/>
              </a:rPr>
              <a:t>bottom line</a:t>
            </a:r>
            <a:r>
              <a:rPr lang="en-US" altLang="ko-KR" b="0" dirty="0">
                <a:solidFill>
                  <a:srgbClr val="002060"/>
                </a:solidFill>
                <a:latin typeface="Arial" charset="0"/>
                <a:ea typeface="굴림" pitchFamily="50" charset="-127"/>
                <a:cs typeface="Arial" charset="0"/>
              </a:rPr>
              <a:t>.</a:t>
            </a:r>
            <a:endParaRPr lang="en-US" altLang="ko-KR" dirty="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chemeClr val="bg2"/>
                </a:solidFill>
                <a:latin typeface="Arial" charset="0"/>
                <a:ea typeface="굴림" pitchFamily="50" charset="-127"/>
                <a:cs typeface="Arial" charset="0"/>
              </a:rPr>
              <a:t>Mal</a:t>
            </a:r>
            <a:r>
              <a:rPr lang="en-US" altLang="ko-KR" dirty="0">
                <a:solidFill>
                  <a:srgbClr val="002060"/>
                </a:solidFill>
                <a:latin typeface="Arial" charset="0"/>
                <a:ea typeface="굴림" pitchFamily="50" charset="-127"/>
                <a:cs typeface="Arial" charset="0"/>
              </a:rPr>
              <a:t>: </a:t>
            </a:r>
            <a:r>
              <a:rPr lang="en-US" altLang="ko-KR" b="0" dirty="0">
                <a:solidFill>
                  <a:srgbClr val="002060"/>
                </a:solidFill>
                <a:latin typeface="Arial" charset="0"/>
                <a:ea typeface="굴림" pitchFamily="50" charset="-127"/>
                <a:cs typeface="Arial" charset="0"/>
              </a:rPr>
              <a:t>PCs have penetrated 70 percent of all households in the USA. If we could price this thing right, it could be a killer-app. Nobody else has our wireless box--it's proprietary. We'll have a two-year jump on the competition. Revenue? Maybe as much as </a:t>
            </a:r>
            <a:r>
              <a:rPr lang="en-US" altLang="ko-KR" b="0" u="sng" dirty="0">
                <a:solidFill>
                  <a:srgbClr val="002060"/>
                </a:solidFill>
                <a:latin typeface="Arial" charset="0"/>
                <a:ea typeface="굴림" pitchFamily="50" charset="-127"/>
                <a:cs typeface="Arial" charset="0"/>
              </a:rPr>
              <a:t>$30-40 million </a:t>
            </a:r>
            <a:r>
              <a:rPr lang="en-US" altLang="ko-KR" b="0" dirty="0">
                <a:solidFill>
                  <a:srgbClr val="002060"/>
                </a:solidFill>
                <a:latin typeface="Arial" charset="0"/>
                <a:ea typeface="굴림" pitchFamily="50" charset="-127"/>
                <a:cs typeface="Arial" charset="0"/>
              </a:rPr>
              <a:t>in the second year.</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rgbClr val="FFC000"/>
                </a:solidFill>
                <a:latin typeface="Arial" charset="0"/>
                <a:ea typeface="굴림" pitchFamily="50" charset="-127"/>
                <a:cs typeface="Arial" charset="0"/>
              </a:rPr>
              <a:t>Joe</a:t>
            </a:r>
            <a:r>
              <a:rPr lang="en-US" altLang="ko-KR" dirty="0">
                <a:solidFill>
                  <a:srgbClr val="002060"/>
                </a:solidFill>
                <a:latin typeface="Arial" charset="0"/>
                <a:ea typeface="굴림" pitchFamily="50" charset="-127"/>
                <a:cs typeface="Arial" charset="0"/>
              </a:rPr>
              <a:t> (smiling): </a:t>
            </a:r>
            <a:r>
              <a:rPr lang="en-US" altLang="ko-KR" b="0" dirty="0">
                <a:solidFill>
                  <a:srgbClr val="002060"/>
                </a:solidFill>
                <a:latin typeface="Arial" charset="0"/>
                <a:ea typeface="굴림" pitchFamily="50" charset="-127"/>
                <a:cs typeface="Arial" charset="0"/>
              </a:rPr>
              <a:t>Let's take this to the next level. I'm interested.</a:t>
            </a:r>
            <a:endParaRPr lang="ko-KR" altLang="en-US" b="0">
              <a:solidFill>
                <a:srgbClr val="002060"/>
              </a:solidFill>
              <a:latin typeface="Arial" charset="0"/>
              <a:ea typeface="굴림" pitchFamily="50" charset="-127"/>
              <a:cs typeface="Arial" charset="0"/>
            </a:endParaRPr>
          </a:p>
        </p:txBody>
      </p:sp>
      <p:sp>
        <p:nvSpPr>
          <p:cNvPr id="15365" name="Rectangle 3"/>
          <p:cNvSpPr txBox="1">
            <a:spLocks noRot="1" noChangeArrowheads="1"/>
          </p:cNvSpPr>
          <p:nvPr/>
        </p:nvSpPr>
        <p:spPr bwMode="auto">
          <a:xfrm>
            <a:off x="88900" y="909638"/>
            <a:ext cx="4329113" cy="4700587"/>
          </a:xfrm>
          <a:prstGeom prst="rect">
            <a:avLst/>
          </a:prstGeom>
          <a:noFill/>
          <a:ln w="9525">
            <a:noFill/>
            <a:miter lim="800000"/>
            <a:headEnd/>
            <a:tailEnd/>
          </a:ln>
        </p:spPr>
        <p:txBody>
          <a:bodyPr/>
          <a:lstStyle/>
          <a:p>
            <a:pPr marL="342900" indent="-342900">
              <a:lnSpc>
                <a:spcPct val="100000"/>
              </a:lnSpc>
              <a:spcBef>
                <a:spcPct val="20000"/>
              </a:spcBef>
              <a:buClr>
                <a:srgbClr val="FFCC00"/>
              </a:buClr>
              <a:buSzPct val="70000"/>
              <a:buFont typeface="Wingdings" pitchFamily="2" charset="2"/>
              <a:buChar char="n"/>
            </a:pPr>
            <a:r>
              <a:rPr lang="en-US" altLang="ko-KR">
                <a:solidFill>
                  <a:schemeClr val="bg2"/>
                </a:solidFill>
                <a:latin typeface="Arial" charset="0"/>
                <a:ea typeface="굴림" pitchFamily="50" charset="-127"/>
                <a:cs typeface="Arial" charset="0"/>
              </a:rPr>
              <a:t>Mal</a:t>
            </a:r>
            <a:r>
              <a:rPr lang="en-US" altLang="ko-KR">
                <a:solidFill>
                  <a:srgbClr val="002060"/>
                </a:solidFill>
                <a:latin typeface="Arial" charset="0"/>
                <a:ea typeface="굴림" pitchFamily="50" charset="-127"/>
                <a:cs typeface="Arial" charset="0"/>
              </a:rPr>
              <a:t>: (avoiding a direct commitment): </a:t>
            </a:r>
            <a:r>
              <a:rPr lang="en-US" altLang="ko-KR" b="0">
                <a:solidFill>
                  <a:srgbClr val="002060"/>
                </a:solidFill>
                <a:latin typeface="Arial" charset="0"/>
                <a:ea typeface="굴림" pitchFamily="50" charset="-127"/>
                <a:cs typeface="Arial" charset="0"/>
              </a:rPr>
              <a:t>Tell him about our idea, Lisa.</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a:solidFill>
                  <a:srgbClr val="D1039B"/>
                </a:solidFill>
                <a:latin typeface="Arial" charset="0"/>
                <a:ea typeface="굴림" pitchFamily="50" charset="-127"/>
                <a:cs typeface="Arial" charset="0"/>
              </a:rPr>
              <a:t>Lisa</a:t>
            </a:r>
            <a:r>
              <a:rPr lang="en-US" altLang="ko-KR">
                <a:solidFill>
                  <a:srgbClr val="002060"/>
                </a:solidFill>
                <a:latin typeface="Arial" charset="0"/>
                <a:ea typeface="굴림" pitchFamily="50" charset="-127"/>
                <a:cs typeface="Arial" charset="0"/>
              </a:rPr>
              <a:t>: </a:t>
            </a:r>
            <a:r>
              <a:rPr lang="en-US" altLang="ko-KR" b="0">
                <a:solidFill>
                  <a:srgbClr val="002060"/>
                </a:solidFill>
                <a:latin typeface="Arial" charset="0"/>
                <a:ea typeface="굴림" pitchFamily="50" charset="-127"/>
                <a:cs typeface="Arial" charset="0"/>
              </a:rPr>
              <a:t>It's a whole new generation of what we call "home management</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pPr>
            <a:r>
              <a:rPr lang="en-US" altLang="ko-KR" b="0">
                <a:solidFill>
                  <a:srgbClr val="002060"/>
                </a:solidFill>
                <a:latin typeface="Arial" charset="0"/>
                <a:ea typeface="굴림" pitchFamily="50" charset="-127"/>
                <a:cs typeface="Arial" charset="0"/>
              </a:rPr>
              <a:t>	products." We call 'em </a:t>
            </a:r>
            <a:r>
              <a:rPr lang="en-US" altLang="ko-KR" b="0" i="1">
                <a:solidFill>
                  <a:srgbClr val="002060"/>
                </a:solidFill>
                <a:latin typeface="Arial" charset="0"/>
                <a:ea typeface="굴림" pitchFamily="50" charset="-127"/>
                <a:cs typeface="Arial" charset="0"/>
              </a:rPr>
              <a:t>SafeHome. </a:t>
            </a:r>
            <a:r>
              <a:rPr lang="en-US" altLang="ko-KR" b="0">
                <a:solidFill>
                  <a:srgbClr val="002060"/>
                </a:solidFill>
                <a:latin typeface="Arial" charset="0"/>
                <a:ea typeface="굴림" pitchFamily="50" charset="-127"/>
                <a:cs typeface="Arial" charset="0"/>
              </a:rPr>
              <a:t>They use the new wireless interface, provide homeowners or small business people with a system that's controlled by their PC--home security, home surveillance, appliance and device control. You know, turn down the home air conditioner while you're driving home, that sort of thing.</a:t>
            </a:r>
            <a:endParaRPr lang="ko-KR" altLang="en-US" b="0">
              <a:solidFill>
                <a:srgbClr val="002060"/>
              </a:solidFill>
              <a:latin typeface="Arial" charset="0"/>
              <a:ea typeface="굴림" pitchFamily="50" charset="-127"/>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rrowheads="1"/>
          </p:cNvSpPr>
          <p:nvPr>
            <p:ph type="title"/>
          </p:nvPr>
        </p:nvSpPr>
        <p:spPr>
          <a:xfrm>
            <a:off x="2527300" y="244475"/>
            <a:ext cx="4089400" cy="600075"/>
          </a:xfrm>
        </p:spPr>
        <p:txBody>
          <a:bodyPr wrap="none" lIns="63500" tIns="25400" rIns="63500" bIns="25400" anchor="t">
            <a:spAutoFit/>
          </a:bodyPr>
          <a:lstStyle/>
          <a:p>
            <a:pPr eaLnBrk="1" hangingPunct="1">
              <a:defRPr/>
            </a:pPr>
            <a:r>
              <a:rPr lang="en-US" altLang="ko-KR">
                <a:latin typeface="Arial" pitchFamily="34" charset="0"/>
                <a:ea typeface="굴림" charset="-127"/>
                <a:cs typeface="Arial" pitchFamily="34" charset="0"/>
              </a:rPr>
              <a:t>What is Software?</a:t>
            </a:r>
          </a:p>
        </p:txBody>
      </p:sp>
      <p:sp>
        <p:nvSpPr>
          <p:cNvPr id="5124" name="슬라이드 번호 개체 틀 4"/>
          <p:cNvSpPr>
            <a:spLocks noGrp="1"/>
          </p:cNvSpPr>
          <p:nvPr>
            <p:ph type="sldNum" sz="quarter" idx="11"/>
          </p:nvPr>
        </p:nvSpPr>
        <p:spPr>
          <a:noFill/>
        </p:spPr>
        <p:txBody>
          <a:bodyPr/>
          <a:lstStyle/>
          <a:p>
            <a:fld id="{30EE5B10-B9AC-48DD-ACB4-15DA4FD4B4FE}" type="slidenum">
              <a:rPr lang="ko-KR" altLang="en-US" smtClean="0">
                <a:ea typeface="굴림" pitchFamily="50" charset="-127"/>
              </a:rPr>
              <a:pPr/>
              <a:t>3</a:t>
            </a:fld>
            <a:endParaRPr lang="en-US" altLang="ko-KR">
              <a:ea typeface="굴림" pitchFamily="50" charset="-127"/>
            </a:endParaRPr>
          </a:p>
        </p:txBody>
      </p:sp>
      <p:sp>
        <p:nvSpPr>
          <p:cNvPr id="5125" name="Freeform 3"/>
          <p:cNvSpPr>
            <a:spLocks/>
          </p:cNvSpPr>
          <p:nvPr/>
        </p:nvSpPr>
        <p:spPr bwMode="auto">
          <a:xfrm>
            <a:off x="4127500" y="3213100"/>
            <a:ext cx="496888" cy="1487488"/>
          </a:xfrm>
          <a:custGeom>
            <a:avLst/>
            <a:gdLst>
              <a:gd name="T0" fmla="*/ 2147483647 w 313"/>
              <a:gd name="T1" fmla="*/ 0 h 937"/>
              <a:gd name="T2" fmla="*/ 2147483647 w 313"/>
              <a:gd name="T3" fmla="*/ 0 h 937"/>
              <a:gd name="T4" fmla="*/ 0 w 313"/>
              <a:gd name="T5" fmla="*/ 2147483647 h 937"/>
              <a:gd name="T6" fmla="*/ 2147483647 w 313"/>
              <a:gd name="T7" fmla="*/ 2147483647 h 937"/>
              <a:gd name="T8" fmla="*/ 0 60000 65536"/>
              <a:gd name="T9" fmla="*/ 0 60000 65536"/>
              <a:gd name="T10" fmla="*/ 0 60000 65536"/>
              <a:gd name="T11" fmla="*/ 0 60000 65536"/>
              <a:gd name="T12" fmla="*/ 0 w 313"/>
              <a:gd name="T13" fmla="*/ 0 h 937"/>
              <a:gd name="T14" fmla="*/ 313 w 313"/>
              <a:gd name="T15" fmla="*/ 937 h 937"/>
            </a:gdLst>
            <a:ahLst/>
            <a:cxnLst>
              <a:cxn ang="T8">
                <a:pos x="T0" y="T1"/>
              </a:cxn>
              <a:cxn ang="T9">
                <a:pos x="T2" y="T3"/>
              </a:cxn>
              <a:cxn ang="T10">
                <a:pos x="T4" y="T5"/>
              </a:cxn>
              <a:cxn ang="T11">
                <a:pos x="T6" y="T7"/>
              </a:cxn>
            </a:cxnLst>
            <a:rect l="T12" t="T13" r="T14" b="T15"/>
            <a:pathLst>
              <a:path w="313" h="937">
                <a:moveTo>
                  <a:pt x="184" y="0"/>
                </a:moveTo>
                <a:lnTo>
                  <a:pt x="184" y="0"/>
                </a:lnTo>
                <a:lnTo>
                  <a:pt x="0" y="552"/>
                </a:lnTo>
                <a:lnTo>
                  <a:pt x="312" y="936"/>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26" name="Freeform 4"/>
          <p:cNvSpPr>
            <a:spLocks/>
          </p:cNvSpPr>
          <p:nvPr/>
        </p:nvSpPr>
        <p:spPr bwMode="auto">
          <a:xfrm>
            <a:off x="4102100" y="3187700"/>
            <a:ext cx="496888" cy="1487488"/>
          </a:xfrm>
          <a:custGeom>
            <a:avLst/>
            <a:gdLst>
              <a:gd name="T0" fmla="*/ 2147483647 w 313"/>
              <a:gd name="T1" fmla="*/ 0 h 937"/>
              <a:gd name="T2" fmla="*/ 0 w 313"/>
              <a:gd name="T3" fmla="*/ 2147483647 h 937"/>
              <a:gd name="T4" fmla="*/ 2147483647 w 313"/>
              <a:gd name="T5" fmla="*/ 2147483647 h 937"/>
              <a:gd name="T6" fmla="*/ 0 60000 65536"/>
              <a:gd name="T7" fmla="*/ 0 60000 65536"/>
              <a:gd name="T8" fmla="*/ 0 60000 65536"/>
              <a:gd name="T9" fmla="*/ 0 w 313"/>
              <a:gd name="T10" fmla="*/ 0 h 937"/>
              <a:gd name="T11" fmla="*/ 313 w 313"/>
              <a:gd name="T12" fmla="*/ 937 h 937"/>
            </a:gdLst>
            <a:ahLst/>
            <a:cxnLst>
              <a:cxn ang="T6">
                <a:pos x="T0" y="T1"/>
              </a:cxn>
              <a:cxn ang="T7">
                <a:pos x="T2" y="T3"/>
              </a:cxn>
              <a:cxn ang="T8">
                <a:pos x="T4" y="T5"/>
              </a:cxn>
            </a:cxnLst>
            <a:rect l="T9" t="T10" r="T11" b="T12"/>
            <a:pathLst>
              <a:path w="313" h="937">
                <a:moveTo>
                  <a:pt x="184" y="0"/>
                </a:moveTo>
                <a:lnTo>
                  <a:pt x="0" y="552"/>
                </a:lnTo>
                <a:lnTo>
                  <a:pt x="312" y="936"/>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27" name="Rectangle 5"/>
          <p:cNvSpPr>
            <a:spLocks noChangeArrowheads="1"/>
          </p:cNvSpPr>
          <p:nvPr/>
        </p:nvSpPr>
        <p:spPr bwMode="auto">
          <a:xfrm>
            <a:off x="6108700" y="2184400"/>
            <a:ext cx="1524000" cy="13081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28" name="Rectangle 6"/>
          <p:cNvSpPr>
            <a:spLocks noChangeArrowheads="1"/>
          </p:cNvSpPr>
          <p:nvPr/>
        </p:nvSpPr>
        <p:spPr bwMode="auto">
          <a:xfrm>
            <a:off x="6108700" y="2184400"/>
            <a:ext cx="1524000" cy="13081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29" name="AutoShape 7"/>
          <p:cNvSpPr>
            <a:spLocks noChangeArrowheads="1"/>
          </p:cNvSpPr>
          <p:nvPr/>
        </p:nvSpPr>
        <p:spPr bwMode="auto">
          <a:xfrm>
            <a:off x="6159500" y="2260600"/>
            <a:ext cx="1422400" cy="1181100"/>
          </a:xfrm>
          <a:prstGeom prst="roundRect">
            <a:avLst>
              <a:gd name="adj" fmla="val 18611"/>
            </a:avLst>
          </a:prstGeom>
          <a:noFill/>
          <a:ln w="12700">
            <a:solidFill>
              <a:schemeClr val="bg2"/>
            </a:solidFill>
            <a:round/>
            <a:headEnd/>
            <a:tailEnd/>
          </a:ln>
        </p:spPr>
        <p:txBody>
          <a:bodyPr wrap="none" anchor="ctr"/>
          <a:lstStyle/>
          <a:p>
            <a:endParaRPr lang="ko-KR" altLang="en-US">
              <a:ea typeface="굴림" pitchFamily="50" charset="-127"/>
            </a:endParaRPr>
          </a:p>
        </p:txBody>
      </p:sp>
      <p:sp>
        <p:nvSpPr>
          <p:cNvPr id="5130" name="AutoShape 8"/>
          <p:cNvSpPr>
            <a:spLocks noChangeArrowheads="1"/>
          </p:cNvSpPr>
          <p:nvPr/>
        </p:nvSpPr>
        <p:spPr bwMode="auto">
          <a:xfrm>
            <a:off x="6159500" y="2260600"/>
            <a:ext cx="1422400" cy="1181100"/>
          </a:xfrm>
          <a:prstGeom prst="roundRect">
            <a:avLst>
              <a:gd name="adj" fmla="val 19889"/>
            </a:avLst>
          </a:prstGeom>
          <a:noFill/>
          <a:ln w="12700">
            <a:solidFill>
              <a:schemeClr val="bg2"/>
            </a:solidFill>
            <a:round/>
            <a:headEnd/>
            <a:tailEnd/>
          </a:ln>
        </p:spPr>
        <p:txBody>
          <a:bodyPr wrap="none" anchor="ctr"/>
          <a:lstStyle/>
          <a:p>
            <a:endParaRPr lang="ko-KR" altLang="en-US">
              <a:ea typeface="굴림" pitchFamily="50" charset="-127"/>
            </a:endParaRPr>
          </a:p>
        </p:txBody>
      </p:sp>
      <p:sp>
        <p:nvSpPr>
          <p:cNvPr id="5131" name="Rectangle 9"/>
          <p:cNvSpPr>
            <a:spLocks noChangeArrowheads="1"/>
          </p:cNvSpPr>
          <p:nvPr/>
        </p:nvSpPr>
        <p:spPr bwMode="auto">
          <a:xfrm>
            <a:off x="6108700" y="3530600"/>
            <a:ext cx="1524000" cy="3429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2" name="Rectangle 10"/>
          <p:cNvSpPr>
            <a:spLocks noChangeArrowheads="1"/>
          </p:cNvSpPr>
          <p:nvPr/>
        </p:nvSpPr>
        <p:spPr bwMode="auto">
          <a:xfrm>
            <a:off x="6108700" y="3530600"/>
            <a:ext cx="1524000" cy="3429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3" name="Rectangle 11"/>
          <p:cNvSpPr>
            <a:spLocks noChangeArrowheads="1"/>
          </p:cNvSpPr>
          <p:nvPr/>
        </p:nvSpPr>
        <p:spPr bwMode="auto">
          <a:xfrm>
            <a:off x="6108700" y="3784600"/>
            <a:ext cx="1524000" cy="1397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4" name="Rectangle 12"/>
          <p:cNvSpPr>
            <a:spLocks noChangeArrowheads="1"/>
          </p:cNvSpPr>
          <p:nvPr/>
        </p:nvSpPr>
        <p:spPr bwMode="auto">
          <a:xfrm>
            <a:off x="6108700" y="3784600"/>
            <a:ext cx="1524000" cy="1397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5" name="Freeform 13"/>
          <p:cNvSpPr>
            <a:spLocks/>
          </p:cNvSpPr>
          <p:nvPr/>
        </p:nvSpPr>
        <p:spPr bwMode="auto">
          <a:xfrm>
            <a:off x="5803900" y="3708400"/>
            <a:ext cx="1792288" cy="928688"/>
          </a:xfrm>
          <a:custGeom>
            <a:avLst/>
            <a:gdLst>
              <a:gd name="T0" fmla="*/ 2147483647 w 1129"/>
              <a:gd name="T1" fmla="*/ 0 h 585"/>
              <a:gd name="T2" fmla="*/ 2147483647 w 1129"/>
              <a:gd name="T3" fmla="*/ 0 h 585"/>
              <a:gd name="T4" fmla="*/ 2147483647 w 1129"/>
              <a:gd name="T5" fmla="*/ 2147483647 h 585"/>
              <a:gd name="T6" fmla="*/ 2147483647 w 1129"/>
              <a:gd name="T7" fmla="*/ 2147483647 h 585"/>
              <a:gd name="T8" fmla="*/ 0 w 1129"/>
              <a:gd name="T9" fmla="*/ 2147483647 h 585"/>
              <a:gd name="T10" fmla="*/ 2147483647 w 1129"/>
              <a:gd name="T11" fmla="*/ 0 h 585"/>
              <a:gd name="T12" fmla="*/ 0 60000 65536"/>
              <a:gd name="T13" fmla="*/ 0 60000 65536"/>
              <a:gd name="T14" fmla="*/ 0 60000 65536"/>
              <a:gd name="T15" fmla="*/ 0 60000 65536"/>
              <a:gd name="T16" fmla="*/ 0 60000 65536"/>
              <a:gd name="T17" fmla="*/ 0 60000 65536"/>
              <a:gd name="T18" fmla="*/ 0 w 1129"/>
              <a:gd name="T19" fmla="*/ 0 h 585"/>
              <a:gd name="T20" fmla="*/ 1129 w 1129"/>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1129" h="585">
                <a:moveTo>
                  <a:pt x="128" y="0"/>
                </a:moveTo>
                <a:lnTo>
                  <a:pt x="128" y="0"/>
                </a:lnTo>
                <a:lnTo>
                  <a:pt x="1128" y="312"/>
                </a:lnTo>
                <a:lnTo>
                  <a:pt x="880" y="584"/>
                </a:lnTo>
                <a:lnTo>
                  <a:pt x="0" y="128"/>
                </a:lnTo>
                <a:lnTo>
                  <a:pt x="128"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36" name="Freeform 14"/>
          <p:cNvSpPr>
            <a:spLocks/>
          </p:cNvSpPr>
          <p:nvPr/>
        </p:nvSpPr>
        <p:spPr bwMode="auto">
          <a:xfrm>
            <a:off x="5778500" y="3683000"/>
            <a:ext cx="1792288" cy="928688"/>
          </a:xfrm>
          <a:custGeom>
            <a:avLst/>
            <a:gdLst>
              <a:gd name="T0" fmla="*/ 2147483647 w 1129"/>
              <a:gd name="T1" fmla="*/ 0 h 585"/>
              <a:gd name="T2" fmla="*/ 2147483647 w 1129"/>
              <a:gd name="T3" fmla="*/ 2147483647 h 585"/>
              <a:gd name="T4" fmla="*/ 2147483647 w 1129"/>
              <a:gd name="T5" fmla="*/ 2147483647 h 585"/>
              <a:gd name="T6" fmla="*/ 0 w 1129"/>
              <a:gd name="T7" fmla="*/ 2147483647 h 585"/>
              <a:gd name="T8" fmla="*/ 2147483647 w 1129"/>
              <a:gd name="T9" fmla="*/ 0 h 585"/>
              <a:gd name="T10" fmla="*/ 0 60000 65536"/>
              <a:gd name="T11" fmla="*/ 0 60000 65536"/>
              <a:gd name="T12" fmla="*/ 0 60000 65536"/>
              <a:gd name="T13" fmla="*/ 0 60000 65536"/>
              <a:gd name="T14" fmla="*/ 0 60000 65536"/>
              <a:gd name="T15" fmla="*/ 0 w 1129"/>
              <a:gd name="T16" fmla="*/ 0 h 585"/>
              <a:gd name="T17" fmla="*/ 1129 w 1129"/>
              <a:gd name="T18" fmla="*/ 585 h 585"/>
            </a:gdLst>
            <a:ahLst/>
            <a:cxnLst>
              <a:cxn ang="T10">
                <a:pos x="T0" y="T1"/>
              </a:cxn>
              <a:cxn ang="T11">
                <a:pos x="T2" y="T3"/>
              </a:cxn>
              <a:cxn ang="T12">
                <a:pos x="T4" y="T5"/>
              </a:cxn>
              <a:cxn ang="T13">
                <a:pos x="T6" y="T7"/>
              </a:cxn>
              <a:cxn ang="T14">
                <a:pos x="T8" y="T9"/>
              </a:cxn>
            </a:cxnLst>
            <a:rect l="T15" t="T16" r="T17" b="T18"/>
            <a:pathLst>
              <a:path w="1129" h="585">
                <a:moveTo>
                  <a:pt x="128" y="0"/>
                </a:moveTo>
                <a:lnTo>
                  <a:pt x="1128" y="312"/>
                </a:lnTo>
                <a:lnTo>
                  <a:pt x="880" y="584"/>
                </a:lnTo>
                <a:lnTo>
                  <a:pt x="0" y="128"/>
                </a:lnTo>
                <a:lnTo>
                  <a:pt x="128" y="0"/>
                </a:lnTo>
              </a:path>
            </a:pathLst>
          </a:custGeom>
          <a:solidFill>
            <a:schemeClr val="bg1"/>
          </a:solidFill>
          <a:ln w="12700" cap="rnd">
            <a:solidFill>
              <a:schemeClr val="bg2"/>
            </a:solidFill>
            <a:round/>
            <a:headEnd/>
            <a:tailEnd/>
          </a:ln>
        </p:spPr>
        <p:txBody>
          <a:bodyPr/>
          <a:lstStyle/>
          <a:p>
            <a:endParaRPr lang="ko-KR" altLang="en-US">
              <a:ea typeface="굴림" pitchFamily="50" charset="-127"/>
            </a:endParaRPr>
          </a:p>
        </p:txBody>
      </p:sp>
      <p:sp>
        <p:nvSpPr>
          <p:cNvPr id="5137" name="Freeform 15"/>
          <p:cNvSpPr>
            <a:spLocks/>
          </p:cNvSpPr>
          <p:nvPr/>
        </p:nvSpPr>
        <p:spPr bwMode="auto">
          <a:xfrm>
            <a:off x="5803900" y="3911600"/>
            <a:ext cx="1792288" cy="801688"/>
          </a:xfrm>
          <a:custGeom>
            <a:avLst/>
            <a:gdLst>
              <a:gd name="T0" fmla="*/ 2147483647 w 1129"/>
              <a:gd name="T1" fmla="*/ 2147483647 h 505"/>
              <a:gd name="T2" fmla="*/ 2147483647 w 1129"/>
              <a:gd name="T3" fmla="*/ 2147483647 h 505"/>
              <a:gd name="T4" fmla="*/ 2147483647 w 1129"/>
              <a:gd name="T5" fmla="*/ 2147483647 h 505"/>
              <a:gd name="T6" fmla="*/ 2147483647 w 1129"/>
              <a:gd name="T7" fmla="*/ 2147483647 h 505"/>
              <a:gd name="T8" fmla="*/ 0 w 1129"/>
              <a:gd name="T9" fmla="*/ 0 h 505"/>
              <a:gd name="T10" fmla="*/ 0 60000 65536"/>
              <a:gd name="T11" fmla="*/ 0 60000 65536"/>
              <a:gd name="T12" fmla="*/ 0 60000 65536"/>
              <a:gd name="T13" fmla="*/ 0 60000 65536"/>
              <a:gd name="T14" fmla="*/ 0 60000 65536"/>
              <a:gd name="T15" fmla="*/ 0 w 1129"/>
              <a:gd name="T16" fmla="*/ 0 h 505"/>
              <a:gd name="T17" fmla="*/ 1129 w 1129"/>
              <a:gd name="T18" fmla="*/ 505 h 505"/>
            </a:gdLst>
            <a:ahLst/>
            <a:cxnLst>
              <a:cxn ang="T10">
                <a:pos x="T0" y="T1"/>
              </a:cxn>
              <a:cxn ang="T11">
                <a:pos x="T2" y="T3"/>
              </a:cxn>
              <a:cxn ang="T12">
                <a:pos x="T4" y="T5"/>
              </a:cxn>
              <a:cxn ang="T13">
                <a:pos x="T6" y="T7"/>
              </a:cxn>
              <a:cxn ang="T14">
                <a:pos x="T8" y="T9"/>
              </a:cxn>
            </a:cxnLst>
            <a:rect l="T15" t="T16" r="T17" b="T18"/>
            <a:pathLst>
              <a:path w="1129" h="505">
                <a:moveTo>
                  <a:pt x="1128" y="184"/>
                </a:moveTo>
                <a:lnTo>
                  <a:pt x="1128" y="184"/>
                </a:lnTo>
                <a:lnTo>
                  <a:pt x="1128" y="312"/>
                </a:lnTo>
                <a:lnTo>
                  <a:pt x="880" y="504"/>
                </a:lnTo>
                <a:lnTo>
                  <a:pt x="0"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38" name="Freeform 16"/>
          <p:cNvSpPr>
            <a:spLocks/>
          </p:cNvSpPr>
          <p:nvPr/>
        </p:nvSpPr>
        <p:spPr bwMode="auto">
          <a:xfrm>
            <a:off x="5778500" y="3886200"/>
            <a:ext cx="1792288" cy="801688"/>
          </a:xfrm>
          <a:custGeom>
            <a:avLst/>
            <a:gdLst>
              <a:gd name="T0" fmla="*/ 2147483647 w 1129"/>
              <a:gd name="T1" fmla="*/ 2147483647 h 505"/>
              <a:gd name="T2" fmla="*/ 2147483647 w 1129"/>
              <a:gd name="T3" fmla="*/ 2147483647 h 505"/>
              <a:gd name="T4" fmla="*/ 2147483647 w 1129"/>
              <a:gd name="T5" fmla="*/ 2147483647 h 505"/>
              <a:gd name="T6" fmla="*/ 0 w 1129"/>
              <a:gd name="T7" fmla="*/ 0 h 505"/>
              <a:gd name="T8" fmla="*/ 0 60000 65536"/>
              <a:gd name="T9" fmla="*/ 0 60000 65536"/>
              <a:gd name="T10" fmla="*/ 0 60000 65536"/>
              <a:gd name="T11" fmla="*/ 0 60000 65536"/>
              <a:gd name="T12" fmla="*/ 0 w 1129"/>
              <a:gd name="T13" fmla="*/ 0 h 505"/>
              <a:gd name="T14" fmla="*/ 1129 w 1129"/>
              <a:gd name="T15" fmla="*/ 505 h 505"/>
            </a:gdLst>
            <a:ahLst/>
            <a:cxnLst>
              <a:cxn ang="T8">
                <a:pos x="T0" y="T1"/>
              </a:cxn>
              <a:cxn ang="T9">
                <a:pos x="T2" y="T3"/>
              </a:cxn>
              <a:cxn ang="T10">
                <a:pos x="T4" y="T5"/>
              </a:cxn>
              <a:cxn ang="T11">
                <a:pos x="T6" y="T7"/>
              </a:cxn>
            </a:cxnLst>
            <a:rect l="T12" t="T13" r="T14" b="T15"/>
            <a:pathLst>
              <a:path w="1129" h="505">
                <a:moveTo>
                  <a:pt x="1128" y="184"/>
                </a:moveTo>
                <a:lnTo>
                  <a:pt x="1128" y="312"/>
                </a:lnTo>
                <a:lnTo>
                  <a:pt x="880" y="504"/>
                </a:lnTo>
                <a:lnTo>
                  <a:pt x="0" y="0"/>
                </a:lnTo>
              </a:path>
            </a:pathLst>
          </a:custGeom>
          <a:noFill/>
          <a:ln w="12700" cap="rnd">
            <a:solidFill>
              <a:schemeClr val="bg2"/>
            </a:solidFill>
            <a:round/>
            <a:headEnd/>
            <a:tailEnd/>
          </a:ln>
        </p:spPr>
        <p:txBody>
          <a:bodyPr/>
          <a:lstStyle/>
          <a:p>
            <a:r>
              <a:rPr lang="en-US" altLang="ko-KR">
                <a:ea typeface="굴림" pitchFamily="50" charset="-127"/>
              </a:rPr>
              <a:t>a</a:t>
            </a:r>
            <a:endParaRPr lang="ko-KR" altLang="en-US">
              <a:ea typeface="굴림" pitchFamily="50" charset="-127"/>
            </a:endParaRPr>
          </a:p>
        </p:txBody>
      </p:sp>
      <p:sp>
        <p:nvSpPr>
          <p:cNvPr id="5139" name="Line 17"/>
          <p:cNvSpPr>
            <a:spLocks noChangeShapeType="1"/>
          </p:cNvSpPr>
          <p:nvPr/>
        </p:nvSpPr>
        <p:spPr bwMode="auto">
          <a:xfrm>
            <a:off x="7150100" y="4676142"/>
            <a:ext cx="0" cy="63500"/>
          </a:xfrm>
          <a:prstGeom prst="line">
            <a:avLst/>
          </a:prstGeom>
          <a:noFill/>
          <a:ln w="12700">
            <a:solidFill>
              <a:schemeClr val="bg2"/>
            </a:solidFill>
            <a:round/>
            <a:headEnd/>
            <a:tailEnd/>
          </a:ln>
        </p:spPr>
        <p:txBody>
          <a:bodyPr wrap="none" anchor="ctr"/>
          <a:lstStyle/>
          <a:p>
            <a:endParaRPr lang="ko-KR" altLang="en-US"/>
          </a:p>
        </p:txBody>
      </p:sp>
      <p:sp>
        <p:nvSpPr>
          <p:cNvPr id="5140" name="Freeform 18"/>
          <p:cNvSpPr>
            <a:spLocks/>
          </p:cNvSpPr>
          <p:nvPr/>
        </p:nvSpPr>
        <p:spPr bwMode="auto">
          <a:xfrm>
            <a:off x="5410200" y="4064000"/>
            <a:ext cx="420688" cy="268288"/>
          </a:xfrm>
          <a:custGeom>
            <a:avLst/>
            <a:gdLst>
              <a:gd name="T0" fmla="*/ 2147483647 w 265"/>
              <a:gd name="T1" fmla="*/ 0 h 169"/>
              <a:gd name="T2" fmla="*/ 2147483647 w 265"/>
              <a:gd name="T3" fmla="*/ 0 h 169"/>
              <a:gd name="T4" fmla="*/ 2147483647 w 265"/>
              <a:gd name="T5" fmla="*/ 2147483647 h 169"/>
              <a:gd name="T6" fmla="*/ 2147483647 w 265"/>
              <a:gd name="T7" fmla="*/ 2147483647 h 169"/>
              <a:gd name="T8" fmla="*/ 0 w 265"/>
              <a:gd name="T9" fmla="*/ 2147483647 h 169"/>
              <a:gd name="T10" fmla="*/ 2147483647 w 265"/>
              <a:gd name="T11" fmla="*/ 0 h 169"/>
              <a:gd name="T12" fmla="*/ 0 60000 65536"/>
              <a:gd name="T13" fmla="*/ 0 60000 65536"/>
              <a:gd name="T14" fmla="*/ 0 60000 65536"/>
              <a:gd name="T15" fmla="*/ 0 60000 65536"/>
              <a:gd name="T16" fmla="*/ 0 60000 65536"/>
              <a:gd name="T17" fmla="*/ 0 60000 65536"/>
              <a:gd name="T18" fmla="*/ 0 w 265"/>
              <a:gd name="T19" fmla="*/ 0 h 169"/>
              <a:gd name="T20" fmla="*/ 265 w 265"/>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265" h="169">
                <a:moveTo>
                  <a:pt x="176" y="0"/>
                </a:moveTo>
                <a:lnTo>
                  <a:pt x="176" y="0"/>
                </a:lnTo>
                <a:lnTo>
                  <a:pt x="264" y="48"/>
                </a:lnTo>
                <a:lnTo>
                  <a:pt x="80" y="168"/>
                </a:lnTo>
                <a:lnTo>
                  <a:pt x="0" y="120"/>
                </a:lnTo>
                <a:lnTo>
                  <a:pt x="176"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1" name="Freeform 19"/>
          <p:cNvSpPr>
            <a:spLocks/>
          </p:cNvSpPr>
          <p:nvPr/>
        </p:nvSpPr>
        <p:spPr bwMode="auto">
          <a:xfrm>
            <a:off x="5384800" y="4038600"/>
            <a:ext cx="420688" cy="268288"/>
          </a:xfrm>
          <a:custGeom>
            <a:avLst/>
            <a:gdLst>
              <a:gd name="T0" fmla="*/ 2147483647 w 265"/>
              <a:gd name="T1" fmla="*/ 0 h 169"/>
              <a:gd name="T2" fmla="*/ 2147483647 w 265"/>
              <a:gd name="T3" fmla="*/ 2147483647 h 169"/>
              <a:gd name="T4" fmla="*/ 2147483647 w 265"/>
              <a:gd name="T5" fmla="*/ 2147483647 h 169"/>
              <a:gd name="T6" fmla="*/ 0 w 265"/>
              <a:gd name="T7" fmla="*/ 2147483647 h 169"/>
              <a:gd name="T8" fmla="*/ 2147483647 w 265"/>
              <a:gd name="T9" fmla="*/ 0 h 169"/>
              <a:gd name="T10" fmla="*/ 0 60000 65536"/>
              <a:gd name="T11" fmla="*/ 0 60000 65536"/>
              <a:gd name="T12" fmla="*/ 0 60000 65536"/>
              <a:gd name="T13" fmla="*/ 0 60000 65536"/>
              <a:gd name="T14" fmla="*/ 0 60000 65536"/>
              <a:gd name="T15" fmla="*/ 0 w 265"/>
              <a:gd name="T16" fmla="*/ 0 h 169"/>
              <a:gd name="T17" fmla="*/ 265 w 265"/>
              <a:gd name="T18" fmla="*/ 169 h 169"/>
            </a:gdLst>
            <a:ahLst/>
            <a:cxnLst>
              <a:cxn ang="T10">
                <a:pos x="T0" y="T1"/>
              </a:cxn>
              <a:cxn ang="T11">
                <a:pos x="T2" y="T3"/>
              </a:cxn>
              <a:cxn ang="T12">
                <a:pos x="T4" y="T5"/>
              </a:cxn>
              <a:cxn ang="T13">
                <a:pos x="T6" y="T7"/>
              </a:cxn>
              <a:cxn ang="T14">
                <a:pos x="T8" y="T9"/>
              </a:cxn>
            </a:cxnLst>
            <a:rect l="T15" t="T16" r="T17" b="T18"/>
            <a:pathLst>
              <a:path w="265" h="169">
                <a:moveTo>
                  <a:pt x="176" y="0"/>
                </a:moveTo>
                <a:lnTo>
                  <a:pt x="264" y="48"/>
                </a:lnTo>
                <a:lnTo>
                  <a:pt x="80" y="168"/>
                </a:lnTo>
                <a:lnTo>
                  <a:pt x="0" y="120"/>
                </a:lnTo>
                <a:lnTo>
                  <a:pt x="176"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2" name="Freeform 20"/>
          <p:cNvSpPr>
            <a:spLocks/>
          </p:cNvSpPr>
          <p:nvPr/>
        </p:nvSpPr>
        <p:spPr bwMode="auto">
          <a:xfrm>
            <a:off x="5410200" y="4165600"/>
            <a:ext cx="420688" cy="217488"/>
          </a:xfrm>
          <a:custGeom>
            <a:avLst/>
            <a:gdLst>
              <a:gd name="T0" fmla="*/ 2147483647 w 265"/>
              <a:gd name="T1" fmla="*/ 0 h 137"/>
              <a:gd name="T2" fmla="*/ 2147483647 w 265"/>
              <a:gd name="T3" fmla="*/ 0 h 137"/>
              <a:gd name="T4" fmla="*/ 2147483647 w 265"/>
              <a:gd name="T5" fmla="*/ 2147483647 h 137"/>
              <a:gd name="T6" fmla="*/ 2147483647 w 265"/>
              <a:gd name="T7" fmla="*/ 2147483647 h 137"/>
              <a:gd name="T8" fmla="*/ 0 w 265"/>
              <a:gd name="T9" fmla="*/ 2147483647 h 137"/>
              <a:gd name="T10" fmla="*/ 0 60000 65536"/>
              <a:gd name="T11" fmla="*/ 0 60000 65536"/>
              <a:gd name="T12" fmla="*/ 0 60000 65536"/>
              <a:gd name="T13" fmla="*/ 0 60000 65536"/>
              <a:gd name="T14" fmla="*/ 0 60000 65536"/>
              <a:gd name="T15" fmla="*/ 0 w 265"/>
              <a:gd name="T16" fmla="*/ 0 h 137"/>
              <a:gd name="T17" fmla="*/ 265 w 265"/>
              <a:gd name="T18" fmla="*/ 137 h 137"/>
            </a:gdLst>
            <a:ahLst/>
            <a:cxnLst>
              <a:cxn ang="T10">
                <a:pos x="T0" y="T1"/>
              </a:cxn>
              <a:cxn ang="T11">
                <a:pos x="T2" y="T3"/>
              </a:cxn>
              <a:cxn ang="T12">
                <a:pos x="T4" y="T5"/>
              </a:cxn>
              <a:cxn ang="T13">
                <a:pos x="T6" y="T7"/>
              </a:cxn>
              <a:cxn ang="T14">
                <a:pos x="T8" y="T9"/>
              </a:cxn>
            </a:cxnLst>
            <a:rect l="T15" t="T16" r="T17" b="T18"/>
            <a:pathLst>
              <a:path w="265" h="137">
                <a:moveTo>
                  <a:pt x="264" y="0"/>
                </a:moveTo>
                <a:lnTo>
                  <a:pt x="264" y="0"/>
                </a:lnTo>
                <a:lnTo>
                  <a:pt x="264" y="72"/>
                </a:lnTo>
                <a:lnTo>
                  <a:pt x="64" y="136"/>
                </a:lnTo>
                <a:lnTo>
                  <a:pt x="0" y="8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3" name="Freeform 21"/>
          <p:cNvSpPr>
            <a:spLocks/>
          </p:cNvSpPr>
          <p:nvPr/>
        </p:nvSpPr>
        <p:spPr bwMode="auto">
          <a:xfrm>
            <a:off x="5384800" y="4140200"/>
            <a:ext cx="420688" cy="217488"/>
          </a:xfrm>
          <a:custGeom>
            <a:avLst/>
            <a:gdLst>
              <a:gd name="T0" fmla="*/ 2147483647 w 265"/>
              <a:gd name="T1" fmla="*/ 0 h 137"/>
              <a:gd name="T2" fmla="*/ 2147483647 w 265"/>
              <a:gd name="T3" fmla="*/ 2147483647 h 137"/>
              <a:gd name="T4" fmla="*/ 2147483647 w 265"/>
              <a:gd name="T5" fmla="*/ 2147483647 h 137"/>
              <a:gd name="T6" fmla="*/ 0 w 265"/>
              <a:gd name="T7" fmla="*/ 2147483647 h 137"/>
              <a:gd name="T8" fmla="*/ 0 60000 65536"/>
              <a:gd name="T9" fmla="*/ 0 60000 65536"/>
              <a:gd name="T10" fmla="*/ 0 60000 65536"/>
              <a:gd name="T11" fmla="*/ 0 60000 65536"/>
              <a:gd name="T12" fmla="*/ 0 w 265"/>
              <a:gd name="T13" fmla="*/ 0 h 137"/>
              <a:gd name="T14" fmla="*/ 265 w 265"/>
              <a:gd name="T15" fmla="*/ 137 h 137"/>
            </a:gdLst>
            <a:ahLst/>
            <a:cxnLst>
              <a:cxn ang="T8">
                <a:pos x="T0" y="T1"/>
              </a:cxn>
              <a:cxn ang="T9">
                <a:pos x="T2" y="T3"/>
              </a:cxn>
              <a:cxn ang="T10">
                <a:pos x="T4" y="T5"/>
              </a:cxn>
              <a:cxn ang="T11">
                <a:pos x="T6" y="T7"/>
              </a:cxn>
            </a:cxnLst>
            <a:rect l="T12" t="T13" r="T14" b="T15"/>
            <a:pathLst>
              <a:path w="265" h="137">
                <a:moveTo>
                  <a:pt x="264" y="0"/>
                </a:moveTo>
                <a:lnTo>
                  <a:pt x="264" y="72"/>
                </a:lnTo>
                <a:lnTo>
                  <a:pt x="64" y="136"/>
                </a:lnTo>
                <a:lnTo>
                  <a:pt x="0" y="8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4" name="Line 22"/>
          <p:cNvSpPr>
            <a:spLocks noChangeShapeType="1"/>
          </p:cNvSpPr>
          <p:nvPr/>
        </p:nvSpPr>
        <p:spPr bwMode="auto">
          <a:xfrm>
            <a:off x="5461000" y="4279900"/>
            <a:ext cx="0" cy="38100"/>
          </a:xfrm>
          <a:prstGeom prst="line">
            <a:avLst/>
          </a:prstGeom>
          <a:noFill/>
          <a:ln w="19050">
            <a:solidFill>
              <a:schemeClr val="bg2"/>
            </a:solidFill>
            <a:round/>
            <a:headEnd/>
            <a:tailEnd/>
          </a:ln>
        </p:spPr>
        <p:txBody>
          <a:bodyPr wrap="none" anchor="ctr"/>
          <a:lstStyle/>
          <a:p>
            <a:endParaRPr lang="ko-KR" altLang="en-US"/>
          </a:p>
        </p:txBody>
      </p:sp>
      <p:sp>
        <p:nvSpPr>
          <p:cNvPr id="5145" name="Line 23"/>
          <p:cNvSpPr>
            <a:spLocks noChangeShapeType="1"/>
          </p:cNvSpPr>
          <p:nvPr/>
        </p:nvSpPr>
        <p:spPr bwMode="auto">
          <a:xfrm>
            <a:off x="5359400" y="4203700"/>
            <a:ext cx="0" cy="38100"/>
          </a:xfrm>
          <a:prstGeom prst="line">
            <a:avLst/>
          </a:prstGeom>
          <a:noFill/>
          <a:ln w="19050">
            <a:solidFill>
              <a:schemeClr val="bg2"/>
            </a:solidFill>
            <a:round/>
            <a:headEnd/>
            <a:tailEnd/>
          </a:ln>
        </p:spPr>
        <p:txBody>
          <a:bodyPr wrap="none" anchor="ctr"/>
          <a:lstStyle/>
          <a:p>
            <a:endParaRPr lang="ko-KR" altLang="en-US"/>
          </a:p>
        </p:txBody>
      </p:sp>
      <p:sp>
        <p:nvSpPr>
          <p:cNvPr id="5146" name="Freeform 24"/>
          <p:cNvSpPr>
            <a:spLocks/>
          </p:cNvSpPr>
          <p:nvPr/>
        </p:nvSpPr>
        <p:spPr bwMode="auto">
          <a:xfrm>
            <a:off x="5676900" y="3797300"/>
            <a:ext cx="255588" cy="407988"/>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2147483647 w 161"/>
              <a:gd name="T17" fmla="*/ 2147483647 h 257"/>
              <a:gd name="T18" fmla="*/ 0 w 161"/>
              <a:gd name="T19" fmla="*/ 2147483647 h 257"/>
              <a:gd name="T20" fmla="*/ 0 w 161"/>
              <a:gd name="T21" fmla="*/ 2147483647 h 257"/>
              <a:gd name="T22" fmla="*/ 2147483647 w 161"/>
              <a:gd name="T23" fmla="*/ 2147483647 h 257"/>
              <a:gd name="T24" fmla="*/ 2147483647 w 161"/>
              <a:gd name="T25" fmla="*/ 2147483647 h 257"/>
              <a:gd name="T26" fmla="*/ 2147483647 w 161"/>
              <a:gd name="T27" fmla="*/ 0 h 257"/>
              <a:gd name="T28" fmla="*/ 2147483647 w 161"/>
              <a:gd name="T29" fmla="*/ 2147483647 h 257"/>
              <a:gd name="T30" fmla="*/ 2147483647 w 161"/>
              <a:gd name="T31" fmla="*/ 214748364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57"/>
              <a:gd name="T50" fmla="*/ 161 w 161"/>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57">
                <a:moveTo>
                  <a:pt x="96" y="256"/>
                </a:moveTo>
                <a:lnTo>
                  <a:pt x="96" y="256"/>
                </a:ln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7" name="Freeform 25"/>
          <p:cNvSpPr>
            <a:spLocks/>
          </p:cNvSpPr>
          <p:nvPr/>
        </p:nvSpPr>
        <p:spPr bwMode="auto">
          <a:xfrm>
            <a:off x="5651500" y="3771900"/>
            <a:ext cx="255588" cy="407988"/>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0 w 161"/>
              <a:gd name="T17" fmla="*/ 2147483647 h 257"/>
              <a:gd name="T18" fmla="*/ 0 w 161"/>
              <a:gd name="T19" fmla="*/ 2147483647 h 257"/>
              <a:gd name="T20" fmla="*/ 2147483647 w 161"/>
              <a:gd name="T21" fmla="*/ 2147483647 h 257"/>
              <a:gd name="T22" fmla="*/ 2147483647 w 161"/>
              <a:gd name="T23" fmla="*/ 2147483647 h 257"/>
              <a:gd name="T24" fmla="*/ 2147483647 w 161"/>
              <a:gd name="T25" fmla="*/ 0 h 257"/>
              <a:gd name="T26" fmla="*/ 2147483647 w 161"/>
              <a:gd name="T27" fmla="*/ 2147483647 h 257"/>
              <a:gd name="T28" fmla="*/ 2147483647 w 161"/>
              <a:gd name="T29" fmla="*/ 2147483647 h 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257"/>
              <a:gd name="T47" fmla="*/ 161 w 161"/>
              <a:gd name="T48" fmla="*/ 257 h 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257">
                <a:moveTo>
                  <a:pt x="96" y="256"/>
                </a:move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8" name="Freeform 26"/>
          <p:cNvSpPr>
            <a:spLocks/>
          </p:cNvSpPr>
          <p:nvPr/>
        </p:nvSpPr>
        <p:spPr bwMode="auto">
          <a:xfrm>
            <a:off x="4406900" y="3149600"/>
            <a:ext cx="788988" cy="1506806"/>
          </a:xfrm>
          <a:custGeom>
            <a:avLst/>
            <a:gdLst>
              <a:gd name="T0" fmla="*/ 2147483647 w 497"/>
              <a:gd name="T1" fmla="*/ 2147483647 h 1361"/>
              <a:gd name="T2" fmla="*/ 2147483647 w 497"/>
              <a:gd name="T3" fmla="*/ 2147483647 h 1361"/>
              <a:gd name="T4" fmla="*/ 2147483647 w 497"/>
              <a:gd name="T5" fmla="*/ 2147483647 h 1361"/>
              <a:gd name="T6" fmla="*/ 2147483647 w 497"/>
              <a:gd name="T7" fmla="*/ 2147483647 h 1361"/>
              <a:gd name="T8" fmla="*/ 2147483647 w 497"/>
              <a:gd name="T9" fmla="*/ 2147483647 h 1361"/>
              <a:gd name="T10" fmla="*/ 2147483647 w 497"/>
              <a:gd name="T11" fmla="*/ 2147483647 h 1361"/>
              <a:gd name="T12" fmla="*/ 2147483647 w 497"/>
              <a:gd name="T13" fmla="*/ 2147483647 h 1361"/>
              <a:gd name="T14" fmla="*/ 2147483647 w 497"/>
              <a:gd name="T15" fmla="*/ 2147483647 h 1361"/>
              <a:gd name="T16" fmla="*/ 2147483647 w 497"/>
              <a:gd name="T17" fmla="*/ 2147483647 h 1361"/>
              <a:gd name="T18" fmla="*/ 0 w 497"/>
              <a:gd name="T19" fmla="*/ 0 h 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7"/>
              <a:gd name="T31" fmla="*/ 0 h 1361"/>
              <a:gd name="T32" fmla="*/ 497 w 497"/>
              <a:gd name="T33" fmla="*/ 1361 h 1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7" h="1361">
                <a:moveTo>
                  <a:pt x="32" y="32"/>
                </a:moveTo>
                <a:lnTo>
                  <a:pt x="32" y="32"/>
                </a:lnTo>
                <a:lnTo>
                  <a:pt x="496" y="128"/>
                </a:lnTo>
                <a:lnTo>
                  <a:pt x="424" y="1296"/>
                </a:lnTo>
                <a:lnTo>
                  <a:pt x="72" y="1360"/>
                </a:lnTo>
                <a:lnTo>
                  <a:pt x="16" y="16"/>
                </a:lnTo>
                <a:lnTo>
                  <a:pt x="480" y="112"/>
                </a:lnTo>
                <a:lnTo>
                  <a:pt x="408" y="1280"/>
                </a:lnTo>
                <a:lnTo>
                  <a:pt x="56" y="1344"/>
                </a:lnTo>
                <a:lnTo>
                  <a:pt x="0" y="0"/>
                </a:lnTo>
              </a:path>
            </a:pathLst>
          </a:custGeom>
          <a:solidFill>
            <a:schemeClr val="bg2"/>
          </a:solidFill>
          <a:ln w="19050" cap="rnd">
            <a:solidFill>
              <a:schemeClr val="bg2"/>
            </a:solidFill>
            <a:round/>
            <a:headEnd/>
            <a:tailEnd/>
          </a:ln>
        </p:spPr>
        <p:txBody>
          <a:bodyPr/>
          <a:lstStyle/>
          <a:p>
            <a:endParaRPr lang="ko-KR" altLang="en-US">
              <a:ea typeface="굴림" pitchFamily="50" charset="-127"/>
            </a:endParaRPr>
          </a:p>
        </p:txBody>
      </p:sp>
      <p:sp>
        <p:nvSpPr>
          <p:cNvPr id="5149" name="Oval 27"/>
          <p:cNvSpPr>
            <a:spLocks noChangeArrowheads="1"/>
          </p:cNvSpPr>
          <p:nvPr/>
        </p:nvSpPr>
        <p:spPr bwMode="auto">
          <a:xfrm>
            <a:off x="4572000" y="2247900"/>
            <a:ext cx="403225" cy="973138"/>
          </a:xfrm>
          <a:prstGeom prst="ellipse">
            <a:avLst/>
          </a:prstGeom>
          <a:solidFill>
            <a:schemeClr val="bg1"/>
          </a:solidFill>
          <a:ln w="19050">
            <a:solidFill>
              <a:schemeClr val="bg2"/>
            </a:solidFill>
            <a:round/>
            <a:headEnd/>
            <a:tailEnd/>
          </a:ln>
        </p:spPr>
        <p:txBody>
          <a:bodyPr wrap="none" anchor="ctr"/>
          <a:lstStyle/>
          <a:p>
            <a:endParaRPr lang="ko-KR" altLang="en-US">
              <a:ea typeface="굴림" pitchFamily="50" charset="-127"/>
            </a:endParaRPr>
          </a:p>
        </p:txBody>
      </p:sp>
      <p:sp>
        <p:nvSpPr>
          <p:cNvPr id="5150" name="Oval 28"/>
          <p:cNvSpPr>
            <a:spLocks noChangeArrowheads="1"/>
          </p:cNvSpPr>
          <p:nvPr/>
        </p:nvSpPr>
        <p:spPr bwMode="auto">
          <a:xfrm>
            <a:off x="4572000" y="2247900"/>
            <a:ext cx="403225" cy="973138"/>
          </a:xfrm>
          <a:prstGeom prst="ellipse">
            <a:avLst/>
          </a:prstGeom>
          <a:solidFill>
            <a:schemeClr val="bg1"/>
          </a:solidFill>
          <a:ln w="19050">
            <a:solidFill>
              <a:schemeClr val="bg2"/>
            </a:solidFill>
            <a:round/>
            <a:headEnd/>
            <a:tailEnd/>
          </a:ln>
        </p:spPr>
        <p:txBody>
          <a:bodyPr wrap="none" anchor="ctr"/>
          <a:lstStyle/>
          <a:p>
            <a:endParaRPr lang="ko-KR" altLang="en-US">
              <a:ea typeface="굴림" pitchFamily="50" charset="-127"/>
            </a:endParaRPr>
          </a:p>
        </p:txBody>
      </p:sp>
      <p:sp>
        <p:nvSpPr>
          <p:cNvPr id="5151" name="Freeform 29"/>
          <p:cNvSpPr>
            <a:spLocks/>
          </p:cNvSpPr>
          <p:nvPr/>
        </p:nvSpPr>
        <p:spPr bwMode="auto">
          <a:xfrm>
            <a:off x="5181600" y="3352800"/>
            <a:ext cx="255588" cy="865188"/>
          </a:xfrm>
          <a:custGeom>
            <a:avLst/>
            <a:gdLst>
              <a:gd name="T0" fmla="*/ 0 w 161"/>
              <a:gd name="T1" fmla="*/ 0 h 545"/>
              <a:gd name="T2" fmla="*/ 0 w 161"/>
              <a:gd name="T3" fmla="*/ 0 h 545"/>
              <a:gd name="T4" fmla="*/ 2147483647 w 161"/>
              <a:gd name="T5" fmla="*/ 2147483647 h 545"/>
              <a:gd name="T6" fmla="*/ 2147483647 w 161"/>
              <a:gd name="T7" fmla="*/ 2147483647 h 545"/>
              <a:gd name="T8" fmla="*/ 0 60000 65536"/>
              <a:gd name="T9" fmla="*/ 0 60000 65536"/>
              <a:gd name="T10" fmla="*/ 0 60000 65536"/>
              <a:gd name="T11" fmla="*/ 0 60000 65536"/>
              <a:gd name="T12" fmla="*/ 0 w 161"/>
              <a:gd name="T13" fmla="*/ 0 h 545"/>
              <a:gd name="T14" fmla="*/ 161 w 161"/>
              <a:gd name="T15" fmla="*/ 545 h 545"/>
            </a:gdLst>
            <a:ahLst/>
            <a:cxnLst>
              <a:cxn ang="T8">
                <a:pos x="T0" y="T1"/>
              </a:cxn>
              <a:cxn ang="T9">
                <a:pos x="T2" y="T3"/>
              </a:cxn>
              <a:cxn ang="T10">
                <a:pos x="T4" y="T5"/>
              </a:cxn>
              <a:cxn ang="T11">
                <a:pos x="T6" y="T7"/>
              </a:cxn>
            </a:cxnLst>
            <a:rect l="T12" t="T13" r="T14" b="T15"/>
            <a:pathLst>
              <a:path w="161" h="545">
                <a:moveTo>
                  <a:pt x="0" y="0"/>
                </a:moveTo>
                <a:lnTo>
                  <a:pt x="0" y="0"/>
                </a:lnTo>
                <a:lnTo>
                  <a:pt x="104" y="544"/>
                </a:lnTo>
                <a:lnTo>
                  <a:pt x="160" y="432"/>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52" name="Freeform 30"/>
          <p:cNvSpPr>
            <a:spLocks/>
          </p:cNvSpPr>
          <p:nvPr/>
        </p:nvSpPr>
        <p:spPr bwMode="auto">
          <a:xfrm>
            <a:off x="5156200" y="3327400"/>
            <a:ext cx="255588" cy="865188"/>
          </a:xfrm>
          <a:custGeom>
            <a:avLst/>
            <a:gdLst>
              <a:gd name="T0" fmla="*/ 0 w 161"/>
              <a:gd name="T1" fmla="*/ 0 h 545"/>
              <a:gd name="T2" fmla="*/ 2147483647 w 161"/>
              <a:gd name="T3" fmla="*/ 2147483647 h 545"/>
              <a:gd name="T4" fmla="*/ 2147483647 w 161"/>
              <a:gd name="T5" fmla="*/ 2147483647 h 545"/>
              <a:gd name="T6" fmla="*/ 0 60000 65536"/>
              <a:gd name="T7" fmla="*/ 0 60000 65536"/>
              <a:gd name="T8" fmla="*/ 0 60000 65536"/>
              <a:gd name="T9" fmla="*/ 0 w 161"/>
              <a:gd name="T10" fmla="*/ 0 h 545"/>
              <a:gd name="T11" fmla="*/ 161 w 161"/>
              <a:gd name="T12" fmla="*/ 545 h 545"/>
            </a:gdLst>
            <a:ahLst/>
            <a:cxnLst>
              <a:cxn ang="T6">
                <a:pos x="T0" y="T1"/>
              </a:cxn>
              <a:cxn ang="T7">
                <a:pos x="T2" y="T3"/>
              </a:cxn>
              <a:cxn ang="T8">
                <a:pos x="T4" y="T5"/>
              </a:cxn>
            </a:cxnLst>
            <a:rect l="T9" t="T10" r="T11" b="T12"/>
            <a:pathLst>
              <a:path w="161" h="545">
                <a:moveTo>
                  <a:pt x="0" y="0"/>
                </a:moveTo>
                <a:lnTo>
                  <a:pt x="104" y="544"/>
                </a:lnTo>
                <a:lnTo>
                  <a:pt x="160" y="432"/>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53" name="Rectangle 35"/>
          <p:cNvSpPr>
            <a:spLocks noChangeArrowheads="1"/>
          </p:cNvSpPr>
          <p:nvPr/>
        </p:nvSpPr>
        <p:spPr bwMode="auto">
          <a:xfrm>
            <a:off x="1268413" y="1187450"/>
            <a:ext cx="5955155" cy="2675091"/>
          </a:xfrm>
          <a:prstGeom prst="rect">
            <a:avLst/>
          </a:prstGeom>
          <a:noFill/>
          <a:ln w="12700">
            <a:noFill/>
            <a:miter lim="800000"/>
            <a:headEnd/>
            <a:tailEnd/>
          </a:ln>
        </p:spPr>
        <p:txBody>
          <a:bodyPr wrap="none" lIns="90487" tIns="44450" rIns="90487" bIns="44450">
            <a:spAutoFit/>
          </a:bodyPr>
          <a:lstStyle/>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Software is a </a:t>
            </a:r>
            <a:r>
              <a:rPr lang="en-US" altLang="ko-KR" sz="2800" b="0" dirty="0">
                <a:solidFill>
                  <a:srgbClr val="FF6699"/>
                </a:solidFill>
                <a:latin typeface="Arial" panose="020B0604020202020204" pitchFamily="34" charset="0"/>
                <a:ea typeface="굴림" pitchFamily="50" charset="-127"/>
                <a:cs typeface="Arial" panose="020B0604020202020204" pitchFamily="34" charset="0"/>
              </a:rPr>
              <a:t>set</a:t>
            </a:r>
            <a:r>
              <a:rPr lang="en-US" altLang="ko-KR" sz="2800" b="0" dirty="0">
                <a:latin typeface="Arial" panose="020B0604020202020204" pitchFamily="34" charset="0"/>
                <a:ea typeface="굴림" pitchFamily="50" charset="-127"/>
                <a:cs typeface="Arial" panose="020B0604020202020204" pitchFamily="34" charset="0"/>
              </a:rPr>
              <a:t> </a:t>
            </a:r>
            <a:r>
              <a:rPr lang="en-US" altLang="ko-KR" sz="2800" b="0" dirty="0">
                <a:solidFill>
                  <a:schemeClr val="bg1"/>
                </a:solidFill>
                <a:latin typeface="Arial" panose="020B0604020202020204" pitchFamily="34" charset="0"/>
                <a:ea typeface="굴림" pitchFamily="50" charset="-127"/>
                <a:cs typeface="Arial" panose="020B0604020202020204" pitchFamily="34" charset="0"/>
              </a:rPr>
              <a:t>of items or objects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that form a “configuration” that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includes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programs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documents</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data ... </a:t>
            </a:r>
          </a:p>
        </p:txBody>
      </p:sp>
      <p:sp>
        <p:nvSpPr>
          <p:cNvPr id="34" name="Rectangle 2"/>
          <p:cNvSpPr>
            <a:spLocks noChangeArrowheads="1"/>
          </p:cNvSpPr>
          <p:nvPr/>
        </p:nvSpPr>
        <p:spPr bwMode="auto">
          <a:xfrm>
            <a:off x="1435613" y="4691577"/>
            <a:ext cx="5868987" cy="1346200"/>
          </a:xfrm>
          <a:prstGeom prst="rect">
            <a:avLst/>
          </a:prstGeom>
          <a:solidFill>
            <a:schemeClr val="accent2"/>
          </a:solidFill>
          <a:ln w="12700">
            <a:noFill/>
            <a:miter lim="800000"/>
            <a:headEnd/>
            <a:tailEnd/>
          </a:ln>
          <a:effectLst>
            <a:outerShdw dist="71842" dir="2700000" algn="ctr" rotWithShape="0">
              <a:schemeClr val="bg2"/>
            </a:outerShdw>
          </a:effectLst>
        </p:spPr>
        <p:txBody>
          <a:bodyPr wrap="none" anchor="ctr"/>
          <a:lstStyle/>
          <a:p>
            <a:pPr>
              <a:defRPr/>
            </a:pPr>
            <a:endParaRPr lang="ko-KR" altLang="en-US">
              <a:ea typeface="굴림" pitchFamily="50" charset="-127"/>
            </a:endParaRPr>
          </a:p>
        </p:txBody>
      </p:sp>
      <p:sp>
        <p:nvSpPr>
          <p:cNvPr id="35" name="Rectangle 4"/>
          <p:cNvSpPr>
            <a:spLocks noGrp="1" noRot="1" noChangeArrowheads="1"/>
          </p:cNvSpPr>
          <p:nvPr>
            <p:ph idx="1"/>
          </p:nvPr>
        </p:nvSpPr>
        <p:spPr>
          <a:xfrm>
            <a:off x="2008364" y="4683987"/>
            <a:ext cx="5018454" cy="1372157"/>
          </a:xfrm>
        </p:spPr>
        <p:txBody>
          <a:bodyPr lIns="90487" tIns="44450" rIns="90487" bIns="44450"/>
          <a:lstStyle/>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engineered</a:t>
            </a:r>
          </a:p>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doesn’t wear out</a:t>
            </a:r>
          </a:p>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complex</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5" name="Rectangle 3"/>
          <p:cNvSpPr>
            <a:spLocks noGrp="1" noRot="1" noChangeArrowheads="1"/>
          </p:cNvSpPr>
          <p:nvPr>
            <p:ph type="title"/>
          </p:nvPr>
        </p:nvSpPr>
        <p:spPr>
          <a:xfrm>
            <a:off x="2070100" y="244475"/>
            <a:ext cx="5003800" cy="600075"/>
          </a:xfrm>
        </p:spPr>
        <p:txBody>
          <a:bodyPr wrap="none" lIns="63500" tIns="25400" rIns="63500" bIns="25400" anchor="t">
            <a:spAutoFit/>
          </a:bodyPr>
          <a:lstStyle/>
          <a:p>
            <a:pPr eaLnBrk="1" hangingPunct="1">
              <a:defRPr/>
            </a:pPr>
            <a:r>
              <a:rPr lang="en-US" altLang="ko-KR">
                <a:latin typeface="Arial" pitchFamily="34" charset="0"/>
                <a:ea typeface="굴림" charset="-127"/>
                <a:cs typeface="Arial" pitchFamily="34" charset="0"/>
              </a:rPr>
              <a:t>Wear vs. Deterioration</a:t>
            </a:r>
          </a:p>
        </p:txBody>
      </p:sp>
      <p:sp>
        <p:nvSpPr>
          <p:cNvPr id="7172" name="슬라이드 번호 개체 틀 4"/>
          <p:cNvSpPr>
            <a:spLocks noGrp="1"/>
          </p:cNvSpPr>
          <p:nvPr>
            <p:ph type="sldNum" sz="quarter" idx="11"/>
          </p:nvPr>
        </p:nvSpPr>
        <p:spPr>
          <a:noFill/>
        </p:spPr>
        <p:txBody>
          <a:bodyPr/>
          <a:lstStyle/>
          <a:p>
            <a:fld id="{5722A776-F827-4271-9019-395D15D6C5EA}" type="slidenum">
              <a:rPr lang="ko-KR" altLang="en-US" smtClean="0">
                <a:ea typeface="굴림" pitchFamily="50" charset="-127"/>
              </a:rPr>
              <a:pPr/>
              <a:t>4</a:t>
            </a:fld>
            <a:endParaRPr lang="en-US" altLang="ko-KR">
              <a:ea typeface="굴림" pitchFamily="50" charset="-127"/>
            </a:endParaRPr>
          </a:p>
        </p:txBody>
      </p:sp>
      <p:sp>
        <p:nvSpPr>
          <p:cNvPr id="765954" name="Rectangle 2"/>
          <p:cNvSpPr>
            <a:spLocks noChangeArrowheads="1"/>
          </p:cNvSpPr>
          <p:nvPr/>
        </p:nvSpPr>
        <p:spPr bwMode="auto">
          <a:xfrm>
            <a:off x="1143000" y="914400"/>
            <a:ext cx="7162800" cy="441960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a:defRPr/>
            </a:pPr>
            <a:endParaRPr lang="ko-KR" altLang="en-US">
              <a:ea typeface="굴림" pitchFamily="50" charset="-127"/>
            </a:endParaRPr>
          </a:p>
        </p:txBody>
      </p:sp>
      <p:pic>
        <p:nvPicPr>
          <p:cNvPr id="7174" name="Picture 4"/>
          <p:cNvPicPr>
            <a:picLocks noChangeArrowheads="1"/>
          </p:cNvPicPr>
          <p:nvPr/>
        </p:nvPicPr>
        <p:blipFill>
          <a:blip r:embed="rId3"/>
          <a:srcRect/>
          <a:stretch>
            <a:fillRect/>
          </a:stretch>
        </p:blipFill>
        <p:spPr bwMode="auto">
          <a:xfrm>
            <a:off x="1143000" y="990600"/>
            <a:ext cx="6972300" cy="4191000"/>
          </a:xfrm>
          <a:prstGeom prst="rect">
            <a:avLst/>
          </a:prstGeom>
          <a:noFill/>
          <a:ln w="12700">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a:xfrm>
            <a:off x="2146300" y="244475"/>
            <a:ext cx="4860925" cy="1016000"/>
          </a:xfrm>
        </p:spPr>
        <p:txBody>
          <a:bodyPr/>
          <a:lstStyle/>
          <a:p>
            <a:pPr eaLnBrk="1" hangingPunct="1">
              <a:defRPr/>
            </a:pPr>
            <a:r>
              <a:rPr lang="en-US" altLang="ko-KR">
                <a:latin typeface="Arial" pitchFamily="34" charset="0"/>
                <a:ea typeface="굴림" charset="-127"/>
                <a:cs typeface="Arial" pitchFamily="34" charset="0"/>
              </a:rPr>
              <a:t>Legacy Software</a:t>
            </a:r>
          </a:p>
        </p:txBody>
      </p:sp>
      <p:sp>
        <p:nvSpPr>
          <p:cNvPr id="769027" name="Rectangle 3"/>
          <p:cNvSpPr>
            <a:spLocks noGrp="1" noRot="1" noChangeArrowheads="1"/>
          </p:cNvSpPr>
          <p:nvPr>
            <p:ph idx="1"/>
          </p:nvPr>
        </p:nvSpPr>
        <p:spPr>
          <a:xfrm>
            <a:off x="532200" y="1847850"/>
            <a:ext cx="7162800" cy="3657600"/>
          </a:xfrm>
        </p:spPr>
        <p:txBody>
          <a:bodyPr/>
          <a:lstStyle/>
          <a:p>
            <a:pPr lvl="2" eaLnBrk="1" hangingPunct="1">
              <a:spcBef>
                <a:spcPts val="200"/>
              </a:spcBef>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adapted</a:t>
            </a:r>
            <a:r>
              <a:rPr lang="en-US" altLang="ko-KR" sz="2000" dirty="0">
                <a:latin typeface="Arial" pitchFamily="34" charset="0"/>
                <a:ea typeface="굴림" charset="-127"/>
                <a:cs typeface="Arial" pitchFamily="34" charset="0"/>
              </a:rPr>
              <a:t> to meet the needs of new computing environments or </a:t>
            </a:r>
            <a:r>
              <a:rPr lang="en-US" altLang="ko-KR" sz="2000">
                <a:latin typeface="Arial" pitchFamily="34" charset="0"/>
                <a:ea typeface="굴림" charset="-127"/>
                <a:cs typeface="Arial" pitchFamily="34" charset="0"/>
              </a:rPr>
              <a:t>technology.</a:t>
            </a:r>
          </a:p>
          <a:p>
            <a:pPr marL="914400" lvl="2" indent="0" eaLnBrk="1" hangingPunct="1">
              <a:spcBef>
                <a:spcPts val="200"/>
              </a:spcBef>
              <a:buNone/>
              <a:defRPr/>
            </a:pPr>
            <a:endParaRPr lang="en-US" altLang="ko-KR" sz="2000" dirty="0">
              <a:latin typeface="Arial" pitchFamily="34" charset="0"/>
              <a:ea typeface="굴림" charset="-127"/>
              <a:cs typeface="Arial" pitchFamily="34" charset="0"/>
            </a:endParaRPr>
          </a:p>
          <a:p>
            <a:pPr lvl="2" eaLnBrk="1" hangingPunct="1">
              <a:spcBef>
                <a:spcPts val="200"/>
              </a:spcBef>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enhanced</a:t>
            </a:r>
            <a:r>
              <a:rPr lang="en-US" altLang="ko-KR" sz="2000" dirty="0">
                <a:latin typeface="Arial" pitchFamily="34" charset="0"/>
                <a:ea typeface="굴림" charset="-127"/>
                <a:cs typeface="Arial" pitchFamily="34" charset="0"/>
              </a:rPr>
              <a:t> to implement new business </a:t>
            </a:r>
            <a:r>
              <a:rPr lang="en-US" altLang="ko-KR" sz="2000">
                <a:latin typeface="Arial" pitchFamily="34" charset="0"/>
                <a:ea typeface="굴림" charset="-127"/>
                <a:cs typeface="Arial" pitchFamily="34" charset="0"/>
              </a:rPr>
              <a:t>requirements.</a:t>
            </a:r>
          </a:p>
          <a:p>
            <a:pPr marL="914400" lvl="2" indent="0" eaLnBrk="1" hangingPunct="1">
              <a:spcBef>
                <a:spcPts val="200"/>
              </a:spcBef>
              <a:buNone/>
              <a:defRPr/>
            </a:pPr>
            <a:endParaRPr lang="en-US" altLang="ko-KR" sz="2000" dirty="0">
              <a:latin typeface="Arial" pitchFamily="34" charset="0"/>
              <a:ea typeface="굴림" charset="-127"/>
              <a:cs typeface="Arial" pitchFamily="34" charset="0"/>
            </a:endParaRPr>
          </a:p>
          <a:p>
            <a:pPr lvl="2" eaLnBrk="1" hangingPunct="1">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extended to make it interoperable</a:t>
            </a:r>
            <a:r>
              <a:rPr lang="en-US" altLang="ko-KR" sz="2000" dirty="0">
                <a:latin typeface="Arial" pitchFamily="34" charset="0"/>
                <a:ea typeface="굴림" charset="-127"/>
                <a:cs typeface="Arial" pitchFamily="34" charset="0"/>
              </a:rPr>
              <a:t> with other more </a:t>
            </a:r>
            <a:r>
              <a:rPr lang="en-US" altLang="ko-KR" sz="2000">
                <a:latin typeface="Arial" pitchFamily="34" charset="0"/>
                <a:ea typeface="굴림" charset="-127"/>
                <a:cs typeface="Arial" pitchFamily="34" charset="0"/>
              </a:rPr>
              <a:t>modern systems </a:t>
            </a:r>
            <a:endParaRPr lang="en-US" altLang="ko-KR" sz="2000" dirty="0">
              <a:latin typeface="Arial" pitchFamily="34" charset="0"/>
              <a:ea typeface="굴림" charset="-127"/>
              <a:cs typeface="Arial" pitchFamily="34" charset="0"/>
            </a:endParaRPr>
          </a:p>
        </p:txBody>
      </p:sp>
      <p:sp>
        <p:nvSpPr>
          <p:cNvPr id="8197" name="슬라이드 번호 개체 틀 4"/>
          <p:cNvSpPr>
            <a:spLocks noGrp="1"/>
          </p:cNvSpPr>
          <p:nvPr>
            <p:ph type="sldNum" sz="quarter" idx="11"/>
          </p:nvPr>
        </p:nvSpPr>
        <p:spPr>
          <a:noFill/>
        </p:spPr>
        <p:txBody>
          <a:bodyPr/>
          <a:lstStyle/>
          <a:p>
            <a:fld id="{621F0D1E-BC26-4B5D-9B27-AF281C9DB0CB}" type="slidenum">
              <a:rPr lang="ko-KR" altLang="en-US" smtClean="0">
                <a:ea typeface="굴림" pitchFamily="50" charset="-127"/>
              </a:rPr>
              <a:pPr/>
              <a:t>5</a:t>
            </a:fld>
            <a:endParaRPr lang="en-US" altLang="ko-KR">
              <a:ea typeface="굴림" pitchFamily="50" charset="-127"/>
            </a:endParaRPr>
          </a:p>
        </p:txBody>
      </p:sp>
      <p:sp>
        <p:nvSpPr>
          <p:cNvPr id="8198" name="Text Box 4"/>
          <p:cNvSpPr txBox="1">
            <a:spLocks noChangeArrowheads="1"/>
          </p:cNvSpPr>
          <p:nvPr/>
        </p:nvSpPr>
        <p:spPr bwMode="auto">
          <a:xfrm>
            <a:off x="1104900" y="1200150"/>
            <a:ext cx="4389438" cy="476250"/>
          </a:xfrm>
          <a:prstGeom prst="rect">
            <a:avLst/>
          </a:prstGeom>
          <a:noFill/>
          <a:ln w="12700">
            <a:noFill/>
            <a:miter lim="800000"/>
            <a:headEnd/>
            <a:tailEnd/>
          </a:ln>
        </p:spPr>
        <p:txBody>
          <a:bodyPr>
            <a:spAutoFit/>
          </a:bodyPr>
          <a:lstStyle/>
          <a:p>
            <a:pPr>
              <a:spcBef>
                <a:spcPct val="50000"/>
              </a:spcBef>
            </a:pPr>
            <a:r>
              <a:rPr lang="en-US" altLang="ko-KR" sz="2800" i="1">
                <a:solidFill>
                  <a:schemeClr val="bg1"/>
                </a:solidFill>
                <a:latin typeface="Palatino" charset="0"/>
                <a:ea typeface="굴림" pitchFamily="50" charset="-127"/>
              </a:rPr>
              <a:t>Why must it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a:xfrm>
            <a:off x="0" y="0"/>
            <a:ext cx="9144000" cy="1016000"/>
          </a:xfrm>
        </p:spPr>
        <p:txBody>
          <a:bodyPr/>
          <a:lstStyle/>
          <a:p>
            <a:pPr eaLnBrk="1" hangingPunct="1">
              <a:defRPr/>
            </a:pPr>
            <a:r>
              <a:rPr lang="en-US" altLang="ko-KR" dirty="0">
                <a:latin typeface="Arial" pitchFamily="34" charset="0"/>
                <a:ea typeface="굴림" charset="-127"/>
                <a:cs typeface="Arial" pitchFamily="34" charset="0"/>
              </a:rPr>
              <a:t>The Laws of SW Evolution (Ch. 27)  (1/2)</a:t>
            </a:r>
          </a:p>
        </p:txBody>
      </p:sp>
      <p:sp>
        <p:nvSpPr>
          <p:cNvPr id="770051" name="Rectangle 3"/>
          <p:cNvSpPr>
            <a:spLocks noGrp="1" noRot="1" noChangeArrowheads="1"/>
          </p:cNvSpPr>
          <p:nvPr>
            <p:ph idx="1"/>
          </p:nvPr>
        </p:nvSpPr>
        <p:spPr>
          <a:xfrm>
            <a:off x="476250" y="1211434"/>
            <a:ext cx="8382000" cy="4068762"/>
          </a:xfrm>
        </p:spPr>
        <p:txBody>
          <a:bodyPr/>
          <a:lstStyle/>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a:solidFill>
                  <a:srgbClr val="FF0000"/>
                </a:solidFill>
                <a:latin typeface="Arial" pitchFamily="34" charset="0"/>
                <a:ea typeface="굴림" charset="-127"/>
                <a:cs typeface="Arial" pitchFamily="34" charset="0"/>
              </a:rPr>
              <a:t>Continuing Change</a:t>
            </a:r>
            <a:r>
              <a:rPr lang="en-US" altLang="ko-KR">
                <a:solidFill>
                  <a:schemeClr val="bg2"/>
                </a:solidFill>
                <a:latin typeface="Arial" pitchFamily="34" charset="0"/>
                <a:ea typeface="굴림" charset="-127"/>
                <a:cs typeface="Arial" pitchFamily="34" charset="0"/>
              </a:rPr>
              <a:t>: </a:t>
            </a:r>
            <a:endParaRPr lang="en-US" altLang="ko-KR" dirty="0">
              <a:solidFill>
                <a:schemeClr val="bg2"/>
              </a:solidFill>
              <a:latin typeface="Arial" pitchFamily="34" charset="0"/>
              <a:ea typeface="굴림" charset="-127"/>
              <a:cs typeface="Arial" pitchFamily="34" charset="0"/>
            </a:endParaRP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E-type systems must be continually adapted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They become progressively less </a:t>
            </a:r>
            <a:r>
              <a:rPr lang="en-US" altLang="ko-KR" sz="1800">
                <a:solidFill>
                  <a:schemeClr val="bg2"/>
                </a:solidFill>
                <a:latin typeface="Arial" pitchFamily="34" charset="0"/>
                <a:ea typeface="굴림" charset="-127"/>
                <a:cs typeface="Arial" pitchFamily="34" charset="0"/>
              </a:rPr>
              <a:t>satisfactory otherwise</a:t>
            </a:r>
          </a:p>
          <a:p>
            <a:pPr marL="685800" lvl="1" eaLnBrk="1" hangingPunct="1">
              <a:lnSpc>
                <a:spcPct val="90000"/>
              </a:lnSpc>
              <a:spcBef>
                <a:spcPts val="600"/>
              </a:spcBef>
              <a:defRPr/>
            </a:pPr>
            <a:endParaRPr lang="en-US" altLang="ko-KR" sz="1600" dirty="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a:solidFill>
                  <a:schemeClr val="bg2"/>
                </a:solidFill>
                <a:latin typeface="Arial" pitchFamily="34" charset="0"/>
                <a:ea typeface="굴림" charset="-127"/>
                <a:cs typeface="Arial" pitchFamily="34" charset="0"/>
              </a:rPr>
              <a:t>The Law of </a:t>
            </a:r>
            <a:r>
              <a:rPr lang="en-US" altLang="ko-KR">
                <a:solidFill>
                  <a:srgbClr val="FF0000"/>
                </a:solidFill>
                <a:latin typeface="Arial" pitchFamily="34" charset="0"/>
                <a:ea typeface="굴림" charset="-127"/>
                <a:cs typeface="Arial" pitchFamily="34" charset="0"/>
              </a:rPr>
              <a:t>Continuing Growth</a:t>
            </a:r>
            <a:r>
              <a:rPr lang="en-US" altLang="ko-KR">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a:solidFill>
                  <a:schemeClr val="bg2"/>
                </a:solidFill>
                <a:latin typeface="Arial" pitchFamily="34" charset="0"/>
                <a:ea typeface="굴림" charset="-127"/>
                <a:cs typeface="Arial" pitchFamily="34" charset="0"/>
              </a:rPr>
              <a:t>The functional content of E-type systems must be continually increased to maintain user satisfaction over their lifetime.</a:t>
            </a:r>
          </a:p>
          <a:p>
            <a:pPr marL="400050" lvl="1" indent="0" eaLnBrk="1" hangingPunct="1">
              <a:lnSpc>
                <a:spcPct val="90000"/>
              </a:lnSpc>
              <a:spcBef>
                <a:spcPts val="600"/>
              </a:spcBef>
              <a:buNone/>
              <a:defRPr/>
            </a:pPr>
            <a:endParaRPr lang="en-US" altLang="ko-KR" sz="180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a:solidFill>
                  <a:schemeClr val="bg2"/>
                </a:solidFill>
                <a:latin typeface="Arial" pitchFamily="34" charset="0"/>
                <a:ea typeface="굴림" charset="-127"/>
                <a:cs typeface="Arial" pitchFamily="34" charset="0"/>
              </a:rPr>
              <a:t>The </a:t>
            </a:r>
            <a:r>
              <a:rPr lang="en-US" altLang="ko-KR" dirty="0">
                <a:solidFill>
                  <a:schemeClr val="bg2"/>
                </a:solidFill>
                <a:latin typeface="Arial" pitchFamily="34" charset="0"/>
                <a:ea typeface="굴림" charset="-127"/>
                <a:cs typeface="Arial" pitchFamily="34" charset="0"/>
              </a:rPr>
              <a:t>Law of </a:t>
            </a:r>
            <a:r>
              <a:rPr lang="en-US" altLang="ko-KR">
                <a:solidFill>
                  <a:srgbClr val="FF0000"/>
                </a:solidFill>
                <a:latin typeface="Arial" pitchFamily="34" charset="0"/>
                <a:ea typeface="굴림" charset="-127"/>
                <a:cs typeface="Arial" pitchFamily="34" charset="0"/>
              </a:rPr>
              <a:t>Increasing Complexity</a:t>
            </a:r>
            <a:r>
              <a:rPr lang="en-US" altLang="ko-KR">
                <a:solidFill>
                  <a:schemeClr val="bg2"/>
                </a:solidFill>
                <a:latin typeface="Arial" pitchFamily="34" charset="0"/>
                <a:ea typeface="굴림" charset="-127"/>
                <a:cs typeface="Arial" pitchFamily="34" charset="0"/>
              </a:rPr>
              <a:t>:  </a:t>
            </a:r>
            <a:endParaRPr lang="en-US" altLang="ko-KR" dirty="0">
              <a:solidFill>
                <a:schemeClr val="bg2"/>
              </a:solidFill>
              <a:latin typeface="Arial" pitchFamily="34" charset="0"/>
              <a:ea typeface="굴림" charset="-127"/>
              <a:cs typeface="Arial" pitchFamily="34" charset="0"/>
            </a:endParaRP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As an E-type system evolves, its complexity increases unless work is done to maintain or reduce it (</a:t>
            </a:r>
            <a:r>
              <a:rPr lang="en-US" altLang="ko-KR" sz="1800">
                <a:solidFill>
                  <a:schemeClr val="bg2"/>
                </a:solidFill>
                <a:latin typeface="Arial" pitchFamily="34" charset="0"/>
                <a:ea typeface="굴림" charset="-127"/>
                <a:cs typeface="Arial" pitchFamily="34" charset="0"/>
              </a:rPr>
              <a:t>refactoring)</a:t>
            </a:r>
          </a:p>
          <a:p>
            <a:pPr marL="685800" lvl="1" eaLnBrk="1" hangingPunct="1">
              <a:lnSpc>
                <a:spcPct val="90000"/>
              </a:lnSpc>
              <a:spcBef>
                <a:spcPts val="600"/>
              </a:spcBef>
              <a:defRPr/>
            </a:pPr>
            <a:endParaRPr lang="en-US" altLang="ko-KR" sz="1800" dirty="0">
              <a:solidFill>
                <a:schemeClr val="bg2"/>
              </a:solidFill>
              <a:latin typeface="Arial" pitchFamily="34" charset="0"/>
              <a:ea typeface="굴림" charset="-127"/>
              <a:cs typeface="Arial" pitchFamily="34" charset="0"/>
            </a:endParaRPr>
          </a:p>
        </p:txBody>
      </p:sp>
      <p:sp>
        <p:nvSpPr>
          <p:cNvPr id="9221" name="슬라이드 번호 개체 틀 4"/>
          <p:cNvSpPr>
            <a:spLocks noGrp="1"/>
          </p:cNvSpPr>
          <p:nvPr>
            <p:ph type="sldNum" sz="quarter" idx="11"/>
          </p:nvPr>
        </p:nvSpPr>
        <p:spPr>
          <a:noFill/>
        </p:spPr>
        <p:txBody>
          <a:bodyPr/>
          <a:lstStyle/>
          <a:p>
            <a:fld id="{7DEB23C1-60A7-4408-8B04-298A5E28BA54}" type="slidenum">
              <a:rPr lang="ko-KR" altLang="en-US" smtClean="0">
                <a:ea typeface="굴림" pitchFamily="50" charset="-127"/>
              </a:rPr>
              <a:pPr/>
              <a:t>6</a:t>
            </a:fld>
            <a:endParaRPr lang="en-US" altLang="ko-KR">
              <a:ea typeface="굴림" pitchFamily="50" charset="-127"/>
            </a:endParaRPr>
          </a:p>
        </p:txBody>
      </p:sp>
      <p:sp>
        <p:nvSpPr>
          <p:cNvPr id="9222" name="Text Box 4"/>
          <p:cNvSpPr txBox="1">
            <a:spLocks noChangeArrowheads="1"/>
          </p:cNvSpPr>
          <p:nvPr/>
        </p:nvSpPr>
        <p:spPr bwMode="auto">
          <a:xfrm>
            <a:off x="1606550" y="5508625"/>
            <a:ext cx="7537450" cy="590931"/>
          </a:xfrm>
          <a:prstGeom prst="rect">
            <a:avLst/>
          </a:prstGeom>
          <a:solidFill>
            <a:schemeClr val="tx1"/>
          </a:solidFill>
          <a:ln w="12700">
            <a:noFill/>
            <a:miter lim="800000"/>
            <a:headEnd/>
            <a:tailEnd/>
          </a:ln>
        </p:spPr>
        <p:txBody>
          <a:bodyPr>
            <a:spAutoFit/>
          </a:bodyPr>
          <a:lstStyle/>
          <a:p>
            <a:pPr>
              <a:spcBef>
                <a:spcPct val="50000"/>
              </a:spcBef>
            </a:pPr>
            <a:r>
              <a:rPr lang="en-US" altLang="ko-KR" sz="1200" dirty="0">
                <a:solidFill>
                  <a:schemeClr val="bg1"/>
                </a:solidFill>
                <a:latin typeface="Arial" charset="0"/>
                <a:ea typeface="굴림" pitchFamily="50" charset="-127"/>
              </a:rPr>
              <a:t>Source:  Lehman, M., et al, “Metrics and Laws of Software Evolution—The Nineties View,” </a:t>
            </a:r>
            <a:r>
              <a:rPr lang="en-US" altLang="ko-KR" sz="1200" i="1" dirty="0">
                <a:solidFill>
                  <a:schemeClr val="bg1"/>
                </a:solidFill>
                <a:latin typeface="Arial" charset="0"/>
                <a:ea typeface="굴림" pitchFamily="50" charset="-127"/>
              </a:rPr>
              <a:t>Proceedings of the 4th International Software Metrics Symposium (METRICS '97),</a:t>
            </a:r>
            <a:r>
              <a:rPr lang="en-US" altLang="ko-KR" sz="1200" dirty="0">
                <a:solidFill>
                  <a:schemeClr val="bg1"/>
                </a:solidFill>
                <a:latin typeface="Arial" charset="0"/>
                <a:ea typeface="굴림" pitchFamily="50" charset="-127"/>
              </a:rPr>
              <a:t> IEEE, 1997, can be downloaded from: </a:t>
            </a:r>
            <a:r>
              <a:rPr lang="en-US" altLang="ko-KR" sz="1200" u="sng" dirty="0">
                <a:solidFill>
                  <a:schemeClr val="bg1"/>
                </a:solidFill>
                <a:latin typeface="Arial" charset="0"/>
                <a:ea typeface="굴림" pitchFamily="50" charset="-127"/>
                <a:hlinkClick r:id="rId3"/>
              </a:rPr>
              <a:t>http://www.ece.utexas.edu/~perry/work/papers/feast1.pdf</a:t>
            </a:r>
            <a:endParaRPr lang="en-US" altLang="ko-KR" sz="1200" u="sng" dirty="0">
              <a:solidFill>
                <a:schemeClr val="bg1"/>
              </a:solidFill>
              <a:latin typeface="Arial" charset="0"/>
              <a:ea typeface="굴림"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a:xfrm>
            <a:off x="264317" y="0"/>
            <a:ext cx="8758238" cy="1016000"/>
          </a:xfrm>
        </p:spPr>
        <p:txBody>
          <a:bodyPr/>
          <a:lstStyle/>
          <a:p>
            <a:pPr eaLnBrk="1" hangingPunct="1">
              <a:defRPr/>
            </a:pPr>
            <a:r>
              <a:rPr lang="en-US" altLang="ko-KR" dirty="0">
                <a:latin typeface="Arial" pitchFamily="34" charset="0"/>
                <a:ea typeface="굴림" charset="-127"/>
                <a:cs typeface="Arial" pitchFamily="34" charset="0"/>
              </a:rPr>
              <a:t>The Laws of SW Evolution (Ch. 27) (2/2)</a:t>
            </a:r>
          </a:p>
        </p:txBody>
      </p:sp>
      <p:sp>
        <p:nvSpPr>
          <p:cNvPr id="770051" name="Rectangle 3"/>
          <p:cNvSpPr>
            <a:spLocks noGrp="1" noRot="1" noChangeArrowheads="1"/>
          </p:cNvSpPr>
          <p:nvPr>
            <p:ph idx="1"/>
          </p:nvPr>
        </p:nvSpPr>
        <p:spPr>
          <a:xfrm>
            <a:off x="392708" y="932227"/>
            <a:ext cx="8509063" cy="4068763"/>
          </a:xfrm>
        </p:spPr>
        <p:txBody>
          <a:bodyPr/>
          <a:lstStyle/>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dirty="0">
                <a:solidFill>
                  <a:srgbClr val="FF0000"/>
                </a:solidFill>
                <a:latin typeface="Arial" pitchFamily="34" charset="0"/>
                <a:ea typeface="굴림" charset="-127"/>
                <a:cs typeface="Arial" pitchFamily="34" charset="0"/>
              </a:rPr>
              <a:t>Conservation of Familiarity</a:t>
            </a:r>
            <a:r>
              <a:rPr lang="en-US" altLang="ko-KR" dirty="0">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As an E-type system evolves all associated with it, developers, sales personnel, users, for example, must maintain mastery of its content and behavior to achieve satisfactory evolution. </a:t>
            </a:r>
          </a:p>
          <a:p>
            <a:pPr marL="1085850" lvl="2" eaLnBrk="1" hangingPunct="1">
              <a:lnSpc>
                <a:spcPct val="90000"/>
              </a:lnSpc>
              <a:spcBef>
                <a:spcPts val="600"/>
              </a:spcBef>
              <a:defRPr/>
            </a:pPr>
            <a:r>
              <a:rPr lang="en-US" altLang="ko-KR" sz="1600" dirty="0">
                <a:latin typeface="Arial" pitchFamily="34" charset="0"/>
                <a:ea typeface="굴림" charset="-127"/>
                <a:cs typeface="Arial" pitchFamily="34" charset="0"/>
              </a:rPr>
              <a:t>Thus, the average incremental growth remains invariant as the system evolves</a:t>
            </a:r>
          </a:p>
          <a:p>
            <a:pPr marL="285750" indent="-285750" eaLnBrk="1" hangingPunct="1">
              <a:lnSpc>
                <a:spcPct val="90000"/>
              </a:lnSpc>
              <a:spcBef>
                <a:spcPts val="600"/>
              </a:spcBef>
              <a:defRPr/>
            </a:pPr>
            <a:endParaRPr lang="en-US" altLang="ko-KR" dirty="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dirty="0">
                <a:solidFill>
                  <a:srgbClr val="FF0000"/>
                </a:solidFill>
                <a:latin typeface="Arial" pitchFamily="34" charset="0"/>
                <a:ea typeface="굴림" charset="-127"/>
                <a:cs typeface="Arial" pitchFamily="34" charset="0"/>
              </a:rPr>
              <a:t>Declining Quality</a:t>
            </a:r>
            <a:r>
              <a:rPr lang="en-US" altLang="ko-KR" dirty="0">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The quality of E-type systems will appear to be declining unless they are rigorously maintained and adapted to operational environment changes.</a:t>
            </a:r>
          </a:p>
        </p:txBody>
      </p:sp>
      <p:sp>
        <p:nvSpPr>
          <p:cNvPr id="10245" name="슬라이드 번호 개체 틀 4"/>
          <p:cNvSpPr>
            <a:spLocks noGrp="1"/>
          </p:cNvSpPr>
          <p:nvPr>
            <p:ph type="sldNum" sz="quarter" idx="11"/>
          </p:nvPr>
        </p:nvSpPr>
        <p:spPr>
          <a:noFill/>
        </p:spPr>
        <p:txBody>
          <a:bodyPr/>
          <a:lstStyle/>
          <a:p>
            <a:fld id="{92C81F2A-64F5-4EA4-B80F-8087FB0AE76C}" type="slidenum">
              <a:rPr lang="ko-KR" altLang="en-US" smtClean="0">
                <a:ea typeface="굴림" pitchFamily="50" charset="-127"/>
              </a:rPr>
              <a:pPr/>
              <a:t>7</a:t>
            </a:fld>
            <a:endParaRPr lang="en-US" altLang="ko-KR">
              <a:ea typeface="굴림" pitchFamily="50" charset="-127"/>
            </a:endParaRPr>
          </a:p>
        </p:txBody>
      </p:sp>
      <p:sp>
        <p:nvSpPr>
          <p:cNvPr id="10246" name="Text Box 4"/>
          <p:cNvSpPr txBox="1">
            <a:spLocks noChangeArrowheads="1"/>
          </p:cNvSpPr>
          <p:nvPr/>
        </p:nvSpPr>
        <p:spPr bwMode="auto">
          <a:xfrm>
            <a:off x="1606550" y="5508625"/>
            <a:ext cx="7537450" cy="587375"/>
          </a:xfrm>
          <a:prstGeom prst="rect">
            <a:avLst/>
          </a:prstGeom>
          <a:solidFill>
            <a:schemeClr val="tx1"/>
          </a:solidFill>
          <a:ln w="12700">
            <a:noFill/>
            <a:miter lim="800000"/>
            <a:headEnd/>
            <a:tailEnd/>
          </a:ln>
        </p:spPr>
        <p:txBody>
          <a:bodyPr>
            <a:spAutoFit/>
          </a:bodyPr>
          <a:lstStyle/>
          <a:p>
            <a:pPr>
              <a:spcBef>
                <a:spcPct val="50000"/>
              </a:spcBef>
            </a:pPr>
            <a:r>
              <a:rPr lang="en-US" altLang="ko-KR" sz="1200">
                <a:solidFill>
                  <a:schemeClr val="bg1"/>
                </a:solidFill>
                <a:latin typeface="Arial" charset="0"/>
                <a:ea typeface="굴림" pitchFamily="50" charset="-127"/>
              </a:rPr>
              <a:t>Source:  Lehman, M., et al, “Metrics and Laws of Software Evolution—The Nineties View,” </a:t>
            </a:r>
            <a:r>
              <a:rPr lang="en-US" altLang="ko-KR" sz="1200" i="1">
                <a:solidFill>
                  <a:schemeClr val="bg1"/>
                </a:solidFill>
                <a:latin typeface="Arial" charset="0"/>
                <a:ea typeface="굴림" pitchFamily="50" charset="-127"/>
              </a:rPr>
              <a:t>Proceedings of the 4th International Software Metrics Symposium (METRICS '97),</a:t>
            </a:r>
            <a:r>
              <a:rPr lang="en-US" altLang="ko-KR" sz="1200">
                <a:solidFill>
                  <a:schemeClr val="bg1"/>
                </a:solidFill>
                <a:latin typeface="Arial" charset="0"/>
                <a:ea typeface="굴림" pitchFamily="50" charset="-127"/>
              </a:rPr>
              <a:t> IEEE, 1997, can be downloaded from: </a:t>
            </a:r>
            <a:r>
              <a:rPr lang="en-US" altLang="ko-KR" sz="1200" u="sng">
                <a:solidFill>
                  <a:schemeClr val="bg1"/>
                </a:solidFill>
                <a:latin typeface="Arial" charset="0"/>
                <a:ea typeface="굴림" pitchFamily="50" charset="-127"/>
                <a:hlinkClick r:id="rId2"/>
              </a:rPr>
              <a:t>http://www.ece.utexas.edu/~perry/work/papers/feast1.pdf</a:t>
            </a:r>
            <a:endParaRPr lang="en-US" altLang="ko-KR" sz="1200" u="sng">
              <a:solidFill>
                <a:schemeClr val="bg1"/>
              </a:solidFill>
              <a:latin typeface="Arial" charset="0"/>
              <a:ea typeface="굴림"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Rot="1" noChangeArrowheads="1"/>
          </p:cNvSpPr>
          <p:nvPr>
            <p:ph type="title"/>
          </p:nvPr>
        </p:nvSpPr>
        <p:spPr>
          <a:xfrm>
            <a:off x="457200" y="-14251"/>
            <a:ext cx="8229600" cy="1016000"/>
          </a:xfrm>
        </p:spPr>
        <p:txBody>
          <a:bodyPr/>
          <a:lstStyle/>
          <a:p>
            <a:pPr eaLnBrk="1" hangingPunct="1">
              <a:defRPr/>
            </a:pPr>
            <a:r>
              <a:rPr lang="en-US" altLang="ko-KR" dirty="0">
                <a:latin typeface="Arial" pitchFamily="34" charset="0"/>
                <a:ea typeface="굴림" charset="-127"/>
                <a:cs typeface="Arial" pitchFamily="34" charset="0"/>
              </a:rPr>
              <a:t>Management Myths</a:t>
            </a:r>
          </a:p>
        </p:txBody>
      </p:sp>
      <p:sp>
        <p:nvSpPr>
          <p:cNvPr id="816131" name="Rectangle 3"/>
          <p:cNvSpPr>
            <a:spLocks noGrp="1" noRot="1" noChangeArrowheads="1"/>
          </p:cNvSpPr>
          <p:nvPr>
            <p:ph idx="1"/>
          </p:nvPr>
        </p:nvSpPr>
        <p:spPr>
          <a:xfrm>
            <a:off x="336698" y="935740"/>
            <a:ext cx="8087832" cy="4717312"/>
          </a:xfrm>
        </p:spPr>
        <p:txBody>
          <a:bodyPr/>
          <a:lstStyle/>
          <a:p>
            <a:pPr eaLnBrk="1" hangingPunct="1">
              <a:defRPr/>
            </a:pPr>
            <a:r>
              <a:rPr lang="en-US" altLang="ko-KR" sz="1800" b="1" i="1">
                <a:effectLst/>
                <a:latin typeface="Arial" pitchFamily="34" charset="0"/>
                <a:ea typeface="굴림" charset="-127"/>
                <a:cs typeface="Arial" pitchFamily="34" charset="0"/>
              </a:rPr>
              <a:t>Myth1: </a:t>
            </a:r>
            <a:r>
              <a:rPr lang="en-US" altLang="ko-KR" sz="1800" dirty="0">
                <a:effectLst/>
                <a:latin typeface="Arial" pitchFamily="34" charset="0"/>
                <a:ea typeface="굴림" charset="-127"/>
                <a:cs typeface="Arial" pitchFamily="34" charset="0"/>
              </a:rPr>
              <a:t>We already have standards and procedures for building software, won't that provide my people with everything they need to know?</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The book of standards may very well exist, but is it used? In many cases, the answer to the following questions is "no.“</a:t>
            </a:r>
          </a:p>
          <a:p>
            <a:pPr lvl="2" eaLnBrk="1" hangingPunct="1">
              <a:defRPr/>
            </a:pPr>
            <a:r>
              <a:rPr lang="en-US" altLang="ko-KR" sz="1400" dirty="0">
                <a:effectLst/>
                <a:latin typeface="Arial" pitchFamily="34" charset="0"/>
                <a:ea typeface="굴림" charset="-127"/>
                <a:cs typeface="Arial" pitchFamily="34" charset="0"/>
              </a:rPr>
              <a:t>Are software practitioners aware of its existence? </a:t>
            </a:r>
          </a:p>
          <a:p>
            <a:pPr lvl="2" eaLnBrk="1" hangingPunct="1">
              <a:defRPr/>
            </a:pPr>
            <a:r>
              <a:rPr lang="en-US" altLang="ko-KR" sz="1400" dirty="0">
                <a:effectLst/>
                <a:latin typeface="Arial" pitchFamily="34" charset="0"/>
                <a:ea typeface="굴림" charset="-127"/>
                <a:cs typeface="Arial" pitchFamily="34" charset="0"/>
              </a:rPr>
              <a:t>Does it reflect modern software engineering practice? </a:t>
            </a:r>
          </a:p>
          <a:p>
            <a:pPr lvl="2" eaLnBrk="1" hangingPunct="1">
              <a:defRPr/>
            </a:pPr>
            <a:r>
              <a:rPr lang="en-US" altLang="ko-KR" sz="1400" dirty="0">
                <a:effectLst/>
                <a:latin typeface="Arial" pitchFamily="34" charset="0"/>
                <a:ea typeface="굴림" charset="-127"/>
                <a:cs typeface="Arial" pitchFamily="34" charset="0"/>
              </a:rPr>
              <a:t>Is it complete? </a:t>
            </a:r>
          </a:p>
          <a:p>
            <a:pPr lvl="2" eaLnBrk="1" hangingPunct="1">
              <a:defRPr/>
            </a:pPr>
            <a:r>
              <a:rPr lang="en-US" altLang="ko-KR" sz="1400" dirty="0">
                <a:effectLst/>
                <a:latin typeface="Arial" pitchFamily="34" charset="0"/>
                <a:ea typeface="굴림" charset="-127"/>
                <a:cs typeface="Arial" pitchFamily="34" charset="0"/>
              </a:rPr>
              <a:t>Is it streamlined to improve time to delivery while still maintaining a focus on quality? </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Myth2: </a:t>
            </a:r>
            <a:r>
              <a:rPr lang="en-US" altLang="ko-KR" sz="1800" dirty="0">
                <a:effectLst/>
                <a:latin typeface="Arial" pitchFamily="34" charset="0"/>
                <a:ea typeface="굴림" charset="-127"/>
                <a:cs typeface="Arial" pitchFamily="34" charset="0"/>
              </a:rPr>
              <a:t>If we get behind schedule, we can add more programmers and catch up </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Software development is </a:t>
            </a:r>
            <a:r>
              <a:rPr lang="en-US" altLang="ko-KR" sz="1600" dirty="0">
                <a:solidFill>
                  <a:srgbClr val="FF0000"/>
                </a:solidFill>
                <a:effectLst/>
                <a:latin typeface="Arial" pitchFamily="34" charset="0"/>
                <a:ea typeface="굴림" charset="-127"/>
                <a:cs typeface="Arial" pitchFamily="34" charset="0"/>
              </a:rPr>
              <a:t>not</a:t>
            </a:r>
            <a:r>
              <a:rPr lang="en-US" altLang="ko-KR" sz="1600" dirty="0">
                <a:effectLst/>
                <a:latin typeface="Arial" pitchFamily="34" charset="0"/>
                <a:ea typeface="굴림" charset="-127"/>
                <a:cs typeface="Arial" pitchFamily="34" charset="0"/>
              </a:rPr>
              <a:t> a mechanistic process like manufacturing. In the words of Brooks [BRO75]: "adding people to a late software project makes it later“  </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Myth3: </a:t>
            </a:r>
            <a:r>
              <a:rPr lang="en-US" altLang="ko-KR" sz="1800" dirty="0">
                <a:effectLst/>
                <a:latin typeface="Arial" pitchFamily="34" charset="0"/>
                <a:ea typeface="굴림" charset="-127"/>
                <a:cs typeface="Arial" pitchFamily="34" charset="0"/>
              </a:rPr>
              <a:t>If I decide to outsource the software project to a third party, I can just relax and let that firm build it.</a:t>
            </a:r>
          </a:p>
          <a:p>
            <a:pPr lvl="1" eaLnBrk="1" hangingPunct="1">
              <a:defRPr/>
            </a:pPr>
            <a:r>
              <a:rPr lang="en-US" altLang="ko-KR" sz="1600" b="1" i="1" dirty="0">
                <a:effectLst/>
                <a:latin typeface="Arial" pitchFamily="34" charset="0"/>
                <a:ea typeface="굴림" charset="-127"/>
                <a:cs typeface="Arial" pitchFamily="34" charset="0"/>
              </a:rPr>
              <a:t>Reality</a:t>
            </a:r>
            <a:r>
              <a:rPr lang="en-US" altLang="ko-KR" sz="1600" i="1" dirty="0">
                <a:effectLst/>
                <a:latin typeface="Arial" pitchFamily="34" charset="0"/>
                <a:ea typeface="굴림" charset="-127"/>
                <a:cs typeface="Arial" pitchFamily="34" charset="0"/>
              </a:rPr>
              <a:t>: </a:t>
            </a:r>
            <a:r>
              <a:rPr lang="en-US" altLang="ko-KR" sz="1600" dirty="0">
                <a:effectLst/>
                <a:latin typeface="Arial" pitchFamily="34" charset="0"/>
                <a:ea typeface="굴림" charset="-127"/>
                <a:cs typeface="Arial" pitchFamily="34" charset="0"/>
              </a:rPr>
              <a:t>If an organization does not understand how to manage and control software projects internally, it will invariably struggle when it outsources software projects.</a:t>
            </a:r>
          </a:p>
          <a:p>
            <a:pPr eaLnBrk="1" hangingPunct="1">
              <a:defRPr/>
            </a:pPr>
            <a:endParaRPr lang="ko-KR" altLang="en-US" sz="1800" dirty="0">
              <a:latin typeface="Arial" pitchFamily="34" charset="0"/>
              <a:ea typeface="굴림" charset="-127"/>
              <a:cs typeface="Arial" pitchFamily="34" charset="0"/>
            </a:endParaRPr>
          </a:p>
        </p:txBody>
      </p:sp>
      <p:sp>
        <p:nvSpPr>
          <p:cNvPr id="11269" name="슬라이드 번호 개체 틀 4"/>
          <p:cNvSpPr>
            <a:spLocks noGrp="1"/>
          </p:cNvSpPr>
          <p:nvPr>
            <p:ph type="sldNum" sz="quarter" idx="11"/>
          </p:nvPr>
        </p:nvSpPr>
        <p:spPr>
          <a:noFill/>
        </p:spPr>
        <p:txBody>
          <a:bodyPr/>
          <a:lstStyle/>
          <a:p>
            <a:fld id="{C30EEE5B-38B4-4AB3-A3E5-5302E5AD2F0A}" type="slidenum">
              <a:rPr lang="ko-KR" altLang="en-US" smtClean="0">
                <a:ea typeface="굴림" pitchFamily="50" charset="-127"/>
              </a:rPr>
              <a:pPr/>
              <a:t>8</a:t>
            </a:fld>
            <a:endParaRPr lang="en-US" altLang="ko-KR">
              <a:ea typeface="굴림"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rrowheads="1"/>
          </p:cNvSpPr>
          <p:nvPr>
            <p:ph type="title"/>
          </p:nvPr>
        </p:nvSpPr>
        <p:spPr>
          <a:xfrm>
            <a:off x="457200" y="14104"/>
            <a:ext cx="8229600" cy="1016000"/>
          </a:xfrm>
        </p:spPr>
        <p:txBody>
          <a:bodyPr/>
          <a:lstStyle/>
          <a:p>
            <a:pPr eaLnBrk="1" hangingPunct="1">
              <a:defRPr/>
            </a:pPr>
            <a:r>
              <a:rPr lang="en-US" altLang="ko-KR" dirty="0">
                <a:latin typeface="Arial" pitchFamily="34" charset="0"/>
                <a:ea typeface="굴림" charset="-127"/>
                <a:cs typeface="Arial" pitchFamily="34" charset="0"/>
              </a:rPr>
              <a:t>Customer Myths</a:t>
            </a:r>
          </a:p>
        </p:txBody>
      </p:sp>
      <p:sp>
        <p:nvSpPr>
          <p:cNvPr id="817155" name="Rectangle 3"/>
          <p:cNvSpPr>
            <a:spLocks noGrp="1" noRot="1" noChangeArrowheads="1"/>
          </p:cNvSpPr>
          <p:nvPr>
            <p:ph idx="1"/>
          </p:nvPr>
        </p:nvSpPr>
        <p:spPr>
          <a:xfrm>
            <a:off x="457200" y="1058273"/>
            <a:ext cx="4987925" cy="3998912"/>
          </a:xfrm>
        </p:spPr>
        <p:txBody>
          <a:bodyPr/>
          <a:lstStyle/>
          <a:p>
            <a:pPr eaLnBrk="1" hangingPunct="1">
              <a:defRPr/>
            </a:pPr>
            <a:r>
              <a:rPr lang="en-US" altLang="ko-KR" sz="1800" b="1" i="1">
                <a:effectLst/>
                <a:latin typeface="Arial" pitchFamily="34" charset="0"/>
                <a:ea typeface="굴림" charset="-127"/>
                <a:cs typeface="Arial" pitchFamily="34" charset="0"/>
              </a:rPr>
              <a:t>Myth4: </a:t>
            </a:r>
            <a:r>
              <a:rPr lang="en-US" altLang="ko-KR" sz="1800" dirty="0">
                <a:effectLst/>
                <a:latin typeface="Arial" pitchFamily="34" charset="0"/>
                <a:ea typeface="굴림" charset="-127"/>
                <a:cs typeface="Arial" pitchFamily="34" charset="0"/>
              </a:rPr>
              <a:t>A general statement of objectives is sufficient to begin writing programs—we can fill in the details later.</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A poor up-front definition is the major cause of failed software efforts. </a:t>
            </a:r>
            <a:r>
              <a:rPr lang="en-US" altLang="ko-KR" sz="1600" dirty="0">
                <a:solidFill>
                  <a:srgbClr val="FF6699"/>
                </a:solidFill>
                <a:effectLst/>
                <a:latin typeface="Arial" pitchFamily="34" charset="0"/>
                <a:ea typeface="굴림" charset="-127"/>
                <a:cs typeface="Arial" pitchFamily="34" charset="0"/>
              </a:rPr>
              <a:t>A formal and detailed description</a:t>
            </a:r>
            <a:r>
              <a:rPr lang="en-US" altLang="ko-KR" sz="1600" dirty="0">
                <a:effectLst/>
                <a:latin typeface="Arial" pitchFamily="34" charset="0"/>
                <a:ea typeface="굴림" charset="-127"/>
                <a:cs typeface="Arial" pitchFamily="34" charset="0"/>
              </a:rPr>
              <a:t> of the information domain, function, behavior, performance, interfaces, design constraints, and validation criteria is essential. These characteristics can be determined only after thorough </a:t>
            </a:r>
            <a:r>
              <a:rPr lang="en-US" altLang="ko-KR" sz="1600" dirty="0">
                <a:solidFill>
                  <a:srgbClr val="FF6699"/>
                </a:solidFill>
                <a:effectLst/>
                <a:latin typeface="Arial" pitchFamily="34" charset="0"/>
                <a:ea typeface="굴림" charset="-127"/>
                <a:cs typeface="Arial" pitchFamily="34" charset="0"/>
              </a:rPr>
              <a:t>communication</a:t>
            </a:r>
            <a:r>
              <a:rPr lang="en-US" altLang="ko-KR" sz="1600" dirty="0">
                <a:effectLst/>
                <a:latin typeface="Arial" pitchFamily="34" charset="0"/>
                <a:ea typeface="굴림" charset="-127"/>
                <a:cs typeface="Arial" pitchFamily="34" charset="0"/>
              </a:rPr>
              <a:t> between customer and developer.</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Myth5: </a:t>
            </a:r>
            <a:r>
              <a:rPr lang="en-US" altLang="ko-KR" sz="1800" dirty="0">
                <a:effectLst/>
                <a:latin typeface="Arial" pitchFamily="34" charset="0"/>
                <a:ea typeface="굴림" charset="-127"/>
                <a:cs typeface="Arial" pitchFamily="34" charset="0"/>
              </a:rPr>
              <a:t>Project requirements continually change, but change can be easily accommodated because software is flexible.</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It is true that software requirements change, but the impact of change varies with the time at which it is introduced. </a:t>
            </a:r>
            <a:endParaRPr lang="ko-KR" altLang="en-US" sz="1600" dirty="0">
              <a:latin typeface="Arial" pitchFamily="34" charset="0"/>
              <a:ea typeface="굴림" charset="-127"/>
              <a:cs typeface="Arial" pitchFamily="34" charset="0"/>
            </a:endParaRPr>
          </a:p>
        </p:txBody>
      </p:sp>
      <p:sp>
        <p:nvSpPr>
          <p:cNvPr id="12293" name="슬라이드 번호 개체 틀 4"/>
          <p:cNvSpPr>
            <a:spLocks noGrp="1"/>
          </p:cNvSpPr>
          <p:nvPr>
            <p:ph type="sldNum" sz="quarter" idx="11"/>
          </p:nvPr>
        </p:nvSpPr>
        <p:spPr>
          <a:noFill/>
        </p:spPr>
        <p:txBody>
          <a:bodyPr/>
          <a:lstStyle/>
          <a:p>
            <a:fld id="{0252AC17-B183-4DB8-A793-4475F8CD6056}" type="slidenum">
              <a:rPr lang="ko-KR" altLang="en-US" smtClean="0">
                <a:ea typeface="굴림" pitchFamily="50" charset="-127"/>
              </a:rPr>
              <a:pPr/>
              <a:t>9</a:t>
            </a:fld>
            <a:endParaRPr lang="en-US" altLang="ko-KR">
              <a:ea typeface="굴림" pitchFamily="50" charset="-127"/>
            </a:endParaRPr>
          </a:p>
        </p:txBody>
      </p:sp>
      <p:pic>
        <p:nvPicPr>
          <p:cNvPr id="12294" name="Picture 4"/>
          <p:cNvPicPr>
            <a:picLocks noChangeAspect="1" noChangeArrowheads="1"/>
          </p:cNvPicPr>
          <p:nvPr/>
        </p:nvPicPr>
        <p:blipFill>
          <a:blip r:embed="rId3"/>
          <a:srcRect/>
          <a:stretch>
            <a:fillRect/>
          </a:stretch>
        </p:blipFill>
        <p:spPr bwMode="auto">
          <a:xfrm>
            <a:off x="5445125" y="1539875"/>
            <a:ext cx="3565525" cy="33147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1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TotalTime>
  <Words>2563</Words>
  <Application>Microsoft Office PowerPoint</Application>
  <PresentationFormat>사용자 지정</PresentationFormat>
  <Paragraphs>198</Paragraphs>
  <Slides>21</Slides>
  <Notes>8</Notes>
  <HiddenSlides>0</HiddenSlides>
  <MMClips>0</MMClips>
  <ScaleCrop>false</ScaleCrop>
  <HeadingPairs>
    <vt:vector size="6" baseType="variant">
      <vt:variant>
        <vt:lpstr>사용한 글꼴</vt:lpstr>
      </vt:variant>
      <vt:variant>
        <vt:i4>7</vt:i4>
      </vt:variant>
      <vt:variant>
        <vt:lpstr>테마</vt:lpstr>
      </vt:variant>
      <vt:variant>
        <vt:i4>5</vt:i4>
      </vt:variant>
      <vt:variant>
        <vt:lpstr>슬라이드 제목</vt:lpstr>
      </vt:variant>
      <vt:variant>
        <vt:i4>21</vt:i4>
      </vt:variant>
    </vt:vector>
  </HeadingPairs>
  <TitlesOfParts>
    <vt:vector size="33" baseType="lpstr">
      <vt:lpstr>Avant Garde</vt:lpstr>
      <vt:lpstr>Palatino</vt:lpstr>
      <vt:lpstr>굴림</vt:lpstr>
      <vt:lpstr>Arial</vt:lpstr>
      <vt:lpstr>Helvetica</vt:lpstr>
      <vt:lpstr>Symbol</vt:lpstr>
      <vt:lpstr>Wingdings</vt:lpstr>
      <vt:lpstr>1_cs550</vt:lpstr>
      <vt:lpstr>2_cs550</vt:lpstr>
      <vt:lpstr>3_cs550</vt:lpstr>
      <vt:lpstr>4_cs550</vt:lpstr>
      <vt:lpstr>Bold Stripes</vt:lpstr>
      <vt:lpstr> Ch 1: Software and  Software Engineering  Moonzoo Kim SoC. KAIST   </vt:lpstr>
      <vt:lpstr>Software’s Dual Role</vt:lpstr>
      <vt:lpstr>What is Software?</vt:lpstr>
      <vt:lpstr>Wear vs. Deterioration</vt:lpstr>
      <vt:lpstr>Legacy Software</vt:lpstr>
      <vt:lpstr>The Laws of SW Evolution (Ch. 27)  (1/2)</vt:lpstr>
      <vt:lpstr>The Laws of SW Evolution (Ch. 27) (2/2)</vt:lpstr>
      <vt:lpstr>Management Myths</vt:lpstr>
      <vt:lpstr>Customer Myths</vt:lpstr>
      <vt:lpstr>Practitioner’s Myths</vt:lpstr>
      <vt:lpstr>Why Is Software Process Important?</vt:lpstr>
      <vt:lpstr>Why Process Improvement Helps</vt:lpstr>
      <vt:lpstr>Software Engineering Layers</vt:lpstr>
      <vt:lpstr>The Essence of Practice</vt:lpstr>
      <vt:lpstr>Understand the Problem</vt:lpstr>
      <vt:lpstr>Plan the Solution</vt:lpstr>
      <vt:lpstr>Carry Out the Plan</vt:lpstr>
      <vt:lpstr>Examine the Result</vt:lpstr>
      <vt:lpstr>Hooker’s General Principles</vt:lpstr>
      <vt:lpstr>How a Project Starts (pg 16)</vt:lpstr>
      <vt:lpstr>PowerPoint 프레젠테이션</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 Software and Software Engineering   Moonzoo Kim CS Division of EECS Dept.  KAIST  moonzoo@cs.kaist.ac.kr http://pswlab.kaist.ac.kr/courses/cs550-07</dc:title>
  <dc:creator>Moonzoo Kim</dc:creator>
  <cp:lastModifiedBy>Moonzoo Kim</cp:lastModifiedBy>
  <cp:revision>129</cp:revision>
  <dcterms:created xsi:type="dcterms:W3CDTF">2007-02-27T05:57:08Z</dcterms:created>
  <dcterms:modified xsi:type="dcterms:W3CDTF">2025-09-10T03:42:05Z</dcterms:modified>
</cp:coreProperties>
</file>