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Lst>
  <p:notesMasterIdLst>
    <p:notesMasterId r:id="rId25"/>
  </p:notesMasterIdLst>
  <p:handoutMasterIdLst>
    <p:handoutMasterId r:id="rId26"/>
  </p:handoutMasterIdLst>
  <p:sldIdLst>
    <p:sldId id="256" r:id="rId3"/>
    <p:sldId id="654" r:id="rId4"/>
    <p:sldId id="260" r:id="rId5"/>
    <p:sldId id="276" r:id="rId6"/>
    <p:sldId id="262" r:id="rId7"/>
    <p:sldId id="279" r:id="rId8"/>
    <p:sldId id="280" r:id="rId9"/>
    <p:sldId id="281" r:id="rId10"/>
    <p:sldId id="282" r:id="rId11"/>
    <p:sldId id="283" r:id="rId12"/>
    <p:sldId id="284" r:id="rId13"/>
    <p:sldId id="285" r:id="rId14"/>
    <p:sldId id="286" r:id="rId15"/>
    <p:sldId id="264" r:id="rId16"/>
    <p:sldId id="266" r:id="rId17"/>
    <p:sldId id="489" r:id="rId18"/>
    <p:sldId id="491" r:id="rId19"/>
    <p:sldId id="272" r:id="rId20"/>
    <p:sldId id="292" r:id="rId21"/>
    <p:sldId id="299" r:id="rId22"/>
    <p:sldId id="300" r:id="rId23"/>
    <p:sldId id="296" r:id="rId24"/>
  </p:sldIdLst>
  <p:sldSz cx="12192000" cy="6858000"/>
  <p:notesSz cx="9928225" cy="6797675"/>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0" userDrawn="1">
          <p15:clr>
            <a:srgbClr val="A4A3A4"/>
          </p15:clr>
        </p15:guide>
        <p15:guide id="2" orient="horz" pos="2592" userDrawn="1">
          <p15:clr>
            <a:srgbClr val="A4A3A4"/>
          </p15:clr>
        </p15:guide>
        <p15:guide id="3" orient="horz" pos="1824" userDrawn="1">
          <p15:clr>
            <a:srgbClr val="A4A3A4"/>
          </p15:clr>
        </p15:guide>
        <p15:guide id="4" pos="3840" userDrawn="1">
          <p15:clr>
            <a:srgbClr val="A4A3A4"/>
          </p15:clr>
        </p15:guide>
        <p15:guide id="5" pos="1856" userDrawn="1">
          <p15:clr>
            <a:srgbClr val="A4A3A4"/>
          </p15:clr>
        </p15:guide>
        <p15:guide id="6" pos="5312" userDrawn="1">
          <p15:clr>
            <a:srgbClr val="A4A3A4"/>
          </p15:clr>
        </p15:guide>
        <p15:guide id="7" pos="3712" userDrawn="1">
          <p15:clr>
            <a:srgbClr val="A4A3A4"/>
          </p15:clr>
        </p15:guide>
      </p15:sldGuideLst>
    </p:ext>
    <p:ext uri="{2D200454-40CA-4A62-9FC3-DE9A4176ACB9}">
      <p15:notesGuideLst xmlns:p15="http://schemas.microsoft.com/office/powerpoint/2012/main">
        <p15:guide id="1" orient="horz" pos="214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F0000"/>
    <a:srgbClr val="F4FAAB"/>
    <a:srgbClr val="0000CC"/>
    <a:srgbClr val="0F4191"/>
    <a:srgbClr val="DAFDA7"/>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보통 스타일 1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1" autoAdjust="0"/>
    <p:restoredTop sz="93190" autoAdjust="0"/>
  </p:normalViewPr>
  <p:slideViewPr>
    <p:cSldViewPr>
      <p:cViewPr varScale="1">
        <p:scale>
          <a:sx n="236" d="100"/>
          <a:sy n="236" d="100"/>
        </p:scale>
        <p:origin x="396" y="408"/>
      </p:cViewPr>
      <p:guideLst>
        <p:guide orient="horz" pos="3600"/>
        <p:guide orient="horz" pos="2592"/>
        <p:guide orient="horz" pos="1824"/>
        <p:guide pos="3840"/>
        <p:guide pos="1856"/>
        <p:guide pos="5312"/>
        <p:guide pos="3712"/>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468" y="840"/>
      </p:cViewPr>
      <p:guideLst>
        <p:guide orient="horz" pos="2141"/>
        <p:guide pos="31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4302232" cy="339884"/>
          </a:xfrm>
          <a:prstGeom prst="rect">
            <a:avLst/>
          </a:prstGeom>
        </p:spPr>
        <p:txBody>
          <a:bodyPr vert="horz" lIns="91692" tIns="45846" rIns="91692" bIns="45846" rtlCol="0"/>
          <a:lstStyle>
            <a:lvl1pPr algn="l">
              <a:defRPr sz="1200"/>
            </a:lvl1pPr>
          </a:lstStyle>
          <a:p>
            <a:endParaRPr lang="ko-KR" altLang="en-US"/>
          </a:p>
        </p:txBody>
      </p:sp>
      <p:sp>
        <p:nvSpPr>
          <p:cNvPr id="3" name="날짜 개체 틀 2"/>
          <p:cNvSpPr>
            <a:spLocks noGrp="1"/>
          </p:cNvSpPr>
          <p:nvPr>
            <p:ph type="dt" sz="quarter" idx="1"/>
          </p:nvPr>
        </p:nvSpPr>
        <p:spPr>
          <a:xfrm>
            <a:off x="5623697" y="1"/>
            <a:ext cx="4302232" cy="339884"/>
          </a:xfrm>
          <a:prstGeom prst="rect">
            <a:avLst/>
          </a:prstGeom>
        </p:spPr>
        <p:txBody>
          <a:bodyPr vert="horz" lIns="91692" tIns="45846" rIns="91692" bIns="45846" rtlCol="0"/>
          <a:lstStyle>
            <a:lvl1pPr algn="r">
              <a:defRPr sz="1200"/>
            </a:lvl1pPr>
          </a:lstStyle>
          <a:p>
            <a:fld id="{20566D1B-0D1C-42D9-9914-2174036F284F}" type="datetimeFigureOut">
              <a:rPr lang="ko-KR" altLang="en-US" smtClean="0"/>
              <a:pPr/>
              <a:t>2025-09-17</a:t>
            </a:fld>
            <a:endParaRPr lang="ko-KR" altLang="en-US"/>
          </a:p>
        </p:txBody>
      </p:sp>
      <p:sp>
        <p:nvSpPr>
          <p:cNvPr id="4" name="바닥글 개체 틀 3"/>
          <p:cNvSpPr>
            <a:spLocks noGrp="1"/>
          </p:cNvSpPr>
          <p:nvPr>
            <p:ph type="ftr" sz="quarter" idx="2"/>
          </p:nvPr>
        </p:nvSpPr>
        <p:spPr>
          <a:xfrm>
            <a:off x="0" y="6456613"/>
            <a:ext cx="4302232" cy="339884"/>
          </a:xfrm>
          <a:prstGeom prst="rect">
            <a:avLst/>
          </a:prstGeom>
        </p:spPr>
        <p:txBody>
          <a:bodyPr vert="horz" lIns="91692" tIns="45846" rIns="91692" bIns="45846"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5623697" y="6456613"/>
            <a:ext cx="4302232" cy="339884"/>
          </a:xfrm>
          <a:prstGeom prst="rect">
            <a:avLst/>
          </a:prstGeom>
        </p:spPr>
        <p:txBody>
          <a:bodyPr vert="horz" lIns="91692" tIns="45846" rIns="91692" bIns="45846" rtlCol="0" anchor="b"/>
          <a:lstStyle>
            <a:lvl1pPr algn="r">
              <a:defRPr sz="1200"/>
            </a:lvl1pPr>
          </a:lstStyle>
          <a:p>
            <a:fld id="{76A72F3A-EA42-4A96-9A55-9403BE5157D5}" type="slidenum">
              <a:rPr lang="ko-KR" altLang="en-US" smtClean="0"/>
              <a:pPr/>
              <a:t>‹#›</a:t>
            </a:fld>
            <a:endParaRPr lang="ko-KR" altLang="en-US"/>
          </a:p>
        </p:txBody>
      </p:sp>
    </p:spTree>
    <p:extLst>
      <p:ext uri="{BB962C8B-B14F-4D97-AF65-F5344CB8AC3E}">
        <p14:creationId xmlns:p14="http://schemas.microsoft.com/office/powerpoint/2010/main" val="2996275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2232" cy="339884"/>
          </a:xfrm>
          <a:prstGeom prst="rect">
            <a:avLst/>
          </a:prstGeom>
        </p:spPr>
        <p:txBody>
          <a:bodyPr vert="horz" lIns="91692" tIns="45846" rIns="91692" bIns="45846" rtlCol="0"/>
          <a:lstStyle>
            <a:lvl1pPr algn="l" latinLnBrk="1">
              <a:defRPr lang="ko-KR" sz="1200"/>
            </a:lvl1pPr>
          </a:lstStyle>
          <a:p>
            <a:endParaRPr lang="ko-KR"/>
          </a:p>
        </p:txBody>
      </p:sp>
      <p:sp>
        <p:nvSpPr>
          <p:cNvPr id="3" name="Date Placeholder 2"/>
          <p:cNvSpPr>
            <a:spLocks noGrp="1"/>
          </p:cNvSpPr>
          <p:nvPr>
            <p:ph type="dt" idx="1"/>
          </p:nvPr>
        </p:nvSpPr>
        <p:spPr>
          <a:xfrm>
            <a:off x="5623697" y="1"/>
            <a:ext cx="4302232" cy="339884"/>
          </a:xfrm>
          <a:prstGeom prst="rect">
            <a:avLst/>
          </a:prstGeom>
        </p:spPr>
        <p:txBody>
          <a:bodyPr vert="horz" lIns="91692" tIns="45846" rIns="91692" bIns="45846" rtlCol="0"/>
          <a:lstStyle>
            <a:lvl1pPr algn="r" latinLnBrk="1">
              <a:defRPr lang="ko-KR" sz="1200"/>
            </a:lvl1pPr>
          </a:lstStyle>
          <a:p>
            <a:fld id="{2447E72A-D913-4DC2-9E0A-E520CE8FCC86}" type="datetimeFigureOut">
              <a:rPr lang="ko-KR" altLang="en-US"/>
              <a:pPr/>
              <a:t>2025-09-17</a:t>
            </a:fld>
            <a:endParaRPr lang="ko-KR"/>
          </a:p>
        </p:txBody>
      </p:sp>
      <p:sp>
        <p:nvSpPr>
          <p:cNvPr id="4" name="Slide Image Placeholder 3"/>
          <p:cNvSpPr>
            <a:spLocks noGrp="1" noRot="1" noChangeAspect="1"/>
          </p:cNvSpPr>
          <p:nvPr>
            <p:ph type="sldImg" idx="2"/>
          </p:nvPr>
        </p:nvSpPr>
        <p:spPr>
          <a:xfrm>
            <a:off x="2700338" y="511175"/>
            <a:ext cx="4527550" cy="2547938"/>
          </a:xfrm>
          <a:prstGeom prst="rect">
            <a:avLst/>
          </a:prstGeom>
          <a:noFill/>
          <a:ln w="12700">
            <a:solidFill>
              <a:prstClr val="black"/>
            </a:solidFill>
          </a:ln>
        </p:spPr>
        <p:txBody>
          <a:bodyPr vert="horz" lIns="91692" tIns="45846" rIns="91692" bIns="45846" rtlCol="0" anchor="ctr"/>
          <a:lstStyle/>
          <a:p>
            <a:endParaRPr lang="ko-KR"/>
          </a:p>
        </p:txBody>
      </p:sp>
      <p:sp>
        <p:nvSpPr>
          <p:cNvPr id="5" name="Notes Placeholder 4"/>
          <p:cNvSpPr>
            <a:spLocks noGrp="1"/>
          </p:cNvSpPr>
          <p:nvPr>
            <p:ph type="body" sz="quarter" idx="3"/>
          </p:nvPr>
        </p:nvSpPr>
        <p:spPr>
          <a:xfrm>
            <a:off x="992823" y="3228897"/>
            <a:ext cx="7942580" cy="3058953"/>
          </a:xfrm>
          <a:prstGeom prst="rect">
            <a:avLst/>
          </a:prstGeom>
        </p:spPr>
        <p:txBody>
          <a:bodyPr vert="horz" lIns="91692" tIns="45846" rIns="91692" bIns="45846" rtlCol="0">
            <a:normAutofit/>
          </a:bodyPr>
          <a:lstStyle/>
          <a:p>
            <a:pPr lvl="0"/>
            <a:r>
              <a:rPr lang="ko-KR"/>
              <a:t>마스터 텍스트 스타일을 편집합니다</a:t>
            </a:r>
          </a:p>
          <a:p>
            <a:pPr lvl="1"/>
            <a:r>
              <a:rPr lang="ko-KR"/>
              <a:t>둘째 수준</a:t>
            </a:r>
          </a:p>
          <a:p>
            <a:pPr lvl="2"/>
            <a:r>
              <a:rPr lang="ko-KR"/>
              <a:t>셋째 수준</a:t>
            </a:r>
          </a:p>
          <a:p>
            <a:pPr lvl="3"/>
            <a:r>
              <a:rPr lang="ko-KR"/>
              <a:t>넷째 수준</a:t>
            </a:r>
          </a:p>
          <a:p>
            <a:pPr lvl="4"/>
            <a:r>
              <a:rPr lang="ko-KR"/>
              <a:t>다섯째 수준</a:t>
            </a:r>
          </a:p>
        </p:txBody>
      </p:sp>
      <p:sp>
        <p:nvSpPr>
          <p:cNvPr id="6" name="Footer Placeholder 5"/>
          <p:cNvSpPr>
            <a:spLocks noGrp="1"/>
          </p:cNvSpPr>
          <p:nvPr>
            <p:ph type="ftr" sz="quarter" idx="4"/>
          </p:nvPr>
        </p:nvSpPr>
        <p:spPr>
          <a:xfrm>
            <a:off x="0" y="6456613"/>
            <a:ext cx="4302232" cy="339884"/>
          </a:xfrm>
          <a:prstGeom prst="rect">
            <a:avLst/>
          </a:prstGeom>
        </p:spPr>
        <p:txBody>
          <a:bodyPr vert="horz" lIns="91692" tIns="45846" rIns="91692" bIns="45846" rtlCol="0" anchor="b"/>
          <a:lstStyle>
            <a:lvl1pPr algn="l" latinLnBrk="1">
              <a:defRPr lang="ko-KR" sz="1200"/>
            </a:lvl1pPr>
          </a:lstStyle>
          <a:p>
            <a:endParaRPr lang="ko-KR"/>
          </a:p>
        </p:txBody>
      </p:sp>
      <p:sp>
        <p:nvSpPr>
          <p:cNvPr id="7" name="Slide Number Placeholder 6"/>
          <p:cNvSpPr>
            <a:spLocks noGrp="1"/>
          </p:cNvSpPr>
          <p:nvPr>
            <p:ph type="sldNum" sz="quarter" idx="5"/>
          </p:nvPr>
        </p:nvSpPr>
        <p:spPr>
          <a:xfrm>
            <a:off x="5623697" y="6456613"/>
            <a:ext cx="4302232" cy="339884"/>
          </a:xfrm>
          <a:prstGeom prst="rect">
            <a:avLst/>
          </a:prstGeom>
        </p:spPr>
        <p:txBody>
          <a:bodyPr vert="horz" lIns="91692" tIns="45846" rIns="91692" bIns="45846" rtlCol="0" anchor="b"/>
          <a:lstStyle>
            <a:lvl1pPr algn="r" latinLnBrk="1">
              <a:defRPr lang="ko-KR" sz="1200"/>
            </a:lvl1pPr>
          </a:lstStyle>
          <a:p>
            <a:fld id="{A5D78FC6-CE17-4259-A63C-DDFC12E048FC}" type="slidenum">
              <a:rPr/>
              <a:pPr/>
              <a:t>‹#›</a:t>
            </a:fld>
            <a:endParaRPr lang="ko-KR"/>
          </a:p>
        </p:txBody>
      </p:sp>
    </p:spTree>
    <p:extLst>
      <p:ext uri="{BB962C8B-B14F-4D97-AF65-F5344CB8AC3E}">
        <p14:creationId xmlns:p14="http://schemas.microsoft.com/office/powerpoint/2010/main" val="4056860721"/>
      </p:ext>
    </p:extLst>
  </p:cSld>
  <p:clrMap bg1="lt1" tx1="dk1" bg2="lt2" tx2="dk2" accent1="accent1" accent2="accent2" accent3="accent3" accent4="accent4" accent5="accent5" accent6="accent6" hlink="hlink" folHlink="folHlink"/>
  <p:hf hdr="0" ftr="0" dt="0"/>
  <p:notesStyle>
    <a:lvl1pPr marL="0" algn="l" rtl="0" latinLnBrk="1">
      <a:defRPr lang="ko-KR" sz="1200" kern="1200">
        <a:solidFill>
          <a:schemeClr val="tx1"/>
        </a:solidFill>
        <a:latin typeface="+mn-lt"/>
        <a:ea typeface="+mn-ea"/>
        <a:cs typeface="+mn-cs"/>
      </a:defRPr>
    </a:lvl1pPr>
    <a:lvl2pPr marL="457200" algn="l" rtl="0">
      <a:defRPr lang="ko-KR" sz="1200" kern="1200">
        <a:solidFill>
          <a:schemeClr val="tx1"/>
        </a:solidFill>
        <a:latin typeface="+mn-lt"/>
        <a:ea typeface="+mn-ea"/>
        <a:cs typeface="+mn-cs"/>
      </a:defRPr>
    </a:lvl2pPr>
    <a:lvl3pPr marL="914400" algn="l" rtl="0">
      <a:defRPr lang="ko-KR" sz="1200" kern="1200">
        <a:solidFill>
          <a:schemeClr val="tx1"/>
        </a:solidFill>
        <a:latin typeface="+mn-lt"/>
        <a:ea typeface="+mn-ea"/>
        <a:cs typeface="+mn-cs"/>
      </a:defRPr>
    </a:lvl3pPr>
    <a:lvl4pPr marL="1371600" algn="l" rtl="0">
      <a:defRPr lang="ko-KR" sz="1200" kern="1200">
        <a:solidFill>
          <a:schemeClr val="tx1"/>
        </a:solidFill>
        <a:latin typeface="+mn-lt"/>
        <a:ea typeface="+mn-ea"/>
        <a:cs typeface="+mn-cs"/>
      </a:defRPr>
    </a:lvl4pPr>
    <a:lvl5pPr marL="1828800" algn="l" rtl="0">
      <a:defRPr lang="ko-KR" sz="1200" kern="1200">
        <a:solidFill>
          <a:schemeClr val="tx1"/>
        </a:solidFill>
        <a:latin typeface="+mn-lt"/>
        <a:ea typeface="+mn-ea"/>
        <a:cs typeface="+mn-cs"/>
      </a:defRPr>
    </a:lvl5pPr>
    <a:lvl6pPr marL="2286000" algn="l" rtl="0">
      <a:defRPr lang="ko-KR" sz="1200" kern="1200">
        <a:solidFill>
          <a:schemeClr val="tx1"/>
        </a:solidFill>
        <a:latin typeface="+mn-lt"/>
        <a:ea typeface="+mn-ea"/>
        <a:cs typeface="+mn-cs"/>
      </a:defRPr>
    </a:lvl6pPr>
    <a:lvl7pPr marL="2743200" algn="l" rtl="0">
      <a:defRPr lang="ko-KR" sz="1200" kern="1200">
        <a:solidFill>
          <a:schemeClr val="tx1"/>
        </a:solidFill>
        <a:latin typeface="+mn-lt"/>
        <a:ea typeface="+mn-ea"/>
        <a:cs typeface="+mn-cs"/>
      </a:defRPr>
    </a:lvl7pPr>
    <a:lvl8pPr marL="3200400" algn="l" rtl="0">
      <a:defRPr lang="ko-KR" sz="1200" kern="1200">
        <a:solidFill>
          <a:schemeClr val="tx1"/>
        </a:solidFill>
        <a:latin typeface="+mn-lt"/>
        <a:ea typeface="+mn-ea"/>
        <a:cs typeface="+mn-cs"/>
      </a:defRPr>
    </a:lvl8pPr>
    <a:lvl9pPr marL="3657600" algn="l" rtl="0">
      <a:defRPr lang="ko-K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Software_peer_review"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00338" y="511175"/>
            <a:ext cx="4527550" cy="2547938"/>
          </a:xfrm>
        </p:spPr>
      </p:sp>
      <p:sp>
        <p:nvSpPr>
          <p:cNvPr id="3" name="Notes Placeholder 2"/>
          <p:cNvSpPr>
            <a:spLocks noGrp="1"/>
          </p:cNvSpPr>
          <p:nvPr>
            <p:ph type="body" idx="1"/>
          </p:nvPr>
        </p:nvSpPr>
        <p:spPr/>
        <p:txBody>
          <a:bodyPr>
            <a:normAutofit/>
          </a:bodyPr>
          <a:lstStyle/>
          <a:p>
            <a:endParaRPr lang="ko-KR" dirty="0"/>
          </a:p>
        </p:txBody>
      </p:sp>
      <p:sp>
        <p:nvSpPr>
          <p:cNvPr id="4" name="Slide Number Placeholder 3"/>
          <p:cNvSpPr>
            <a:spLocks noGrp="1"/>
          </p:cNvSpPr>
          <p:nvPr>
            <p:ph type="sldNum" sz="quarter" idx="10"/>
          </p:nvPr>
        </p:nvSpPr>
        <p:spPr/>
        <p:txBody>
          <a:bodyPr/>
          <a:lstStyle/>
          <a:p>
            <a:fld id="{A5D78FC6-CE17-4259-A63C-DDFC12E048FC}" type="slidenum">
              <a:rPr lang="en-US" altLang="ko-KR" smtClean="0"/>
              <a:pPr/>
              <a:t>1</a:t>
            </a:fld>
            <a:endParaRPr lang="ko-KR"/>
          </a:p>
        </p:txBody>
      </p:sp>
    </p:spTree>
    <p:extLst>
      <p:ext uri="{BB962C8B-B14F-4D97-AF65-F5344CB8AC3E}">
        <p14:creationId xmlns:p14="http://schemas.microsoft.com/office/powerpoint/2010/main" val="3992159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9607EEC9-EB65-4EEF-8103-E15C2F5FFCA8}" type="slidenum">
              <a:rPr lang="en-US" altLang="ko-KR">
                <a:ea typeface="돋움" panose="020B0600000101010101" pitchFamily="50" charset="-127"/>
              </a:rPr>
              <a:pPr/>
              <a:t>12</a:t>
            </a:fld>
            <a:endParaRPr lang="en-US" altLang="ko-KR">
              <a:ea typeface="돋움" panose="020B0600000101010101" pitchFamily="50" charset="-127"/>
            </a:endParaRPr>
          </a:p>
        </p:txBody>
      </p:sp>
      <p:sp>
        <p:nvSpPr>
          <p:cNvPr id="83971" name="Rectangle 2"/>
          <p:cNvSpPr>
            <a:spLocks noGrp="1" noRot="1" noChangeAspect="1" noChangeArrowheads="1" noTextEdit="1"/>
          </p:cNvSpPr>
          <p:nvPr>
            <p:ph type="sldImg"/>
          </p:nvPr>
        </p:nvSpPr>
        <p:spPr>
          <a:xfrm>
            <a:off x="2609850" y="515938"/>
            <a:ext cx="4557713" cy="2565400"/>
          </a:xfrm>
          <a:ln w="12700" cap="flat"/>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r>
              <a:rPr lang="en-US" altLang="ko-KR" sz="1200" b="0" i="0" kern="1200" dirty="0">
                <a:solidFill>
                  <a:schemeClr val="tx1"/>
                </a:solidFill>
                <a:effectLst/>
                <a:latin typeface="+mn-lt"/>
                <a:ea typeface="+mn-ea"/>
                <a:cs typeface="+mn-cs"/>
              </a:rPr>
              <a:t>When the </a:t>
            </a:r>
            <a:r>
              <a:rPr lang="en-US" altLang="ko-KR" sz="1200" b="0" i="0" kern="1200" dirty="0" err="1">
                <a:solidFill>
                  <a:schemeClr val="tx1"/>
                </a:solidFill>
                <a:effectLst/>
                <a:latin typeface="+mn-lt"/>
                <a:ea typeface="+mn-ea"/>
                <a:cs typeface="+mn-cs"/>
              </a:rPr>
              <a:t>waterfallmodel</a:t>
            </a:r>
            <a:r>
              <a:rPr lang="en-US" altLang="ko-KR" sz="1200" b="0" i="0" kern="1200" dirty="0">
                <a:solidFill>
                  <a:schemeClr val="tx1"/>
                </a:solidFill>
                <a:effectLst/>
                <a:latin typeface="+mn-lt"/>
                <a:ea typeface="+mn-ea"/>
                <a:cs typeface="+mn-cs"/>
              </a:rPr>
              <a:t> is most appropriate</a:t>
            </a:r>
          </a:p>
          <a:p>
            <a:r>
              <a:rPr lang="en-US" altLang="ko-KR" sz="1200" b="0" i="0" kern="1200" baseline="0" dirty="0">
                <a:solidFill>
                  <a:schemeClr val="tx1"/>
                </a:solidFill>
                <a:effectLst/>
                <a:latin typeface="+mn-lt"/>
                <a:ea typeface="+mn-ea"/>
                <a:cs typeface="+mn-cs"/>
              </a:rPr>
              <a:t> - </a:t>
            </a:r>
            <a:r>
              <a:rPr lang="en-US" altLang="ko-KR" sz="1200" b="0" i="0" kern="1200" dirty="0">
                <a:solidFill>
                  <a:schemeClr val="tx1"/>
                </a:solidFill>
                <a:effectLst/>
                <a:latin typeface="+mn-lt"/>
                <a:ea typeface="+mn-ea"/>
                <a:cs typeface="+mn-cs"/>
              </a:rPr>
              <a:t>Requirements are very well documented, clear and fixed.</a:t>
            </a:r>
          </a:p>
          <a:p>
            <a:r>
              <a:rPr lang="en-US" altLang="ko-KR" sz="1200" b="0" i="0" kern="1200" dirty="0">
                <a:solidFill>
                  <a:schemeClr val="tx1"/>
                </a:solidFill>
                <a:effectLst/>
                <a:latin typeface="+mn-lt"/>
                <a:ea typeface="+mn-ea"/>
                <a:cs typeface="+mn-cs"/>
              </a:rPr>
              <a:t>- Product definition is stable.</a:t>
            </a:r>
          </a:p>
          <a:p>
            <a:r>
              <a:rPr lang="en-US" altLang="ko-KR" sz="1200" b="0" i="0" kern="1200" dirty="0">
                <a:solidFill>
                  <a:schemeClr val="tx1"/>
                </a:solidFill>
                <a:effectLst/>
                <a:latin typeface="+mn-lt"/>
                <a:ea typeface="+mn-ea"/>
                <a:cs typeface="+mn-cs"/>
              </a:rPr>
              <a:t>- Technology is understood and is not dynamic.</a:t>
            </a:r>
          </a:p>
          <a:p>
            <a:r>
              <a:rPr lang="en-US" altLang="ko-KR" sz="1200" b="0" i="0" kern="1200" dirty="0">
                <a:solidFill>
                  <a:schemeClr val="tx1"/>
                </a:solidFill>
                <a:effectLst/>
                <a:latin typeface="+mn-lt"/>
                <a:ea typeface="+mn-ea"/>
                <a:cs typeface="+mn-cs"/>
              </a:rPr>
              <a:t>- There are no ambiguous requirements.</a:t>
            </a:r>
          </a:p>
          <a:p>
            <a:pPr marL="171450" indent="-171450">
              <a:buFontTx/>
              <a:buChar char="-"/>
            </a:pPr>
            <a:r>
              <a:rPr lang="en-US" altLang="ko-KR" sz="1200" b="0" i="0" kern="1200" dirty="0">
                <a:solidFill>
                  <a:schemeClr val="tx1"/>
                </a:solidFill>
                <a:effectLst/>
                <a:latin typeface="+mn-lt"/>
                <a:ea typeface="+mn-ea"/>
                <a:cs typeface="+mn-cs"/>
              </a:rPr>
              <a:t>Ample resources with required expertise are available to support the product.</a:t>
            </a:r>
          </a:p>
          <a:p>
            <a:pPr marL="0" indent="0">
              <a:buFontTx/>
              <a:buNone/>
            </a:pPr>
            <a:br>
              <a:rPr lang="en-US" altLang="ko-KR" sz="1200" b="0" i="0" kern="1200" dirty="0">
                <a:solidFill>
                  <a:schemeClr val="tx1"/>
                </a:solidFill>
                <a:effectLst/>
                <a:latin typeface="+mn-lt"/>
                <a:ea typeface="+mn-ea"/>
                <a:cs typeface="+mn-cs"/>
              </a:rPr>
            </a:br>
            <a:r>
              <a:rPr lang="en-US" altLang="ko-KR" sz="1200" b="0" i="0" kern="1200" dirty="0">
                <a:solidFill>
                  <a:schemeClr val="tx1"/>
                </a:solidFill>
                <a:effectLst/>
                <a:latin typeface="+mn-lt"/>
                <a:ea typeface="+mn-ea"/>
                <a:cs typeface="+mn-cs"/>
              </a:rPr>
              <a:t>Advantages</a:t>
            </a:r>
          </a:p>
          <a:p>
            <a:r>
              <a:rPr lang="en-US" altLang="ko-KR" sz="1200" b="0" i="0" kern="1200" dirty="0">
                <a:solidFill>
                  <a:schemeClr val="tx1"/>
                </a:solidFill>
                <a:effectLst/>
                <a:latin typeface="+mn-lt"/>
                <a:ea typeface="+mn-ea"/>
                <a:cs typeface="+mn-cs"/>
              </a:rPr>
              <a:t>Simple and easy to understand and use</a:t>
            </a:r>
          </a:p>
          <a:p>
            <a:r>
              <a:rPr lang="en-US" altLang="ko-KR" sz="1200" b="0" i="0" kern="1200" dirty="0">
                <a:solidFill>
                  <a:schemeClr val="tx1"/>
                </a:solidFill>
                <a:effectLst/>
                <a:latin typeface="+mn-lt"/>
                <a:ea typeface="+mn-ea"/>
                <a:cs typeface="+mn-cs"/>
              </a:rPr>
              <a:t>Easy to manage due to the rigidity of the model. Each phase has specific deliverables and a review process.</a:t>
            </a:r>
          </a:p>
          <a:p>
            <a:r>
              <a:rPr lang="en-US" altLang="ko-KR" sz="1200" b="0" i="0" kern="1200" dirty="0">
                <a:solidFill>
                  <a:schemeClr val="tx1"/>
                </a:solidFill>
                <a:effectLst/>
                <a:latin typeface="+mn-lt"/>
                <a:ea typeface="+mn-ea"/>
                <a:cs typeface="+mn-cs"/>
              </a:rPr>
              <a:t>Phases are processed and completed one at a time.</a:t>
            </a:r>
          </a:p>
          <a:p>
            <a:r>
              <a:rPr lang="en-US" altLang="ko-KR" sz="1200" b="0" i="0" kern="1200" dirty="0">
                <a:solidFill>
                  <a:schemeClr val="tx1"/>
                </a:solidFill>
                <a:effectLst/>
                <a:latin typeface="+mn-lt"/>
                <a:ea typeface="+mn-ea"/>
                <a:cs typeface="+mn-cs"/>
              </a:rPr>
              <a:t>Works well for smaller projects where requirements are very well understood.</a:t>
            </a:r>
          </a:p>
          <a:p>
            <a:r>
              <a:rPr lang="en-US" altLang="ko-KR" sz="1200" b="0" i="0" kern="1200" dirty="0">
                <a:solidFill>
                  <a:schemeClr val="tx1"/>
                </a:solidFill>
                <a:effectLst/>
                <a:latin typeface="+mn-lt"/>
                <a:ea typeface="+mn-ea"/>
                <a:cs typeface="+mn-cs"/>
              </a:rPr>
              <a:t>Clearly defined stages.</a:t>
            </a:r>
          </a:p>
          <a:p>
            <a:r>
              <a:rPr lang="en-US" altLang="ko-KR" sz="1200" b="0" i="0" kern="1200" dirty="0">
                <a:solidFill>
                  <a:schemeClr val="tx1"/>
                </a:solidFill>
                <a:effectLst/>
                <a:latin typeface="+mn-lt"/>
                <a:ea typeface="+mn-ea"/>
                <a:cs typeface="+mn-cs"/>
              </a:rPr>
              <a:t>Well understood milestones.</a:t>
            </a:r>
          </a:p>
          <a:p>
            <a:r>
              <a:rPr lang="en-US" altLang="ko-KR" sz="1200" b="0" i="0" kern="1200" dirty="0">
                <a:solidFill>
                  <a:schemeClr val="tx1"/>
                </a:solidFill>
                <a:effectLst/>
                <a:latin typeface="+mn-lt"/>
                <a:ea typeface="+mn-ea"/>
                <a:cs typeface="+mn-cs"/>
              </a:rPr>
              <a:t>Easy to arrange tasks.</a:t>
            </a:r>
          </a:p>
          <a:p>
            <a:r>
              <a:rPr lang="en-US" altLang="ko-KR" sz="1200" b="0" i="0" kern="1200" dirty="0">
                <a:solidFill>
                  <a:schemeClr val="tx1"/>
                </a:solidFill>
                <a:effectLst/>
                <a:latin typeface="+mn-lt"/>
                <a:ea typeface="+mn-ea"/>
                <a:cs typeface="+mn-cs"/>
              </a:rPr>
              <a:t>Process and results are well documented.</a:t>
            </a:r>
          </a:p>
          <a:p>
            <a:pPr marL="0" indent="0">
              <a:buFontTx/>
              <a:buNone/>
            </a:pPr>
            <a:endParaRPr lang="en-US" altLang="ko-KR" sz="1200" b="0" i="0" kern="1200" dirty="0">
              <a:solidFill>
                <a:schemeClr val="tx1"/>
              </a:solidFill>
              <a:effectLst/>
              <a:latin typeface="+mn-lt"/>
              <a:ea typeface="+mn-ea"/>
              <a:cs typeface="+mn-cs"/>
            </a:endParaRPr>
          </a:p>
          <a:p>
            <a:pPr marL="0" indent="0">
              <a:buFontTx/>
              <a:buNone/>
            </a:pPr>
            <a:r>
              <a:rPr lang="en-US" altLang="ko-KR" sz="1200" b="0" i="0" kern="1200" dirty="0" err="1">
                <a:solidFill>
                  <a:schemeClr val="tx1"/>
                </a:solidFill>
                <a:effectLst/>
                <a:latin typeface="+mn-lt"/>
                <a:ea typeface="+mn-ea"/>
                <a:cs typeface="+mn-cs"/>
              </a:rPr>
              <a:t>Diaadvantages</a:t>
            </a:r>
            <a:endParaRPr lang="en-US" altLang="ko-KR" sz="1200" b="0" i="0" kern="1200" dirty="0">
              <a:solidFill>
                <a:schemeClr val="tx1"/>
              </a:solidFill>
              <a:effectLst/>
              <a:latin typeface="+mn-lt"/>
              <a:ea typeface="+mn-ea"/>
              <a:cs typeface="+mn-cs"/>
            </a:endParaRPr>
          </a:p>
          <a:p>
            <a:r>
              <a:rPr lang="en-US" altLang="ko-KR" sz="1200" b="0" i="0" kern="1200" dirty="0">
                <a:solidFill>
                  <a:schemeClr val="tx1"/>
                </a:solidFill>
                <a:effectLst/>
                <a:latin typeface="+mn-lt"/>
                <a:ea typeface="+mn-ea"/>
                <a:cs typeface="+mn-cs"/>
              </a:rPr>
              <a:t>No working software is produced until late during the life cycle.</a:t>
            </a:r>
          </a:p>
          <a:p>
            <a:r>
              <a:rPr lang="en-US" altLang="ko-KR" sz="1200" b="0" i="0" kern="1200" dirty="0">
                <a:solidFill>
                  <a:schemeClr val="tx1"/>
                </a:solidFill>
                <a:effectLst/>
                <a:latin typeface="+mn-lt"/>
                <a:ea typeface="+mn-ea"/>
                <a:cs typeface="+mn-cs"/>
              </a:rPr>
              <a:t>High amounts of risk and uncertainty.</a:t>
            </a:r>
          </a:p>
          <a:p>
            <a:r>
              <a:rPr lang="en-US" altLang="ko-KR" sz="1200" b="0" i="0" kern="1200" dirty="0">
                <a:solidFill>
                  <a:schemeClr val="tx1"/>
                </a:solidFill>
                <a:effectLst/>
                <a:latin typeface="+mn-lt"/>
                <a:ea typeface="+mn-ea"/>
                <a:cs typeface="+mn-cs"/>
              </a:rPr>
              <a:t>Not a good model for complex and object-oriented projects.</a:t>
            </a:r>
          </a:p>
          <a:p>
            <a:r>
              <a:rPr lang="en-US" altLang="ko-KR" sz="1200" b="0" i="0" kern="1200" dirty="0">
                <a:solidFill>
                  <a:schemeClr val="tx1"/>
                </a:solidFill>
                <a:effectLst/>
                <a:latin typeface="+mn-lt"/>
                <a:ea typeface="+mn-ea"/>
                <a:cs typeface="+mn-cs"/>
              </a:rPr>
              <a:t>Poor model for long and ongoing projects.</a:t>
            </a:r>
          </a:p>
          <a:p>
            <a:r>
              <a:rPr lang="en-US" altLang="ko-KR" sz="1200" b="0" i="0" kern="1200" dirty="0">
                <a:solidFill>
                  <a:schemeClr val="tx1"/>
                </a:solidFill>
                <a:effectLst/>
                <a:latin typeface="+mn-lt"/>
                <a:ea typeface="+mn-ea"/>
                <a:cs typeface="+mn-cs"/>
              </a:rPr>
              <a:t>Not suitable for the projects where requirements are at a moderate to high risk of changing. So, risk and uncertainty is high with this process model.</a:t>
            </a:r>
          </a:p>
          <a:p>
            <a:r>
              <a:rPr lang="en-US" altLang="ko-KR" sz="1200" b="0" i="0" kern="1200" dirty="0">
                <a:solidFill>
                  <a:schemeClr val="tx1"/>
                </a:solidFill>
                <a:effectLst/>
                <a:latin typeface="+mn-lt"/>
                <a:ea typeface="+mn-ea"/>
                <a:cs typeface="+mn-cs"/>
              </a:rPr>
              <a:t>It is difficult to measure progress within stages.</a:t>
            </a:r>
          </a:p>
          <a:p>
            <a:r>
              <a:rPr lang="en-US" altLang="ko-KR" sz="1200" b="0" i="0" kern="1200" dirty="0">
                <a:solidFill>
                  <a:schemeClr val="tx1"/>
                </a:solidFill>
                <a:effectLst/>
                <a:latin typeface="+mn-lt"/>
                <a:ea typeface="+mn-ea"/>
                <a:cs typeface="+mn-cs"/>
              </a:rPr>
              <a:t>Cannot accommodate changing requirements.</a:t>
            </a:r>
          </a:p>
          <a:p>
            <a:r>
              <a:rPr lang="en-US" altLang="ko-KR" sz="1200" b="0" i="0" kern="1200" dirty="0">
                <a:solidFill>
                  <a:schemeClr val="tx1"/>
                </a:solidFill>
                <a:effectLst/>
                <a:latin typeface="+mn-lt"/>
                <a:ea typeface="+mn-ea"/>
                <a:cs typeface="+mn-cs"/>
              </a:rPr>
              <a:t>Adjusting scope during the life cycle can end a project.</a:t>
            </a:r>
          </a:p>
          <a:p>
            <a:r>
              <a:rPr lang="en-US" altLang="ko-KR" sz="1200" b="0" i="0" kern="1200" dirty="0">
                <a:solidFill>
                  <a:schemeClr val="tx1"/>
                </a:solidFill>
                <a:effectLst/>
                <a:latin typeface="+mn-lt"/>
                <a:ea typeface="+mn-ea"/>
                <a:cs typeface="+mn-cs"/>
              </a:rPr>
              <a:t>Integration is done as a "big-bang. at the very end, which doesn't allow identifying any technological or business bottleneck or challenges early.</a:t>
            </a:r>
          </a:p>
          <a:p>
            <a:pPr marL="0" indent="0">
              <a:buFontTx/>
              <a:buNone/>
            </a:pPr>
            <a:endParaRPr lang="en-US" altLang="ko-KR" sz="1200" b="0" i="0" kern="1200" dirty="0">
              <a:solidFill>
                <a:schemeClr val="tx1"/>
              </a:solidFill>
              <a:effectLst/>
              <a:latin typeface="+mn-lt"/>
              <a:ea typeface="+mn-ea"/>
              <a:cs typeface="+mn-cs"/>
            </a:endParaRPr>
          </a:p>
          <a:p>
            <a:pPr marL="0" indent="0">
              <a:buFontTx/>
              <a:buNone/>
            </a:pPr>
            <a:endParaRPr lang="en-US" altLang="ko-KR" sz="1200" b="0" i="0" kern="1200" dirty="0">
              <a:solidFill>
                <a:schemeClr val="tx1"/>
              </a:solidFill>
              <a:effectLst/>
              <a:latin typeface="+mn-lt"/>
              <a:ea typeface="+mn-ea"/>
              <a:cs typeface="+mn-cs"/>
            </a:endParaRPr>
          </a:p>
          <a:p>
            <a:endParaRPr lang="ko-KR" altLang="ko-KR" dirty="0"/>
          </a:p>
        </p:txBody>
      </p:sp>
    </p:spTree>
    <p:extLst>
      <p:ext uri="{BB962C8B-B14F-4D97-AF65-F5344CB8AC3E}">
        <p14:creationId xmlns:p14="http://schemas.microsoft.com/office/powerpoint/2010/main" val="3418979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ACC18598-FB19-4FA7-A208-BF2FD6E139A2}" type="slidenum">
              <a:rPr lang="en-US" altLang="ko-KR">
                <a:ea typeface="돋움" panose="020B0600000101010101" pitchFamily="50" charset="-127"/>
              </a:rPr>
              <a:pPr/>
              <a:t>13</a:t>
            </a:fld>
            <a:endParaRPr lang="en-US" altLang="ko-KR">
              <a:ea typeface="돋움" panose="020B0600000101010101" pitchFamily="50" charset="-127"/>
            </a:endParaRPr>
          </a:p>
        </p:txBody>
      </p:sp>
      <p:sp>
        <p:nvSpPr>
          <p:cNvPr id="84995" name="Rectangle 2"/>
          <p:cNvSpPr>
            <a:spLocks noGrp="1" noRot="1" noChangeAspect="1" noChangeArrowheads="1" noTextEdit="1"/>
          </p:cNvSpPr>
          <p:nvPr>
            <p:ph type="sldImg"/>
          </p:nvPr>
        </p:nvSpPr>
        <p:spPr>
          <a:xfrm>
            <a:off x="2609850" y="515938"/>
            <a:ext cx="4557713" cy="2565400"/>
          </a:xfrm>
          <a:ln w="12700" cap="flat"/>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2557310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R" altLang="en-US" dirty="0"/>
          </a:p>
        </p:txBody>
      </p:sp>
      <p:sp>
        <p:nvSpPr>
          <p:cNvPr id="4" name="슬라이드 번호 개체 틀 3"/>
          <p:cNvSpPr>
            <a:spLocks noGrp="1"/>
          </p:cNvSpPr>
          <p:nvPr>
            <p:ph type="sldNum" sz="quarter" idx="5"/>
          </p:nvPr>
        </p:nvSpPr>
        <p:spPr/>
        <p:txBody>
          <a:bodyPr/>
          <a:lstStyle/>
          <a:p>
            <a:fld id="{A5D78FC6-CE17-4259-A63C-DDFC12E048FC}" type="slidenum">
              <a:rPr lang="en-US" altLang="ko-KR" smtClean="0"/>
              <a:pPr/>
              <a:t>14</a:t>
            </a:fld>
            <a:endParaRPr lang="ko-KR" altLang="en-US"/>
          </a:p>
        </p:txBody>
      </p:sp>
    </p:spTree>
    <p:extLst>
      <p:ext uri="{BB962C8B-B14F-4D97-AF65-F5344CB8AC3E}">
        <p14:creationId xmlns:p14="http://schemas.microsoft.com/office/powerpoint/2010/main" val="109590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5D78FC6-CE17-4259-A63C-DDFC12E048FC}" type="slidenum">
              <a:rPr lang="en-US" altLang="ko-Kore-KR" smtClean="0"/>
              <a:pPr/>
              <a:t>15</a:t>
            </a:fld>
            <a:endParaRPr lang="ko-Kore-KR" altLang="en-US"/>
          </a:p>
        </p:txBody>
      </p:sp>
    </p:spTree>
    <p:extLst>
      <p:ext uri="{BB962C8B-B14F-4D97-AF65-F5344CB8AC3E}">
        <p14:creationId xmlns:p14="http://schemas.microsoft.com/office/powerpoint/2010/main" val="1969397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5D78FC6-CE17-4259-A63C-DDFC12E048FC}" type="slidenum">
              <a:rPr lang="en-US" altLang="ko-Kore-KR" smtClean="0"/>
              <a:pPr/>
              <a:t>16</a:t>
            </a:fld>
            <a:endParaRPr lang="ko-Kore-KR" altLang="en-US"/>
          </a:p>
        </p:txBody>
      </p:sp>
    </p:spTree>
    <p:extLst>
      <p:ext uri="{BB962C8B-B14F-4D97-AF65-F5344CB8AC3E}">
        <p14:creationId xmlns:p14="http://schemas.microsoft.com/office/powerpoint/2010/main" val="203818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1AABDD95-4A2D-40E0-90C6-FC4ED574AEA7}" type="slidenum">
              <a:rPr lang="en-US" altLang="ko-KR">
                <a:ea typeface="돋움" panose="020B0600000101010101" pitchFamily="50" charset="-127"/>
              </a:rPr>
              <a:pPr/>
              <a:t>4</a:t>
            </a:fld>
            <a:endParaRPr lang="en-US" altLang="ko-KR">
              <a:ea typeface="돋움" panose="020B0600000101010101" pitchFamily="50" charset="-127"/>
            </a:endParaRPr>
          </a:p>
        </p:txBody>
      </p:sp>
      <p:sp>
        <p:nvSpPr>
          <p:cNvPr id="74755" name="Rectangle 2"/>
          <p:cNvSpPr>
            <a:spLocks noGrp="1" noRot="1" noChangeAspect="1" noChangeArrowheads="1" noTextEdit="1"/>
          </p:cNvSpPr>
          <p:nvPr>
            <p:ph type="sldImg"/>
          </p:nvPr>
        </p:nvSpPr>
        <p:spPr>
          <a:xfrm>
            <a:off x="2609850" y="515938"/>
            <a:ext cx="4557713" cy="2565400"/>
          </a:xfrm>
          <a:ln w="12700" cap="flat"/>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2340773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A5D78FC6-CE17-4259-A63C-DDFC12E048FC}" type="slidenum">
              <a:rPr lang="en-US" altLang="ko-Kore-KR" smtClean="0"/>
              <a:pPr/>
              <a:t>5</a:t>
            </a:fld>
            <a:endParaRPr lang="ko-Kore-KR" altLang="en-US"/>
          </a:p>
        </p:txBody>
      </p:sp>
    </p:spTree>
    <p:extLst>
      <p:ext uri="{BB962C8B-B14F-4D97-AF65-F5344CB8AC3E}">
        <p14:creationId xmlns:p14="http://schemas.microsoft.com/office/powerpoint/2010/main" val="1537223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89BF453F-B093-4EEA-897D-5092EBA3C7CB}" type="slidenum">
              <a:rPr lang="en-US" altLang="ko-KR">
                <a:ea typeface="돋움" panose="020B0600000101010101" pitchFamily="50" charset="-127"/>
              </a:rPr>
              <a:pPr/>
              <a:t>6</a:t>
            </a:fld>
            <a:endParaRPr lang="en-US" altLang="ko-KR">
              <a:ea typeface="돋움" panose="020B0600000101010101" pitchFamily="50" charset="-127"/>
            </a:endParaRPr>
          </a:p>
        </p:txBody>
      </p:sp>
      <p:sp>
        <p:nvSpPr>
          <p:cNvPr id="77827" name="Rectangle 2"/>
          <p:cNvSpPr>
            <a:spLocks noGrp="1" noRot="1" noChangeAspect="1" noChangeArrowheads="1" noTextEdit="1"/>
          </p:cNvSpPr>
          <p:nvPr>
            <p:ph type="sldImg"/>
          </p:nvPr>
        </p:nvSpPr>
        <p:spPr>
          <a:xfrm>
            <a:off x="2609850" y="515938"/>
            <a:ext cx="4557713" cy="2565400"/>
          </a:xfrm>
          <a:ln w="12700" cap="flat"/>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dirty="0"/>
              <a:t>Feasibility</a:t>
            </a:r>
            <a:r>
              <a:rPr lang="en-US" altLang="ko-KR" baseline="0" dirty="0"/>
              <a:t> study</a:t>
            </a:r>
          </a:p>
          <a:p>
            <a:pPr marL="171450" indent="-171450">
              <a:buFontTx/>
              <a:buChar char="-"/>
            </a:pPr>
            <a:r>
              <a:rPr lang="en-US" altLang="ko-KR" baseline="0" dirty="0"/>
              <a:t>financial,</a:t>
            </a:r>
          </a:p>
          <a:p>
            <a:pPr marL="171450" indent="-171450">
              <a:buFontTx/>
              <a:buChar char="-"/>
            </a:pPr>
            <a:r>
              <a:rPr lang="en-US" altLang="ko-KR" baseline="0" dirty="0"/>
              <a:t>Technical</a:t>
            </a:r>
          </a:p>
          <a:p>
            <a:pPr marL="171450" indent="-171450">
              <a:buFontTx/>
              <a:buChar char="-"/>
            </a:pPr>
            <a:r>
              <a:rPr lang="en-US" altLang="ko-KR" baseline="0" dirty="0"/>
              <a:t>Resource &amp; time</a:t>
            </a:r>
          </a:p>
          <a:p>
            <a:pPr marL="171450" indent="-171450">
              <a:buFontTx/>
              <a:buChar char="-"/>
            </a:pPr>
            <a:r>
              <a:rPr lang="en-US" altLang="ko-KR" baseline="0" dirty="0"/>
              <a:t>Risk</a:t>
            </a:r>
          </a:p>
          <a:p>
            <a:pPr marL="171450" indent="-171450">
              <a:buFontTx/>
              <a:buChar char="-"/>
            </a:pPr>
            <a:r>
              <a:rPr lang="en-US" altLang="ko-KR" baseline="0" dirty="0"/>
              <a:t>Legal </a:t>
            </a:r>
          </a:p>
        </p:txBody>
      </p:sp>
    </p:spTree>
    <p:extLst>
      <p:ext uri="{BB962C8B-B14F-4D97-AF65-F5344CB8AC3E}">
        <p14:creationId xmlns:p14="http://schemas.microsoft.com/office/powerpoint/2010/main" val="3575416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A48267DE-5720-4C6E-A63A-94F7B583D672}" type="slidenum">
              <a:rPr lang="en-US" altLang="ko-KR">
                <a:ea typeface="돋움" panose="020B0600000101010101" pitchFamily="50" charset="-127"/>
              </a:rPr>
              <a:pPr/>
              <a:t>7</a:t>
            </a:fld>
            <a:endParaRPr lang="en-US" altLang="ko-KR">
              <a:ea typeface="돋움" panose="020B0600000101010101" pitchFamily="50" charset="-127"/>
            </a:endParaRPr>
          </a:p>
        </p:txBody>
      </p:sp>
      <p:sp>
        <p:nvSpPr>
          <p:cNvPr id="78851" name="Rectangle 2"/>
          <p:cNvSpPr>
            <a:spLocks noGrp="1" noRot="1" noChangeAspect="1" noChangeArrowheads="1" noTextEdit="1"/>
          </p:cNvSpPr>
          <p:nvPr>
            <p:ph type="sldImg"/>
          </p:nvPr>
        </p:nvSpPr>
        <p:spPr>
          <a:xfrm>
            <a:off x="2609850" y="515938"/>
            <a:ext cx="4557713" cy="2565400"/>
          </a:xfrm>
          <a:ln w="12700" cap="flat"/>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1005608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70D573C0-24FE-40DA-95CA-84D14CDE37A4}" type="slidenum">
              <a:rPr lang="en-US" altLang="ko-KR">
                <a:ea typeface="돋움" panose="020B0600000101010101" pitchFamily="50" charset="-127"/>
              </a:rPr>
              <a:pPr/>
              <a:t>8</a:t>
            </a:fld>
            <a:endParaRPr lang="en-US" altLang="ko-KR">
              <a:ea typeface="돋움" panose="020B0600000101010101" pitchFamily="50" charset="-127"/>
            </a:endParaRPr>
          </a:p>
        </p:txBody>
      </p:sp>
      <p:sp>
        <p:nvSpPr>
          <p:cNvPr id="79875" name="Rectangle 2"/>
          <p:cNvSpPr>
            <a:spLocks noGrp="1" noRot="1" noChangeAspect="1" noChangeArrowheads="1" noTextEdit="1"/>
          </p:cNvSpPr>
          <p:nvPr>
            <p:ph type="sldImg"/>
          </p:nvPr>
        </p:nvSpPr>
        <p:spPr>
          <a:xfrm>
            <a:off x="2609850" y="515938"/>
            <a:ext cx="4557713" cy="2565400"/>
          </a:xfrm>
          <a:ln w="12700" cap="flat"/>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44294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9D8950F9-2DDD-4609-BDE0-A808517A2176}" type="slidenum">
              <a:rPr lang="en-US" altLang="ko-KR">
                <a:ea typeface="돋움" panose="020B0600000101010101" pitchFamily="50" charset="-127"/>
              </a:rPr>
              <a:pPr/>
              <a:t>9</a:t>
            </a:fld>
            <a:endParaRPr lang="en-US" altLang="ko-KR">
              <a:ea typeface="돋움" panose="020B0600000101010101" pitchFamily="50" charset="-127"/>
            </a:endParaRPr>
          </a:p>
        </p:txBody>
      </p:sp>
      <p:sp>
        <p:nvSpPr>
          <p:cNvPr id="80899" name="Rectangle 2"/>
          <p:cNvSpPr>
            <a:spLocks noGrp="1" noRot="1" noChangeAspect="1" noChangeArrowheads="1" noTextEdit="1"/>
          </p:cNvSpPr>
          <p:nvPr>
            <p:ph type="sldImg"/>
          </p:nvPr>
        </p:nvSpPr>
        <p:spPr>
          <a:xfrm>
            <a:off x="2609850" y="515938"/>
            <a:ext cx="4557713" cy="2565400"/>
          </a:xfrm>
          <a:ln w="12700" cap="flat"/>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ko-KR"/>
          </a:p>
        </p:txBody>
      </p:sp>
    </p:spTree>
    <p:extLst>
      <p:ext uri="{BB962C8B-B14F-4D97-AF65-F5344CB8AC3E}">
        <p14:creationId xmlns:p14="http://schemas.microsoft.com/office/powerpoint/2010/main" val="4044780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F70DE548-9C90-483D-AE2F-87F14714AA7B}" type="slidenum">
              <a:rPr lang="en-US" altLang="ko-KR">
                <a:ea typeface="돋움" panose="020B0600000101010101" pitchFamily="50" charset="-127"/>
              </a:rPr>
              <a:pPr/>
              <a:t>10</a:t>
            </a:fld>
            <a:endParaRPr lang="en-US" altLang="ko-KR">
              <a:ea typeface="돋움" panose="020B0600000101010101" pitchFamily="50" charset="-127"/>
            </a:endParaRPr>
          </a:p>
        </p:txBody>
      </p:sp>
      <p:sp>
        <p:nvSpPr>
          <p:cNvPr id="81923" name="Rectangle 2"/>
          <p:cNvSpPr>
            <a:spLocks noGrp="1" noRot="1" noChangeAspect="1" noChangeArrowheads="1" noTextEdit="1"/>
          </p:cNvSpPr>
          <p:nvPr>
            <p:ph type="sldImg"/>
          </p:nvPr>
        </p:nvSpPr>
        <p:spPr>
          <a:xfrm>
            <a:off x="2609850" y="515938"/>
            <a:ext cx="4557713" cy="2565400"/>
          </a:xfrm>
          <a:ln w="12700" cap="flat"/>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dirty="0"/>
              <a:t>Identify a fault in the RAS and fix it: 1 unit, then, if that fault was not removed until after the system is delivered, it would cost more than 100 times. </a:t>
            </a:r>
            <a:endParaRPr lang="ko-KR" altLang="ko-KR" dirty="0"/>
          </a:p>
        </p:txBody>
      </p:sp>
    </p:spTree>
    <p:extLst>
      <p:ext uri="{BB962C8B-B14F-4D97-AF65-F5344CB8AC3E}">
        <p14:creationId xmlns:p14="http://schemas.microsoft.com/office/powerpoint/2010/main" val="478520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DDF32DC2-6CC3-4198-9E9D-C24422D0C037}" type="slidenum">
              <a:rPr lang="en-US" altLang="ko-KR">
                <a:ea typeface="돋움" panose="020B0600000101010101" pitchFamily="50" charset="-127"/>
              </a:rPr>
              <a:pPr/>
              <a:t>11</a:t>
            </a:fld>
            <a:endParaRPr lang="en-US" altLang="ko-KR">
              <a:ea typeface="돋움" panose="020B0600000101010101" pitchFamily="50" charset="-127"/>
            </a:endParaRPr>
          </a:p>
        </p:txBody>
      </p:sp>
      <p:sp>
        <p:nvSpPr>
          <p:cNvPr id="82947" name="Rectangle 2"/>
          <p:cNvSpPr>
            <a:spLocks noGrp="1" noRot="1" noChangeAspect="1" noChangeArrowheads="1" noTextEdit="1"/>
          </p:cNvSpPr>
          <p:nvPr>
            <p:ph type="sldImg"/>
          </p:nvPr>
        </p:nvSpPr>
        <p:spPr>
          <a:xfrm>
            <a:off x="2609850" y="515938"/>
            <a:ext cx="4557713" cy="2565400"/>
          </a:xfrm>
          <a:ln w="12700" cap="flat"/>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ko-KR" b="0" i="0" u="none" strike="noStrike" dirty="0">
                <a:solidFill>
                  <a:srgbClr val="202122"/>
                </a:solidFill>
                <a:effectLst/>
                <a:latin typeface="Arial" panose="020B0604020202020204" pitchFamily="34" charset="0"/>
              </a:rPr>
              <a:t>Walk-though is a form of </a:t>
            </a:r>
            <a:r>
              <a:rPr lang="en-US" altLang="ko-KR" b="0" i="0" u="none" strike="noStrike" dirty="0">
                <a:effectLst/>
                <a:latin typeface="Arial" panose="020B0604020202020204" pitchFamily="34" charset="0"/>
                <a:hlinkClick r:id="rId3" tooltip="Software peer review"/>
              </a:rPr>
              <a:t>software peer review</a:t>
            </a:r>
            <a:r>
              <a:rPr lang="en-US" altLang="ko-KR" b="0" i="0" u="none" strike="noStrike" dirty="0">
                <a:solidFill>
                  <a:srgbClr val="202122"/>
                </a:solidFill>
                <a:effectLst/>
                <a:latin typeface="Arial" panose="020B0604020202020204" pitchFamily="34" charset="0"/>
              </a:rPr>
              <a:t> "in which a designer or programmer leads members of the development team and other interested parties through a software product, and the participants ask questions and make comments about possible errors, violation of development standards, and other problems".</a:t>
            </a:r>
            <a:endParaRPr lang="ko-KR" altLang="ko-KR" dirty="0"/>
          </a:p>
        </p:txBody>
      </p:sp>
    </p:spTree>
    <p:extLst>
      <p:ext uri="{BB962C8B-B14F-4D97-AF65-F5344CB8AC3E}">
        <p14:creationId xmlns:p14="http://schemas.microsoft.com/office/powerpoint/2010/main" val="2474359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18000">
              <a:schemeClr val="bg1"/>
            </a:gs>
            <a:gs pos="80000">
              <a:srgbClr val="50B0E7"/>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sz="4000">
                <a:latin typeface="Arial" charset="0"/>
                <a:ea typeface="Arial" charset="0"/>
                <a:cs typeface="Arial" charset="0"/>
              </a:defRPr>
            </a:lvl1pPr>
          </a:lstStyle>
          <a:p>
            <a:r>
              <a:rPr lang="en-US" altLang="ko-KR"/>
              <a:t>Click to edit Master title style</a:t>
            </a:r>
            <a:endParaRPr lang="ko-KR" alt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ko-KR"/>
              <a:t>Click to edit Master subtitle style</a:t>
            </a:r>
            <a:endParaRPr lang="ko-KR" altLang="en-US" dirty="0"/>
          </a:p>
        </p:txBody>
      </p:sp>
      <p:sp>
        <p:nvSpPr>
          <p:cNvPr id="7" name="TextBox 6"/>
          <p:cNvSpPr txBox="1"/>
          <p:nvPr/>
        </p:nvSpPr>
        <p:spPr>
          <a:xfrm>
            <a:off x="4844659" y="693737"/>
            <a:ext cx="1219200" cy="914400"/>
          </a:xfrm>
          <a:prstGeom prst="rect">
            <a:avLst/>
          </a:prstGeom>
          <a:noFill/>
        </p:spPr>
        <p:txBody>
          <a:bodyPr wrap="none" rtlCol="0" anchor="ctr">
            <a:noAutofit/>
          </a:bodyPr>
          <a:lstStyle/>
          <a:p>
            <a:pPr marL="285750" indent="-285750">
              <a:spcBef>
                <a:spcPts val="600"/>
              </a:spcBef>
              <a:buFont typeface="Arial" panose="020B0604020202020204" pitchFamily="34" charset="0"/>
              <a:buChar char="•"/>
            </a:pPr>
            <a:endParaRPr kumimoji="1" lang="ja-JP" altLang="en-US" sz="1200" b="1" dirty="0"/>
          </a:p>
        </p:txBody>
      </p:sp>
      <p:pic>
        <p:nvPicPr>
          <p:cNvPr id="6" name="Picture 9">
            <a:extLst>
              <a:ext uri="{FF2B5EF4-FFF2-40B4-BE49-F238E27FC236}">
                <a16:creationId xmlns:a16="http://schemas.microsoft.com/office/drawing/2014/main" id="{AF2A19E8-2598-D944-B408-E678960DC047}"/>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762000" y="304800"/>
            <a:ext cx="1838960" cy="619874"/>
          </a:xfrm>
          <a:prstGeom prst="rect">
            <a:avLst/>
          </a:prstGeom>
        </p:spPr>
      </p:pic>
    </p:spTree>
    <p:extLst>
      <p:ext uri="{BB962C8B-B14F-4D97-AF65-F5344CB8AC3E}">
        <p14:creationId xmlns:p14="http://schemas.microsoft.com/office/powerpoint/2010/main" val="1651663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ltLang="ko-KR"/>
              <a:t>Click to edit Master title style</a:t>
            </a:r>
            <a:endParaRPr lang="ko-KR" alt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a:t>Drag picture to placeholder or click icon to add</a:t>
            </a:r>
            <a:endParaRPr lang="ko-KR" alt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r>
              <a:rPr lang="en-US" altLang="ko-KR"/>
              <a:t>Spring 2025</a:t>
            </a:r>
            <a:endParaRPr lang="en-US" altLang="en-US" dirty="0"/>
          </a:p>
        </p:txBody>
      </p:sp>
      <p:sp>
        <p:nvSpPr>
          <p:cNvPr id="6" name="Footer Placeholder 5"/>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7" name="Slide Number Placeholder 6"/>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Tree>
    <p:extLst>
      <p:ext uri="{BB962C8B-B14F-4D97-AF65-F5344CB8AC3E}">
        <p14:creationId xmlns:p14="http://schemas.microsoft.com/office/powerpoint/2010/main" val="36328112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r>
              <a:rPr lang="en-US" altLang="ko-KR"/>
              <a:t>Spring 2025</a:t>
            </a:r>
            <a:endParaRPr lang="en-US" altLang="en-US" dirty="0"/>
          </a:p>
        </p:txBody>
      </p:sp>
      <p:sp>
        <p:nvSpPr>
          <p:cNvPr id="5" name="Footer Placeholder 4"/>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6" name="Slide Number Placeholder 5"/>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Tree>
    <p:extLst>
      <p:ext uri="{BB962C8B-B14F-4D97-AF65-F5344CB8AC3E}">
        <p14:creationId xmlns:p14="http://schemas.microsoft.com/office/powerpoint/2010/main" val="35240982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ltLang="ko-KR"/>
              <a:t>Click to edit Master title style</a:t>
            </a:r>
            <a:endParaRPr lang="ko-KR" alt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Date Placeholder 3"/>
          <p:cNvSpPr>
            <a:spLocks noGrp="1"/>
          </p:cNvSpPr>
          <p:nvPr>
            <p:ph type="dt" sz="half" idx="10"/>
          </p:nvPr>
        </p:nvSpPr>
        <p:spPr/>
        <p:txBody>
          <a:bodyPr/>
          <a:lstStyle/>
          <a:p>
            <a:r>
              <a:rPr lang="en-US" altLang="ko-KR"/>
              <a:t>Spring 2025</a:t>
            </a:r>
            <a:endParaRPr lang="en-US" altLang="en-US" dirty="0"/>
          </a:p>
        </p:txBody>
      </p:sp>
      <p:sp>
        <p:nvSpPr>
          <p:cNvPr id="5" name="Footer Placeholder 4"/>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6" name="Slide Number Placeholder 5"/>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Tree>
    <p:extLst>
      <p:ext uri="{BB962C8B-B14F-4D97-AF65-F5344CB8AC3E}">
        <p14:creationId xmlns:p14="http://schemas.microsoft.com/office/powerpoint/2010/main" val="19441466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제목 슬라이드">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ko-KR" altLang="en-US" sz="1800" dirty="0"/>
          </a:p>
        </p:txBody>
      </p:sp>
      <p:sp>
        <p:nvSpPr>
          <p:cNvPr id="28" name="날짜 개체 틀 27"/>
          <p:cNvSpPr>
            <a:spLocks noGrp="1"/>
          </p:cNvSpPr>
          <p:nvPr>
            <p:ph type="dt" sz="half" idx="10"/>
          </p:nvPr>
        </p:nvSpPr>
        <p:spPr>
          <a:xfrm>
            <a:off x="101600" y="6068699"/>
            <a:ext cx="2743200" cy="685800"/>
          </a:xfrm>
        </p:spPr>
        <p:txBody>
          <a:bodyPr>
            <a:noAutofit/>
          </a:bodyPr>
          <a:lstStyle>
            <a:lvl1pPr algn="ctr" latinLnBrk="1">
              <a:defRPr lang="ko-KR" sz="2000">
                <a:solidFill>
                  <a:srgbClr val="FFFFFF"/>
                </a:solidFill>
                <a:latin typeface="+mj-lt"/>
              </a:defRPr>
            </a:lvl1pPr>
          </a:lstStyle>
          <a:p>
            <a:r>
              <a:rPr lang="en-US" altLang="ko-KR"/>
              <a:t>Spring 2025</a:t>
            </a:r>
            <a:endParaRPr lang="en-US" altLang="en-US" dirty="0"/>
          </a:p>
        </p:txBody>
      </p:sp>
      <p:pic>
        <p:nvPicPr>
          <p:cNvPr id="1026" name="Picture 2" descr="C:\Users\sangho\AppData\Local\Temp\_AZTMP0_\DragTemp\엠블럼.gif"/>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769600" y="6037658"/>
            <a:ext cx="1117600" cy="721608"/>
          </a:xfrm>
          <a:prstGeom prst="rect">
            <a:avLst/>
          </a:prstGeom>
          <a:noFill/>
        </p:spPr>
      </p:pic>
      <p:sp>
        <p:nvSpPr>
          <p:cNvPr id="13" name="TextBox 12"/>
          <p:cNvSpPr txBox="1"/>
          <p:nvPr/>
        </p:nvSpPr>
        <p:spPr>
          <a:xfrm>
            <a:off x="3095807" y="6212541"/>
            <a:ext cx="5826275" cy="384721"/>
          </a:xfrm>
          <a:prstGeom prst="rect">
            <a:avLst/>
          </a:prstGeom>
          <a:noFill/>
        </p:spPr>
        <p:txBody>
          <a:bodyPr wrap="none" rtlCol="0">
            <a:spAutoFit/>
          </a:bodyPr>
          <a:lstStyle/>
          <a:p>
            <a:pPr marL="320040" marR="0" lvl="0" indent="-320040" algn="l" defTabSz="914400" rtl="0" eaLnBrk="1" fontAlgn="base" latinLnBrk="1" hangingPunct="1">
              <a:lnSpc>
                <a:spcPct val="100000"/>
              </a:lnSpc>
              <a:spcBef>
                <a:spcPct val="0"/>
              </a:spcBef>
              <a:spcAft>
                <a:spcPct val="0"/>
              </a:spcAft>
              <a:buClr>
                <a:srgbClr val="DD8047"/>
              </a:buClr>
              <a:buSzPct val="60000"/>
              <a:buFont typeface="Wingdings"/>
              <a:buNone/>
              <a:tabLst/>
              <a:defRPr/>
            </a:pPr>
            <a:r>
              <a:rPr lang="en-US" altLang="en-US" sz="1900" kern="1200" noProof="0" dirty="0">
                <a:solidFill>
                  <a:schemeClr val="tx1"/>
                </a:solidFill>
                <a:latin typeface="Tahoma" pitchFamily="34" charset="0"/>
                <a:ea typeface="맑은 고딕" pitchFamily="50" charset="-127"/>
                <a:cs typeface="Tahoma" pitchFamily="34" charset="0"/>
              </a:rPr>
              <a:t>Korea Advanced Institute of Science and Technology</a:t>
            </a:r>
            <a:endParaRPr lang="ko-KR" altLang="en-US" sz="1900" kern="1200" dirty="0">
              <a:solidFill>
                <a:schemeClr val="tx1"/>
              </a:solidFill>
              <a:latin typeface="Tahoma" pitchFamily="34" charset="0"/>
              <a:ea typeface="맑은 고딕" pitchFamily="50" charset="-127"/>
              <a:cs typeface="Tahoma" pitchFamily="34"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sp>
        <p:nvSpPr>
          <p:cNvPr id="11" name="내용 개체 틀 10"/>
          <p:cNvSpPr>
            <a:spLocks noGrp="1"/>
          </p:cNvSpPr>
          <p:nvPr>
            <p:ph sz="quarter" idx="2"/>
          </p:nvPr>
        </p:nvSpPr>
        <p:spPr>
          <a:xfrm>
            <a:off x="711200" y="2057400"/>
            <a:ext cx="5181600" cy="41910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p>
        </p:txBody>
      </p:sp>
      <p:sp>
        <p:nvSpPr>
          <p:cNvPr id="13" name="내용 개체 틀 12"/>
          <p:cNvSpPr>
            <a:spLocks noGrp="1"/>
          </p:cNvSpPr>
          <p:nvPr>
            <p:ph sz="quarter" idx="4"/>
          </p:nvPr>
        </p:nvSpPr>
        <p:spPr>
          <a:xfrm>
            <a:off x="6299200" y="2057400"/>
            <a:ext cx="5181600" cy="41910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p>
        </p:txBody>
      </p:sp>
      <p:sp>
        <p:nvSpPr>
          <p:cNvPr id="10" name="날짜 개체 틀 9"/>
          <p:cNvSpPr>
            <a:spLocks noGrp="1"/>
          </p:cNvSpPr>
          <p:nvPr>
            <p:ph type="dt" sz="half" idx="15"/>
          </p:nvPr>
        </p:nvSpPr>
        <p:spPr/>
        <p:txBody>
          <a:bodyPr rtlCol="0"/>
          <a:lstStyle/>
          <a:p>
            <a:r>
              <a:rPr lang="en-US" altLang="ko-KR"/>
              <a:t>Spring 2025</a:t>
            </a:r>
            <a:endParaRPr lang="en-US" altLang="en-US" dirty="0"/>
          </a:p>
        </p:txBody>
      </p:sp>
      <p:sp>
        <p:nvSpPr>
          <p:cNvPr id="12" name="슬라이드 번호 개체 틀 11"/>
          <p:cNvSpPr>
            <a:spLocks noGrp="1"/>
          </p:cNvSpPr>
          <p:nvPr>
            <p:ph type="sldNum" sz="quarter" idx="16"/>
          </p:nvPr>
        </p:nvSpPr>
        <p:spPr/>
        <p:txBody>
          <a:bodyPr rtlCol="0"/>
          <a:lstStyle/>
          <a:p>
            <a:fld id="{72AC53DF-4216-466D-99A7-94400E6C2A25}" type="slidenum">
              <a:rPr lang="en-US" altLang="ko-KR" sz="1200" smtClean="0">
                <a:solidFill>
                  <a:schemeClr val="tx2"/>
                </a:solidFill>
              </a:rPr>
              <a:pPr/>
              <a:t>‹#›</a:t>
            </a:fld>
            <a:endParaRPr lang="ko-KR" altLang="en-US" dirty="0"/>
          </a:p>
        </p:txBody>
      </p:sp>
      <p:sp>
        <p:nvSpPr>
          <p:cNvPr id="14" name="바닥글 개체 틀 13"/>
          <p:cNvSpPr>
            <a:spLocks noGrp="1"/>
          </p:cNvSpPr>
          <p:nvPr>
            <p:ph type="ftr" sz="quarter" idx="17"/>
          </p:nvPr>
        </p:nvSpPr>
        <p:spPr/>
        <p:txBody>
          <a:bodyPr rtlCol="0"/>
          <a:lstStyle/>
          <a:p>
            <a:pPr algn="l" fontAlgn="base">
              <a:spcBef>
                <a:spcPct val="0"/>
              </a:spcBef>
              <a:spcAft>
                <a:spcPct val="0"/>
              </a:spcAft>
              <a:defRPr/>
            </a:pPr>
            <a:r>
              <a:rPr lang="en-US" altLang="ko-KR"/>
              <a:t>CS30500        Copyright (c) In-Young Ko, KAIST</a:t>
            </a:r>
            <a:endParaRPr lang="en-US" altLang="en-US" dirty="0"/>
          </a:p>
        </p:txBody>
      </p:sp>
      <p:sp>
        <p:nvSpPr>
          <p:cNvPr id="16" name="텍스트 개체 틀 15"/>
          <p:cNvSpPr>
            <a:spLocks noGrp="1"/>
          </p:cNvSpPr>
          <p:nvPr>
            <p:ph type="body" sz="quarter" idx="1"/>
          </p:nvPr>
        </p:nvSpPr>
        <p:spPr>
          <a:xfrm>
            <a:off x="711200" y="1295400"/>
            <a:ext cx="5181600" cy="640080"/>
          </a:xfrm>
          <a:solidFill>
            <a:schemeClr val="accent2"/>
          </a:solidFill>
        </p:spPr>
        <p:txBody>
          <a:bodyPr rtlCol="0" anchor="ctr"/>
          <a:lstStyle>
            <a:lvl1pPr marL="0" indent="0" latinLnBrk="1">
              <a:buFontTx/>
              <a:buNone/>
              <a:defRPr lang="ko-KR" sz="2000" b="1">
                <a:solidFill>
                  <a:srgbClr val="FFFFFF"/>
                </a:solidFill>
              </a:defRPr>
            </a:lvl1pPr>
          </a:lstStyle>
          <a:p>
            <a:pPr lvl="0"/>
            <a:r>
              <a:rPr lang="en-US" altLang="ko-KR"/>
              <a:t>Click to edit Master text styles</a:t>
            </a:r>
          </a:p>
        </p:txBody>
      </p:sp>
      <p:sp>
        <p:nvSpPr>
          <p:cNvPr id="15" name="텍스트 개체 틀 14"/>
          <p:cNvSpPr>
            <a:spLocks noGrp="1"/>
          </p:cNvSpPr>
          <p:nvPr>
            <p:ph type="body" sz="quarter" idx="3"/>
          </p:nvPr>
        </p:nvSpPr>
        <p:spPr>
          <a:xfrm>
            <a:off x="6299200" y="1295400"/>
            <a:ext cx="5181600" cy="640080"/>
          </a:xfrm>
          <a:solidFill>
            <a:schemeClr val="accent4"/>
          </a:solidFill>
        </p:spPr>
        <p:txBody>
          <a:bodyPr rtlCol="0" anchor="ctr"/>
          <a:lstStyle>
            <a:lvl1pPr marL="0" indent="0" latinLnBrk="1">
              <a:buFontTx/>
              <a:buNone/>
              <a:defRPr lang="ko-KR" sz="2000" b="1">
                <a:solidFill>
                  <a:srgbClr val="FFFFFF"/>
                </a:solidFill>
              </a:defRPr>
            </a:lvl1pPr>
          </a:lstStyle>
          <a:p>
            <a:pPr lvl="0"/>
            <a:r>
              <a:rPr lang="en-US" altLang="ko-KR"/>
              <a:t>Click to edit Master text styles</a:t>
            </a:r>
          </a:p>
        </p:txBody>
      </p:sp>
      <p:sp>
        <p:nvSpPr>
          <p:cNvPr id="17" name="제목 1"/>
          <p:cNvSpPr>
            <a:spLocks noGrp="1"/>
          </p:cNvSpPr>
          <p:nvPr>
            <p:ph type="title"/>
          </p:nvPr>
        </p:nvSpPr>
        <p:spPr>
          <a:xfrm>
            <a:off x="812800" y="-76200"/>
            <a:ext cx="10871200" cy="990600"/>
          </a:xfrm>
        </p:spPr>
        <p:txBody>
          <a:bodyPr/>
          <a:lstStyle/>
          <a:p>
            <a:r>
              <a:rPr lang="en-US" altLang="ko-KR"/>
              <a:t>Click to edit Master title style</a:t>
            </a:r>
            <a:endParaRPr lang="ko-KR"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내용(캡션 포함)">
    <p:spTree>
      <p:nvGrpSpPr>
        <p:cNvPr id="1" name=""/>
        <p:cNvGrpSpPr/>
        <p:nvPr/>
      </p:nvGrpSpPr>
      <p:grpSpPr>
        <a:xfrm>
          <a:off x="0" y="0"/>
          <a:ext cx="0" cy="0"/>
          <a:chOff x="0" y="0"/>
          <a:chExt cx="0" cy="0"/>
        </a:xfrm>
      </p:grpSpPr>
      <p:sp>
        <p:nvSpPr>
          <p:cNvPr id="5" name="날짜 개체 틀 4"/>
          <p:cNvSpPr>
            <a:spLocks noGrp="1"/>
          </p:cNvSpPr>
          <p:nvPr>
            <p:ph type="dt" sz="half" idx="10"/>
          </p:nvPr>
        </p:nvSpPr>
        <p:spPr/>
        <p:txBody>
          <a:bodyPr/>
          <a:lstStyle/>
          <a:p>
            <a:r>
              <a:rPr lang="en-US" altLang="ko-KR"/>
              <a:t>Spring 2025</a:t>
            </a:r>
            <a:endParaRPr lang="en-US" altLang="en-US" dirty="0"/>
          </a:p>
        </p:txBody>
      </p:sp>
      <p:sp>
        <p:nvSpPr>
          <p:cNvPr id="7" name="슬라이드 번호 개체 틀 6"/>
          <p:cNvSpPr>
            <a:spLocks noGrp="1"/>
          </p:cNvSpPr>
          <p:nvPr>
            <p:ph type="sldNum" sz="quarter" idx="12"/>
          </p:nvPr>
        </p:nvSpPr>
        <p:spPr/>
        <p:txBody>
          <a:bodyPr/>
          <a:lstStyle>
            <a:lvl1pPr latinLnBrk="1">
              <a:defRPr lang="ko-KR">
                <a:solidFill>
                  <a:srgbClr val="FFFFFF"/>
                </a:solidFill>
              </a:defRPr>
            </a:lvl1pPr>
          </a:lstStyle>
          <a:p>
            <a:fld id="{72AC53DF-4216-466D-99A7-94400E6C2A25}" type="slidenum">
              <a:rPr lang="en-US" altLang="ko-KR" sz="1200" smtClean="0">
                <a:solidFill>
                  <a:schemeClr val="tx2"/>
                </a:solidFill>
              </a:rPr>
              <a:pPr/>
              <a:t>‹#›</a:t>
            </a:fld>
            <a:endParaRPr lang="ko-KR" altLang="en-US" dirty="0"/>
          </a:p>
        </p:txBody>
      </p:sp>
      <p:sp>
        <p:nvSpPr>
          <p:cNvPr id="3" name="텍스트 개체 틀 2"/>
          <p:cNvSpPr>
            <a:spLocks noGrp="1"/>
          </p:cNvSpPr>
          <p:nvPr>
            <p:ph type="body" idx="2"/>
          </p:nvPr>
        </p:nvSpPr>
        <p:spPr>
          <a:xfrm>
            <a:off x="711200" y="15240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latinLnBrk="1">
              <a:spcAft>
                <a:spcPts val="1000"/>
              </a:spcAft>
              <a:buNone/>
              <a:defRPr lang="ko-KR" sz="1800"/>
            </a:lvl1pPr>
            <a:lvl2pPr>
              <a:buNone/>
              <a:defRPr lang="ko-KR" sz="1200"/>
            </a:lvl2pPr>
            <a:lvl3pPr>
              <a:buNone/>
              <a:defRPr lang="ko-KR" sz="1000"/>
            </a:lvl3pPr>
            <a:lvl4pPr>
              <a:buNone/>
              <a:defRPr lang="ko-KR" sz="900"/>
            </a:lvl4pPr>
            <a:lvl5pPr>
              <a:buNone/>
              <a:defRPr lang="ko-KR" sz="900"/>
            </a:lvl5pPr>
          </a:lstStyle>
          <a:p>
            <a:pPr lvl="0"/>
            <a:r>
              <a:rPr lang="en-US" altLang="ko-KR"/>
              <a:t>Click to edit Master text styles</a:t>
            </a:r>
          </a:p>
        </p:txBody>
      </p:sp>
      <p:sp>
        <p:nvSpPr>
          <p:cNvPr id="9" name="내용 개체 틀 8"/>
          <p:cNvSpPr>
            <a:spLocks noGrp="1"/>
          </p:cNvSpPr>
          <p:nvPr>
            <p:ph sz="quarter" idx="1"/>
          </p:nvPr>
        </p:nvSpPr>
        <p:spPr>
          <a:xfrm>
            <a:off x="3048000" y="1524000"/>
            <a:ext cx="8534400" cy="4419600"/>
          </a:xfrm>
        </p:spPr>
        <p:txBody>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p>
        </p:txBody>
      </p:sp>
      <p:sp>
        <p:nvSpPr>
          <p:cNvPr id="10" name="Rectangle 2"/>
          <p:cNvSpPr>
            <a:spLocks noGrp="1"/>
          </p:cNvSpPr>
          <p:nvPr>
            <p:ph type="ftr" sz="quarter" idx="3"/>
          </p:nvPr>
        </p:nvSpPr>
        <p:spPr>
          <a:xfrm>
            <a:off x="1306290" y="6479803"/>
            <a:ext cx="8244111" cy="365125"/>
          </a:xfrm>
          <a:prstGeom prst="rect">
            <a:avLst/>
          </a:prstGeom>
        </p:spPr>
        <p:txBody>
          <a:bodyPr vert="horz" anchor="ctr"/>
          <a:lstStyle>
            <a:lvl1pPr algn="r" latinLnBrk="1">
              <a:defRPr lang="ko-KR" sz="1200" b="1">
                <a:solidFill>
                  <a:schemeClr val="tx2"/>
                </a:solidFill>
              </a:defRPr>
            </a:lvl1pPr>
          </a:lstStyle>
          <a:p>
            <a:pPr algn="l" fontAlgn="base">
              <a:spcBef>
                <a:spcPct val="0"/>
              </a:spcBef>
              <a:spcAft>
                <a:spcPct val="0"/>
              </a:spcAft>
              <a:defRPr/>
            </a:pPr>
            <a:r>
              <a:rPr lang="en-US" altLang="ko-KR"/>
              <a:t>CS30500        Copyright (c) In-Young Ko, KAIST</a:t>
            </a:r>
            <a:endParaRPr lang="en-US" altLang="en-US" dirty="0"/>
          </a:p>
        </p:txBody>
      </p:sp>
      <p:sp>
        <p:nvSpPr>
          <p:cNvPr id="8" name="제목 1"/>
          <p:cNvSpPr>
            <a:spLocks noGrp="1"/>
          </p:cNvSpPr>
          <p:nvPr>
            <p:ph type="title"/>
          </p:nvPr>
        </p:nvSpPr>
        <p:spPr>
          <a:xfrm>
            <a:off x="812800" y="-76200"/>
            <a:ext cx="10871200" cy="990600"/>
          </a:xfrm>
        </p:spPr>
        <p:txBody>
          <a:bodyPr/>
          <a:lstStyle/>
          <a:p>
            <a:r>
              <a:rPr lang="en-US" altLang="ko-KR"/>
              <a:t>Click to edit Master title style</a:t>
            </a:r>
            <a:endParaRPr lang="ko-KR"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r>
              <a:rPr lang="en-US" altLang="ko-KR"/>
              <a:t>Spring 2025</a:t>
            </a:r>
            <a:endParaRPr lang="ko-KR" altLang="en-US"/>
          </a:p>
        </p:txBody>
      </p:sp>
      <p:sp>
        <p:nvSpPr>
          <p:cNvPr id="4" name="바닥글 개체 틀 3"/>
          <p:cNvSpPr>
            <a:spLocks noGrp="1"/>
          </p:cNvSpPr>
          <p:nvPr>
            <p:ph type="ftr" sz="quarter" idx="11"/>
          </p:nvPr>
        </p:nvSpPr>
        <p:spPr/>
        <p:txBody>
          <a:bodyPr/>
          <a:lstStyle/>
          <a:p>
            <a:r>
              <a:rPr lang="en-US" altLang="ko-KR"/>
              <a:t>CS30500        Copyright (c) In-Young Ko, KAIST</a:t>
            </a:r>
            <a:endParaRPr lang="ko-KR" altLang="en-US"/>
          </a:p>
        </p:txBody>
      </p:sp>
      <p:sp>
        <p:nvSpPr>
          <p:cNvPr id="5" name="슬라이드 번호 개체 틀 4"/>
          <p:cNvSpPr>
            <a:spLocks noGrp="1"/>
          </p:cNvSpPr>
          <p:nvPr>
            <p:ph type="sldNum" sz="quarter" idx="12"/>
          </p:nvPr>
        </p:nvSpPr>
        <p:spPr/>
        <p:txBody>
          <a:bodyPr/>
          <a:lstStyle/>
          <a:p>
            <a:fld id="{1F71115F-B8DE-4446-A1B8-38B08C858F71}" type="slidenum">
              <a:rPr lang="ko-KR" altLang="en-US" smtClean="0"/>
              <a:t>‹#›</a:t>
            </a:fld>
            <a:endParaRPr lang="ko-KR" altLang="en-US"/>
          </a:p>
        </p:txBody>
      </p:sp>
    </p:spTree>
    <p:extLst>
      <p:ext uri="{BB962C8B-B14F-4D97-AF65-F5344CB8AC3E}">
        <p14:creationId xmlns:p14="http://schemas.microsoft.com/office/powerpoint/2010/main" val="1282596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457200" y="304801"/>
            <a:ext cx="112776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457200" y="1276710"/>
            <a:ext cx="112776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57200" y="2070496"/>
            <a:ext cx="112776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57200" y="2900944"/>
            <a:ext cx="112776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457200" y="3755354"/>
            <a:ext cx="112776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57200" y="4635164"/>
            <a:ext cx="112776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57200" y="5514976"/>
            <a:ext cx="112776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4492752" y="6324600"/>
            <a:ext cx="3206496"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2082802" y="6684964"/>
            <a:ext cx="92963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90043832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3598398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3" name="Rectangle 15"/>
          <p:cNvSpPr>
            <a:spLocks noGrp="1" noChangeArrowheads="1"/>
          </p:cNvSpPr>
          <p:nvPr>
            <p:ph type="sldNum" sz="quarter" idx="11"/>
          </p:nvPr>
        </p:nvSpPr>
        <p:spPr>
          <a:ln/>
        </p:spPr>
        <p:txBody>
          <a:bodyPr/>
          <a:lstStyle>
            <a:lvl1pPr>
              <a:defRPr/>
            </a:lvl1pPr>
          </a:lstStyle>
          <a:p>
            <a:pPr>
              <a:defRPr/>
            </a:pPr>
            <a:fld id="{ABB3E19D-1A53-4FA6-9132-B57B32C40970}" type="slidenum">
              <a:rPr lang="ko-KR" altLang="en-US"/>
              <a:pPr>
                <a:defRPr/>
              </a:pPr>
              <a:t>‹#›</a:t>
            </a:fld>
            <a:endParaRPr lang="en-US" altLang="ko-KR" dirty="0"/>
          </a:p>
        </p:txBody>
      </p:sp>
    </p:spTree>
    <p:extLst>
      <p:ext uri="{BB962C8B-B14F-4D97-AF65-F5344CB8AC3E}">
        <p14:creationId xmlns:p14="http://schemas.microsoft.com/office/powerpoint/2010/main" val="342529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Click to edit Master title style</a:t>
            </a:r>
            <a:endParaRPr lang="ko-KR" altLang="en-US" dirty="0"/>
          </a:p>
        </p:txBody>
      </p:sp>
      <p:sp>
        <p:nvSpPr>
          <p:cNvPr id="3" name="Content Placeholder 2"/>
          <p:cNvSpPr>
            <a:spLocks noGrp="1"/>
          </p:cNvSpPr>
          <p:nvPr>
            <p:ph idx="1"/>
          </p:nvPr>
        </p:nvSpPr>
        <p:spPr>
          <a:xfrm>
            <a:off x="609600" y="914400"/>
            <a:ext cx="11055019" cy="5410200"/>
          </a:xfrm>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endParaRPr lang="ko-KR" altLang="en-US" dirty="0"/>
          </a:p>
        </p:txBody>
      </p:sp>
      <p:sp>
        <p:nvSpPr>
          <p:cNvPr id="4" name="Date Placeholder 3"/>
          <p:cNvSpPr>
            <a:spLocks noGrp="1"/>
          </p:cNvSpPr>
          <p:nvPr>
            <p:ph type="dt" sz="half" idx="10"/>
          </p:nvPr>
        </p:nvSpPr>
        <p:spPr/>
        <p:txBody>
          <a:bodyPr/>
          <a:lstStyle/>
          <a:p>
            <a:r>
              <a:rPr lang="en-US" altLang="ko-KR"/>
              <a:t>Spring 2025</a:t>
            </a:r>
            <a:endParaRPr lang="en-US" altLang="en-US" dirty="0"/>
          </a:p>
        </p:txBody>
      </p:sp>
      <p:sp>
        <p:nvSpPr>
          <p:cNvPr id="5" name="Footer Placeholder 4"/>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6" name="Slide Number Placeholder 5"/>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
        <p:nvSpPr>
          <p:cNvPr id="8" name="Rectangle 7"/>
          <p:cNvSpPr/>
          <p:nvPr/>
        </p:nvSpPr>
        <p:spPr>
          <a:xfrm>
            <a:off x="0" y="620688"/>
            <a:ext cx="12192000" cy="72008"/>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pic>
        <p:nvPicPr>
          <p:cNvPr id="10" name="Picture 8">
            <a:extLst>
              <a:ext uri="{FF2B5EF4-FFF2-40B4-BE49-F238E27FC236}">
                <a16:creationId xmlns:a16="http://schemas.microsoft.com/office/drawing/2014/main" id="{20F90BFD-81E8-494C-9CA2-979747C5975F}"/>
              </a:ext>
            </a:extLst>
          </p:cNvPr>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491594" y="6428613"/>
            <a:ext cx="1593088" cy="429387"/>
          </a:xfrm>
          <a:prstGeom prst="rect">
            <a:avLst/>
          </a:prstGeom>
        </p:spPr>
      </p:pic>
    </p:spTree>
    <p:extLst>
      <p:ext uri="{BB962C8B-B14F-4D97-AF65-F5344CB8AC3E}">
        <p14:creationId xmlns:p14="http://schemas.microsoft.com/office/powerpoint/2010/main" val="34148858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2971801"/>
            <a:ext cx="10363200" cy="1362075"/>
          </a:xfrm>
        </p:spPr>
        <p:txBody>
          <a:bodyPr anchor="t"/>
          <a:lstStyle>
            <a:lvl1pPr algn="l">
              <a:defRPr sz="4000" b="1" cap="all"/>
            </a:lvl1pPr>
          </a:lstStyle>
          <a:p>
            <a:r>
              <a:rPr lang="en-US" altLang="ko-KR"/>
              <a:t>Click to edit Master title style</a:t>
            </a:r>
            <a:endParaRPr lang="ko-KR" altLang="en-US" dirty="0"/>
          </a:p>
        </p:txBody>
      </p:sp>
      <p:sp>
        <p:nvSpPr>
          <p:cNvPr id="3" name="Text Placeholder 2"/>
          <p:cNvSpPr>
            <a:spLocks noGrp="1"/>
          </p:cNvSpPr>
          <p:nvPr>
            <p:ph type="body" idx="1"/>
          </p:nvPr>
        </p:nvSpPr>
        <p:spPr>
          <a:xfrm>
            <a:off x="914400" y="12954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a:t>Click to edit Master text styles</a:t>
            </a:r>
          </a:p>
        </p:txBody>
      </p:sp>
      <p:sp>
        <p:nvSpPr>
          <p:cNvPr id="4" name="Date Placeholder 3"/>
          <p:cNvSpPr>
            <a:spLocks noGrp="1"/>
          </p:cNvSpPr>
          <p:nvPr>
            <p:ph type="dt" sz="half" idx="10"/>
          </p:nvPr>
        </p:nvSpPr>
        <p:spPr/>
        <p:txBody>
          <a:bodyPr/>
          <a:lstStyle/>
          <a:p>
            <a:r>
              <a:rPr lang="en-US" altLang="ko-KR"/>
              <a:t>Spring 2025</a:t>
            </a:r>
            <a:endParaRPr lang="en-US" altLang="en-US" dirty="0"/>
          </a:p>
        </p:txBody>
      </p:sp>
      <p:sp>
        <p:nvSpPr>
          <p:cNvPr id="5" name="Footer Placeholder 4"/>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6" name="Slide Number Placeholder 5"/>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
        <p:nvSpPr>
          <p:cNvPr id="7" name="Rectangle 6"/>
          <p:cNvSpPr/>
          <p:nvPr/>
        </p:nvSpPr>
        <p:spPr>
          <a:xfrm>
            <a:off x="0" y="2819400"/>
            <a:ext cx="12192000" cy="152400"/>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203201" y="6424208"/>
            <a:ext cx="1690624" cy="455676"/>
          </a:xfrm>
          <a:prstGeom prst="rect">
            <a:avLst/>
          </a:prstGeom>
        </p:spPr>
      </p:pic>
      <p:sp>
        <p:nvSpPr>
          <p:cNvPr id="10" name="Rectangle 9"/>
          <p:cNvSpPr/>
          <p:nvPr userDrawn="1"/>
        </p:nvSpPr>
        <p:spPr>
          <a:xfrm>
            <a:off x="0" y="2819400"/>
            <a:ext cx="12192000" cy="152400"/>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Tree>
    <p:extLst>
      <p:ext uri="{BB962C8B-B14F-4D97-AF65-F5344CB8AC3E}">
        <p14:creationId xmlns:p14="http://schemas.microsoft.com/office/powerpoint/2010/main" val="31090408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a:t>Click to edit Master title style</a:t>
            </a:r>
            <a:endParaRPr lang="ko-KR" altLang="en-US"/>
          </a:p>
        </p:txBody>
      </p:sp>
      <p:sp>
        <p:nvSpPr>
          <p:cNvPr id="3" name="Content Placeholder 2"/>
          <p:cNvSpPr>
            <a:spLocks noGrp="1"/>
          </p:cNvSpPr>
          <p:nvPr>
            <p:ph sz="half" idx="1"/>
          </p:nvPr>
        </p:nvSpPr>
        <p:spPr>
          <a:xfrm>
            <a:off x="609600" y="1052737"/>
            <a:ext cx="53848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Content Placeholder 3"/>
          <p:cNvSpPr>
            <a:spLocks noGrp="1"/>
          </p:cNvSpPr>
          <p:nvPr>
            <p:ph sz="half" idx="2"/>
          </p:nvPr>
        </p:nvSpPr>
        <p:spPr>
          <a:xfrm>
            <a:off x="6197600" y="1052737"/>
            <a:ext cx="5384800" cy="50734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5" name="Date Placeholder 4"/>
          <p:cNvSpPr>
            <a:spLocks noGrp="1"/>
          </p:cNvSpPr>
          <p:nvPr>
            <p:ph type="dt" sz="half" idx="10"/>
          </p:nvPr>
        </p:nvSpPr>
        <p:spPr/>
        <p:txBody>
          <a:bodyPr/>
          <a:lstStyle/>
          <a:p>
            <a:r>
              <a:rPr lang="en-US" altLang="ko-KR"/>
              <a:t>Spring 2025</a:t>
            </a:r>
            <a:endParaRPr lang="en-US" altLang="en-US" dirty="0"/>
          </a:p>
        </p:txBody>
      </p:sp>
      <p:sp>
        <p:nvSpPr>
          <p:cNvPr id="6" name="Footer Placeholder 5"/>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7" name="Slide Number Placeholder 6"/>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
        <p:nvSpPr>
          <p:cNvPr id="8" name="Rectangle 7"/>
          <p:cNvSpPr/>
          <p:nvPr/>
        </p:nvSpPr>
        <p:spPr>
          <a:xfrm>
            <a:off x="0" y="692696"/>
            <a:ext cx="12192000" cy="72008"/>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Tree>
    <p:extLst>
      <p:ext uri="{BB962C8B-B14F-4D97-AF65-F5344CB8AC3E}">
        <p14:creationId xmlns:p14="http://schemas.microsoft.com/office/powerpoint/2010/main" val="10119878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a:t>Click to edit Master title style</a:t>
            </a:r>
            <a:endParaRPr lang="ko-KR" altLang="en-US"/>
          </a:p>
        </p:txBody>
      </p:sp>
      <p:sp>
        <p:nvSpPr>
          <p:cNvPr id="3" name="Text Placeholder 2"/>
          <p:cNvSpPr>
            <a:spLocks noGrp="1"/>
          </p:cNvSpPr>
          <p:nvPr>
            <p:ph type="body" idx="1"/>
          </p:nvPr>
        </p:nvSpPr>
        <p:spPr>
          <a:xfrm>
            <a:off x="608244" y="980728"/>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4" name="Content Placeholder 3"/>
          <p:cNvSpPr>
            <a:spLocks noGrp="1"/>
          </p:cNvSpPr>
          <p:nvPr>
            <p:ph sz="half" idx="2"/>
          </p:nvPr>
        </p:nvSpPr>
        <p:spPr>
          <a:xfrm>
            <a:off x="609600" y="1628801"/>
            <a:ext cx="5386917" cy="44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5" name="Text Placeholder 4"/>
          <p:cNvSpPr>
            <a:spLocks noGrp="1"/>
          </p:cNvSpPr>
          <p:nvPr>
            <p:ph type="body" sz="quarter" idx="3"/>
          </p:nvPr>
        </p:nvSpPr>
        <p:spPr>
          <a:xfrm>
            <a:off x="6192012" y="980728"/>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a:t>Click to edit Master text styles</a:t>
            </a:r>
          </a:p>
        </p:txBody>
      </p:sp>
      <p:sp>
        <p:nvSpPr>
          <p:cNvPr id="6" name="Content Placeholder 5"/>
          <p:cNvSpPr>
            <a:spLocks noGrp="1"/>
          </p:cNvSpPr>
          <p:nvPr>
            <p:ph sz="quarter" idx="4"/>
          </p:nvPr>
        </p:nvSpPr>
        <p:spPr>
          <a:xfrm>
            <a:off x="6193368" y="1628801"/>
            <a:ext cx="5389033" cy="44973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7" name="Date Placeholder 6"/>
          <p:cNvSpPr>
            <a:spLocks noGrp="1"/>
          </p:cNvSpPr>
          <p:nvPr>
            <p:ph type="dt" sz="half" idx="10"/>
          </p:nvPr>
        </p:nvSpPr>
        <p:spPr/>
        <p:txBody>
          <a:bodyPr/>
          <a:lstStyle/>
          <a:p>
            <a:r>
              <a:rPr lang="en-US" altLang="ko-KR"/>
              <a:t>Spring 2025</a:t>
            </a:r>
            <a:endParaRPr lang="en-US" altLang="en-US" dirty="0"/>
          </a:p>
        </p:txBody>
      </p:sp>
      <p:sp>
        <p:nvSpPr>
          <p:cNvPr id="8" name="Footer Placeholder 7"/>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9" name="Slide Number Placeholder 8"/>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
        <p:nvSpPr>
          <p:cNvPr id="10" name="Rectangle 9"/>
          <p:cNvSpPr/>
          <p:nvPr/>
        </p:nvSpPr>
        <p:spPr>
          <a:xfrm>
            <a:off x="0" y="692696"/>
            <a:ext cx="12192000" cy="72008"/>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Tree>
    <p:extLst>
      <p:ext uri="{BB962C8B-B14F-4D97-AF65-F5344CB8AC3E}">
        <p14:creationId xmlns:p14="http://schemas.microsoft.com/office/powerpoint/2010/main" val="15671179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304800" y="152400"/>
            <a:ext cx="2235200" cy="451842"/>
          </a:xfrm>
          <a:prstGeom prst="rect">
            <a:avLst/>
          </a:prstGeom>
        </p:spPr>
      </p:pic>
    </p:spTree>
    <p:extLst>
      <p:ext uri="{BB962C8B-B14F-4D97-AF65-F5344CB8AC3E}">
        <p14:creationId xmlns:p14="http://schemas.microsoft.com/office/powerpoint/2010/main" val="22605177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b="1">
                <a:solidFill>
                  <a:srgbClr val="004191"/>
                </a:solidFill>
              </a:defRPr>
            </a:lvl1pPr>
          </a:lstStyle>
          <a:p>
            <a:pPr algn="l" fontAlgn="base">
              <a:spcBef>
                <a:spcPct val="0"/>
              </a:spcBef>
              <a:spcAft>
                <a:spcPct val="0"/>
              </a:spcAft>
              <a:defRPr/>
            </a:pPr>
            <a:r>
              <a:rPr lang="en-US" altLang="ko-KR"/>
              <a:t>CS30500        Copyright (c) In-Young Ko, KAIST</a:t>
            </a:r>
            <a:endParaRPr lang="en-US" altLang="en-US" dirty="0"/>
          </a:p>
        </p:txBody>
      </p:sp>
      <p:sp>
        <p:nvSpPr>
          <p:cNvPr id="4" name="Slide Number Placeholder 3"/>
          <p:cNvSpPr>
            <a:spLocks noGrp="1"/>
          </p:cNvSpPr>
          <p:nvPr>
            <p:ph type="sldNum" sz="quarter" idx="12"/>
          </p:nvPr>
        </p:nvSpPr>
        <p:spPr/>
        <p:txBody>
          <a:bodyPr vert="horz" lIns="91440" tIns="45720" rIns="91440" bIns="45720" rtlCol="0" anchor="ctr"/>
          <a:lstStyle>
            <a:lvl1pPr algn="r">
              <a:defRPr lang="en-US" altLang="ko-KR" b="1" smtClean="0">
                <a:solidFill>
                  <a:srgbClr val="004191"/>
                </a:solidFill>
              </a:defRPr>
            </a:lvl1pPr>
          </a:lstStyle>
          <a:p>
            <a:fld id="{72AC53DF-4216-466D-99A7-94400E6C2A25}" type="slidenum">
              <a:rPr lang="en-US" altLang="ko-KR" sz="1200" smtClean="0">
                <a:solidFill>
                  <a:schemeClr val="tx2"/>
                </a:solidFill>
              </a:rPr>
              <a:pPr/>
              <a:t>‹#›</a:t>
            </a:fld>
            <a:endParaRPr lang="ko-KR" altLang="en-US" dirty="0"/>
          </a:p>
        </p:txBody>
      </p:sp>
      <p:sp>
        <p:nvSpPr>
          <p:cNvPr id="20" name="Rectangle 19"/>
          <p:cNvSpPr/>
          <p:nvPr/>
        </p:nvSpPr>
        <p:spPr>
          <a:xfrm>
            <a:off x="0" y="692696"/>
            <a:ext cx="12192000" cy="72008"/>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pic>
        <p:nvPicPr>
          <p:cNvPr id="24" name="Picture 23"/>
          <p:cNvPicPr>
            <a:picLocks noChangeAspect="1"/>
          </p:cNvPicPr>
          <p:nvPr/>
        </p:nvPicPr>
        <p:blipFill>
          <a:blip r:embed="rId2"/>
          <a:stretch>
            <a:fillRect/>
          </a:stretch>
        </p:blipFill>
        <p:spPr>
          <a:xfrm>
            <a:off x="6672064" y="2106051"/>
            <a:ext cx="4030960" cy="3082499"/>
          </a:xfrm>
          <a:prstGeom prst="rect">
            <a:avLst/>
          </a:prstGeom>
        </p:spPr>
      </p:pic>
      <p:pic>
        <p:nvPicPr>
          <p:cNvPr id="25" name="Picture 24"/>
          <p:cNvPicPr>
            <a:picLocks noChangeAspect="1"/>
          </p:cNvPicPr>
          <p:nvPr/>
        </p:nvPicPr>
        <p:blipFill>
          <a:blip r:embed="rId3"/>
          <a:stretch>
            <a:fillRect/>
          </a:stretch>
        </p:blipFill>
        <p:spPr>
          <a:xfrm>
            <a:off x="1199456" y="1952606"/>
            <a:ext cx="4230943" cy="3389387"/>
          </a:xfrm>
          <a:prstGeom prst="rect">
            <a:avLst/>
          </a:prstGeom>
        </p:spPr>
      </p:pic>
      <p:sp>
        <p:nvSpPr>
          <p:cNvPr id="26" name="TextBox 25"/>
          <p:cNvSpPr txBox="1"/>
          <p:nvPr/>
        </p:nvSpPr>
        <p:spPr>
          <a:xfrm>
            <a:off x="355386" y="188640"/>
            <a:ext cx="11481229" cy="459904"/>
          </a:xfrm>
          <a:prstGeom prst="rect">
            <a:avLst/>
          </a:prstGeom>
          <a:noFill/>
        </p:spPr>
        <p:txBody>
          <a:bodyPr wrap="square" rtlCol="0" anchor="ctr">
            <a:noAutofit/>
          </a:bodyPr>
          <a:lstStyle/>
          <a:p>
            <a:r>
              <a:rPr lang="en-US" altLang="ko-KR" sz="2400" b="1" dirty="0">
                <a:solidFill>
                  <a:srgbClr val="004191"/>
                </a:solidFill>
              </a:rPr>
              <a:t>Formatting</a:t>
            </a:r>
          </a:p>
        </p:txBody>
      </p:sp>
      <p:grpSp>
        <p:nvGrpSpPr>
          <p:cNvPr id="27" name="Group 26"/>
          <p:cNvGrpSpPr/>
          <p:nvPr/>
        </p:nvGrpSpPr>
        <p:grpSpPr>
          <a:xfrm>
            <a:off x="300789" y="836713"/>
            <a:ext cx="11590425" cy="231601"/>
            <a:chOff x="209550" y="692696"/>
            <a:chExt cx="8692819" cy="288032"/>
          </a:xfrm>
          <a:noFill/>
        </p:grpSpPr>
        <p:sp>
          <p:nvSpPr>
            <p:cNvPr id="28" name="Rounded Rectangle 27"/>
            <p:cNvSpPr/>
            <p:nvPr userDrawn="1"/>
          </p:nvSpPr>
          <p:spPr>
            <a:xfrm>
              <a:off x="209550" y="692696"/>
              <a:ext cx="1562472" cy="288032"/>
            </a:xfrm>
            <a:prstGeom prst="roundRect">
              <a:avLst/>
            </a:prstGeom>
            <a:solidFill>
              <a:srgbClr val="5FBEEB"/>
            </a:soli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b="1" dirty="0">
                  <a:solidFill>
                    <a:schemeClr val="bg1"/>
                  </a:solidFill>
                </a:rPr>
                <a:t>Introduction</a:t>
              </a:r>
              <a:endParaRPr lang="ko-KR" altLang="en-US" sz="1000" b="1" dirty="0">
                <a:solidFill>
                  <a:schemeClr val="bg1"/>
                </a:solidFill>
              </a:endParaRPr>
            </a:p>
          </p:txBody>
        </p:sp>
        <p:sp>
          <p:nvSpPr>
            <p:cNvPr id="29" name="Rounded Rectangle 28"/>
            <p:cNvSpPr/>
            <p:nvPr userDrawn="1"/>
          </p:nvSpPr>
          <p:spPr>
            <a:xfrm>
              <a:off x="1992137" y="692696"/>
              <a:ext cx="1562472" cy="288032"/>
            </a:xfrm>
            <a:prstGeom prst="roundRect">
              <a:avLst/>
            </a:prstGeom>
            <a:solidFill>
              <a:srgbClr val="DFF2FB"/>
            </a:soli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000" dirty="0">
                  <a:solidFill>
                    <a:srgbClr val="5FBEEB"/>
                  </a:solidFill>
                </a:rPr>
                <a:t>Introduction</a:t>
              </a:r>
              <a:endParaRPr lang="ko-KR" altLang="en-US" sz="1000" dirty="0">
                <a:solidFill>
                  <a:srgbClr val="5FBEEB"/>
                </a:solidFill>
              </a:endParaRPr>
            </a:p>
          </p:txBody>
        </p:sp>
        <p:sp>
          <p:nvSpPr>
            <p:cNvPr id="30" name="Rounded Rectangle 29"/>
            <p:cNvSpPr/>
            <p:nvPr userDrawn="1"/>
          </p:nvSpPr>
          <p:spPr>
            <a:xfrm>
              <a:off x="3774724" y="692696"/>
              <a:ext cx="1562472" cy="288032"/>
            </a:xfrm>
            <a:prstGeom prst="roundRect">
              <a:avLst/>
            </a:prstGeom>
            <a:solidFill>
              <a:srgbClr val="DFF2FB"/>
            </a:soli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altLang="ko-KR" sz="1000" dirty="0">
                  <a:solidFill>
                    <a:srgbClr val="5FBEEB"/>
                  </a:solidFill>
                </a:rPr>
                <a:t>Introduction</a:t>
              </a:r>
              <a:endParaRPr lang="ko-KR" altLang="en-US" sz="1000" dirty="0">
                <a:solidFill>
                  <a:srgbClr val="5FBEEB"/>
                </a:solidFill>
              </a:endParaRPr>
            </a:p>
          </p:txBody>
        </p:sp>
        <p:sp>
          <p:nvSpPr>
            <p:cNvPr id="31" name="Rounded Rectangle 30"/>
            <p:cNvSpPr/>
            <p:nvPr userDrawn="1"/>
          </p:nvSpPr>
          <p:spPr>
            <a:xfrm>
              <a:off x="5557311" y="692696"/>
              <a:ext cx="1562472" cy="288032"/>
            </a:xfrm>
            <a:prstGeom prst="roundRect">
              <a:avLst/>
            </a:prstGeom>
            <a:solidFill>
              <a:srgbClr val="DFF2FB"/>
            </a:soli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altLang="ko-KR" sz="1000" dirty="0">
                  <a:solidFill>
                    <a:srgbClr val="5FBEEB"/>
                  </a:solidFill>
                </a:rPr>
                <a:t>Introduction</a:t>
              </a:r>
              <a:endParaRPr lang="ko-KR" altLang="en-US" sz="1000" dirty="0">
                <a:solidFill>
                  <a:srgbClr val="5FBEEB"/>
                </a:solidFill>
              </a:endParaRPr>
            </a:p>
          </p:txBody>
        </p:sp>
        <p:sp>
          <p:nvSpPr>
            <p:cNvPr id="32" name="Rounded Rectangle 31"/>
            <p:cNvSpPr/>
            <p:nvPr userDrawn="1"/>
          </p:nvSpPr>
          <p:spPr>
            <a:xfrm>
              <a:off x="7339897" y="692696"/>
              <a:ext cx="1562472" cy="288032"/>
            </a:xfrm>
            <a:prstGeom prst="roundRect">
              <a:avLst/>
            </a:prstGeom>
            <a:solidFill>
              <a:srgbClr val="DFF2FB"/>
            </a:soli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altLang="ko-KR" sz="1000" dirty="0">
                  <a:solidFill>
                    <a:srgbClr val="5FBEEB"/>
                  </a:solidFill>
                </a:rPr>
                <a:t>Introduction</a:t>
              </a:r>
              <a:endParaRPr lang="ko-KR" altLang="en-US" sz="1000" dirty="0">
                <a:solidFill>
                  <a:srgbClr val="5FBEEB"/>
                </a:solidFill>
              </a:endParaRPr>
            </a:p>
          </p:txBody>
        </p:sp>
      </p:grpSp>
    </p:spTree>
    <p:extLst>
      <p:ext uri="{BB962C8B-B14F-4D97-AF65-F5344CB8AC3E}">
        <p14:creationId xmlns:p14="http://schemas.microsoft.com/office/powerpoint/2010/main" val="1271848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b="1">
                <a:solidFill>
                  <a:srgbClr val="004191"/>
                </a:solidFill>
              </a:defRPr>
            </a:lvl1pPr>
          </a:lstStyle>
          <a:p>
            <a:pPr algn="l" fontAlgn="base">
              <a:spcBef>
                <a:spcPct val="0"/>
              </a:spcBef>
              <a:spcAft>
                <a:spcPct val="0"/>
              </a:spcAft>
              <a:defRPr/>
            </a:pPr>
            <a:r>
              <a:rPr lang="en-US" altLang="ko-KR"/>
              <a:t>CS30500        Copyright (c) In-Young Ko, KAIST</a:t>
            </a:r>
            <a:endParaRPr lang="en-US" altLang="en-US" dirty="0"/>
          </a:p>
        </p:txBody>
      </p:sp>
      <p:sp>
        <p:nvSpPr>
          <p:cNvPr id="4" name="Slide Number Placeholder 3"/>
          <p:cNvSpPr>
            <a:spLocks noGrp="1"/>
          </p:cNvSpPr>
          <p:nvPr>
            <p:ph type="sldNum" sz="quarter" idx="12"/>
          </p:nvPr>
        </p:nvSpPr>
        <p:spPr/>
        <p:txBody>
          <a:bodyPr vert="horz" lIns="91440" tIns="45720" rIns="91440" bIns="45720" rtlCol="0" anchor="ctr"/>
          <a:lstStyle>
            <a:lvl1pPr algn="r">
              <a:defRPr lang="en-US" altLang="ko-KR" b="1" smtClean="0">
                <a:solidFill>
                  <a:srgbClr val="004191"/>
                </a:solidFill>
              </a:defRPr>
            </a:lvl1pPr>
          </a:lstStyle>
          <a:p>
            <a:fld id="{72AC53DF-4216-466D-99A7-94400E6C2A25}" type="slidenum">
              <a:rPr lang="en-US" altLang="ko-KR" sz="1200" smtClean="0">
                <a:solidFill>
                  <a:schemeClr val="tx2"/>
                </a:solidFill>
              </a:rPr>
              <a:pPr/>
              <a:t>‹#›</a:t>
            </a:fld>
            <a:endParaRPr lang="ko-KR" altLang="en-US" dirty="0"/>
          </a:p>
        </p:txBody>
      </p:sp>
      <p:sp>
        <p:nvSpPr>
          <p:cNvPr id="9" name="Rectangle 8"/>
          <p:cNvSpPr/>
          <p:nvPr/>
        </p:nvSpPr>
        <p:spPr>
          <a:xfrm>
            <a:off x="0" y="692696"/>
            <a:ext cx="12192000" cy="72008"/>
          </a:xfrm>
          <a:prstGeom prst="rect">
            <a:avLst/>
          </a:prstGeom>
          <a:gradFill flip="none" rotWithShape="1">
            <a:gsLst>
              <a:gs pos="0">
                <a:srgbClr val="5FBEEB"/>
              </a:gs>
              <a:gs pos="87000">
                <a:srgbClr val="FFFFFF"/>
              </a:gs>
            </a:gsLst>
            <a:lin ang="10800000" scaled="1"/>
            <a:tileRect/>
          </a:gradFill>
          <a:ln w="6350">
            <a:noFill/>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spTree>
    <p:extLst>
      <p:ext uri="{BB962C8B-B14F-4D97-AF65-F5344CB8AC3E}">
        <p14:creationId xmlns:p14="http://schemas.microsoft.com/office/powerpoint/2010/main" val="16303982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ltLang="ko-KR"/>
              <a:t>Click to edit Master title style</a:t>
            </a:r>
            <a:endParaRPr lang="ko-KR"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a:t>Click to edit Master text styles</a:t>
            </a:r>
          </a:p>
        </p:txBody>
      </p:sp>
      <p:sp>
        <p:nvSpPr>
          <p:cNvPr id="5" name="Date Placeholder 4"/>
          <p:cNvSpPr>
            <a:spLocks noGrp="1"/>
          </p:cNvSpPr>
          <p:nvPr>
            <p:ph type="dt" sz="half" idx="10"/>
          </p:nvPr>
        </p:nvSpPr>
        <p:spPr/>
        <p:txBody>
          <a:bodyPr/>
          <a:lstStyle/>
          <a:p>
            <a:r>
              <a:rPr lang="en-US" altLang="ko-KR"/>
              <a:t>Spring 2025</a:t>
            </a:r>
            <a:endParaRPr lang="en-US" altLang="en-US" dirty="0"/>
          </a:p>
        </p:txBody>
      </p:sp>
      <p:sp>
        <p:nvSpPr>
          <p:cNvPr id="6" name="Footer Placeholder 5"/>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7" name="Slide Number Placeholder 6"/>
          <p:cNvSpPr>
            <a:spLocks noGrp="1"/>
          </p:cNvSpPr>
          <p:nvPr>
            <p:ph type="sldNum" sz="quarter" idx="12"/>
          </p:nvPr>
        </p:nvSpPr>
        <p:spPr/>
        <p:txBody>
          <a:bodyPr/>
          <a:lstStyle/>
          <a:p>
            <a:fld id="{72AC53DF-4216-466D-99A7-94400E6C2A25}" type="slidenum">
              <a:rPr lang="en-US" altLang="ko-KR" sz="1200" smtClean="0">
                <a:solidFill>
                  <a:schemeClr val="tx2"/>
                </a:solidFill>
              </a:rPr>
              <a:pPr/>
              <a:t>‹#›</a:t>
            </a:fld>
            <a:endParaRPr lang="ko-KR" altLang="en-US" dirty="0"/>
          </a:p>
        </p:txBody>
      </p:sp>
    </p:spTree>
    <p:extLst>
      <p:ext uri="{BB962C8B-B14F-4D97-AF65-F5344CB8AC3E}">
        <p14:creationId xmlns:p14="http://schemas.microsoft.com/office/powerpoint/2010/main" val="30076852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7382" y="116632"/>
            <a:ext cx="11137237" cy="562074"/>
          </a:xfrm>
          <a:prstGeom prst="rect">
            <a:avLst/>
          </a:prstGeom>
        </p:spPr>
        <p:txBody>
          <a:bodyPr vert="horz" lIns="91440" tIns="45720" rIns="91440" bIns="45720" rtlCol="0" anchor="ctr">
            <a:noAutofit/>
          </a:bodyPr>
          <a:lstStyle/>
          <a:p>
            <a:r>
              <a:rPr lang="en-US" altLang="ko-KR" dirty="0"/>
              <a:t>Click to edit Master title style</a:t>
            </a:r>
            <a:endParaRPr lang="ko-KR" altLang="en-US" dirty="0"/>
          </a:p>
        </p:txBody>
      </p:sp>
      <p:sp>
        <p:nvSpPr>
          <p:cNvPr id="3" name="Text Placeholder 2"/>
          <p:cNvSpPr>
            <a:spLocks noGrp="1"/>
          </p:cNvSpPr>
          <p:nvPr>
            <p:ph type="body" idx="1"/>
          </p:nvPr>
        </p:nvSpPr>
        <p:spPr>
          <a:xfrm>
            <a:off x="609600" y="1124744"/>
            <a:ext cx="11055019" cy="5199856"/>
          </a:xfrm>
          <a:prstGeom prst="rect">
            <a:avLst/>
          </a:prstGeom>
        </p:spPr>
        <p:txBody>
          <a:bodyPr vert="horz" lIns="91440" tIns="45720" rIns="91440" bIns="45720" rtlCol="0">
            <a:normAutofit/>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dirty="0"/>
          </a:p>
        </p:txBody>
      </p:sp>
      <p:sp>
        <p:nvSpPr>
          <p:cNvPr id="4" name="Date Placeholder 3"/>
          <p:cNvSpPr>
            <a:spLocks noGrp="1"/>
          </p:cNvSpPr>
          <p:nvPr>
            <p:ph type="dt" sz="half" idx="2"/>
          </p:nvPr>
        </p:nvSpPr>
        <p:spPr>
          <a:xfrm>
            <a:off x="9550401" y="6491080"/>
            <a:ext cx="1421513" cy="365125"/>
          </a:xfrm>
          <a:prstGeom prst="rect">
            <a:avLst/>
          </a:prstGeom>
        </p:spPr>
        <p:txBody>
          <a:bodyPr vert="horz" lIns="91440" tIns="45720" rIns="91440" bIns="45720" rtlCol="0" anchor="ctr"/>
          <a:lstStyle>
            <a:lvl1pPr algn="l">
              <a:defRPr lang="ko-KR" altLang="en-US" sz="1200" b="0" kern="1200" dirty="0">
                <a:solidFill>
                  <a:srgbClr val="004191"/>
                </a:solidFill>
                <a:latin typeface="Arial" charset="0"/>
                <a:ea typeface="Arial" charset="0"/>
                <a:cs typeface="Arial" charset="0"/>
              </a:defRPr>
            </a:lvl1pPr>
          </a:lstStyle>
          <a:p>
            <a:r>
              <a:rPr lang="en-US" altLang="ko-KR"/>
              <a:t>Spring 2025</a:t>
            </a:r>
            <a:endParaRPr lang="en-US"/>
          </a:p>
        </p:txBody>
      </p:sp>
      <p:sp>
        <p:nvSpPr>
          <p:cNvPr id="5" name="Footer Placeholder 4"/>
          <p:cNvSpPr>
            <a:spLocks noGrp="1"/>
          </p:cNvSpPr>
          <p:nvPr>
            <p:ph type="ftr" sz="quarter" idx="3"/>
          </p:nvPr>
        </p:nvSpPr>
        <p:spPr>
          <a:xfrm>
            <a:off x="3023659" y="6492876"/>
            <a:ext cx="6221941" cy="365125"/>
          </a:xfrm>
          <a:prstGeom prst="rect">
            <a:avLst/>
          </a:prstGeom>
        </p:spPr>
        <p:txBody>
          <a:bodyPr vert="horz" lIns="91440" tIns="45720" rIns="91440" bIns="45720" rtlCol="0" anchor="ctr"/>
          <a:lstStyle>
            <a:lvl1pPr algn="ctr">
              <a:defRPr lang="ko-KR" altLang="en-US" sz="1200" b="0" kern="1200" dirty="0">
                <a:solidFill>
                  <a:srgbClr val="0F4191"/>
                </a:solidFill>
                <a:latin typeface="Arial" charset="0"/>
                <a:ea typeface="Arial" charset="0"/>
                <a:cs typeface="Arial" charset="0"/>
              </a:defRPr>
            </a:lvl1pPr>
          </a:lstStyle>
          <a:p>
            <a:pPr algn="l" fontAlgn="base">
              <a:spcBef>
                <a:spcPct val="0"/>
              </a:spcBef>
              <a:spcAft>
                <a:spcPct val="0"/>
              </a:spcAft>
              <a:defRPr/>
            </a:pPr>
            <a:r>
              <a:rPr lang="en-US" altLang="ko-KR"/>
              <a:t>CS30500        Copyright (c) In-Young Ko, KAIST</a:t>
            </a:r>
            <a:endParaRPr lang="en-US"/>
          </a:p>
        </p:txBody>
      </p:sp>
      <p:sp>
        <p:nvSpPr>
          <p:cNvPr id="6" name="Slide Number Placeholder 5"/>
          <p:cNvSpPr>
            <a:spLocks noGrp="1"/>
          </p:cNvSpPr>
          <p:nvPr>
            <p:ph type="sldNum" sz="quarter" idx="4"/>
          </p:nvPr>
        </p:nvSpPr>
        <p:spPr>
          <a:xfrm>
            <a:off x="11176000" y="6492876"/>
            <a:ext cx="790443" cy="365125"/>
          </a:xfrm>
          <a:prstGeom prst="rect">
            <a:avLst/>
          </a:prstGeom>
        </p:spPr>
        <p:txBody>
          <a:bodyPr vert="horz" lIns="91440" tIns="45720" rIns="91440" bIns="45720" rtlCol="0" anchor="ctr"/>
          <a:lstStyle>
            <a:lvl1pPr algn="r">
              <a:defRPr lang="ko-KR" altLang="en-US" sz="1200" b="0" kern="1200" smtClean="0">
                <a:solidFill>
                  <a:srgbClr val="004191"/>
                </a:solidFill>
                <a:latin typeface="Arial" charset="0"/>
                <a:ea typeface="Arial" charset="0"/>
                <a:cs typeface="Arial" charset="0"/>
              </a:defRPr>
            </a:lvl1pPr>
          </a:lstStyle>
          <a:p>
            <a:fld id="{72AC53DF-4216-466D-99A7-94400E6C2A25}" type="slidenum">
              <a:rPr lang="uk-UA" altLang="ko-KR" smtClean="0">
                <a:solidFill>
                  <a:schemeClr val="tx2"/>
                </a:solidFill>
              </a:rPr>
              <a:pPr/>
              <a:t>‹#›</a:t>
            </a:fld>
            <a:endParaRPr lang="uk-UA" dirty="0"/>
          </a:p>
        </p:txBody>
      </p:sp>
    </p:spTree>
    <p:extLst>
      <p:ext uri="{BB962C8B-B14F-4D97-AF65-F5344CB8AC3E}">
        <p14:creationId xmlns:p14="http://schemas.microsoft.com/office/powerpoint/2010/main" val="380108233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p:txStyles>
    <p:titleStyle>
      <a:lvl1pPr algn="l" defTabSz="914400" rtl="0" eaLnBrk="1" latinLnBrk="1" hangingPunct="1">
        <a:spcBef>
          <a:spcPct val="0"/>
        </a:spcBef>
        <a:buNone/>
        <a:defRPr kumimoji="1" sz="3200" b="1" kern="1200">
          <a:solidFill>
            <a:srgbClr val="0F4191"/>
          </a:solidFill>
          <a:latin typeface="Arial" charset="0"/>
          <a:ea typeface="Arial" charset="0"/>
          <a:cs typeface="Arial" charset="0"/>
        </a:defRPr>
      </a:lvl1pPr>
    </p:titleStyle>
    <p:bodyStyle>
      <a:lvl1pPr marL="342900" indent="-342900" algn="l" defTabSz="914400" rtl="0" eaLnBrk="1" latinLnBrk="0" hangingPunct="1">
        <a:spcBef>
          <a:spcPts val="1272"/>
        </a:spcBef>
        <a:buFont typeface="Arial" panose="020B0604020202020204" pitchFamily="34" charset="0"/>
        <a:buChar char="•"/>
        <a:defRPr kumimoji="1" sz="2800" kern="1200">
          <a:solidFill>
            <a:schemeClr val="tx1"/>
          </a:solidFill>
          <a:latin typeface="Arial" charset="0"/>
          <a:ea typeface="Arial" charset="0"/>
          <a:cs typeface="Arial" charset="0"/>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Arial" charset="0"/>
          <a:ea typeface="Arial" charset="0"/>
          <a:cs typeface="Arial" charset="0"/>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Arial" charset="0"/>
          <a:ea typeface="Arial" charset="0"/>
          <a:cs typeface="Arial" charset="0"/>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Arial" charset="0"/>
          <a:ea typeface="Arial" charset="0"/>
          <a:cs typeface="Arial" charset="0"/>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Arial" charset="0"/>
          <a:ea typeface="Arial" charset="0"/>
          <a:cs typeface="Arial" charset="0"/>
        </a:defRPr>
      </a:lvl5pPr>
      <a:lvl6pPr marL="2514600" indent="-228600" algn="l" defTabSz="914400" rtl="0" eaLnBrk="1" latinLnBrk="1"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ko-KR"/>
      </a:defPPr>
      <a:lvl1pPr marL="0" algn="l" defTabSz="914400" rtl="0" eaLnBrk="1" latinLnBrk="1" hangingPunct="1">
        <a:defRPr kumimoji="1" sz="1800" kern="1200">
          <a:solidFill>
            <a:schemeClr val="tx1"/>
          </a:solidFill>
          <a:latin typeface="+mn-lt"/>
          <a:ea typeface="+mn-ea"/>
          <a:cs typeface="+mn-cs"/>
        </a:defRPr>
      </a:lvl1pPr>
      <a:lvl2pPr marL="457200" algn="l" defTabSz="914400" rtl="0" eaLnBrk="1" latinLnBrk="1" hangingPunct="1">
        <a:defRPr kumimoji="1" sz="1800" kern="1200">
          <a:solidFill>
            <a:schemeClr val="tx1"/>
          </a:solidFill>
          <a:latin typeface="+mn-lt"/>
          <a:ea typeface="+mn-ea"/>
          <a:cs typeface="+mn-cs"/>
        </a:defRPr>
      </a:lvl2pPr>
      <a:lvl3pPr marL="914400" algn="l" defTabSz="914400" rtl="0" eaLnBrk="1" latinLnBrk="1" hangingPunct="1">
        <a:defRPr kumimoji="1" sz="1800" kern="1200">
          <a:solidFill>
            <a:schemeClr val="tx1"/>
          </a:solidFill>
          <a:latin typeface="+mn-lt"/>
          <a:ea typeface="+mn-ea"/>
          <a:cs typeface="+mn-cs"/>
        </a:defRPr>
      </a:lvl3pPr>
      <a:lvl4pPr marL="1371600" algn="l" defTabSz="914400" rtl="0" eaLnBrk="1" latinLnBrk="1" hangingPunct="1">
        <a:defRPr kumimoji="1" sz="1800" kern="1200">
          <a:solidFill>
            <a:schemeClr val="tx1"/>
          </a:solidFill>
          <a:latin typeface="+mn-lt"/>
          <a:ea typeface="+mn-ea"/>
          <a:cs typeface="+mn-cs"/>
        </a:defRPr>
      </a:lvl4pPr>
      <a:lvl5pPr marL="1828800" algn="l" defTabSz="914400" rtl="0" eaLnBrk="1" latinLnBrk="1" hangingPunct="1">
        <a:defRPr kumimoji="1" sz="1800" kern="1200">
          <a:solidFill>
            <a:schemeClr val="tx1"/>
          </a:solidFill>
          <a:latin typeface="+mn-lt"/>
          <a:ea typeface="+mn-ea"/>
          <a:cs typeface="+mn-cs"/>
        </a:defRPr>
      </a:lvl5pPr>
      <a:lvl6pPr marL="2286000" algn="l" defTabSz="914400" rtl="0" eaLnBrk="1" latinLnBrk="1" hangingPunct="1">
        <a:defRPr kumimoji="1" sz="1800" kern="1200">
          <a:solidFill>
            <a:schemeClr val="tx1"/>
          </a:solidFill>
          <a:latin typeface="+mn-lt"/>
          <a:ea typeface="+mn-ea"/>
          <a:cs typeface="+mn-cs"/>
        </a:defRPr>
      </a:lvl6pPr>
      <a:lvl7pPr marL="2743200" algn="l" defTabSz="914400" rtl="0" eaLnBrk="1" latinLnBrk="1" hangingPunct="1">
        <a:defRPr kumimoji="1" sz="1800" kern="1200">
          <a:solidFill>
            <a:schemeClr val="tx1"/>
          </a:solidFill>
          <a:latin typeface="+mn-lt"/>
          <a:ea typeface="+mn-ea"/>
          <a:cs typeface="+mn-cs"/>
        </a:defRPr>
      </a:lvl7pPr>
      <a:lvl8pPr marL="3200400" algn="l" defTabSz="914400" rtl="0" eaLnBrk="1" latinLnBrk="1" hangingPunct="1">
        <a:defRPr kumimoji="1" sz="1800" kern="1200">
          <a:solidFill>
            <a:schemeClr val="tx1"/>
          </a:solidFill>
          <a:latin typeface="+mn-lt"/>
          <a:ea typeface="+mn-ea"/>
          <a:cs typeface="+mn-cs"/>
        </a:defRPr>
      </a:lvl8pPr>
      <a:lvl9pPr marL="3657600" algn="l" defTabSz="914400" rtl="0" eaLnBrk="1" latinLnBrk="1"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609600" y="275034"/>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609600" y="1600201"/>
            <a:ext cx="10972800" cy="449877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10985501" y="6248997"/>
            <a:ext cx="842433" cy="47505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35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4"/>
          <a:srcRect/>
          <a:stretch>
            <a:fillRect/>
          </a:stretch>
        </p:blipFill>
        <p:spPr bwMode="auto">
          <a:xfrm>
            <a:off x="237067" y="6415088"/>
            <a:ext cx="1073151" cy="298252"/>
          </a:xfrm>
          <a:prstGeom prst="rect">
            <a:avLst/>
          </a:prstGeom>
          <a:noFill/>
          <a:ln w="9525">
            <a:noFill/>
            <a:miter lim="800000"/>
            <a:headEnd/>
            <a:tailEnd/>
          </a:ln>
        </p:spPr>
      </p:pic>
    </p:spTree>
    <p:extLst>
      <p:ext uri="{BB962C8B-B14F-4D97-AF65-F5344CB8AC3E}">
        <p14:creationId xmlns:p14="http://schemas.microsoft.com/office/powerpoint/2010/main" val="4284853964"/>
      </p:ext>
    </p:extLst>
  </p:cSld>
  <p:clrMap bg1="dk2" tx1="lt1" bg2="dk1" tx2="lt2" accent1="accent1" accent2="accent2" accent3="accent3" accent4="accent4" accent5="accent5" accent6="accent6" hlink="hlink" folHlink="folHlink"/>
  <p:sldLayoutIdLst>
    <p:sldLayoutId id="2147483739" r:id="rId1"/>
    <p:sldLayoutId id="2147483740" r:id="rId2"/>
  </p:sldLayoutIdLst>
  <p:hf hdr="0" dt="0"/>
  <p:txStyles>
    <p:titleStyle>
      <a:lvl1pPr algn="ctr" rtl="0" eaLnBrk="0" fontAlgn="base" hangingPunct="0">
        <a:spcBef>
          <a:spcPct val="0"/>
        </a:spcBef>
        <a:spcAft>
          <a:spcPct val="0"/>
        </a:spcAft>
        <a:defRPr sz="405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05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405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405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4050" b="1">
          <a:solidFill>
            <a:srgbClr val="660033"/>
          </a:solidFill>
          <a:effectLst>
            <a:outerShdw blurRad="38100" dist="38100" dir="2700000" algn="tl">
              <a:srgbClr val="C0C0C0"/>
            </a:outerShdw>
          </a:effectLst>
          <a:latin typeface="Palatino" charset="0"/>
        </a:defRPr>
      </a:lvl5pPr>
      <a:lvl6pPr marL="514350" algn="ctr" rtl="0" fontAlgn="base">
        <a:spcBef>
          <a:spcPct val="0"/>
        </a:spcBef>
        <a:spcAft>
          <a:spcPct val="0"/>
        </a:spcAft>
        <a:defRPr sz="4050" b="1">
          <a:solidFill>
            <a:srgbClr val="660033"/>
          </a:solidFill>
          <a:effectLst>
            <a:outerShdw blurRad="38100" dist="38100" dir="2700000" algn="tl">
              <a:srgbClr val="C0C0C0"/>
            </a:outerShdw>
          </a:effectLst>
          <a:latin typeface="Palatino" charset="0"/>
        </a:defRPr>
      </a:lvl6pPr>
      <a:lvl7pPr marL="1028700" algn="ctr" rtl="0" fontAlgn="base">
        <a:spcBef>
          <a:spcPct val="0"/>
        </a:spcBef>
        <a:spcAft>
          <a:spcPct val="0"/>
        </a:spcAft>
        <a:defRPr sz="4050" b="1">
          <a:solidFill>
            <a:srgbClr val="660033"/>
          </a:solidFill>
          <a:effectLst>
            <a:outerShdw blurRad="38100" dist="38100" dir="2700000" algn="tl">
              <a:srgbClr val="C0C0C0"/>
            </a:outerShdw>
          </a:effectLst>
          <a:latin typeface="Palatino" charset="0"/>
        </a:defRPr>
      </a:lvl7pPr>
      <a:lvl8pPr marL="1543050" algn="ctr" rtl="0" fontAlgn="base">
        <a:spcBef>
          <a:spcPct val="0"/>
        </a:spcBef>
        <a:spcAft>
          <a:spcPct val="0"/>
        </a:spcAft>
        <a:defRPr sz="4050" b="1">
          <a:solidFill>
            <a:srgbClr val="660033"/>
          </a:solidFill>
          <a:effectLst>
            <a:outerShdw blurRad="38100" dist="38100" dir="2700000" algn="tl">
              <a:srgbClr val="C0C0C0"/>
            </a:outerShdw>
          </a:effectLst>
          <a:latin typeface="Palatino" charset="0"/>
        </a:defRPr>
      </a:lvl8pPr>
      <a:lvl9pPr marL="2057400" algn="ctr" rtl="0" fontAlgn="base">
        <a:spcBef>
          <a:spcPct val="0"/>
        </a:spcBef>
        <a:spcAft>
          <a:spcPct val="0"/>
        </a:spcAft>
        <a:defRPr sz="4050" b="1">
          <a:solidFill>
            <a:srgbClr val="660033"/>
          </a:solidFill>
          <a:effectLst>
            <a:outerShdw blurRad="38100" dist="38100" dir="2700000" algn="tl">
              <a:srgbClr val="C0C0C0"/>
            </a:outerShdw>
          </a:effectLst>
          <a:latin typeface="Palatino" charset="0"/>
        </a:defRPr>
      </a:lvl9pPr>
    </p:titleStyle>
    <p:bodyStyle>
      <a:lvl1pPr marL="385763" indent="-385763" algn="l" rtl="0" eaLnBrk="0" fontAlgn="base" hangingPunct="0">
        <a:spcBef>
          <a:spcPct val="20000"/>
        </a:spcBef>
        <a:spcAft>
          <a:spcPct val="0"/>
        </a:spcAft>
        <a:buClr>
          <a:schemeClr val="hlink"/>
        </a:buClr>
        <a:buSzPct val="70000"/>
        <a:buFont typeface="Wingdings" pitchFamily="2" charset="2"/>
        <a:buChar char="n"/>
        <a:defRPr sz="2700">
          <a:solidFill>
            <a:schemeClr val="bg1"/>
          </a:solidFill>
          <a:effectLst>
            <a:outerShdw blurRad="38100" dist="38100" dir="2700000" algn="tl">
              <a:srgbClr val="C0C0C0"/>
            </a:outerShdw>
          </a:effectLst>
          <a:latin typeface="+mn-lt"/>
          <a:ea typeface="+mn-ea"/>
          <a:cs typeface="+mn-cs"/>
        </a:defRPr>
      </a:lvl1pPr>
      <a:lvl2pPr marL="835819" indent="-321469" algn="l" rtl="0" eaLnBrk="0" fontAlgn="base" hangingPunct="0">
        <a:spcBef>
          <a:spcPct val="20000"/>
        </a:spcBef>
        <a:spcAft>
          <a:spcPct val="0"/>
        </a:spcAft>
        <a:buClr>
          <a:schemeClr val="accent2"/>
        </a:buClr>
        <a:buSzPct val="70000"/>
        <a:buFont typeface="Wingdings" pitchFamily="2" charset="2"/>
        <a:buChar char="n"/>
        <a:defRPr sz="2250">
          <a:solidFill>
            <a:schemeClr val="bg1"/>
          </a:solidFill>
          <a:effectLst>
            <a:outerShdw blurRad="38100" dist="38100" dir="2700000" algn="tl">
              <a:srgbClr val="C0C0C0"/>
            </a:outerShdw>
          </a:effectLst>
          <a:latin typeface="+mn-lt"/>
        </a:defRPr>
      </a:lvl2pPr>
      <a:lvl3pPr marL="1285875" indent="-257175" algn="l" rtl="0" eaLnBrk="0" fontAlgn="base" hangingPunct="0">
        <a:spcBef>
          <a:spcPct val="20000"/>
        </a:spcBef>
        <a:spcAft>
          <a:spcPct val="0"/>
        </a:spcAft>
        <a:buClr>
          <a:schemeClr val="tx2"/>
        </a:buClr>
        <a:buSzPct val="70000"/>
        <a:buFont typeface="Wingdings" pitchFamily="2" charset="2"/>
        <a:buChar char="n"/>
        <a:defRPr sz="2700">
          <a:solidFill>
            <a:schemeClr val="bg2"/>
          </a:solidFill>
          <a:effectLst>
            <a:outerShdw blurRad="38100" dist="38100" dir="2700000" algn="tl">
              <a:srgbClr val="C0C0C0"/>
            </a:outerShdw>
          </a:effectLst>
          <a:latin typeface="+mn-lt"/>
        </a:defRPr>
      </a:lvl3pPr>
      <a:lvl4pPr marL="1800225" indent="-257175" algn="l" rtl="0" eaLnBrk="0" fontAlgn="base" hangingPunct="0">
        <a:spcBef>
          <a:spcPct val="20000"/>
        </a:spcBef>
        <a:spcAft>
          <a:spcPct val="0"/>
        </a:spcAft>
        <a:buClr>
          <a:schemeClr val="accent2"/>
        </a:buClr>
        <a:buSzPct val="70000"/>
        <a:buFont typeface="Wingdings" pitchFamily="2" charset="2"/>
        <a:buChar char="n"/>
        <a:defRPr sz="1800">
          <a:solidFill>
            <a:schemeClr val="bg2"/>
          </a:solidFill>
          <a:effectLst>
            <a:outerShdw blurRad="38100" dist="38100" dir="2700000" algn="tl">
              <a:srgbClr val="C0C0C0"/>
            </a:outerShdw>
          </a:effectLst>
          <a:latin typeface="+mn-lt"/>
        </a:defRPr>
      </a:lvl4pPr>
      <a:lvl5pPr marL="2314575" indent="-257175" algn="l" rtl="0" eaLnBrk="0" fontAlgn="base" hangingPunct="0">
        <a:spcBef>
          <a:spcPct val="20000"/>
        </a:spcBef>
        <a:spcAft>
          <a:spcPct val="0"/>
        </a:spcAft>
        <a:buClr>
          <a:schemeClr val="hlink"/>
        </a:buClr>
        <a:buSzPct val="70000"/>
        <a:buFont typeface="Wingdings" pitchFamily="2" charset="2"/>
        <a:buChar char="n"/>
        <a:defRPr sz="1800">
          <a:solidFill>
            <a:schemeClr val="bg2"/>
          </a:solidFill>
          <a:effectLst>
            <a:outerShdw blurRad="38100" dist="38100" dir="2700000" algn="tl">
              <a:srgbClr val="C0C0C0"/>
            </a:outerShdw>
          </a:effectLst>
          <a:latin typeface="+mn-lt"/>
        </a:defRPr>
      </a:lvl5pPr>
      <a:lvl6pPr marL="2828925" indent="-257175" algn="l" rtl="0" fontAlgn="base">
        <a:spcBef>
          <a:spcPct val="20000"/>
        </a:spcBef>
        <a:spcAft>
          <a:spcPct val="0"/>
        </a:spcAft>
        <a:buClr>
          <a:schemeClr val="hlink"/>
        </a:buClr>
        <a:buSzPct val="70000"/>
        <a:buFont typeface="Wingdings" pitchFamily="2" charset="2"/>
        <a:buChar char="n"/>
        <a:defRPr sz="1800">
          <a:solidFill>
            <a:schemeClr val="bg2"/>
          </a:solidFill>
          <a:effectLst>
            <a:outerShdw blurRad="38100" dist="38100" dir="2700000" algn="tl">
              <a:srgbClr val="C0C0C0"/>
            </a:outerShdw>
          </a:effectLst>
          <a:latin typeface="+mn-lt"/>
        </a:defRPr>
      </a:lvl6pPr>
      <a:lvl7pPr marL="3343275" indent="-257175" algn="l" rtl="0" fontAlgn="base">
        <a:spcBef>
          <a:spcPct val="20000"/>
        </a:spcBef>
        <a:spcAft>
          <a:spcPct val="0"/>
        </a:spcAft>
        <a:buClr>
          <a:schemeClr val="hlink"/>
        </a:buClr>
        <a:buSzPct val="70000"/>
        <a:buFont typeface="Wingdings" pitchFamily="2" charset="2"/>
        <a:buChar char="n"/>
        <a:defRPr sz="1800">
          <a:solidFill>
            <a:schemeClr val="bg2"/>
          </a:solidFill>
          <a:effectLst>
            <a:outerShdw blurRad="38100" dist="38100" dir="2700000" algn="tl">
              <a:srgbClr val="C0C0C0"/>
            </a:outerShdw>
          </a:effectLst>
          <a:latin typeface="+mn-lt"/>
        </a:defRPr>
      </a:lvl7pPr>
      <a:lvl8pPr marL="3857625" indent="-257175" algn="l" rtl="0" fontAlgn="base">
        <a:spcBef>
          <a:spcPct val="20000"/>
        </a:spcBef>
        <a:spcAft>
          <a:spcPct val="0"/>
        </a:spcAft>
        <a:buClr>
          <a:schemeClr val="hlink"/>
        </a:buClr>
        <a:buSzPct val="70000"/>
        <a:buFont typeface="Wingdings" pitchFamily="2" charset="2"/>
        <a:buChar char="n"/>
        <a:defRPr sz="1800">
          <a:solidFill>
            <a:schemeClr val="bg2"/>
          </a:solidFill>
          <a:effectLst>
            <a:outerShdw blurRad="38100" dist="38100" dir="2700000" algn="tl">
              <a:srgbClr val="C0C0C0"/>
            </a:outerShdw>
          </a:effectLst>
          <a:latin typeface="+mn-lt"/>
        </a:defRPr>
      </a:lvl8pPr>
      <a:lvl9pPr marL="4371975" indent="-257175" algn="l" rtl="0" fontAlgn="base">
        <a:spcBef>
          <a:spcPct val="20000"/>
        </a:spcBef>
        <a:spcAft>
          <a:spcPct val="0"/>
        </a:spcAft>
        <a:buClr>
          <a:schemeClr val="hlink"/>
        </a:buClr>
        <a:buSzPct val="70000"/>
        <a:buFont typeface="Wingdings" pitchFamily="2" charset="2"/>
        <a:buChar char="n"/>
        <a:defRPr sz="1800">
          <a:solidFill>
            <a:schemeClr val="bg2"/>
          </a:solidFill>
          <a:effectLst>
            <a:outerShdw blurRad="38100" dist="38100" dir="2700000" algn="tl">
              <a:srgbClr val="C0C0C0"/>
            </a:outerShdw>
          </a:effectLst>
          <a:latin typeface="+mn-lt"/>
        </a:defRPr>
      </a:lvl9pPr>
    </p:bodyStyle>
    <p:otherStyle>
      <a:defPPr>
        <a:defRPr lang="ko-KR"/>
      </a:defPPr>
      <a:lvl1pPr marL="0" algn="l" defTabSz="1028700" rtl="0" eaLnBrk="1" latinLnBrk="1" hangingPunct="1">
        <a:defRPr sz="2025" kern="1200">
          <a:solidFill>
            <a:schemeClr val="tx1"/>
          </a:solidFill>
          <a:latin typeface="+mn-lt"/>
          <a:ea typeface="+mn-ea"/>
          <a:cs typeface="+mn-cs"/>
        </a:defRPr>
      </a:lvl1pPr>
      <a:lvl2pPr marL="514350" algn="l" defTabSz="1028700" rtl="0" eaLnBrk="1" latinLnBrk="1" hangingPunct="1">
        <a:defRPr sz="2025" kern="1200">
          <a:solidFill>
            <a:schemeClr val="tx1"/>
          </a:solidFill>
          <a:latin typeface="+mn-lt"/>
          <a:ea typeface="+mn-ea"/>
          <a:cs typeface="+mn-cs"/>
        </a:defRPr>
      </a:lvl2pPr>
      <a:lvl3pPr marL="1028700" algn="l" defTabSz="1028700" rtl="0" eaLnBrk="1" latinLnBrk="1" hangingPunct="1">
        <a:defRPr sz="2025" kern="1200">
          <a:solidFill>
            <a:schemeClr val="tx1"/>
          </a:solidFill>
          <a:latin typeface="+mn-lt"/>
          <a:ea typeface="+mn-ea"/>
          <a:cs typeface="+mn-cs"/>
        </a:defRPr>
      </a:lvl3pPr>
      <a:lvl4pPr marL="1543050" algn="l" defTabSz="1028700" rtl="0" eaLnBrk="1" latinLnBrk="1" hangingPunct="1">
        <a:defRPr sz="2025" kern="1200">
          <a:solidFill>
            <a:schemeClr val="tx1"/>
          </a:solidFill>
          <a:latin typeface="+mn-lt"/>
          <a:ea typeface="+mn-ea"/>
          <a:cs typeface="+mn-cs"/>
        </a:defRPr>
      </a:lvl4pPr>
      <a:lvl5pPr marL="2057400" algn="l" defTabSz="1028700" rtl="0" eaLnBrk="1" latinLnBrk="1" hangingPunct="1">
        <a:defRPr sz="2025" kern="1200">
          <a:solidFill>
            <a:schemeClr val="tx1"/>
          </a:solidFill>
          <a:latin typeface="+mn-lt"/>
          <a:ea typeface="+mn-ea"/>
          <a:cs typeface="+mn-cs"/>
        </a:defRPr>
      </a:lvl5pPr>
      <a:lvl6pPr marL="2571750" algn="l" defTabSz="1028700" rtl="0" eaLnBrk="1" latinLnBrk="1" hangingPunct="1">
        <a:defRPr sz="2025" kern="1200">
          <a:solidFill>
            <a:schemeClr val="tx1"/>
          </a:solidFill>
          <a:latin typeface="+mn-lt"/>
          <a:ea typeface="+mn-ea"/>
          <a:cs typeface="+mn-cs"/>
        </a:defRPr>
      </a:lvl6pPr>
      <a:lvl7pPr marL="3086100" algn="l" defTabSz="1028700" rtl="0" eaLnBrk="1" latinLnBrk="1" hangingPunct="1">
        <a:defRPr sz="2025" kern="1200">
          <a:solidFill>
            <a:schemeClr val="tx1"/>
          </a:solidFill>
          <a:latin typeface="+mn-lt"/>
          <a:ea typeface="+mn-ea"/>
          <a:cs typeface="+mn-cs"/>
        </a:defRPr>
      </a:lvl7pPr>
      <a:lvl8pPr marL="3600450" algn="l" defTabSz="1028700" rtl="0" eaLnBrk="1" latinLnBrk="1" hangingPunct="1">
        <a:defRPr sz="2025" kern="1200">
          <a:solidFill>
            <a:schemeClr val="tx1"/>
          </a:solidFill>
          <a:latin typeface="+mn-lt"/>
          <a:ea typeface="+mn-ea"/>
          <a:cs typeface="+mn-cs"/>
        </a:defRPr>
      </a:lvl8pPr>
      <a:lvl9pPr marL="4114800" algn="l" defTabSz="1028700" rtl="0" eaLnBrk="1" latinLnBrk="1" hangingPunct="1">
        <a:defRPr sz="20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DXgL62w11Gk"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46C2F65-AFBE-A443-992B-545A1D1D98DC}"/>
              </a:ext>
            </a:extLst>
          </p:cNvPr>
          <p:cNvSpPr>
            <a:spLocks noGrp="1"/>
          </p:cNvSpPr>
          <p:nvPr>
            <p:ph type="ctrTitle"/>
          </p:nvPr>
        </p:nvSpPr>
        <p:spPr>
          <a:xfrm>
            <a:off x="838200" y="1371600"/>
            <a:ext cx="10591800" cy="1752600"/>
          </a:xfrm>
        </p:spPr>
        <p:txBody>
          <a:bodyPr/>
          <a:lstStyle/>
          <a:p>
            <a:pPr algn="l"/>
            <a:r>
              <a:rPr lang="en-US" altLang="ko-KR" sz="3200" dirty="0"/>
              <a:t>CS30500:</a:t>
            </a:r>
            <a:br>
              <a:rPr lang="en-US" altLang="ko-KR" sz="3200" dirty="0"/>
            </a:br>
            <a:r>
              <a:rPr lang="en-US" altLang="ko-KR" sz="4600" dirty="0">
                <a:effectLst>
                  <a:reflection blurRad="6350" stA="55000" endA="300" endPos="45500" dir="5400000" sy="-100000" algn="bl" rotWithShape="0"/>
                </a:effectLst>
              </a:rPr>
              <a:t>Introduction to Software Engineering</a:t>
            </a:r>
            <a:endParaRPr lang="ja-JP" altLang="en-US" sz="4600" dirty="0">
              <a:effectLst>
                <a:reflection blurRad="6350" stA="55000" endA="300" endPos="45500" dir="5400000" sy="-100000" algn="bl" rotWithShape="0"/>
              </a:effectLst>
            </a:endParaRPr>
          </a:p>
        </p:txBody>
      </p:sp>
      <p:sp>
        <p:nvSpPr>
          <p:cNvPr id="11" name="Subtitle 2">
            <a:extLst>
              <a:ext uri="{FF2B5EF4-FFF2-40B4-BE49-F238E27FC236}">
                <a16:creationId xmlns:a16="http://schemas.microsoft.com/office/drawing/2014/main" id="{D6AC6335-4885-604B-B17F-FE1125CA422E}"/>
              </a:ext>
            </a:extLst>
          </p:cNvPr>
          <p:cNvSpPr>
            <a:spLocks noGrp="1"/>
          </p:cNvSpPr>
          <p:nvPr>
            <p:ph type="subTitle" idx="1"/>
          </p:nvPr>
        </p:nvSpPr>
        <p:spPr>
          <a:xfrm>
            <a:off x="2590800" y="4800600"/>
            <a:ext cx="7010400" cy="1295400"/>
          </a:xfrm>
        </p:spPr>
        <p:txBody>
          <a:bodyPr>
            <a:normAutofit/>
          </a:bodyPr>
          <a:lstStyle/>
          <a:p>
            <a:r>
              <a:rPr lang="en-US" altLang="ko-KR" b="1" dirty="0">
                <a:solidFill>
                  <a:schemeClr val="tx1">
                    <a:lumMod val="65000"/>
                    <a:lumOff val="35000"/>
                  </a:schemeClr>
                </a:solidFill>
              </a:rPr>
              <a:t>Prof. In-Young Ko</a:t>
            </a:r>
          </a:p>
          <a:p>
            <a:r>
              <a:rPr lang="en-US" altLang="ko-KR" sz="2400" dirty="0">
                <a:solidFill>
                  <a:schemeClr val="tx1">
                    <a:lumMod val="65000"/>
                    <a:lumOff val="35000"/>
                  </a:schemeClr>
                </a:solidFill>
              </a:rPr>
              <a:t>School of Computing</a:t>
            </a:r>
          </a:p>
        </p:txBody>
      </p:sp>
      <p:sp>
        <p:nvSpPr>
          <p:cNvPr id="12" name="날짜 개체 틀 6">
            <a:extLst>
              <a:ext uri="{FF2B5EF4-FFF2-40B4-BE49-F238E27FC236}">
                <a16:creationId xmlns:a16="http://schemas.microsoft.com/office/drawing/2014/main" id="{EA994E28-A9E8-A94E-B41D-7947F159D665}"/>
              </a:ext>
            </a:extLst>
          </p:cNvPr>
          <p:cNvSpPr txBox="1">
            <a:spLocks/>
          </p:cNvSpPr>
          <p:nvPr/>
        </p:nvSpPr>
        <p:spPr>
          <a:xfrm>
            <a:off x="9069936" y="268937"/>
            <a:ext cx="2362200" cy="685800"/>
          </a:xfrm>
          <a:prstGeom prst="rect">
            <a:avLst/>
          </a:prstGeom>
        </p:spPr>
        <p:txBody>
          <a:bodyPr vert="horz" lIns="91440" tIns="45720" rIns="91440" bIns="45720" rtlCol="0" anchor="ctr"/>
          <a:lstStyle>
            <a:defPPr>
              <a:defRPr lang="en-US"/>
            </a:defPPr>
            <a:lvl1pPr marL="0" algn="l" defTabSz="914400" rtl="0" latinLnBrk="0">
              <a:defRPr lang="ko-KR" altLang="en-US" sz="1200" b="0" kern="1200" dirty="0">
                <a:solidFill>
                  <a:srgbClr val="004191"/>
                </a:solidFill>
                <a:latin typeface="Arial" charset="0"/>
                <a:ea typeface="Arial" charset="0"/>
                <a:cs typeface="Arial" charset="0"/>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a:lstStyle>
          <a:p>
            <a:pPr algn="r"/>
            <a:r>
              <a:rPr lang="en-US" altLang="ko-KR" sz="2400" dirty="0"/>
              <a:t>Spring 2025</a:t>
            </a:r>
            <a:endParaRPr lang="en-US" sz="2400" dirty="0">
              <a:solidFill>
                <a:srgbClr val="FFFFFF"/>
              </a:solidFill>
            </a:endParaRPr>
          </a:p>
        </p:txBody>
      </p:sp>
      <p:sp>
        <p:nvSpPr>
          <p:cNvPr id="14" name="TextBox 13">
            <a:extLst>
              <a:ext uri="{FF2B5EF4-FFF2-40B4-BE49-F238E27FC236}">
                <a16:creationId xmlns:a16="http://schemas.microsoft.com/office/drawing/2014/main" id="{ED41C5AA-3030-1A45-87FA-8267D228F8D9}"/>
              </a:ext>
            </a:extLst>
          </p:cNvPr>
          <p:cNvSpPr txBox="1"/>
          <p:nvPr/>
        </p:nvSpPr>
        <p:spPr>
          <a:xfrm>
            <a:off x="1341690" y="358923"/>
            <a:ext cx="0" cy="0"/>
          </a:xfrm>
          <a:prstGeom prst="rect">
            <a:avLst/>
          </a:prstGeom>
          <a:noFill/>
        </p:spPr>
        <p:txBody>
          <a:bodyPr wrap="none" rtlCol="0" anchor="ctr">
            <a:noAutofit/>
          </a:bodyPr>
          <a:lstStyle/>
          <a:p>
            <a:pPr marL="285750" indent="-285750">
              <a:spcBef>
                <a:spcPts val="600"/>
              </a:spcBef>
              <a:buFont typeface="Arial" panose="020B0604020202020204" pitchFamily="34" charset="0"/>
              <a:buChar char="•"/>
            </a:pPr>
            <a:endParaRPr kumimoji="1" lang="ko-Kore-KR" altLang="en-US" sz="1200" b="1"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 Model – </a:t>
            </a:r>
            <a:r>
              <a:rPr lang="en-US" altLang="ko-KR" dirty="0">
                <a:solidFill>
                  <a:srgbClr val="00B050"/>
                </a:solidFill>
              </a:rPr>
              <a:t>Delivery and Maintenance</a:t>
            </a:r>
          </a:p>
        </p:txBody>
      </p:sp>
      <p:sp>
        <p:nvSpPr>
          <p:cNvPr id="23555" name="Rectangle 3"/>
          <p:cNvSpPr>
            <a:spLocks noGrp="1" noChangeArrowheads="1"/>
          </p:cNvSpPr>
          <p:nvPr>
            <p:ph idx="1"/>
          </p:nvPr>
        </p:nvSpPr>
        <p:spPr>
          <a:noFill/>
        </p:spPr>
        <p:txBody>
          <a:bodyPr vert="horz" lIns="92075" tIns="46038" rIns="92075" bIns="46038" rtlCol="0">
            <a:normAutofit/>
          </a:bodyPr>
          <a:lstStyle/>
          <a:p>
            <a:pPr eaLnBrk="1" hangingPunct="1"/>
            <a:r>
              <a:rPr lang="en-US" altLang="ko-KR" b="0" dirty="0"/>
              <a:t>Types of maintenance</a:t>
            </a:r>
          </a:p>
          <a:p>
            <a:pPr lvl="1" eaLnBrk="1" hangingPunct="1"/>
            <a:r>
              <a:rPr lang="en-US" altLang="ko-KR" sz="2000" dirty="0">
                <a:solidFill>
                  <a:srgbClr val="0432FF"/>
                </a:solidFill>
              </a:rPr>
              <a:t>Corrective</a:t>
            </a:r>
            <a:r>
              <a:rPr lang="en-US" altLang="ko-KR" sz="2000" dirty="0"/>
              <a:t>: 20%</a:t>
            </a:r>
          </a:p>
          <a:p>
            <a:pPr lvl="1" eaLnBrk="1" hangingPunct="1"/>
            <a:r>
              <a:rPr lang="en-US" altLang="ko-KR" sz="2000" dirty="0">
                <a:solidFill>
                  <a:srgbClr val="0432FF"/>
                </a:solidFill>
              </a:rPr>
              <a:t>Adaptive</a:t>
            </a:r>
            <a:r>
              <a:rPr lang="en-US" altLang="ko-KR" sz="2000" dirty="0"/>
              <a:t>: 20%</a:t>
            </a:r>
          </a:p>
          <a:p>
            <a:pPr lvl="1" eaLnBrk="1" hangingPunct="1"/>
            <a:r>
              <a:rPr lang="en-US" altLang="ko-KR" sz="2000" dirty="0">
                <a:solidFill>
                  <a:srgbClr val="0432FF"/>
                </a:solidFill>
              </a:rPr>
              <a:t>Perfective</a:t>
            </a:r>
            <a:r>
              <a:rPr lang="en-US" altLang="ko-KR" sz="2000" dirty="0"/>
              <a:t>: 60%</a:t>
            </a:r>
          </a:p>
          <a:p>
            <a:pPr eaLnBrk="1" hangingPunct="1"/>
            <a:r>
              <a:rPr lang="en-US" altLang="ko-KR" b="0" u="sng" dirty="0"/>
              <a:t>Requirements</a:t>
            </a:r>
            <a:r>
              <a:rPr lang="en-US" altLang="ko-KR" b="0" dirty="0"/>
              <a:t> analysis is a serious source of problems</a:t>
            </a:r>
          </a:p>
          <a:p>
            <a:pPr eaLnBrk="1" hangingPunct="1"/>
            <a:r>
              <a:rPr lang="en-US" altLang="ko-KR" b="0" dirty="0"/>
              <a:t>Many errors are not removed until after the system is delivered</a:t>
            </a:r>
          </a:p>
          <a:p>
            <a:pPr eaLnBrk="1" hangingPunct="1"/>
            <a:r>
              <a:rPr lang="en-US" altLang="ko-KR" b="0" dirty="0"/>
              <a:t>It is </a:t>
            </a:r>
            <a:r>
              <a:rPr lang="en-US" altLang="ko-KR" b="0" u="sng" dirty="0"/>
              <a:t>difficult to incorporate changes</a:t>
            </a:r>
            <a:r>
              <a:rPr lang="en-US" altLang="ko-KR" b="0" dirty="0"/>
              <a:t> in the product </a:t>
            </a: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10</a:t>
            </a:fld>
            <a:endParaRPr lang="ko-KR" altLang="en-US"/>
          </a:p>
        </p:txBody>
      </p:sp>
      <p:sp>
        <p:nvSpPr>
          <p:cNvPr id="7" name="Rectangle 8">
            <a:extLst>
              <a:ext uri="{FF2B5EF4-FFF2-40B4-BE49-F238E27FC236}">
                <a16:creationId xmlns:a16="http://schemas.microsoft.com/office/drawing/2014/main" id="{D10C1BE3-7923-BF4D-A119-2F7D03A846AB}"/>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Tree>
    <p:extLst>
      <p:ext uri="{BB962C8B-B14F-4D97-AF65-F5344CB8AC3E}">
        <p14:creationId xmlns:p14="http://schemas.microsoft.com/office/powerpoint/2010/main" val="184187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 Model – </a:t>
            </a:r>
            <a:r>
              <a:rPr lang="en-US" altLang="ko-KR" dirty="0">
                <a:solidFill>
                  <a:srgbClr val="00B050"/>
                </a:solidFill>
              </a:rPr>
              <a:t>Other Activities</a:t>
            </a:r>
          </a:p>
        </p:txBody>
      </p:sp>
      <p:sp>
        <p:nvSpPr>
          <p:cNvPr id="24579" name="Rectangle 3"/>
          <p:cNvSpPr>
            <a:spLocks noGrp="1" noChangeArrowheads="1"/>
          </p:cNvSpPr>
          <p:nvPr>
            <p:ph idx="1"/>
          </p:nvPr>
        </p:nvSpPr>
        <p:spPr>
          <a:noFill/>
        </p:spPr>
        <p:txBody>
          <a:bodyPr vert="horz" lIns="92075" tIns="46038" rIns="92075" bIns="46038" rtlCol="0">
            <a:normAutofit/>
          </a:bodyPr>
          <a:lstStyle/>
          <a:p>
            <a:pPr algn="just" eaLnBrk="1" hangingPunct="1"/>
            <a:r>
              <a:rPr lang="en-US" altLang="ko-KR" b="0" dirty="0"/>
              <a:t>Documentation</a:t>
            </a:r>
          </a:p>
          <a:p>
            <a:pPr algn="just" eaLnBrk="1" hangingPunct="1"/>
            <a:r>
              <a:rPr lang="en-US" altLang="ko-KR" b="0" dirty="0"/>
              <a:t>Verification</a:t>
            </a:r>
          </a:p>
          <a:p>
            <a:pPr lvl="1" eaLnBrk="1" hangingPunct="1"/>
            <a:r>
              <a:rPr lang="en-US" altLang="ko-KR" sz="2000" dirty="0"/>
              <a:t>Monitor the quality of the application</a:t>
            </a:r>
          </a:p>
          <a:p>
            <a:pPr lvl="1" eaLnBrk="1" hangingPunct="1"/>
            <a:r>
              <a:rPr lang="en-US" altLang="ko-KR" sz="2000" dirty="0"/>
              <a:t>Perform at the end of each phase</a:t>
            </a:r>
          </a:p>
          <a:p>
            <a:pPr lvl="1" eaLnBrk="1" hangingPunct="1"/>
            <a:r>
              <a:rPr lang="en-US" altLang="ko-KR" sz="2000" dirty="0"/>
              <a:t>Methods</a:t>
            </a:r>
          </a:p>
          <a:p>
            <a:pPr lvl="2" eaLnBrk="1" hangingPunct="1"/>
            <a:r>
              <a:rPr lang="en-US" altLang="ko-KR" dirty="0">
                <a:solidFill>
                  <a:srgbClr val="0432FF"/>
                </a:solidFill>
              </a:rPr>
              <a:t>Review</a:t>
            </a:r>
          </a:p>
          <a:p>
            <a:pPr lvl="2" algn="just" eaLnBrk="1" hangingPunct="1"/>
            <a:r>
              <a:rPr lang="en-US" altLang="ko-KR" dirty="0">
                <a:solidFill>
                  <a:srgbClr val="0432FF"/>
                </a:solidFill>
              </a:rPr>
              <a:t>Walk-through</a:t>
            </a:r>
          </a:p>
          <a:p>
            <a:pPr lvl="2" algn="just" eaLnBrk="1" hangingPunct="1"/>
            <a:r>
              <a:rPr lang="en-US" altLang="ko-KR" dirty="0">
                <a:solidFill>
                  <a:srgbClr val="0432FF"/>
                </a:solidFill>
              </a:rPr>
              <a:t>Inspection</a:t>
            </a:r>
            <a:endParaRPr lang="en-US" altLang="ko-KR" sz="1800" dirty="0">
              <a:solidFill>
                <a:srgbClr val="0432FF"/>
              </a:solidFill>
            </a:endParaRPr>
          </a:p>
          <a:p>
            <a:pPr algn="just" eaLnBrk="1" hangingPunct="1"/>
            <a:r>
              <a:rPr lang="en-US" altLang="ko-KR" b="0" dirty="0"/>
              <a:t>Management</a:t>
            </a:r>
          </a:p>
          <a:p>
            <a:pPr lvl="1" eaLnBrk="1" hangingPunct="1"/>
            <a:r>
              <a:rPr lang="en-US" altLang="ko-KR" sz="2000" dirty="0"/>
              <a:t>Tailoring the process</a:t>
            </a:r>
          </a:p>
          <a:p>
            <a:pPr lvl="1" eaLnBrk="1" hangingPunct="1"/>
            <a:r>
              <a:rPr lang="en-US" altLang="ko-KR" sz="2000" dirty="0"/>
              <a:t>Defining policies</a:t>
            </a:r>
          </a:p>
          <a:p>
            <a:pPr lvl="1" eaLnBrk="1" hangingPunct="1"/>
            <a:r>
              <a:rPr lang="en-US" altLang="ko-KR" sz="2000" dirty="0"/>
              <a:t>Dealing all resources affecting the process</a:t>
            </a: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11</a:t>
            </a:fld>
            <a:endParaRPr lang="ko-KR" altLang="en-US"/>
          </a:p>
        </p:txBody>
      </p:sp>
      <p:sp>
        <p:nvSpPr>
          <p:cNvPr id="7" name="Rectangle 8">
            <a:extLst>
              <a:ext uri="{FF2B5EF4-FFF2-40B4-BE49-F238E27FC236}">
                <a16:creationId xmlns:a16="http://schemas.microsoft.com/office/drawing/2014/main" id="{592AA497-9C21-8C41-B774-8AC2AA96C4D0}"/>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Tree>
    <p:extLst>
      <p:ext uri="{BB962C8B-B14F-4D97-AF65-F5344CB8AC3E}">
        <p14:creationId xmlns:p14="http://schemas.microsoft.com/office/powerpoint/2010/main" val="35707629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7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Characteristics of the Waterfall Model</a:t>
            </a:r>
          </a:p>
        </p:txBody>
      </p:sp>
      <p:sp>
        <p:nvSpPr>
          <p:cNvPr id="25603" name="Rectangle 3"/>
          <p:cNvSpPr>
            <a:spLocks noGrp="1" noChangeArrowheads="1"/>
          </p:cNvSpPr>
          <p:nvPr>
            <p:ph idx="1"/>
          </p:nvPr>
        </p:nvSpPr>
        <p:spPr>
          <a:noFill/>
        </p:spPr>
        <p:txBody>
          <a:bodyPr vert="horz" lIns="92075" tIns="46038" rIns="92075" bIns="46038" rtlCol="0">
            <a:normAutofit/>
          </a:bodyPr>
          <a:lstStyle/>
          <a:p>
            <a:pPr algn="just" eaLnBrk="1" hangingPunct="1"/>
            <a:r>
              <a:rPr lang="en-US" altLang="ko-KR" b="0" dirty="0">
                <a:solidFill>
                  <a:srgbClr val="0432FF"/>
                </a:solidFill>
              </a:rPr>
              <a:t>Linear</a:t>
            </a:r>
          </a:p>
          <a:p>
            <a:pPr lvl="1" eaLnBrk="1" hangingPunct="1"/>
            <a:r>
              <a:rPr lang="en-US" altLang="ko-KR" dirty="0"/>
              <a:t>Development may proceed linearly from analysis to coding</a:t>
            </a:r>
          </a:p>
          <a:p>
            <a:pPr algn="just" eaLnBrk="1" hangingPunct="1"/>
            <a:r>
              <a:rPr lang="en-US" altLang="ko-KR" b="0" dirty="0">
                <a:solidFill>
                  <a:srgbClr val="0432FF"/>
                </a:solidFill>
              </a:rPr>
              <a:t>Rigid</a:t>
            </a:r>
          </a:p>
          <a:p>
            <a:pPr lvl="1" eaLnBrk="1" hangingPunct="1"/>
            <a:r>
              <a:rPr lang="en-US" altLang="ko-KR" dirty="0"/>
              <a:t>The results of each phase are frozen before proceeding to the next</a:t>
            </a:r>
          </a:p>
          <a:p>
            <a:pPr algn="just" eaLnBrk="1" hangingPunct="1"/>
            <a:r>
              <a:rPr lang="en-US" altLang="ko-KR" b="0" dirty="0">
                <a:solidFill>
                  <a:srgbClr val="0432FF"/>
                </a:solidFill>
              </a:rPr>
              <a:t>Monolithic</a:t>
            </a:r>
          </a:p>
          <a:p>
            <a:pPr lvl="1" eaLnBrk="1" hangingPunct="1"/>
            <a:r>
              <a:rPr lang="en-US" altLang="ko-KR" dirty="0"/>
              <a:t>All planning is oriented toward a </a:t>
            </a:r>
            <a:r>
              <a:rPr lang="en-US" altLang="ko-KR" u="sng" dirty="0"/>
              <a:t>single delivery date</a:t>
            </a: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12</a:t>
            </a:fld>
            <a:endParaRPr lang="ko-KR" altLang="en-US"/>
          </a:p>
        </p:txBody>
      </p:sp>
      <p:sp>
        <p:nvSpPr>
          <p:cNvPr id="7" name="Rectangle 8">
            <a:extLst>
              <a:ext uri="{FF2B5EF4-FFF2-40B4-BE49-F238E27FC236}">
                <a16:creationId xmlns:a16="http://schemas.microsoft.com/office/drawing/2014/main" id="{4ED56044-E0E9-CE4C-9027-8A59ECA977F3}"/>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Tree>
    <p:extLst>
      <p:ext uri="{BB962C8B-B14F-4D97-AF65-F5344CB8AC3E}">
        <p14:creationId xmlns:p14="http://schemas.microsoft.com/office/powerpoint/2010/main" val="1413731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Pros and Cons of the Waterfall Model</a:t>
            </a:r>
          </a:p>
        </p:txBody>
      </p:sp>
      <p:sp>
        <p:nvSpPr>
          <p:cNvPr id="26627" name="Rectangle 3"/>
          <p:cNvSpPr>
            <a:spLocks noGrp="1" noChangeArrowheads="1"/>
          </p:cNvSpPr>
          <p:nvPr>
            <p:ph idx="1"/>
          </p:nvPr>
        </p:nvSpPr>
        <p:spPr>
          <a:noFill/>
        </p:spPr>
        <p:txBody>
          <a:bodyPr vert="horz" lIns="92075" tIns="46038" rIns="92075" bIns="46038" rtlCol="0">
            <a:normAutofit/>
          </a:bodyPr>
          <a:lstStyle/>
          <a:p>
            <a:pPr eaLnBrk="1" hangingPunct="1"/>
            <a:r>
              <a:rPr lang="en-US" altLang="ko-KR" b="0" dirty="0"/>
              <a:t>Pros</a:t>
            </a:r>
          </a:p>
          <a:p>
            <a:pPr lvl="1" eaLnBrk="1" hangingPunct="1"/>
            <a:r>
              <a:rPr lang="en-US" altLang="ko-KR" u="sng" dirty="0"/>
              <a:t>Enforced disciplined</a:t>
            </a:r>
            <a:r>
              <a:rPr lang="en-US" altLang="ko-KR" dirty="0"/>
              <a:t>, </a:t>
            </a:r>
            <a:r>
              <a:rPr lang="en-US" altLang="ko-KR" u="sng" dirty="0"/>
              <a:t>planned</a:t>
            </a:r>
            <a:r>
              <a:rPr lang="en-US" altLang="ko-KR" dirty="0"/>
              <a:t> and </a:t>
            </a:r>
            <a:r>
              <a:rPr lang="en-US" altLang="ko-KR" u="sng" dirty="0"/>
              <a:t>manageable</a:t>
            </a:r>
            <a:r>
              <a:rPr lang="en-US" altLang="ko-KR" dirty="0"/>
              <a:t> approach</a:t>
            </a:r>
          </a:p>
          <a:p>
            <a:pPr lvl="1" eaLnBrk="1" hangingPunct="1"/>
            <a:r>
              <a:rPr lang="en-US" altLang="ko-KR" dirty="0"/>
              <a:t>Product implementation is done after the objectives of doing so are well understood</a:t>
            </a:r>
          </a:p>
          <a:p>
            <a:pPr eaLnBrk="1" hangingPunct="1"/>
            <a:r>
              <a:rPr lang="en-US" altLang="ko-KR" b="0" dirty="0"/>
              <a:t>Cons</a:t>
            </a:r>
          </a:p>
          <a:p>
            <a:pPr lvl="1" eaLnBrk="1" hangingPunct="1"/>
            <a:r>
              <a:rPr lang="en-US" altLang="ko-KR" dirty="0"/>
              <a:t>Difficult to </a:t>
            </a:r>
            <a:r>
              <a:rPr lang="en-US" altLang="ko-KR" u="sng" dirty="0"/>
              <a:t>estimate resources</a:t>
            </a:r>
            <a:r>
              <a:rPr lang="en-US" altLang="ko-KR" dirty="0"/>
              <a:t> accurately</a:t>
            </a:r>
          </a:p>
          <a:p>
            <a:pPr lvl="1" eaLnBrk="1" hangingPunct="1"/>
            <a:r>
              <a:rPr lang="en-US" altLang="ko-KR" u="sng" dirty="0"/>
              <a:t>Verification of requirements specification</a:t>
            </a:r>
            <a:r>
              <a:rPr lang="en-US" altLang="ko-KR" dirty="0"/>
              <a:t> by customer is not effective</a:t>
            </a:r>
          </a:p>
          <a:p>
            <a:pPr lvl="1" eaLnBrk="1" hangingPunct="1"/>
            <a:r>
              <a:rPr lang="en-US" altLang="ko-KR" dirty="0"/>
              <a:t>Stakeholders often do not know the exact requirements</a:t>
            </a:r>
          </a:p>
          <a:p>
            <a:pPr lvl="1" eaLnBrk="1" hangingPunct="1"/>
            <a:r>
              <a:rPr lang="en-US" altLang="ko-KR" dirty="0"/>
              <a:t>Does not stress the need for </a:t>
            </a:r>
            <a:r>
              <a:rPr lang="en-US" altLang="ko-KR" u="sng" dirty="0"/>
              <a:t>anticipating changes</a:t>
            </a:r>
          </a:p>
          <a:p>
            <a:pPr lvl="1" eaLnBrk="1" hangingPunct="1"/>
            <a:r>
              <a:rPr lang="en-US" altLang="ko-KR" dirty="0"/>
              <a:t>Leads to a somewhat </a:t>
            </a:r>
            <a:r>
              <a:rPr lang="en-US" altLang="ko-KR" u="sng" dirty="0"/>
              <a:t>bureaucratic</a:t>
            </a:r>
            <a:r>
              <a:rPr lang="en-US" altLang="ko-KR" dirty="0"/>
              <a:t> style of work</a:t>
            </a:r>
            <a:endParaRPr lang="en-US" altLang="ko-KR" sz="2000" dirty="0"/>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13</a:t>
            </a:fld>
            <a:endParaRPr lang="ko-KR" altLang="en-US"/>
          </a:p>
        </p:txBody>
      </p:sp>
      <p:sp>
        <p:nvSpPr>
          <p:cNvPr id="7" name="Rectangle 8">
            <a:extLst>
              <a:ext uri="{FF2B5EF4-FFF2-40B4-BE49-F238E27FC236}">
                <a16:creationId xmlns:a16="http://schemas.microsoft.com/office/drawing/2014/main" id="{5104F074-6161-194F-8E02-674F674390D7}"/>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Tree>
    <p:extLst>
      <p:ext uri="{BB962C8B-B14F-4D97-AF65-F5344CB8AC3E}">
        <p14:creationId xmlns:p14="http://schemas.microsoft.com/office/powerpoint/2010/main" val="37188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2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EEBCDD-E015-4F24-B39A-063C400DF452}"/>
              </a:ext>
            </a:extLst>
          </p:cNvPr>
          <p:cNvSpPr>
            <a:spLocks noGrp="1"/>
          </p:cNvSpPr>
          <p:nvPr>
            <p:ph type="title"/>
          </p:nvPr>
        </p:nvSpPr>
        <p:spPr/>
        <p:txBody>
          <a:bodyPr/>
          <a:lstStyle/>
          <a:p>
            <a:r>
              <a:rPr lang="en-US" altLang="ko-KR" dirty="0"/>
              <a:t>V-Model</a:t>
            </a:r>
            <a:endParaRPr lang="ko-KR" altLang="en-US" dirty="0"/>
          </a:p>
        </p:txBody>
      </p:sp>
      <p:sp>
        <p:nvSpPr>
          <p:cNvPr id="3" name="내용 개체 틀 2">
            <a:extLst>
              <a:ext uri="{FF2B5EF4-FFF2-40B4-BE49-F238E27FC236}">
                <a16:creationId xmlns:a16="http://schemas.microsoft.com/office/drawing/2014/main" id="{5355A3E8-4DAD-410A-836E-4B5FAE4D79C7}"/>
              </a:ext>
            </a:extLst>
          </p:cNvPr>
          <p:cNvSpPr>
            <a:spLocks noGrp="1"/>
          </p:cNvSpPr>
          <p:nvPr>
            <p:ph idx="1"/>
          </p:nvPr>
        </p:nvSpPr>
        <p:spPr>
          <a:xfrm>
            <a:off x="609601" y="838201"/>
            <a:ext cx="5867399" cy="5562600"/>
          </a:xfrm>
        </p:spPr>
        <p:txBody>
          <a:bodyPr>
            <a:normAutofit/>
          </a:bodyPr>
          <a:lstStyle/>
          <a:p>
            <a:r>
              <a:rPr lang="en-US" altLang="ko-KR" sz="2400" dirty="0"/>
              <a:t>Linear model – each stage has a </a:t>
            </a:r>
            <a:r>
              <a:rPr lang="en-US" altLang="ko-KR" sz="2400" u="sng" dirty="0"/>
              <a:t>corresponding testing activity</a:t>
            </a:r>
          </a:p>
          <a:p>
            <a:r>
              <a:rPr lang="en-US" altLang="ko-KR" sz="2400" dirty="0"/>
              <a:t>Exceptional quality control, expensive and time-consuming model</a:t>
            </a:r>
          </a:p>
          <a:p>
            <a:r>
              <a:rPr lang="en-US" altLang="ko-KR" sz="2400" dirty="0"/>
              <a:t>Changes during development are expensive and difficult to implement</a:t>
            </a:r>
          </a:p>
          <a:p>
            <a:r>
              <a:rPr lang="en-US" altLang="ko-KR" sz="2400" dirty="0"/>
              <a:t>Use cases:</a:t>
            </a:r>
          </a:p>
          <a:p>
            <a:pPr lvl="1"/>
            <a:r>
              <a:rPr lang="en-US" altLang="ko-KR" sz="2000" dirty="0"/>
              <a:t>Projects where failures and downtimes are unacceptable – </a:t>
            </a:r>
            <a:r>
              <a:rPr lang="en-US" altLang="ko-KR" sz="1800" dirty="0"/>
              <a:t>e.g., Medical, aviation, and automobile software</a:t>
            </a:r>
            <a:endParaRPr lang="ko-KR" altLang="en-US" sz="1800" dirty="0"/>
          </a:p>
        </p:txBody>
      </p:sp>
      <p:sp>
        <p:nvSpPr>
          <p:cNvPr id="4" name="날짜 개체 틀 3">
            <a:extLst>
              <a:ext uri="{FF2B5EF4-FFF2-40B4-BE49-F238E27FC236}">
                <a16:creationId xmlns:a16="http://schemas.microsoft.com/office/drawing/2014/main" id="{AFB976F2-1F58-4409-9216-F9E500094290}"/>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A52ECBA7-15DC-4A2C-8CBF-9C32D8519DE1}"/>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B3721CE3-1AD9-48D9-BD18-2EE2FA5E14B8}"/>
              </a:ext>
            </a:extLst>
          </p:cNvPr>
          <p:cNvSpPr>
            <a:spLocks noGrp="1"/>
          </p:cNvSpPr>
          <p:nvPr>
            <p:ph type="sldNum" sz="quarter" idx="12"/>
          </p:nvPr>
        </p:nvSpPr>
        <p:spPr/>
        <p:txBody>
          <a:bodyPr/>
          <a:lstStyle/>
          <a:p>
            <a:fld id="{1F71115F-B8DE-4446-A1B8-38B08C858F71}" type="slidenum">
              <a:rPr lang="ko-KR" altLang="en-US" smtClean="0"/>
              <a:t>14</a:t>
            </a:fld>
            <a:endParaRPr lang="ko-KR" altLang="en-US"/>
          </a:p>
        </p:txBody>
      </p:sp>
      <p:pic>
        <p:nvPicPr>
          <p:cNvPr id="8" name="Picture 2" descr="V-model">
            <a:extLst>
              <a:ext uri="{FF2B5EF4-FFF2-40B4-BE49-F238E27FC236}">
                <a16:creationId xmlns:a16="http://schemas.microsoft.com/office/drawing/2014/main" id="{DA55BCB0-6339-BF40-A72E-A3EB1EF544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71" t="15364" r="6099" b="5636"/>
          <a:stretch/>
        </p:blipFill>
        <p:spPr bwMode="auto">
          <a:xfrm>
            <a:off x="6412221" y="1124411"/>
            <a:ext cx="5666757" cy="373379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
            <a:extLst>
              <a:ext uri="{FF2B5EF4-FFF2-40B4-BE49-F238E27FC236}">
                <a16:creationId xmlns:a16="http://schemas.microsoft.com/office/drawing/2014/main" id="{4FAE44DD-7E06-DC4D-83CE-2C5D56A59D4A}"/>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
        <p:nvSpPr>
          <p:cNvPr id="7" name="직사각형 6">
            <a:extLst>
              <a:ext uri="{FF2B5EF4-FFF2-40B4-BE49-F238E27FC236}">
                <a16:creationId xmlns:a16="http://schemas.microsoft.com/office/drawing/2014/main" id="{8901A11F-5BEA-E8CA-C391-C6614C4F4F18}"/>
              </a:ext>
            </a:extLst>
          </p:cNvPr>
          <p:cNvSpPr/>
          <p:nvPr/>
        </p:nvSpPr>
        <p:spPr>
          <a:xfrm>
            <a:off x="11316979" y="1124411"/>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grpSp>
        <p:nvGrpSpPr>
          <p:cNvPr id="23" name="그룹 22">
            <a:extLst>
              <a:ext uri="{FF2B5EF4-FFF2-40B4-BE49-F238E27FC236}">
                <a16:creationId xmlns:a16="http://schemas.microsoft.com/office/drawing/2014/main" id="{DD4CF4A2-A514-05B3-4CE2-0498E413EAA6}"/>
              </a:ext>
            </a:extLst>
          </p:cNvPr>
          <p:cNvGrpSpPr/>
          <p:nvPr/>
        </p:nvGrpSpPr>
        <p:grpSpPr>
          <a:xfrm>
            <a:off x="6517604" y="2961108"/>
            <a:ext cx="1310496" cy="1856046"/>
            <a:chOff x="6517604" y="2961108"/>
            <a:chExt cx="1310496" cy="1856046"/>
          </a:xfrm>
        </p:grpSpPr>
        <p:cxnSp>
          <p:nvCxnSpPr>
            <p:cNvPr id="10" name="직선 화살표 연결선 9">
              <a:extLst>
                <a:ext uri="{FF2B5EF4-FFF2-40B4-BE49-F238E27FC236}">
                  <a16:creationId xmlns:a16="http://schemas.microsoft.com/office/drawing/2014/main" id="{54A96ADA-CDDC-8F5E-20AC-1C1ACE6DF834}"/>
                </a:ext>
              </a:extLst>
            </p:cNvPr>
            <p:cNvCxnSpPr>
              <a:cxnSpLocks/>
            </p:cNvCxnSpPr>
            <p:nvPr/>
          </p:nvCxnSpPr>
          <p:spPr>
            <a:xfrm>
              <a:off x="6517604" y="2961108"/>
              <a:ext cx="1310496" cy="168858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699BC2A-D20F-AF35-4E1E-05DF21A1EDFE}"/>
                </a:ext>
              </a:extLst>
            </p:cNvPr>
            <p:cNvSpPr txBox="1"/>
            <p:nvPr/>
          </p:nvSpPr>
          <p:spPr>
            <a:xfrm rot="3155042">
              <a:off x="6369286" y="3880739"/>
              <a:ext cx="1503499" cy="369332"/>
            </a:xfrm>
            <a:prstGeom prst="rect">
              <a:avLst/>
            </a:prstGeom>
            <a:noFill/>
          </p:spPr>
          <p:txBody>
            <a:bodyPr wrap="square">
              <a:spAutoFit/>
            </a:bodyPr>
            <a:lstStyle/>
            <a:p>
              <a:r>
                <a:rPr kumimoji="1" lang="en-US" altLang="ko-KR" b="1" i="0" u="none" strike="noStrike" kern="1200" cap="none" spc="0" normalizeH="0" baseline="0" noProof="0" dirty="0">
                  <a:ln>
                    <a:noFill/>
                  </a:ln>
                  <a:solidFill>
                    <a:srgbClr val="00B050"/>
                  </a:solidFill>
                  <a:effectLst/>
                  <a:uLnTx/>
                  <a:uFillTx/>
                  <a:latin typeface="Arial" charset="0"/>
                  <a:cs typeface="Arial" charset="0"/>
                </a:rPr>
                <a:t>Verification</a:t>
              </a:r>
              <a:endParaRPr lang="ko-KR" altLang="en-US" sz="1400" b="1" dirty="0">
                <a:solidFill>
                  <a:srgbClr val="00B050"/>
                </a:solidFill>
              </a:endParaRPr>
            </a:p>
          </p:txBody>
        </p:sp>
      </p:grpSp>
      <p:grpSp>
        <p:nvGrpSpPr>
          <p:cNvPr id="24" name="그룹 23">
            <a:extLst>
              <a:ext uri="{FF2B5EF4-FFF2-40B4-BE49-F238E27FC236}">
                <a16:creationId xmlns:a16="http://schemas.microsoft.com/office/drawing/2014/main" id="{28D7EDD2-E14A-71DB-F119-9072E5C17DB9}"/>
              </a:ext>
            </a:extLst>
          </p:cNvPr>
          <p:cNvGrpSpPr/>
          <p:nvPr/>
        </p:nvGrpSpPr>
        <p:grpSpPr>
          <a:xfrm>
            <a:off x="10666150" y="3070772"/>
            <a:ext cx="1260248" cy="1592298"/>
            <a:chOff x="10666150" y="3070772"/>
            <a:chExt cx="1260248" cy="1592298"/>
          </a:xfrm>
        </p:grpSpPr>
        <p:cxnSp>
          <p:nvCxnSpPr>
            <p:cNvPr id="15" name="직선 화살표 연결선 14">
              <a:extLst>
                <a:ext uri="{FF2B5EF4-FFF2-40B4-BE49-F238E27FC236}">
                  <a16:creationId xmlns:a16="http://schemas.microsoft.com/office/drawing/2014/main" id="{6B26198C-3CFE-C318-C350-C93CFE6F2385}"/>
                </a:ext>
              </a:extLst>
            </p:cNvPr>
            <p:cNvCxnSpPr>
              <a:cxnSpLocks/>
            </p:cNvCxnSpPr>
            <p:nvPr/>
          </p:nvCxnSpPr>
          <p:spPr>
            <a:xfrm flipV="1">
              <a:off x="10666150" y="3070772"/>
              <a:ext cx="1260248" cy="159229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6552F4-2360-9F0F-8F95-861BADE17988}"/>
                </a:ext>
              </a:extLst>
            </p:cNvPr>
            <p:cNvSpPr txBox="1"/>
            <p:nvPr/>
          </p:nvSpPr>
          <p:spPr>
            <a:xfrm rot="18437283">
              <a:off x="10792741" y="3776636"/>
              <a:ext cx="1369937" cy="369332"/>
            </a:xfrm>
            <a:prstGeom prst="rect">
              <a:avLst/>
            </a:prstGeom>
            <a:noFill/>
          </p:spPr>
          <p:txBody>
            <a:bodyPr wrap="square">
              <a:spAutoFit/>
            </a:bodyPr>
            <a:lstStyle/>
            <a:p>
              <a:r>
                <a:rPr kumimoji="1" lang="en-US" altLang="ko-KR" b="1" i="0" u="none" strike="noStrike" kern="1200" cap="none" spc="0" normalizeH="0" baseline="0" noProof="0" dirty="0">
                  <a:ln>
                    <a:noFill/>
                  </a:ln>
                  <a:solidFill>
                    <a:schemeClr val="accent6">
                      <a:lumMod val="75000"/>
                    </a:schemeClr>
                  </a:solidFill>
                  <a:effectLst/>
                  <a:uLnTx/>
                  <a:uFillTx/>
                  <a:latin typeface="Arial" charset="0"/>
                  <a:cs typeface="Arial" charset="0"/>
                </a:rPr>
                <a:t>Validation</a:t>
              </a:r>
              <a:endParaRPr lang="ko-KR" altLang="en-US" sz="1400" b="1" dirty="0">
                <a:solidFill>
                  <a:schemeClr val="accent6">
                    <a:lumMod val="75000"/>
                  </a:schemeClr>
                </a:solidFill>
              </a:endParaRPr>
            </a:p>
          </p:txBody>
        </p:sp>
      </p:grpSp>
      <p:grpSp>
        <p:nvGrpSpPr>
          <p:cNvPr id="35" name="그룹 34">
            <a:extLst>
              <a:ext uri="{FF2B5EF4-FFF2-40B4-BE49-F238E27FC236}">
                <a16:creationId xmlns:a16="http://schemas.microsoft.com/office/drawing/2014/main" id="{6DB3192C-97A6-DA47-E78C-BF51B26BB7BB}"/>
              </a:ext>
            </a:extLst>
          </p:cNvPr>
          <p:cNvGrpSpPr/>
          <p:nvPr/>
        </p:nvGrpSpPr>
        <p:grpSpPr>
          <a:xfrm>
            <a:off x="5496650" y="4177608"/>
            <a:ext cx="3418750" cy="1689792"/>
            <a:chOff x="5496650" y="4177608"/>
            <a:chExt cx="3418750" cy="1689792"/>
          </a:xfrm>
        </p:grpSpPr>
        <p:sp>
          <p:nvSpPr>
            <p:cNvPr id="25" name="TextBox 24">
              <a:extLst>
                <a:ext uri="{FF2B5EF4-FFF2-40B4-BE49-F238E27FC236}">
                  <a16:creationId xmlns:a16="http://schemas.microsoft.com/office/drawing/2014/main" id="{26BEB260-6FCE-07CF-E156-AB524D22EB3B}"/>
                </a:ext>
              </a:extLst>
            </p:cNvPr>
            <p:cNvSpPr txBox="1"/>
            <p:nvPr/>
          </p:nvSpPr>
          <p:spPr>
            <a:xfrm>
              <a:off x="5496650" y="5528846"/>
              <a:ext cx="3418750" cy="338554"/>
            </a:xfrm>
            <a:prstGeom prst="rect">
              <a:avLst/>
            </a:prstGeom>
            <a:noFill/>
          </p:spPr>
          <p:txBody>
            <a:bodyPr wrap="square">
              <a:spAutoFit/>
            </a:bodyPr>
            <a:lstStyle/>
            <a:p>
              <a:r>
                <a:rPr kumimoji="1" lang="en-US" altLang="ko-KR" sz="1600" i="1" u="none" strike="noStrike" kern="1200" cap="none" spc="0" normalizeH="0" baseline="0" noProof="0" dirty="0">
                  <a:ln>
                    <a:noFill/>
                  </a:ln>
                  <a:solidFill>
                    <a:srgbClr val="00B050"/>
                  </a:solidFill>
                  <a:effectLst/>
                  <a:uLnTx/>
                  <a:uFillTx/>
                  <a:latin typeface="Arial" charset="0"/>
                  <a:cs typeface="Arial" charset="0"/>
                </a:rPr>
                <a:t>“Are we building the product right?”</a:t>
              </a:r>
              <a:endParaRPr lang="ko-KR" altLang="en-US" sz="1200" i="1" dirty="0">
                <a:solidFill>
                  <a:srgbClr val="00B050"/>
                </a:solidFill>
              </a:endParaRPr>
            </a:p>
          </p:txBody>
        </p:sp>
        <p:cxnSp>
          <p:nvCxnSpPr>
            <p:cNvPr id="28" name="구부러진 연결선[U] 27">
              <a:extLst>
                <a:ext uri="{FF2B5EF4-FFF2-40B4-BE49-F238E27FC236}">
                  <a16:creationId xmlns:a16="http://schemas.microsoft.com/office/drawing/2014/main" id="{ACFE3D54-06D8-78F4-643B-6B80F0DE7D83}"/>
                </a:ext>
              </a:extLst>
            </p:cNvPr>
            <p:cNvCxnSpPr>
              <a:cxnSpLocks/>
              <a:stCxn id="14" idx="2"/>
              <a:endCxn id="25" idx="0"/>
            </p:cNvCxnSpPr>
            <p:nvPr/>
          </p:nvCxnSpPr>
          <p:spPr>
            <a:xfrm rot="10800000" flipH="1" flipV="1">
              <a:off x="6974365" y="4177608"/>
              <a:ext cx="231659" cy="1351238"/>
            </a:xfrm>
            <a:prstGeom prst="curvedConnector4">
              <a:avLst>
                <a:gd name="adj1" fmla="val -98680"/>
                <a:gd name="adj2" fmla="val 5268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6" name="그룹 35">
            <a:extLst>
              <a:ext uri="{FF2B5EF4-FFF2-40B4-BE49-F238E27FC236}">
                <a16:creationId xmlns:a16="http://schemas.microsoft.com/office/drawing/2014/main" id="{71E075F9-2F11-4DE2-FBBA-182873F305CE}"/>
              </a:ext>
            </a:extLst>
          </p:cNvPr>
          <p:cNvGrpSpPr/>
          <p:nvPr/>
        </p:nvGrpSpPr>
        <p:grpSpPr>
          <a:xfrm>
            <a:off x="8849450" y="4073176"/>
            <a:ext cx="3418750" cy="1794224"/>
            <a:chOff x="8849450" y="4073176"/>
            <a:chExt cx="3418750" cy="1794224"/>
          </a:xfrm>
        </p:grpSpPr>
        <p:sp>
          <p:nvSpPr>
            <p:cNvPr id="26" name="TextBox 25">
              <a:extLst>
                <a:ext uri="{FF2B5EF4-FFF2-40B4-BE49-F238E27FC236}">
                  <a16:creationId xmlns:a16="http://schemas.microsoft.com/office/drawing/2014/main" id="{6D57CDF8-630D-1A09-14C0-4C2E2B9CA750}"/>
                </a:ext>
              </a:extLst>
            </p:cNvPr>
            <p:cNvSpPr txBox="1"/>
            <p:nvPr/>
          </p:nvSpPr>
          <p:spPr>
            <a:xfrm>
              <a:off x="8849450" y="5528846"/>
              <a:ext cx="3418750" cy="338554"/>
            </a:xfrm>
            <a:prstGeom prst="rect">
              <a:avLst/>
            </a:prstGeom>
            <a:noFill/>
          </p:spPr>
          <p:txBody>
            <a:bodyPr wrap="square">
              <a:spAutoFit/>
            </a:bodyPr>
            <a:lstStyle/>
            <a:p>
              <a:r>
                <a:rPr kumimoji="1" lang="en-US" altLang="ko-KR" sz="1600" i="1" u="none" strike="noStrike" kern="1200" cap="none" spc="0" normalizeH="0" baseline="0" noProof="0" dirty="0">
                  <a:ln>
                    <a:noFill/>
                  </a:ln>
                  <a:solidFill>
                    <a:schemeClr val="accent6">
                      <a:lumMod val="75000"/>
                    </a:schemeClr>
                  </a:solidFill>
                  <a:effectLst/>
                  <a:uLnTx/>
                  <a:uFillTx/>
                  <a:latin typeface="Arial" charset="0"/>
                  <a:cs typeface="Arial" charset="0"/>
                </a:rPr>
                <a:t>“Are we building the right product?”</a:t>
              </a:r>
              <a:endParaRPr lang="ko-KR" altLang="en-US" sz="1200" i="1" dirty="0">
                <a:solidFill>
                  <a:schemeClr val="accent6">
                    <a:lumMod val="75000"/>
                  </a:schemeClr>
                </a:solidFill>
              </a:endParaRPr>
            </a:p>
          </p:txBody>
        </p:sp>
        <p:cxnSp>
          <p:nvCxnSpPr>
            <p:cNvPr id="31" name="구부러진 연결선[U] 30">
              <a:extLst>
                <a:ext uri="{FF2B5EF4-FFF2-40B4-BE49-F238E27FC236}">
                  <a16:creationId xmlns:a16="http://schemas.microsoft.com/office/drawing/2014/main" id="{515BE12F-5F26-45BB-1131-E4672D08804E}"/>
                </a:ext>
              </a:extLst>
            </p:cNvPr>
            <p:cNvCxnSpPr>
              <a:cxnSpLocks/>
              <a:stCxn id="16" idx="2"/>
              <a:endCxn id="26" idx="0"/>
            </p:cNvCxnSpPr>
            <p:nvPr/>
          </p:nvCxnSpPr>
          <p:spPr>
            <a:xfrm flipH="1">
              <a:off x="10558825" y="4073176"/>
              <a:ext cx="1065805" cy="1455670"/>
            </a:xfrm>
            <a:prstGeom prst="curvedConnector4">
              <a:avLst>
                <a:gd name="adj1" fmla="val -21449"/>
                <a:gd name="adj2" fmla="val 52500"/>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026982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up)">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up)">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up)">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CA5495-03F7-458D-A48F-EF3EC2AD2C9F}"/>
              </a:ext>
            </a:extLst>
          </p:cNvPr>
          <p:cNvSpPr>
            <a:spLocks noGrp="1"/>
          </p:cNvSpPr>
          <p:nvPr>
            <p:ph type="title"/>
          </p:nvPr>
        </p:nvSpPr>
        <p:spPr/>
        <p:txBody>
          <a:bodyPr/>
          <a:lstStyle/>
          <a:p>
            <a:r>
              <a:rPr lang="en-US" altLang="ko-KR" dirty="0"/>
              <a:t>Incremental </a:t>
            </a:r>
            <a:endParaRPr lang="ko-KR" altLang="en-US" dirty="0"/>
          </a:p>
        </p:txBody>
      </p:sp>
      <p:sp>
        <p:nvSpPr>
          <p:cNvPr id="3" name="내용 개체 틀 2">
            <a:extLst>
              <a:ext uri="{FF2B5EF4-FFF2-40B4-BE49-F238E27FC236}">
                <a16:creationId xmlns:a16="http://schemas.microsoft.com/office/drawing/2014/main" id="{3617368E-4D01-41FE-A128-F82E742998CA}"/>
              </a:ext>
            </a:extLst>
          </p:cNvPr>
          <p:cNvSpPr>
            <a:spLocks noGrp="1"/>
          </p:cNvSpPr>
          <p:nvPr>
            <p:ph idx="1"/>
          </p:nvPr>
        </p:nvSpPr>
        <p:spPr>
          <a:xfrm>
            <a:off x="609600" y="914400"/>
            <a:ext cx="5486399" cy="5410200"/>
          </a:xfrm>
        </p:spPr>
        <p:txBody>
          <a:bodyPr>
            <a:normAutofit/>
          </a:bodyPr>
          <a:lstStyle/>
          <a:p>
            <a:r>
              <a:rPr lang="en-US" altLang="ko-KR" sz="2400" dirty="0"/>
              <a:t>Split into several iterations</a:t>
            </a:r>
          </a:p>
          <a:p>
            <a:r>
              <a:rPr lang="en-US" altLang="ko-KR" sz="2400" dirty="0"/>
              <a:t>New </a:t>
            </a:r>
            <a:r>
              <a:rPr lang="en-US" altLang="ko-KR" sz="2400" u="sng" dirty="0"/>
              <a:t>software modules</a:t>
            </a:r>
            <a:r>
              <a:rPr lang="en-US" altLang="ko-KR" sz="2400" dirty="0"/>
              <a:t> are added in each iteration with no or little change in earlier added modules</a:t>
            </a:r>
          </a:p>
          <a:p>
            <a:pPr lvl="1"/>
            <a:r>
              <a:rPr lang="en-US" altLang="ko-KR" sz="2000" dirty="0"/>
              <a:t>Sequential and Parallel</a:t>
            </a:r>
          </a:p>
        </p:txBody>
      </p:sp>
      <p:sp>
        <p:nvSpPr>
          <p:cNvPr id="4" name="날짜 개체 틀 3">
            <a:extLst>
              <a:ext uri="{FF2B5EF4-FFF2-40B4-BE49-F238E27FC236}">
                <a16:creationId xmlns:a16="http://schemas.microsoft.com/office/drawing/2014/main" id="{6CA0A769-C7A4-4D1F-A770-3F6FCED6F6EE}"/>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95A0A692-64D7-4B95-9022-53A7582F8B24}"/>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76E73A18-974A-4810-B413-D9164EF4F35D}"/>
              </a:ext>
            </a:extLst>
          </p:cNvPr>
          <p:cNvSpPr>
            <a:spLocks noGrp="1"/>
          </p:cNvSpPr>
          <p:nvPr>
            <p:ph type="sldNum" sz="quarter" idx="12"/>
          </p:nvPr>
        </p:nvSpPr>
        <p:spPr/>
        <p:txBody>
          <a:bodyPr/>
          <a:lstStyle/>
          <a:p>
            <a:fld id="{1F71115F-B8DE-4446-A1B8-38B08C858F71}" type="slidenum">
              <a:rPr lang="ko-KR" altLang="en-US" smtClean="0"/>
              <a:t>15</a:t>
            </a:fld>
            <a:endParaRPr lang="ko-KR" altLang="en-US"/>
          </a:p>
        </p:txBody>
      </p:sp>
      <p:pic>
        <p:nvPicPr>
          <p:cNvPr id="8" name="Picture 2" descr="Incremental model ">
            <a:extLst>
              <a:ext uri="{FF2B5EF4-FFF2-40B4-BE49-F238E27FC236}">
                <a16:creationId xmlns:a16="http://schemas.microsoft.com/office/drawing/2014/main" id="{B644251A-C1DA-1949-AEA0-4628A0C3C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00" t="17460" r="4263" b="6349"/>
          <a:stretch/>
        </p:blipFill>
        <p:spPr bwMode="auto">
          <a:xfrm>
            <a:off x="6134628" y="1003560"/>
            <a:ext cx="5981171" cy="370344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
            <a:extLst>
              <a:ext uri="{FF2B5EF4-FFF2-40B4-BE49-F238E27FC236}">
                <a16:creationId xmlns:a16="http://schemas.microsoft.com/office/drawing/2014/main" id="{2ECD6E97-8217-3947-ABC2-D86D679F5856}"/>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
        <p:nvSpPr>
          <p:cNvPr id="7" name="직사각형 6">
            <a:extLst>
              <a:ext uri="{FF2B5EF4-FFF2-40B4-BE49-F238E27FC236}">
                <a16:creationId xmlns:a16="http://schemas.microsoft.com/office/drawing/2014/main" id="{9927256F-D09D-541C-CEAB-4FABC95C9277}"/>
              </a:ext>
            </a:extLst>
          </p:cNvPr>
          <p:cNvSpPr/>
          <p:nvPr/>
        </p:nvSpPr>
        <p:spPr>
          <a:xfrm>
            <a:off x="6134628" y="4267200"/>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79808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BB7604-0D2E-428B-AEBB-B495D49A44A3}"/>
              </a:ext>
            </a:extLst>
          </p:cNvPr>
          <p:cNvSpPr>
            <a:spLocks noGrp="1"/>
          </p:cNvSpPr>
          <p:nvPr>
            <p:ph type="title"/>
          </p:nvPr>
        </p:nvSpPr>
        <p:spPr/>
        <p:txBody>
          <a:bodyPr/>
          <a:lstStyle/>
          <a:p>
            <a:r>
              <a:rPr lang="en-US" altLang="ko-KR" dirty="0"/>
              <a:t>Iterative </a:t>
            </a:r>
            <a:endParaRPr lang="ko-KR" altLang="en-US" dirty="0"/>
          </a:p>
        </p:txBody>
      </p:sp>
      <p:sp>
        <p:nvSpPr>
          <p:cNvPr id="3" name="내용 개체 틀 2">
            <a:extLst>
              <a:ext uri="{FF2B5EF4-FFF2-40B4-BE49-F238E27FC236}">
                <a16:creationId xmlns:a16="http://schemas.microsoft.com/office/drawing/2014/main" id="{8E10634B-D6CA-4549-B376-DF33275248F7}"/>
              </a:ext>
            </a:extLst>
          </p:cNvPr>
          <p:cNvSpPr>
            <a:spLocks noGrp="1"/>
          </p:cNvSpPr>
          <p:nvPr>
            <p:ph idx="1"/>
          </p:nvPr>
        </p:nvSpPr>
        <p:spPr>
          <a:xfrm>
            <a:off x="609600" y="914400"/>
            <a:ext cx="5235907" cy="5410200"/>
          </a:xfrm>
        </p:spPr>
        <p:txBody>
          <a:bodyPr>
            <a:normAutofit lnSpcReduction="10000"/>
          </a:bodyPr>
          <a:lstStyle/>
          <a:p>
            <a:r>
              <a:rPr lang="en-US" altLang="ko-KR" sz="2400" dirty="0"/>
              <a:t>Software changes on each iteration, </a:t>
            </a:r>
            <a:r>
              <a:rPr lang="en-US" altLang="ko-KR" sz="2400" u="sng" dirty="0"/>
              <a:t>evolves</a:t>
            </a:r>
            <a:r>
              <a:rPr lang="en-US" altLang="ko-KR" sz="2400" dirty="0"/>
              <a:t>, and grows</a:t>
            </a:r>
          </a:p>
          <a:p>
            <a:r>
              <a:rPr lang="en-US" altLang="ko-KR" sz="2400" dirty="0"/>
              <a:t>No need for a full specification from the project’s start and small </a:t>
            </a:r>
            <a:r>
              <a:rPr lang="en-US" altLang="ko-KR" sz="2400" u="sng" dirty="0"/>
              <a:t>changes to requirements</a:t>
            </a:r>
            <a:r>
              <a:rPr lang="en-US" altLang="ko-KR" sz="2400" dirty="0"/>
              <a:t> are possible in the course of development process</a:t>
            </a:r>
          </a:p>
          <a:p>
            <a:r>
              <a:rPr lang="en-US" altLang="ko-KR" sz="2400" dirty="0"/>
              <a:t>Entails some </a:t>
            </a:r>
            <a:r>
              <a:rPr lang="en-US" altLang="ko-KR" sz="2400" u="sng" dirty="0"/>
              <a:t>customer involvement</a:t>
            </a:r>
          </a:p>
          <a:p>
            <a:r>
              <a:rPr lang="en-US" altLang="ko-KR" sz="2400" dirty="0"/>
              <a:t>Use cases for Incremental and Iterative process</a:t>
            </a:r>
          </a:p>
          <a:p>
            <a:pPr lvl="1"/>
            <a:r>
              <a:rPr lang="en-US" altLang="ko-KR" sz="2000" dirty="0"/>
              <a:t>Large, mission-critical enterprise applications with </a:t>
            </a:r>
            <a:r>
              <a:rPr lang="en-US" altLang="ko-KR" sz="2000" u="sng" dirty="0"/>
              <a:t>loosely coupled parts</a:t>
            </a:r>
            <a:endParaRPr lang="ko-KR" altLang="en-US" sz="2000" u="sng" dirty="0"/>
          </a:p>
        </p:txBody>
      </p:sp>
      <p:sp>
        <p:nvSpPr>
          <p:cNvPr id="4" name="날짜 개체 틀 3">
            <a:extLst>
              <a:ext uri="{FF2B5EF4-FFF2-40B4-BE49-F238E27FC236}">
                <a16:creationId xmlns:a16="http://schemas.microsoft.com/office/drawing/2014/main" id="{2D519179-F144-4F6B-858E-DAD2113D4605}"/>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18DDBF7E-305B-4ADA-8A41-B44345ED3A0B}"/>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99A98AA8-26DC-4B53-BCE4-8B1D0BA0FCA4}"/>
              </a:ext>
            </a:extLst>
          </p:cNvPr>
          <p:cNvSpPr>
            <a:spLocks noGrp="1"/>
          </p:cNvSpPr>
          <p:nvPr>
            <p:ph type="sldNum" sz="quarter" idx="12"/>
          </p:nvPr>
        </p:nvSpPr>
        <p:spPr/>
        <p:txBody>
          <a:bodyPr/>
          <a:lstStyle/>
          <a:p>
            <a:fld id="{1F71115F-B8DE-4446-A1B8-38B08C858F71}" type="slidenum">
              <a:rPr lang="ko-KR" altLang="en-US" smtClean="0"/>
              <a:t>16</a:t>
            </a:fld>
            <a:endParaRPr lang="ko-KR" altLang="en-US"/>
          </a:p>
        </p:txBody>
      </p:sp>
      <p:sp>
        <p:nvSpPr>
          <p:cNvPr id="7" name="Rectangle 8">
            <a:extLst>
              <a:ext uri="{FF2B5EF4-FFF2-40B4-BE49-F238E27FC236}">
                <a16:creationId xmlns:a16="http://schemas.microsoft.com/office/drawing/2014/main" id="{9E5892EC-0F95-134A-9E96-4026D3C8503C}"/>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8" name="Picture 2" descr="Iterative model">
            <a:extLst>
              <a:ext uri="{FF2B5EF4-FFF2-40B4-BE49-F238E27FC236}">
                <a16:creationId xmlns:a16="http://schemas.microsoft.com/office/drawing/2014/main" id="{D7028CBC-35E4-CC4A-8A99-9A49664148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67" t="21344" r="6541" b="9527"/>
          <a:stretch/>
        </p:blipFill>
        <p:spPr bwMode="auto">
          <a:xfrm>
            <a:off x="5791200" y="1066800"/>
            <a:ext cx="6320631" cy="3091335"/>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08E8593C-C49B-70C0-60B2-1C11C3E69D2B}"/>
              </a:ext>
            </a:extLst>
          </p:cNvPr>
          <p:cNvSpPr/>
          <p:nvPr/>
        </p:nvSpPr>
        <p:spPr>
          <a:xfrm>
            <a:off x="5753629" y="3773786"/>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6068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A41112-E8E1-44D3-8754-7A23B9805EC6}"/>
              </a:ext>
            </a:extLst>
          </p:cNvPr>
          <p:cNvSpPr>
            <a:spLocks noGrp="1"/>
          </p:cNvSpPr>
          <p:nvPr>
            <p:ph type="title"/>
          </p:nvPr>
        </p:nvSpPr>
        <p:spPr/>
        <p:txBody>
          <a:bodyPr/>
          <a:lstStyle/>
          <a:p>
            <a:r>
              <a:rPr lang="en-US" altLang="ko-KR" dirty="0"/>
              <a:t>Spiral Model</a:t>
            </a:r>
            <a:endParaRPr lang="ko-KR" altLang="en-US" dirty="0"/>
          </a:p>
        </p:txBody>
      </p:sp>
      <p:sp>
        <p:nvSpPr>
          <p:cNvPr id="3" name="내용 개체 틀 2">
            <a:extLst>
              <a:ext uri="{FF2B5EF4-FFF2-40B4-BE49-F238E27FC236}">
                <a16:creationId xmlns:a16="http://schemas.microsoft.com/office/drawing/2014/main" id="{9EB750B9-CB22-4E8B-A4C9-45BF6F88AFF2}"/>
              </a:ext>
            </a:extLst>
          </p:cNvPr>
          <p:cNvSpPr>
            <a:spLocks noGrp="1"/>
          </p:cNvSpPr>
          <p:nvPr>
            <p:ph idx="1"/>
          </p:nvPr>
        </p:nvSpPr>
        <p:spPr>
          <a:xfrm>
            <a:off x="609600" y="914400"/>
            <a:ext cx="6092321" cy="5410200"/>
          </a:xfrm>
        </p:spPr>
        <p:txBody>
          <a:bodyPr>
            <a:normAutofit/>
          </a:bodyPr>
          <a:lstStyle/>
          <a:p>
            <a:r>
              <a:rPr lang="en-US" altLang="ko-KR" sz="2400" dirty="0"/>
              <a:t>Developed by Prof. Barry Boehm (1986)</a:t>
            </a:r>
          </a:p>
          <a:p>
            <a:r>
              <a:rPr lang="en-US" altLang="ko-KR" sz="2400" dirty="0"/>
              <a:t>Focus on through </a:t>
            </a:r>
            <a:r>
              <a:rPr lang="en-US" altLang="ko-KR" sz="2400" u="sng" dirty="0"/>
              <a:t>risk analysis</a:t>
            </a:r>
          </a:p>
          <a:p>
            <a:r>
              <a:rPr lang="en-US" altLang="ko-KR" sz="2400" dirty="0"/>
              <a:t>A typical iteration lasts about 6 months</a:t>
            </a:r>
          </a:p>
          <a:p>
            <a:r>
              <a:rPr lang="en-US" altLang="ko-KR" sz="2400" dirty="0"/>
              <a:t>Intensive </a:t>
            </a:r>
            <a:r>
              <a:rPr lang="en-US" altLang="ko-KR" sz="2400" u="sng" dirty="0"/>
              <a:t>customer involvement</a:t>
            </a:r>
            <a:r>
              <a:rPr lang="en-US" altLang="ko-KR" sz="2400" dirty="0"/>
              <a:t> </a:t>
            </a:r>
          </a:p>
          <a:p>
            <a:r>
              <a:rPr lang="en-US" altLang="ko-KR" sz="2400" dirty="0"/>
              <a:t>Use cases:</a:t>
            </a:r>
          </a:p>
          <a:p>
            <a:pPr lvl="1"/>
            <a:r>
              <a:rPr lang="en-US" altLang="ko-KR" sz="2000" dirty="0"/>
              <a:t>Projects with </a:t>
            </a:r>
            <a:r>
              <a:rPr lang="en-US" altLang="ko-KR" sz="2000" u="sng" dirty="0"/>
              <a:t>unclear business needs</a:t>
            </a:r>
            <a:r>
              <a:rPr lang="en-US" altLang="ko-KR" sz="2000" dirty="0"/>
              <a:t> or too ambiguous/innovative requirements</a:t>
            </a:r>
          </a:p>
          <a:p>
            <a:pPr lvl="1"/>
            <a:r>
              <a:rPr lang="en-US" altLang="ko-KR" sz="2000" u="sng" dirty="0"/>
              <a:t>Large</a:t>
            </a:r>
            <a:r>
              <a:rPr lang="en-US" altLang="ko-KR" sz="2000" dirty="0"/>
              <a:t> and complicated</a:t>
            </a:r>
          </a:p>
          <a:p>
            <a:pPr lvl="1"/>
            <a:r>
              <a:rPr lang="en-US" altLang="ko-KR" sz="2000" dirty="0"/>
              <a:t>R&amp;D or introduction of </a:t>
            </a:r>
            <a:r>
              <a:rPr lang="en-US" altLang="ko-KR" sz="2000" u="sng" dirty="0"/>
              <a:t>new</a:t>
            </a:r>
            <a:r>
              <a:rPr lang="en-US" altLang="ko-KR" sz="2000" dirty="0"/>
              <a:t> service/product</a:t>
            </a:r>
            <a:endParaRPr lang="ko-KR" altLang="en-US" sz="2000" dirty="0"/>
          </a:p>
        </p:txBody>
      </p:sp>
      <p:sp>
        <p:nvSpPr>
          <p:cNvPr id="4" name="날짜 개체 틀 3">
            <a:extLst>
              <a:ext uri="{FF2B5EF4-FFF2-40B4-BE49-F238E27FC236}">
                <a16:creationId xmlns:a16="http://schemas.microsoft.com/office/drawing/2014/main" id="{1AAF9BB2-5602-48CE-8374-9281BBA3D12E}"/>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091819AB-AF78-4E83-B48C-C37B2C6392AC}"/>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7318E7B0-E9D2-4A1C-BA58-AB75AEB15734}"/>
              </a:ext>
            </a:extLst>
          </p:cNvPr>
          <p:cNvSpPr>
            <a:spLocks noGrp="1"/>
          </p:cNvSpPr>
          <p:nvPr>
            <p:ph type="sldNum" sz="quarter" idx="12"/>
          </p:nvPr>
        </p:nvSpPr>
        <p:spPr/>
        <p:txBody>
          <a:bodyPr/>
          <a:lstStyle/>
          <a:p>
            <a:fld id="{1F71115F-B8DE-4446-A1B8-38B08C858F71}" type="slidenum">
              <a:rPr lang="ko-KR" altLang="en-US" smtClean="0"/>
              <a:t>17</a:t>
            </a:fld>
            <a:endParaRPr lang="ko-KR" altLang="en-US"/>
          </a:p>
        </p:txBody>
      </p:sp>
      <p:sp>
        <p:nvSpPr>
          <p:cNvPr id="7" name="Rectangle 8">
            <a:extLst>
              <a:ext uri="{FF2B5EF4-FFF2-40B4-BE49-F238E27FC236}">
                <a16:creationId xmlns:a16="http://schemas.microsoft.com/office/drawing/2014/main" id="{12D8183E-B96B-0B4E-9B80-347FAA21B32B}"/>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8" name="Picture 2" descr="Spiral model">
            <a:extLst>
              <a:ext uri="{FF2B5EF4-FFF2-40B4-BE49-F238E27FC236}">
                <a16:creationId xmlns:a16="http://schemas.microsoft.com/office/drawing/2014/main" id="{98347F5C-4EF5-A740-B316-3FB8389C63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3" t="5326" r="4240" b="5364"/>
          <a:stretch/>
        </p:blipFill>
        <p:spPr bwMode="auto">
          <a:xfrm>
            <a:off x="6701922" y="878456"/>
            <a:ext cx="5284649" cy="4379343"/>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EAC5470A-ED80-024F-4BB4-C8D10D5D1BBF}"/>
              </a:ext>
            </a:extLst>
          </p:cNvPr>
          <p:cNvSpPr/>
          <p:nvPr/>
        </p:nvSpPr>
        <p:spPr>
          <a:xfrm>
            <a:off x="8305800" y="4950022"/>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7C2D208C-2D15-558E-0F8D-9495826A6AF6}"/>
              </a:ext>
            </a:extLst>
          </p:cNvPr>
          <p:cNvSpPr txBox="1"/>
          <p:nvPr/>
        </p:nvSpPr>
        <p:spPr>
          <a:xfrm>
            <a:off x="914400" y="5650743"/>
            <a:ext cx="7239000" cy="369332"/>
          </a:xfrm>
          <a:prstGeom prst="rect">
            <a:avLst/>
          </a:prstGeom>
          <a:noFill/>
        </p:spPr>
        <p:txBody>
          <a:bodyPr wrap="square">
            <a:spAutoFit/>
          </a:bodyPr>
          <a:lstStyle/>
          <a:p>
            <a:r>
              <a:rPr lang="en-US" altLang="ko-KR" dirty="0">
                <a:solidFill>
                  <a:schemeClr val="bg1">
                    <a:lumMod val="65000"/>
                  </a:schemeClr>
                </a:solidFill>
                <a:latin typeface="Arial" panose="020B0604020202020204" pitchFamily="34" charset="0"/>
                <a:cs typeface="Arial" panose="020B0604020202020204" pitchFamily="34" charset="0"/>
              </a:rPr>
              <a:t>Prof. Boehm’s talk - </a:t>
            </a:r>
            <a:r>
              <a:rPr lang="ko-KR" altLang="en-US" dirty="0">
                <a:solidFill>
                  <a:schemeClr val="bg1">
                    <a:lumMod val="65000"/>
                  </a:schemeClr>
                </a:solidFill>
                <a:latin typeface="Arial" panose="020B0604020202020204" pitchFamily="34" charset="0"/>
                <a:cs typeface="Arial" panose="020B0604020202020204" pitchFamily="34" charset="0"/>
                <a:hlinkClick r:id="rId3"/>
              </a:rPr>
              <a:t>https://youtu.be/DXgL62w11Gk</a:t>
            </a:r>
            <a:r>
              <a:rPr lang="en-US" altLang="ko-KR" dirty="0">
                <a:solidFill>
                  <a:schemeClr val="bg1">
                    <a:lumMod val="65000"/>
                  </a:schemeClr>
                </a:solidFill>
                <a:latin typeface="Arial" panose="020B0604020202020204" pitchFamily="34" charset="0"/>
                <a:cs typeface="Arial" panose="020B0604020202020204" pitchFamily="34" charset="0"/>
              </a:rPr>
              <a:t>  (13:52-17:15)</a:t>
            </a:r>
            <a:endParaRPr lang="ko-KR" altLang="en-US"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72005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4C1E6C-4576-4CAA-A0B5-1B7630A7D061}"/>
              </a:ext>
            </a:extLst>
          </p:cNvPr>
          <p:cNvSpPr>
            <a:spLocks noGrp="1"/>
          </p:cNvSpPr>
          <p:nvPr>
            <p:ph type="title"/>
          </p:nvPr>
        </p:nvSpPr>
        <p:spPr/>
        <p:txBody>
          <a:bodyPr/>
          <a:lstStyle/>
          <a:p>
            <a:r>
              <a:rPr lang="en-US" altLang="ko-KR" dirty="0"/>
              <a:t>Rational Unified Process (RUP)</a:t>
            </a:r>
            <a:endParaRPr lang="ko-KR" altLang="en-US" dirty="0"/>
          </a:p>
        </p:txBody>
      </p:sp>
      <p:sp>
        <p:nvSpPr>
          <p:cNvPr id="3" name="내용 개체 틀 2">
            <a:extLst>
              <a:ext uri="{FF2B5EF4-FFF2-40B4-BE49-F238E27FC236}">
                <a16:creationId xmlns:a16="http://schemas.microsoft.com/office/drawing/2014/main" id="{472B8DAD-FFA8-4905-97EA-5952C45C325C}"/>
              </a:ext>
            </a:extLst>
          </p:cNvPr>
          <p:cNvSpPr>
            <a:spLocks noGrp="1"/>
          </p:cNvSpPr>
          <p:nvPr>
            <p:ph idx="1"/>
          </p:nvPr>
        </p:nvSpPr>
        <p:spPr>
          <a:xfrm>
            <a:off x="609601" y="3733800"/>
            <a:ext cx="11055018" cy="2590800"/>
          </a:xfrm>
        </p:spPr>
        <p:txBody>
          <a:bodyPr>
            <a:normAutofit/>
          </a:bodyPr>
          <a:lstStyle/>
          <a:p>
            <a:pPr>
              <a:spcBef>
                <a:spcPts val="672"/>
              </a:spcBef>
            </a:pPr>
            <a:r>
              <a:rPr lang="en-US" altLang="ko-KR" sz="2400" dirty="0"/>
              <a:t>Combination of linear and iterative processes</a:t>
            </a:r>
          </a:p>
          <a:p>
            <a:pPr>
              <a:spcBef>
                <a:spcPts val="672"/>
              </a:spcBef>
            </a:pPr>
            <a:r>
              <a:rPr lang="en-US" altLang="ko-KR" sz="2400" dirty="0"/>
              <a:t>Consists of 4 phases: inception, elaboration, construction and transition</a:t>
            </a:r>
          </a:p>
          <a:p>
            <a:pPr>
              <a:spcBef>
                <a:spcPts val="672"/>
              </a:spcBef>
            </a:pPr>
            <a:r>
              <a:rPr lang="en-US" altLang="ko-KR" sz="2400" dirty="0"/>
              <a:t>All basic activities (requirements,  design, etc.) of the development process are </a:t>
            </a:r>
            <a:r>
              <a:rPr lang="en-US" altLang="ko-KR" sz="2400" u="sng" dirty="0"/>
              <a:t>done in parallel</a:t>
            </a:r>
            <a:r>
              <a:rPr lang="en-US" altLang="ko-KR" sz="2400" dirty="0"/>
              <a:t> with </a:t>
            </a:r>
            <a:r>
              <a:rPr lang="en-US" altLang="ko-KR" sz="2400" u="sng" dirty="0"/>
              <a:t>different intensity</a:t>
            </a:r>
          </a:p>
          <a:p>
            <a:pPr>
              <a:spcBef>
                <a:spcPts val="672"/>
              </a:spcBef>
            </a:pPr>
            <a:r>
              <a:rPr lang="en-US" altLang="ko-KR" sz="2400" dirty="0"/>
              <a:t>Use cases</a:t>
            </a:r>
          </a:p>
          <a:p>
            <a:pPr lvl="1"/>
            <a:r>
              <a:rPr lang="en-US" altLang="ko-KR" sz="2000" dirty="0"/>
              <a:t>Large and high-risk projects, especially </a:t>
            </a:r>
            <a:r>
              <a:rPr lang="en-US" altLang="ko-KR" sz="2000" u="sng" dirty="0"/>
              <a:t>use-case based</a:t>
            </a:r>
            <a:r>
              <a:rPr lang="en-US" altLang="ko-KR" sz="2000" dirty="0"/>
              <a:t> development</a:t>
            </a:r>
            <a:endParaRPr lang="ko-KR" altLang="en-US" sz="2000" dirty="0"/>
          </a:p>
        </p:txBody>
      </p:sp>
      <p:sp>
        <p:nvSpPr>
          <p:cNvPr id="4" name="날짜 개체 틀 3">
            <a:extLst>
              <a:ext uri="{FF2B5EF4-FFF2-40B4-BE49-F238E27FC236}">
                <a16:creationId xmlns:a16="http://schemas.microsoft.com/office/drawing/2014/main" id="{9E28B5E7-B486-40AC-A2D4-823A4245D0B9}"/>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45A60A13-6B8F-4223-98A3-01733ADC32E9}"/>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09BE8CA6-EBE7-4347-AD7E-CA3B10128ACB}"/>
              </a:ext>
            </a:extLst>
          </p:cNvPr>
          <p:cNvSpPr>
            <a:spLocks noGrp="1"/>
          </p:cNvSpPr>
          <p:nvPr>
            <p:ph type="sldNum" sz="quarter" idx="12"/>
          </p:nvPr>
        </p:nvSpPr>
        <p:spPr/>
        <p:txBody>
          <a:bodyPr/>
          <a:lstStyle/>
          <a:p>
            <a:fld id="{1F71115F-B8DE-4446-A1B8-38B08C858F71}" type="slidenum">
              <a:rPr lang="ko-KR" altLang="en-US" smtClean="0"/>
              <a:t>18</a:t>
            </a:fld>
            <a:endParaRPr lang="ko-KR" altLang="en-US"/>
          </a:p>
        </p:txBody>
      </p:sp>
      <p:sp>
        <p:nvSpPr>
          <p:cNvPr id="7" name="Rectangle 8">
            <a:extLst>
              <a:ext uri="{FF2B5EF4-FFF2-40B4-BE49-F238E27FC236}">
                <a16:creationId xmlns:a16="http://schemas.microsoft.com/office/drawing/2014/main" id="{95C9231E-5927-2040-BED7-7176850D1477}"/>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8" name="Picture 2" descr="RUP">
            <a:extLst>
              <a:ext uri="{FF2B5EF4-FFF2-40B4-BE49-F238E27FC236}">
                <a16:creationId xmlns:a16="http://schemas.microsoft.com/office/drawing/2014/main" id="{8A9C5C07-B55E-B54F-B49C-2E4D1BFCEA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52" t="24369" r="5908" b="9629"/>
          <a:stretch/>
        </p:blipFill>
        <p:spPr bwMode="auto">
          <a:xfrm>
            <a:off x="2105790" y="750592"/>
            <a:ext cx="6858001" cy="2895600"/>
          </a:xfrm>
          <a:prstGeom prst="rect">
            <a:avLst/>
          </a:prstGeom>
          <a:noFill/>
          <a:extLst>
            <a:ext uri="{909E8E84-426E-40DD-AFC4-6F175D3DCCD1}">
              <a14:hiddenFill xmlns:a14="http://schemas.microsoft.com/office/drawing/2010/main">
                <a:solidFill>
                  <a:srgbClr val="FFFFFF"/>
                </a:solidFill>
              </a14:hiddenFill>
            </a:ext>
          </a:extLst>
        </p:spPr>
      </p:pic>
      <p:sp>
        <p:nvSpPr>
          <p:cNvPr id="10" name="직사각형 9">
            <a:extLst>
              <a:ext uri="{FF2B5EF4-FFF2-40B4-BE49-F238E27FC236}">
                <a16:creationId xmlns:a16="http://schemas.microsoft.com/office/drawing/2014/main" id="{DA3F0C91-8839-C5ED-F474-0E105C0F58DB}"/>
              </a:ext>
            </a:extLst>
          </p:cNvPr>
          <p:cNvSpPr/>
          <p:nvPr/>
        </p:nvSpPr>
        <p:spPr>
          <a:xfrm>
            <a:off x="8963791" y="3309664"/>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9074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ko-KR">
                <a:effectLst/>
                <a:latin typeface="Arial" pitchFamily="34" charset="0"/>
                <a:ea typeface="굴림" pitchFamily="50" charset="-127"/>
                <a:cs typeface="Arial" pitchFamily="34" charset="0"/>
              </a:rPr>
              <a:t>Quick Overview of SafeHome</a:t>
            </a:r>
            <a:endParaRPr lang="ko-KR" altLang="en-US" b="0">
              <a:effectLst/>
              <a:latin typeface="Arial" pitchFamily="34" charset="0"/>
              <a:ea typeface="굴림" pitchFamily="50" charset="-127"/>
              <a:cs typeface="Arial" pitchFamily="34" charset="0"/>
            </a:endParaRPr>
          </a:p>
        </p:txBody>
      </p:sp>
      <p:sp>
        <p:nvSpPr>
          <p:cNvPr id="821251" name="Rectangle 3"/>
          <p:cNvSpPr>
            <a:spLocks noGrp="1" noRot="1" noChangeArrowheads="1"/>
          </p:cNvSpPr>
          <p:nvPr>
            <p:ph idx="1"/>
          </p:nvPr>
        </p:nvSpPr>
        <p:spPr>
          <a:xfrm>
            <a:off x="1466850" y="1418034"/>
            <a:ext cx="7051023" cy="4498776"/>
          </a:xfrm>
        </p:spPr>
        <p:txBody>
          <a:bodyPr/>
          <a:lstStyle/>
          <a:p>
            <a:pPr eaLnBrk="1" hangingPunct="1">
              <a:defRPr/>
            </a:pPr>
            <a:r>
              <a:rPr lang="en-US" altLang="ko-KR" sz="2025" dirty="0">
                <a:effectLst/>
                <a:latin typeface="Arial" pitchFamily="34" charset="0"/>
                <a:ea typeface="굴림" pitchFamily="50" charset="-127"/>
                <a:cs typeface="Arial" pitchFamily="34" charset="0"/>
              </a:rPr>
              <a:t>The SafeHome company has developed an innovative HW</a:t>
            </a:r>
            <a:r>
              <a:rPr lang="ko-KR" altLang="en-US" sz="2025" dirty="0">
                <a:effectLst/>
                <a:latin typeface="Arial" pitchFamily="34" charset="0"/>
                <a:ea typeface="굴림" pitchFamily="50" charset="-127"/>
                <a:cs typeface="Arial" pitchFamily="34" charset="0"/>
              </a:rPr>
              <a:t> </a:t>
            </a:r>
            <a:r>
              <a:rPr lang="en-US" altLang="ko-KR" sz="2025" dirty="0">
                <a:effectLst/>
                <a:latin typeface="Arial" pitchFamily="34" charset="0"/>
                <a:ea typeface="굴림" pitchFamily="50" charset="-127"/>
                <a:cs typeface="Arial" pitchFamily="34" charset="0"/>
              </a:rPr>
              <a:t>box that implements wireless Internet (802.11n) connectivity in a very small form factor (the size of a matchbook). </a:t>
            </a:r>
          </a:p>
          <a:p>
            <a:pPr eaLnBrk="1" hangingPunct="1">
              <a:defRPr/>
            </a:pPr>
            <a:r>
              <a:rPr lang="en-US" altLang="ko-KR" sz="2025" dirty="0">
                <a:effectLst/>
                <a:latin typeface="Arial" pitchFamily="34" charset="0"/>
                <a:ea typeface="굴림" pitchFamily="50" charset="-127"/>
                <a:cs typeface="Arial" pitchFamily="34" charset="0"/>
              </a:rPr>
              <a:t>The idea is to use this technology to develop and market a comprehensive </a:t>
            </a:r>
            <a:r>
              <a:rPr lang="en-US" altLang="ko-KR" sz="2025" u="sng" dirty="0">
                <a:effectLst/>
                <a:latin typeface="Arial" pitchFamily="34" charset="0"/>
                <a:ea typeface="굴림" pitchFamily="50" charset="-127"/>
                <a:cs typeface="Arial" pitchFamily="34" charset="0"/>
              </a:rPr>
              <a:t>home automation product line. </a:t>
            </a:r>
          </a:p>
          <a:p>
            <a:pPr lvl="1" eaLnBrk="1" hangingPunct="1">
              <a:defRPr/>
            </a:pPr>
            <a:r>
              <a:rPr lang="en-US" altLang="ko-KR" sz="1800" dirty="0">
                <a:effectLst/>
                <a:latin typeface="Arial" pitchFamily="34" charset="0"/>
                <a:ea typeface="굴림" pitchFamily="50" charset="-127"/>
                <a:cs typeface="Arial" pitchFamily="34" charset="0"/>
              </a:rPr>
              <a:t>This would provide </a:t>
            </a:r>
          </a:p>
          <a:p>
            <a:pPr lvl="2" eaLnBrk="1" hangingPunct="1">
              <a:defRPr/>
            </a:pPr>
            <a:r>
              <a:rPr lang="en-US" altLang="ko-KR" sz="1575" dirty="0">
                <a:effectLst/>
                <a:latin typeface="Arial" pitchFamily="34" charset="0"/>
                <a:ea typeface="굴림" pitchFamily="50" charset="-127"/>
                <a:cs typeface="Arial" pitchFamily="34" charset="0"/>
              </a:rPr>
              <a:t>security functions</a:t>
            </a:r>
          </a:p>
          <a:p>
            <a:pPr lvl="2" eaLnBrk="1" hangingPunct="1">
              <a:defRPr/>
            </a:pPr>
            <a:r>
              <a:rPr lang="en-US" altLang="ko-KR" sz="1575" dirty="0">
                <a:effectLst/>
                <a:latin typeface="Arial" pitchFamily="34" charset="0"/>
                <a:ea typeface="굴림" pitchFamily="50" charset="-127"/>
                <a:cs typeface="Arial" pitchFamily="34" charset="0"/>
              </a:rPr>
              <a:t>control over telephone </a:t>
            </a:r>
            <a:br>
              <a:rPr lang="en-US" altLang="ko-KR" sz="1575" dirty="0">
                <a:effectLst/>
                <a:latin typeface="Arial" pitchFamily="34" charset="0"/>
                <a:ea typeface="굴림" pitchFamily="50" charset="-127"/>
                <a:cs typeface="Arial" pitchFamily="34" charset="0"/>
              </a:rPr>
            </a:br>
            <a:r>
              <a:rPr lang="en-US" altLang="ko-KR" sz="1575" dirty="0">
                <a:effectLst/>
                <a:latin typeface="Arial" pitchFamily="34" charset="0"/>
                <a:ea typeface="굴림" pitchFamily="50" charset="-127"/>
                <a:cs typeface="Arial" pitchFamily="34" charset="0"/>
              </a:rPr>
              <a:t>answering machines</a:t>
            </a:r>
          </a:p>
          <a:p>
            <a:pPr lvl="2" eaLnBrk="1" hangingPunct="1">
              <a:defRPr/>
            </a:pPr>
            <a:r>
              <a:rPr lang="en-US" altLang="ko-KR" sz="1575" dirty="0">
                <a:effectLst/>
                <a:latin typeface="Arial" pitchFamily="34" charset="0"/>
                <a:ea typeface="굴림" pitchFamily="50" charset="-127"/>
                <a:cs typeface="Arial" pitchFamily="34" charset="0"/>
              </a:rPr>
              <a:t>lights</a:t>
            </a:r>
          </a:p>
          <a:p>
            <a:pPr lvl="2" eaLnBrk="1" hangingPunct="1">
              <a:defRPr/>
            </a:pPr>
            <a:r>
              <a:rPr lang="en-US" altLang="ko-KR" sz="1575" dirty="0">
                <a:effectLst/>
                <a:latin typeface="Arial" pitchFamily="34" charset="0"/>
                <a:ea typeface="굴림" pitchFamily="50" charset="-127"/>
                <a:cs typeface="Arial" pitchFamily="34" charset="0"/>
              </a:rPr>
              <a:t>heating</a:t>
            </a:r>
          </a:p>
          <a:p>
            <a:pPr lvl="2" eaLnBrk="1" hangingPunct="1">
              <a:defRPr/>
            </a:pPr>
            <a:r>
              <a:rPr lang="en-US" altLang="ko-KR" sz="1575" dirty="0">
                <a:effectLst/>
                <a:latin typeface="Arial" pitchFamily="34" charset="0"/>
                <a:ea typeface="굴림" pitchFamily="50" charset="-127"/>
                <a:cs typeface="Arial" pitchFamily="34" charset="0"/>
              </a:rPr>
              <a:t>air conditioning</a:t>
            </a:r>
          </a:p>
          <a:p>
            <a:pPr lvl="2" eaLnBrk="1" hangingPunct="1">
              <a:defRPr/>
            </a:pPr>
            <a:r>
              <a:rPr lang="en-US" altLang="ko-KR" sz="1575" dirty="0">
                <a:effectLst/>
                <a:latin typeface="Arial" pitchFamily="34" charset="0"/>
                <a:ea typeface="굴림" pitchFamily="50" charset="-127"/>
                <a:cs typeface="Arial" pitchFamily="34" charset="0"/>
              </a:rPr>
              <a:t>home entertainment devices. </a:t>
            </a:r>
          </a:p>
          <a:p>
            <a:pPr eaLnBrk="1" hangingPunct="1">
              <a:defRPr/>
            </a:pPr>
            <a:r>
              <a:rPr lang="en-US" altLang="ko-KR" sz="2025" dirty="0">
                <a:effectLst/>
                <a:latin typeface="Arial" pitchFamily="34" charset="0"/>
                <a:ea typeface="굴림" pitchFamily="50" charset="-127"/>
                <a:cs typeface="Arial" pitchFamily="34" charset="0"/>
              </a:rPr>
              <a:t>The first generation of the system will only focus on </a:t>
            </a:r>
            <a:r>
              <a:rPr lang="en-US" altLang="ko-KR" sz="2025" dirty="0">
                <a:solidFill>
                  <a:srgbClr val="FF0000"/>
                </a:solidFill>
                <a:effectLst/>
                <a:latin typeface="Arial" pitchFamily="34" charset="0"/>
                <a:ea typeface="굴림" pitchFamily="50" charset="-127"/>
                <a:cs typeface="Arial" pitchFamily="34" charset="0"/>
              </a:rPr>
              <a:t>home security </a:t>
            </a:r>
            <a:r>
              <a:rPr lang="en-US" altLang="ko-KR" sz="2025" dirty="0">
                <a:effectLst/>
                <a:latin typeface="Arial" pitchFamily="34" charset="0"/>
                <a:ea typeface="굴림" pitchFamily="50" charset="-127"/>
                <a:cs typeface="Arial" pitchFamily="34" charset="0"/>
              </a:rPr>
              <a:t>since that is a market the public readily understands.</a:t>
            </a:r>
          </a:p>
          <a:p>
            <a:pPr eaLnBrk="1" hangingPunct="1">
              <a:defRPr/>
            </a:pPr>
            <a:endParaRPr lang="ko-KR" altLang="en-US" sz="2025" dirty="0">
              <a:latin typeface="Arial" pitchFamily="34" charset="0"/>
              <a:ea typeface="굴림" pitchFamily="50" charset="-127"/>
              <a:cs typeface="Arial" pitchFamily="34" charset="0"/>
            </a:endParaRPr>
          </a:p>
        </p:txBody>
      </p:sp>
      <p:sp>
        <p:nvSpPr>
          <p:cNvPr id="15365" name="슬라이드 번호 개체 틀 4"/>
          <p:cNvSpPr>
            <a:spLocks noGrp="1"/>
          </p:cNvSpPr>
          <p:nvPr>
            <p:ph type="sldNum" sz="quarter" idx="11"/>
          </p:nvPr>
        </p:nvSpPr>
        <p:spPr bwMode="auto">
          <a:xfrm>
            <a:off x="10221516" y="6248997"/>
            <a:ext cx="710803" cy="475059"/>
          </a:xfrm>
          <a:prstGeom prst="rect">
            <a:avLst/>
          </a:prstGeom>
          <a:noFill/>
          <a:ln w="9525">
            <a:noFill/>
            <a:miter lim="800000"/>
            <a:headEnd/>
            <a:tailEnd/>
          </a:ln>
          <a:effectLst/>
        </p:spPr>
        <p:txBody>
          <a:bodyPr vert="horz" wrap="square" lIns="102870" tIns="51435" rIns="102870" bIns="51435"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350" b="0" kern="1200">
                <a:solidFill>
                  <a:schemeClr val="bg1"/>
                </a:solidFill>
                <a:latin typeface="Arial" charset="0"/>
                <a:ea typeface="굴림" charset="-127"/>
                <a:cs typeface="+mn-cs"/>
              </a:defRPr>
            </a:lvl1pPr>
            <a:lvl2pPr marL="5143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0287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5430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057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571750" algn="l" defTabSz="1028700" rtl="0" eaLnBrk="1" latinLnBrk="1" hangingPunct="1">
              <a:defRPr b="1" kern="1200">
                <a:solidFill>
                  <a:schemeClr val="tx1"/>
                </a:solidFill>
                <a:latin typeface="Helvetica" pitchFamily="34" charset="0"/>
                <a:ea typeface="+mn-ea"/>
                <a:cs typeface="+mn-cs"/>
              </a:defRPr>
            </a:lvl6pPr>
            <a:lvl7pPr marL="3086100" algn="l" defTabSz="1028700" rtl="0" eaLnBrk="1" latinLnBrk="1" hangingPunct="1">
              <a:defRPr b="1" kern="1200">
                <a:solidFill>
                  <a:schemeClr val="tx1"/>
                </a:solidFill>
                <a:latin typeface="Helvetica" pitchFamily="34" charset="0"/>
                <a:ea typeface="+mn-ea"/>
                <a:cs typeface="+mn-cs"/>
              </a:defRPr>
            </a:lvl7pPr>
            <a:lvl8pPr marL="3600450" algn="l" defTabSz="1028700" rtl="0" eaLnBrk="1" latinLnBrk="1" hangingPunct="1">
              <a:defRPr b="1" kern="1200">
                <a:solidFill>
                  <a:schemeClr val="tx1"/>
                </a:solidFill>
                <a:latin typeface="Helvetica" pitchFamily="34" charset="0"/>
                <a:ea typeface="+mn-ea"/>
                <a:cs typeface="+mn-cs"/>
              </a:defRPr>
            </a:lvl8pPr>
            <a:lvl9pPr marL="4114800" algn="l" defTabSz="1028700" rtl="0" eaLnBrk="1" latinLnBrk="1" hangingPunct="1">
              <a:defRPr b="1" kern="1200">
                <a:solidFill>
                  <a:schemeClr val="tx1"/>
                </a:solidFill>
                <a:latin typeface="Helvetica" pitchFamily="34" charset="0"/>
                <a:ea typeface="+mn-ea"/>
                <a:cs typeface="+mn-cs"/>
              </a:defRPr>
            </a:lvl9pPr>
          </a:lstStyle>
          <a:p>
            <a:pPr defTabSz="1028700">
              <a:defRPr/>
            </a:pPr>
            <a:fld id="{645BE8B6-3BB3-4B3F-AFDB-D261F21CFBE8}" type="slidenum">
              <a:rPr lang="ko-KR" altLang="en-US">
                <a:solidFill>
                  <a:srgbClr val="003399"/>
                </a:solidFill>
              </a:rPr>
              <a:pPr defTabSz="1028700">
                <a:defRPr/>
              </a:pPr>
              <a:t>19</a:t>
            </a:fld>
            <a:endParaRPr lang="en-US" altLang="ko-KR">
              <a:solidFill>
                <a:srgbClr val="003399"/>
              </a:solidFill>
              <a:latin typeface="Arial" pitchFamily="34" charset="0"/>
              <a:ea typeface="굴림" pitchFamily="50" charset="-127"/>
            </a:endParaRPr>
          </a:p>
        </p:txBody>
      </p:sp>
      <p:pic>
        <p:nvPicPr>
          <p:cNvPr id="1028" name="Picture 4" descr="How Can IoT Be Used In Home Automation?">
            <a:extLst>
              <a:ext uri="{FF2B5EF4-FFF2-40B4-BE49-F238E27FC236}">
                <a16:creationId xmlns:a16="http://schemas.microsoft.com/office/drawing/2014/main" id="{4320ACE3-57AF-4BF4-AF54-B5A4C6D5DC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76091" y="1128620"/>
            <a:ext cx="2663409" cy="23003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curity Systems Cheapest Home Surveillance Affordable Home Surveillance  System The Best Home Security Systems">
            <a:extLst>
              <a:ext uri="{FF2B5EF4-FFF2-40B4-BE49-F238E27FC236}">
                <a16:creationId xmlns:a16="http://schemas.microsoft.com/office/drawing/2014/main" id="{54FEE3C3-E97D-4D10-AFA7-FF06A612FD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5339" y="3545350"/>
            <a:ext cx="4496177" cy="2072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2231B9F-9AF9-AB4B-82EA-1D36D0EE7727}"/>
              </a:ext>
            </a:extLst>
          </p:cNvPr>
          <p:cNvSpPr>
            <a:spLocks noGrp="1"/>
          </p:cNvSpPr>
          <p:nvPr>
            <p:ph type="title"/>
          </p:nvPr>
        </p:nvSpPr>
        <p:spPr/>
        <p:txBody>
          <a:bodyPr/>
          <a:lstStyle/>
          <a:p>
            <a:r>
              <a:rPr lang="en-US" altLang="ko-Kore-KR" dirty="0"/>
              <a:t>Traditional </a:t>
            </a:r>
            <a:r>
              <a:rPr kumimoji="1" lang="en-US" altLang="ko-Kore-KR" dirty="0"/>
              <a:t>Software Process </a:t>
            </a:r>
            <a:br>
              <a:rPr lang="en-US" altLang="ko-Kore-KR" dirty="0"/>
            </a:br>
            <a:r>
              <a:rPr kumimoji="1" lang="en-US" altLang="ko-Kore-KR" dirty="0"/>
              <a:t>Models</a:t>
            </a:r>
            <a:endParaRPr kumimoji="1" lang="ko-Kore-KR" altLang="en-US" dirty="0"/>
          </a:p>
        </p:txBody>
      </p:sp>
      <p:sp>
        <p:nvSpPr>
          <p:cNvPr id="3" name="텍스트 개체 틀 2">
            <a:extLst>
              <a:ext uri="{FF2B5EF4-FFF2-40B4-BE49-F238E27FC236}">
                <a16:creationId xmlns:a16="http://schemas.microsoft.com/office/drawing/2014/main" id="{18FD7A85-4950-0946-9F1F-D7F51F002ECA}"/>
              </a:ext>
            </a:extLst>
          </p:cNvPr>
          <p:cNvSpPr>
            <a:spLocks noGrp="1"/>
          </p:cNvSpPr>
          <p:nvPr>
            <p:ph type="body" idx="1"/>
          </p:nvPr>
        </p:nvSpPr>
        <p:spPr/>
        <p:txBody>
          <a:bodyPr/>
          <a:lstStyle/>
          <a:p>
            <a:endParaRPr kumimoji="1" lang="ko-Kore-KR" altLang="en-US"/>
          </a:p>
        </p:txBody>
      </p:sp>
      <p:sp>
        <p:nvSpPr>
          <p:cNvPr id="4" name="날짜 개체 틀 3">
            <a:extLst>
              <a:ext uri="{FF2B5EF4-FFF2-40B4-BE49-F238E27FC236}">
                <a16:creationId xmlns:a16="http://schemas.microsoft.com/office/drawing/2014/main" id="{7BECE9B1-8DC9-904C-809A-F13847D4F928}"/>
              </a:ext>
            </a:extLst>
          </p:cNvPr>
          <p:cNvSpPr>
            <a:spLocks noGrp="1"/>
          </p:cNvSpPr>
          <p:nvPr>
            <p:ph type="dt" sz="half" idx="10"/>
          </p:nvPr>
        </p:nvSpPr>
        <p:spPr/>
        <p:txBody>
          <a:bodyPr/>
          <a:lstStyle/>
          <a:p>
            <a:r>
              <a:rPr lang="en-US" altLang="ko-KR"/>
              <a:t>Spring 2025</a:t>
            </a:r>
            <a:endParaRPr lang="en-US" altLang="en-US" dirty="0"/>
          </a:p>
        </p:txBody>
      </p:sp>
      <p:sp>
        <p:nvSpPr>
          <p:cNvPr id="5" name="바닥글 개체 틀 4">
            <a:extLst>
              <a:ext uri="{FF2B5EF4-FFF2-40B4-BE49-F238E27FC236}">
                <a16:creationId xmlns:a16="http://schemas.microsoft.com/office/drawing/2014/main" id="{BFAB0815-A981-5541-B62D-22F3DB6CAFDD}"/>
              </a:ext>
            </a:extLst>
          </p:cNvPr>
          <p:cNvSpPr>
            <a:spLocks noGrp="1"/>
          </p:cNvSpPr>
          <p:nvPr>
            <p:ph type="ftr" sz="quarter" idx="11"/>
          </p:nvPr>
        </p:nvSpPr>
        <p:spPr/>
        <p:txBody>
          <a:bodyPr/>
          <a:lstStyle/>
          <a:p>
            <a:pPr algn="l" fontAlgn="base">
              <a:spcBef>
                <a:spcPct val="0"/>
              </a:spcBef>
              <a:spcAft>
                <a:spcPct val="0"/>
              </a:spcAft>
              <a:defRPr/>
            </a:pPr>
            <a:r>
              <a:rPr lang="en-US" altLang="ko-KR"/>
              <a:t>CS30500        Copyright (c) In-Young Ko, KAIST</a:t>
            </a:r>
            <a:endParaRPr lang="en-US" altLang="en-US" dirty="0"/>
          </a:p>
        </p:txBody>
      </p:sp>
      <p:sp>
        <p:nvSpPr>
          <p:cNvPr id="6" name="슬라이드 번호 개체 틀 5">
            <a:extLst>
              <a:ext uri="{FF2B5EF4-FFF2-40B4-BE49-F238E27FC236}">
                <a16:creationId xmlns:a16="http://schemas.microsoft.com/office/drawing/2014/main" id="{D4CDF094-AEDF-E04F-B616-0E1BC81D704F}"/>
              </a:ext>
            </a:extLst>
          </p:cNvPr>
          <p:cNvSpPr>
            <a:spLocks noGrp="1"/>
          </p:cNvSpPr>
          <p:nvPr>
            <p:ph type="sldNum" sz="quarter" idx="12"/>
          </p:nvPr>
        </p:nvSpPr>
        <p:spPr/>
        <p:txBody>
          <a:bodyPr/>
          <a:lstStyle/>
          <a:p>
            <a:fld id="{72AC53DF-4216-466D-99A7-94400E6C2A25}" type="slidenum">
              <a:rPr lang="en-US" altLang="ko-KR" sz="1200" smtClean="0">
                <a:solidFill>
                  <a:schemeClr val="tx2"/>
                </a:solidFill>
              </a:rPr>
              <a:pPr/>
              <a:t>2</a:t>
            </a:fld>
            <a:endParaRPr lang="ko-KR" altLang="en-US" dirty="0"/>
          </a:p>
        </p:txBody>
      </p:sp>
    </p:spTree>
    <p:extLst>
      <p:ext uri="{BB962C8B-B14F-4D97-AF65-F5344CB8AC3E}">
        <p14:creationId xmlns:p14="http://schemas.microsoft.com/office/powerpoint/2010/main" val="1261449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952500" y="275035"/>
            <a:ext cx="9258300" cy="853678"/>
          </a:xfrm>
        </p:spPr>
        <p:txBody>
          <a:bodyPr/>
          <a:lstStyle/>
          <a:p>
            <a:pPr eaLnBrk="1" hangingPunct="1"/>
            <a:r>
              <a:rPr lang="en-US" altLang="ko-KR" sz="3150" i="1" dirty="0">
                <a:solidFill>
                  <a:srgbClr val="45B1EF"/>
                </a:solidFill>
                <a:latin typeface="Arial" pitchFamily="34" charset="0"/>
                <a:ea typeface="굴림" pitchFamily="50" charset="-127"/>
                <a:cs typeface="Arial" pitchFamily="34" charset="0"/>
              </a:rPr>
              <a:t>Selecting a Process Model, Part 1(</a:t>
            </a:r>
            <a:r>
              <a:rPr lang="en-US" altLang="ko-KR" sz="3150" i="1" dirty="0" err="1">
                <a:solidFill>
                  <a:srgbClr val="45B1EF"/>
                </a:solidFill>
                <a:latin typeface="Arial" pitchFamily="34" charset="0"/>
                <a:ea typeface="굴림" pitchFamily="50" charset="-127"/>
                <a:cs typeface="Arial" pitchFamily="34" charset="0"/>
              </a:rPr>
              <a:t>pg</a:t>
            </a:r>
            <a:r>
              <a:rPr lang="en-US" altLang="ko-KR" sz="3150" i="1" dirty="0">
                <a:solidFill>
                  <a:srgbClr val="45B1EF"/>
                </a:solidFill>
                <a:latin typeface="Arial" pitchFamily="34" charset="0"/>
                <a:ea typeface="굴림" pitchFamily="50" charset="-127"/>
                <a:cs typeface="Arial" pitchFamily="34" charset="0"/>
              </a:rPr>
              <a:t> 28)</a:t>
            </a:r>
            <a:endParaRPr lang="ko-KR" altLang="en-US" sz="3150" dirty="0">
              <a:solidFill>
                <a:srgbClr val="45B1EF"/>
              </a:solidFill>
              <a:latin typeface="Arial" pitchFamily="34" charset="0"/>
              <a:ea typeface="굴림" pitchFamily="50" charset="-127"/>
              <a:cs typeface="Arial" pitchFamily="34" charset="0"/>
            </a:endParaRPr>
          </a:p>
        </p:txBody>
      </p:sp>
      <p:sp>
        <p:nvSpPr>
          <p:cNvPr id="16387" name="내용 개체 틀 2"/>
          <p:cNvSpPr>
            <a:spLocks noGrp="1"/>
          </p:cNvSpPr>
          <p:nvPr>
            <p:ph idx="4294967295"/>
          </p:nvPr>
        </p:nvSpPr>
        <p:spPr>
          <a:xfrm>
            <a:off x="952500" y="1164432"/>
            <a:ext cx="5011341" cy="4548783"/>
          </a:xfrm>
          <a:noFill/>
        </p:spPr>
        <p:txBody>
          <a:bodyPr/>
          <a:lstStyle/>
          <a:p>
            <a:pPr marL="298252" indent="-298252" eaLnBrk="1" hangingPunct="1">
              <a:buFont typeface="Wingdings 2" pitchFamily="18" charset="2"/>
              <a:buChar char=""/>
            </a:pPr>
            <a:r>
              <a:rPr lang="en-US" altLang="ko-KR" sz="1575" b="1">
                <a:effectLst/>
                <a:latin typeface="Arial" pitchFamily="34" charset="0"/>
                <a:ea typeface="굴림" pitchFamily="50" charset="-127"/>
                <a:cs typeface="Arial" pitchFamily="34" charset="0"/>
              </a:rPr>
              <a:t>The scene: </a:t>
            </a:r>
          </a:p>
          <a:p>
            <a:pPr marL="616149" lvl="1" indent="-225028" eaLnBrk="1" hangingPunct="1">
              <a:buFont typeface="Verdana" pitchFamily="34" charset="0"/>
              <a:buChar char="◦"/>
            </a:pPr>
            <a:r>
              <a:rPr lang="en-US" altLang="ko-KR" sz="1350">
                <a:effectLst/>
                <a:latin typeface="Arial" pitchFamily="34" charset="0"/>
                <a:ea typeface="굴림" pitchFamily="50" charset="-127"/>
                <a:cs typeface="Arial" pitchFamily="34" charset="0"/>
              </a:rPr>
              <a:t>Meeting room for the software engineering group at CPI Corporation, a (fictional) company that makes consumer products for home and commercial use.</a:t>
            </a:r>
            <a:endParaRPr lang="ko-KR" altLang="en-US" sz="1350">
              <a:effectLst/>
              <a:latin typeface="Arial" pitchFamily="34" charset="0"/>
              <a:ea typeface="굴림" pitchFamily="50" charset="-127"/>
              <a:cs typeface="Arial" pitchFamily="34" charset="0"/>
            </a:endParaRPr>
          </a:p>
          <a:p>
            <a:pPr marL="298252" indent="-298252" eaLnBrk="1" hangingPunct="1">
              <a:buFont typeface="Wingdings 2" pitchFamily="18" charset="2"/>
              <a:buChar char=""/>
            </a:pPr>
            <a:r>
              <a:rPr lang="en-US" altLang="ko-KR" sz="1575" b="1">
                <a:effectLst/>
                <a:latin typeface="Arial" pitchFamily="34" charset="0"/>
                <a:ea typeface="굴림" pitchFamily="50" charset="-127"/>
                <a:cs typeface="Arial" pitchFamily="34" charset="0"/>
              </a:rPr>
              <a:t>The players: </a:t>
            </a:r>
          </a:p>
          <a:p>
            <a:pPr marL="616149" lvl="1" indent="-225028" eaLnBrk="1" hangingPunct="1">
              <a:buFont typeface="Verdana" pitchFamily="34" charset="0"/>
              <a:buChar char="◦"/>
            </a:pPr>
            <a:r>
              <a:rPr lang="en-US" altLang="ko-KR" sz="1350">
                <a:solidFill>
                  <a:schemeClr val="accent1"/>
                </a:solidFill>
                <a:effectLst/>
                <a:latin typeface="Arial" pitchFamily="34" charset="0"/>
                <a:ea typeface="굴림" pitchFamily="50" charset="-127"/>
                <a:cs typeface="Arial" pitchFamily="34" charset="0"/>
              </a:rPr>
              <a:t>Lee</a:t>
            </a:r>
            <a:r>
              <a:rPr lang="en-US" altLang="ko-KR" sz="1350">
                <a:effectLst/>
                <a:latin typeface="Arial" pitchFamily="34" charset="0"/>
                <a:ea typeface="굴림" pitchFamily="50" charset="-127"/>
                <a:cs typeface="Arial" pitchFamily="34" charset="0"/>
              </a:rPr>
              <a:t> Warren, engineering manager; </a:t>
            </a:r>
          </a:p>
          <a:p>
            <a:pPr marL="616149" lvl="1" indent="-225028" eaLnBrk="1" hangingPunct="1">
              <a:buFont typeface="Verdana" pitchFamily="34" charset="0"/>
              <a:buChar char="◦"/>
            </a:pPr>
            <a:r>
              <a:rPr lang="en-US" altLang="ko-KR" sz="1350">
                <a:solidFill>
                  <a:srgbClr val="D7FA7E"/>
                </a:solidFill>
                <a:effectLst/>
                <a:latin typeface="Arial" pitchFamily="34" charset="0"/>
                <a:ea typeface="굴림" pitchFamily="50" charset="-127"/>
                <a:cs typeface="Arial" pitchFamily="34" charset="0"/>
              </a:rPr>
              <a:t>Doug</a:t>
            </a:r>
            <a:r>
              <a:rPr lang="en-US" altLang="ko-KR" sz="1350">
                <a:effectLst/>
                <a:latin typeface="Arial" pitchFamily="34" charset="0"/>
                <a:ea typeface="굴림" pitchFamily="50" charset="-127"/>
                <a:cs typeface="Arial" pitchFamily="34" charset="0"/>
              </a:rPr>
              <a:t> Miller, software engineering manager; </a:t>
            </a:r>
          </a:p>
          <a:p>
            <a:pPr marL="616149" lvl="1" indent="-225028" eaLnBrk="1" hangingPunct="1">
              <a:buFont typeface="Verdana" pitchFamily="34" charset="0"/>
              <a:buChar char="◦"/>
            </a:pPr>
            <a:r>
              <a:rPr lang="en-US" altLang="ko-KR" sz="1350">
                <a:solidFill>
                  <a:srgbClr val="FF6699"/>
                </a:solidFill>
                <a:effectLst/>
                <a:latin typeface="Arial" pitchFamily="34" charset="0"/>
                <a:ea typeface="굴림" pitchFamily="50" charset="-127"/>
                <a:cs typeface="Arial" pitchFamily="34" charset="0"/>
              </a:rPr>
              <a:t>Jamie</a:t>
            </a:r>
            <a:r>
              <a:rPr lang="en-US" altLang="ko-KR" sz="1350">
                <a:effectLst/>
                <a:latin typeface="Arial" pitchFamily="34" charset="0"/>
                <a:ea typeface="굴림" pitchFamily="50" charset="-127"/>
                <a:cs typeface="Arial" pitchFamily="34" charset="0"/>
              </a:rPr>
              <a:t> Lazar, software team member; </a:t>
            </a:r>
          </a:p>
          <a:p>
            <a:pPr marL="616149" lvl="1" indent="-225028" eaLnBrk="1" hangingPunct="1">
              <a:buFont typeface="Verdana" pitchFamily="34" charset="0"/>
              <a:buChar char="◦"/>
            </a:pPr>
            <a:r>
              <a:rPr lang="en-US" altLang="ko-KR" sz="1350">
                <a:solidFill>
                  <a:srgbClr val="FF6699"/>
                </a:solidFill>
                <a:effectLst/>
                <a:latin typeface="Arial" pitchFamily="34" charset="0"/>
                <a:ea typeface="굴림" pitchFamily="50" charset="-127"/>
                <a:cs typeface="Arial" pitchFamily="34" charset="0"/>
              </a:rPr>
              <a:t>Vinod</a:t>
            </a:r>
            <a:r>
              <a:rPr lang="en-US" altLang="ko-KR" sz="1350">
                <a:effectLst/>
                <a:latin typeface="Arial" pitchFamily="34" charset="0"/>
                <a:ea typeface="굴림" pitchFamily="50" charset="-127"/>
                <a:cs typeface="Arial" pitchFamily="34" charset="0"/>
              </a:rPr>
              <a:t> Raman, software team member; </a:t>
            </a:r>
          </a:p>
          <a:p>
            <a:pPr marL="616149" lvl="1" indent="-225028" eaLnBrk="1" hangingPunct="1">
              <a:buFont typeface="Verdana" pitchFamily="34" charset="0"/>
              <a:buChar char="◦"/>
            </a:pPr>
            <a:r>
              <a:rPr lang="en-US" altLang="ko-KR" sz="1350">
                <a:solidFill>
                  <a:srgbClr val="FF6699"/>
                </a:solidFill>
                <a:effectLst/>
                <a:latin typeface="Arial" pitchFamily="34" charset="0"/>
                <a:ea typeface="굴림" pitchFamily="50" charset="-127"/>
                <a:cs typeface="Arial" pitchFamily="34" charset="0"/>
              </a:rPr>
              <a:t>Ed</a:t>
            </a:r>
            <a:r>
              <a:rPr lang="en-US" altLang="ko-KR" sz="1350">
                <a:effectLst/>
                <a:latin typeface="Arial" pitchFamily="34" charset="0"/>
                <a:ea typeface="굴림" pitchFamily="50" charset="-127"/>
                <a:cs typeface="Arial" pitchFamily="34" charset="0"/>
              </a:rPr>
              <a:t> Robbins, software team member.</a:t>
            </a:r>
            <a:endParaRPr lang="ko-KR" altLang="en-US" sz="1350">
              <a:effectLst/>
              <a:latin typeface="Arial" pitchFamily="34" charset="0"/>
              <a:ea typeface="굴림" pitchFamily="50" charset="-127"/>
              <a:cs typeface="Arial" pitchFamily="34" charset="0"/>
            </a:endParaRPr>
          </a:p>
          <a:p>
            <a:pPr marL="298252" indent="-298252" eaLnBrk="1" hangingPunct="1">
              <a:buFont typeface="Wingdings 2" pitchFamily="18" charset="2"/>
              <a:buChar char=""/>
            </a:pPr>
            <a:r>
              <a:rPr lang="en-US" altLang="ko-KR" sz="1800" b="1">
                <a:effectLst/>
                <a:latin typeface="Arial" pitchFamily="34" charset="0"/>
                <a:ea typeface="굴림" pitchFamily="50" charset="-127"/>
                <a:cs typeface="Arial" pitchFamily="34" charset="0"/>
              </a:rPr>
              <a:t>The conversation:</a:t>
            </a:r>
            <a:endParaRPr lang="ko-KR" altLang="en-US" sz="1800">
              <a:effectLst/>
              <a:latin typeface="Arial" pitchFamily="34" charset="0"/>
              <a:ea typeface="굴림" pitchFamily="50" charset="-127"/>
              <a:cs typeface="Arial" pitchFamily="34" charset="0"/>
            </a:endParaRPr>
          </a:p>
          <a:p>
            <a:pPr marL="298252" indent="-298252" eaLnBrk="1" hangingPunct="1">
              <a:buFont typeface="Wingdings 2" pitchFamily="18" charset="2"/>
              <a:buChar char=""/>
            </a:pPr>
            <a:r>
              <a:rPr lang="en-US" altLang="ko-KR" sz="1800" b="1">
                <a:solidFill>
                  <a:schemeClr val="accent1"/>
                </a:solidFill>
                <a:effectLst/>
                <a:latin typeface="Arial" pitchFamily="34" charset="0"/>
                <a:ea typeface="굴림" pitchFamily="50" charset="-127"/>
                <a:cs typeface="Arial" pitchFamily="34" charset="0"/>
              </a:rPr>
              <a:t>Lee</a:t>
            </a:r>
            <a:r>
              <a:rPr lang="en-US" altLang="ko-KR" sz="1800" b="1">
                <a:effectLst/>
                <a:latin typeface="Arial" pitchFamily="34" charset="0"/>
                <a:ea typeface="굴림" pitchFamily="50" charset="-127"/>
                <a:cs typeface="Arial" pitchFamily="34" charset="0"/>
              </a:rPr>
              <a:t>: </a:t>
            </a:r>
            <a:r>
              <a:rPr lang="en-US" altLang="ko-KR" sz="1800">
                <a:effectLst/>
                <a:latin typeface="Arial" pitchFamily="34" charset="0"/>
                <a:ea typeface="굴림" pitchFamily="50" charset="-127"/>
                <a:cs typeface="Arial" pitchFamily="34" charset="0"/>
              </a:rPr>
              <a:t>So let's recapitulate. I've spent some time discussing the </a:t>
            </a:r>
            <a:r>
              <a:rPr lang="en-US" altLang="ko-KR" sz="1800" i="1">
                <a:effectLst/>
                <a:latin typeface="Arial" pitchFamily="34" charset="0"/>
                <a:ea typeface="굴림" pitchFamily="50" charset="-127"/>
                <a:cs typeface="Arial" pitchFamily="34" charset="0"/>
              </a:rPr>
              <a:t>SafeHome </a:t>
            </a:r>
            <a:r>
              <a:rPr lang="en-US" altLang="ko-KR" sz="1800">
                <a:effectLst/>
                <a:latin typeface="Arial" pitchFamily="34" charset="0"/>
                <a:ea typeface="굴림" pitchFamily="50" charset="-127"/>
                <a:cs typeface="Arial" pitchFamily="34" charset="0"/>
              </a:rPr>
              <a:t>product line as we see it at the moment. No doubt, we've got a lot of work to do to simply define the thing, but I'd like you guys to begin thinking about how you're going to approach the </a:t>
            </a:r>
            <a:r>
              <a:rPr lang="en-US" altLang="ko-KR" sz="1800">
                <a:solidFill>
                  <a:srgbClr val="FF0000"/>
                </a:solidFill>
                <a:effectLst/>
                <a:latin typeface="Arial" pitchFamily="34" charset="0"/>
                <a:ea typeface="굴림" pitchFamily="50" charset="-127"/>
                <a:cs typeface="Arial" pitchFamily="34" charset="0"/>
              </a:rPr>
              <a:t>software part </a:t>
            </a:r>
            <a:r>
              <a:rPr lang="en-US" altLang="ko-KR" sz="1800">
                <a:effectLst/>
                <a:latin typeface="Arial" pitchFamily="34" charset="0"/>
                <a:ea typeface="굴림" pitchFamily="50" charset="-127"/>
                <a:cs typeface="Arial" pitchFamily="34" charset="0"/>
              </a:rPr>
              <a:t>of this project.</a:t>
            </a:r>
            <a:endParaRPr lang="ko-KR" altLang="en-US" sz="2250">
              <a:effectLst/>
              <a:latin typeface="Arial" pitchFamily="34" charset="0"/>
              <a:ea typeface="굴림" pitchFamily="50" charset="-127"/>
              <a:cs typeface="Arial" pitchFamily="34" charset="0"/>
            </a:endParaRPr>
          </a:p>
          <a:p>
            <a:pPr marL="298252" indent="-298252" eaLnBrk="1" hangingPunct="1">
              <a:buFont typeface="Wingdings 2" pitchFamily="18" charset="2"/>
              <a:buChar char=""/>
            </a:pPr>
            <a:endParaRPr lang="ko-KR" altLang="en-US" sz="2250">
              <a:effectLst/>
              <a:latin typeface="Arial" pitchFamily="34" charset="0"/>
              <a:ea typeface="굴림" pitchFamily="50" charset="-127"/>
              <a:cs typeface="Arial" pitchFamily="34" charset="0"/>
            </a:endParaRPr>
          </a:p>
        </p:txBody>
      </p:sp>
      <p:sp>
        <p:nvSpPr>
          <p:cNvPr id="16388" name="바닥글 개체 틀 3"/>
          <p:cNvSpPr txBox="1">
            <a:spLocks noGrp="1"/>
          </p:cNvSpPr>
          <p:nvPr/>
        </p:nvSpPr>
        <p:spPr bwMode="auto">
          <a:xfrm>
            <a:off x="2002631" y="6479381"/>
            <a:ext cx="1687712" cy="280393"/>
          </a:xfrm>
          <a:prstGeom prst="rect">
            <a:avLst/>
          </a:prstGeom>
          <a:noFill/>
          <a:ln w="9525">
            <a:noFill/>
            <a:miter lim="800000"/>
            <a:headEnd/>
            <a:tailEnd/>
          </a:ln>
        </p:spPr>
        <p:txBody>
          <a:bodyPr anchor="b"/>
          <a:lstStyle/>
          <a:p>
            <a:pPr defTabSz="1028700" eaLnBrk="0" fontAlgn="base" hangingPunct="0">
              <a:lnSpc>
                <a:spcPct val="90000"/>
              </a:lnSpc>
              <a:spcBef>
                <a:spcPct val="50000"/>
              </a:spcBef>
              <a:spcAft>
                <a:spcPct val="0"/>
              </a:spcAft>
            </a:pPr>
            <a:r>
              <a:rPr lang="en-US" altLang="ko-KR" sz="1125">
                <a:solidFill>
                  <a:srgbClr val="FFFFFF"/>
                </a:solidFill>
                <a:latin typeface="Avant Garde" charset="0"/>
                <a:ea typeface="굴림" pitchFamily="50" charset="-127"/>
              </a:rPr>
              <a:t>CS350 Intro. to SE Spring 2008  </a:t>
            </a:r>
            <a:endParaRPr lang="en-US" altLang="ko-KR" sz="1125">
              <a:solidFill>
                <a:srgbClr val="003399"/>
              </a:solidFill>
              <a:latin typeface="Avant Garde" charset="0"/>
              <a:ea typeface="굴림" pitchFamily="50" charset="-127"/>
            </a:endParaRPr>
          </a:p>
        </p:txBody>
      </p:sp>
      <p:sp>
        <p:nvSpPr>
          <p:cNvPr id="16389" name="슬라이드 번호 개체 틀 4"/>
          <p:cNvSpPr txBox="1">
            <a:spLocks noGrp="1"/>
          </p:cNvSpPr>
          <p:nvPr/>
        </p:nvSpPr>
        <p:spPr bwMode="auto">
          <a:xfrm>
            <a:off x="10221516" y="6248997"/>
            <a:ext cx="710803" cy="475059"/>
          </a:xfrm>
          <a:prstGeom prst="rect">
            <a:avLst/>
          </a:prstGeom>
          <a:noFill/>
          <a:ln w="9525">
            <a:noFill/>
            <a:miter lim="800000"/>
            <a:headEnd/>
            <a:tailEnd/>
          </a:ln>
        </p:spPr>
        <p:txBody>
          <a:bodyPr anchor="b"/>
          <a:lstStyle/>
          <a:p>
            <a:pPr algn="r" defTabSz="1028700" fontAlgn="base">
              <a:spcBef>
                <a:spcPct val="0"/>
              </a:spcBef>
              <a:spcAft>
                <a:spcPct val="0"/>
              </a:spcAft>
            </a:pPr>
            <a:fld id="{DC5A83B2-9F18-4C7F-8A81-90371990049C}" type="slidenum">
              <a:rPr lang="ko-KR" altLang="en-US" sz="1350">
                <a:solidFill>
                  <a:srgbClr val="FFFFFF"/>
                </a:solidFill>
                <a:latin typeface="Arial" pitchFamily="34" charset="0"/>
                <a:ea typeface="굴림" pitchFamily="50" charset="-127"/>
              </a:rPr>
              <a:pPr algn="r" defTabSz="1028700" fontAlgn="base">
                <a:spcBef>
                  <a:spcPct val="0"/>
                </a:spcBef>
                <a:spcAft>
                  <a:spcPct val="0"/>
                </a:spcAft>
              </a:pPr>
              <a:t>20</a:t>
            </a:fld>
            <a:endParaRPr lang="en-US" altLang="ko-KR" sz="1350">
              <a:solidFill>
                <a:srgbClr val="FFFFFF"/>
              </a:solidFill>
              <a:latin typeface="Arial" pitchFamily="34" charset="0"/>
              <a:ea typeface="굴림" pitchFamily="50" charset="-127"/>
            </a:endParaRPr>
          </a:p>
        </p:txBody>
      </p:sp>
      <p:sp>
        <p:nvSpPr>
          <p:cNvPr id="16390" name="내용 개체 틀 2"/>
          <p:cNvSpPr txBox="1">
            <a:spLocks/>
          </p:cNvSpPr>
          <p:nvPr/>
        </p:nvSpPr>
        <p:spPr bwMode="auto">
          <a:xfrm>
            <a:off x="5670947" y="1134071"/>
            <a:ext cx="5136356" cy="4550569"/>
          </a:xfrm>
          <a:prstGeom prst="rect">
            <a:avLst/>
          </a:prstGeom>
          <a:noFill/>
          <a:ln w="9525">
            <a:noFill/>
            <a:miter lim="800000"/>
            <a:headEnd/>
            <a:tailEnd/>
          </a:ln>
        </p:spPr>
        <p:txBody>
          <a:bodyPr/>
          <a:lstStyle/>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Seems like we've been pretty disorganized in our approach to software in the past.</a:t>
            </a: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Ed: </a:t>
            </a:r>
            <a:r>
              <a:rPr lang="en-US" altLang="ko-KR">
                <a:solidFill>
                  <a:srgbClr val="003399"/>
                </a:solidFill>
                <a:latin typeface="Arial" pitchFamily="34" charset="0"/>
                <a:ea typeface="굴림" pitchFamily="50" charset="-127"/>
                <a:cs typeface="Arial" pitchFamily="34" charset="0"/>
              </a:rPr>
              <a:t>I don't know, Doug. We always got product out the door.</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True, but not without a lot of grief, and this project looks like it's bigger and more complex than anything we've done in the past.</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Jamie: </a:t>
            </a:r>
            <a:r>
              <a:rPr lang="en-US" altLang="ko-KR">
                <a:solidFill>
                  <a:srgbClr val="003399"/>
                </a:solidFill>
                <a:latin typeface="Arial" pitchFamily="34" charset="0"/>
                <a:ea typeface="굴림" pitchFamily="50" charset="-127"/>
                <a:cs typeface="Arial" pitchFamily="34" charset="0"/>
              </a:rPr>
              <a:t>Doesn't look that hard, but I agree ... our ad hoc approach to past projects won't work here, particularly if we have a very tight timeline.</a:t>
            </a: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(smiling): </a:t>
            </a:r>
            <a:r>
              <a:rPr lang="en-US" altLang="ko-KR">
                <a:solidFill>
                  <a:srgbClr val="003399"/>
                </a:solidFill>
                <a:latin typeface="Arial" pitchFamily="34" charset="0"/>
                <a:ea typeface="굴림" pitchFamily="50" charset="-127"/>
                <a:cs typeface="Arial" pitchFamily="34" charset="0"/>
              </a:rPr>
              <a:t>I want to be a bit more </a:t>
            </a:r>
            <a:r>
              <a:rPr lang="en-US" altLang="ko-KR">
                <a:solidFill>
                  <a:srgbClr val="FF0000"/>
                </a:solidFill>
                <a:latin typeface="Arial" pitchFamily="34" charset="0"/>
                <a:ea typeface="굴림" pitchFamily="50" charset="-127"/>
                <a:cs typeface="Arial" pitchFamily="34" charset="0"/>
              </a:rPr>
              <a:t>professional</a:t>
            </a:r>
            <a:r>
              <a:rPr lang="en-US" altLang="ko-KR">
                <a:solidFill>
                  <a:srgbClr val="003399"/>
                </a:solidFill>
                <a:latin typeface="Arial" pitchFamily="34" charset="0"/>
                <a:ea typeface="굴림" pitchFamily="50" charset="-127"/>
                <a:cs typeface="Arial" pitchFamily="34" charset="0"/>
              </a:rPr>
              <a:t> in our approach. I went to a short course last week and learned a lot about software engineering ... good stuff. We need a process here.</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endParaRPr lang="ko-KR" altLang="en-US">
              <a:solidFill>
                <a:srgbClr val="003399"/>
              </a:solidFill>
              <a:latin typeface="Arial" pitchFamily="34" charset="0"/>
              <a:ea typeface="굴림" pitchFamily="50" charset="-127"/>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바닥글 개체 틀 3"/>
          <p:cNvSpPr txBox="1">
            <a:spLocks noGrp="1"/>
          </p:cNvSpPr>
          <p:nvPr/>
        </p:nvSpPr>
        <p:spPr bwMode="auto">
          <a:xfrm>
            <a:off x="2002631" y="6479381"/>
            <a:ext cx="1687712" cy="280393"/>
          </a:xfrm>
          <a:prstGeom prst="rect">
            <a:avLst/>
          </a:prstGeom>
          <a:noFill/>
          <a:ln w="9525">
            <a:noFill/>
            <a:miter lim="800000"/>
            <a:headEnd/>
            <a:tailEnd/>
          </a:ln>
        </p:spPr>
        <p:txBody>
          <a:bodyPr anchor="b"/>
          <a:lstStyle/>
          <a:p>
            <a:pPr defTabSz="1028700" eaLnBrk="0" fontAlgn="base" hangingPunct="0">
              <a:lnSpc>
                <a:spcPct val="90000"/>
              </a:lnSpc>
              <a:spcBef>
                <a:spcPct val="50000"/>
              </a:spcBef>
              <a:spcAft>
                <a:spcPct val="0"/>
              </a:spcAft>
            </a:pPr>
            <a:r>
              <a:rPr lang="en-US" altLang="ko-KR" sz="1125">
                <a:solidFill>
                  <a:srgbClr val="FFFFFF"/>
                </a:solidFill>
                <a:latin typeface="Arial" pitchFamily="34" charset="0"/>
                <a:ea typeface="굴림" pitchFamily="50" charset="-127"/>
                <a:cs typeface="Arial" pitchFamily="34" charset="0"/>
              </a:rPr>
              <a:t>CS350 Intro. to SE Spring 2008  </a:t>
            </a:r>
            <a:endParaRPr lang="en-US" altLang="ko-KR" sz="1125">
              <a:solidFill>
                <a:srgbClr val="003399"/>
              </a:solidFill>
              <a:latin typeface="Arial" pitchFamily="34" charset="0"/>
              <a:ea typeface="굴림" pitchFamily="50" charset="-127"/>
              <a:cs typeface="Arial" pitchFamily="34" charset="0"/>
            </a:endParaRPr>
          </a:p>
        </p:txBody>
      </p:sp>
      <p:sp>
        <p:nvSpPr>
          <p:cNvPr id="17411" name="슬라이드 번호 개체 틀 4"/>
          <p:cNvSpPr txBox="1">
            <a:spLocks noGrp="1"/>
          </p:cNvSpPr>
          <p:nvPr/>
        </p:nvSpPr>
        <p:spPr bwMode="auto">
          <a:xfrm>
            <a:off x="10221516" y="6248997"/>
            <a:ext cx="710803" cy="475059"/>
          </a:xfrm>
          <a:prstGeom prst="rect">
            <a:avLst/>
          </a:prstGeom>
          <a:noFill/>
          <a:ln w="9525">
            <a:noFill/>
            <a:miter lim="800000"/>
            <a:headEnd/>
            <a:tailEnd/>
          </a:ln>
        </p:spPr>
        <p:txBody>
          <a:bodyPr anchor="b"/>
          <a:lstStyle/>
          <a:p>
            <a:pPr algn="r" defTabSz="1028700" fontAlgn="base">
              <a:spcBef>
                <a:spcPct val="0"/>
              </a:spcBef>
              <a:spcAft>
                <a:spcPct val="0"/>
              </a:spcAft>
            </a:pPr>
            <a:fld id="{C3C4C44F-9D35-4B90-8950-DF2D8E6B13EC}" type="slidenum">
              <a:rPr lang="ko-KR" altLang="en-US" sz="1350">
                <a:solidFill>
                  <a:srgbClr val="FFFFFF"/>
                </a:solidFill>
                <a:latin typeface="Arial" pitchFamily="34" charset="0"/>
                <a:ea typeface="굴림" pitchFamily="50" charset="-127"/>
                <a:cs typeface="Arial" pitchFamily="34" charset="0"/>
              </a:rPr>
              <a:pPr algn="r" defTabSz="1028700" fontAlgn="base">
                <a:spcBef>
                  <a:spcPct val="0"/>
                </a:spcBef>
                <a:spcAft>
                  <a:spcPct val="0"/>
                </a:spcAft>
              </a:pPr>
              <a:t>21</a:t>
            </a:fld>
            <a:endParaRPr lang="en-US" altLang="ko-KR" sz="1350">
              <a:solidFill>
                <a:srgbClr val="FFFFFF"/>
              </a:solidFill>
              <a:latin typeface="Arial" pitchFamily="34" charset="0"/>
              <a:ea typeface="굴림" pitchFamily="50" charset="-127"/>
              <a:cs typeface="Arial" pitchFamily="34" charset="0"/>
            </a:endParaRPr>
          </a:p>
        </p:txBody>
      </p:sp>
      <p:sp>
        <p:nvSpPr>
          <p:cNvPr id="17412" name="내용 개체 틀 2"/>
          <p:cNvSpPr txBox="1">
            <a:spLocks/>
          </p:cNvSpPr>
          <p:nvPr/>
        </p:nvSpPr>
        <p:spPr bwMode="auto">
          <a:xfrm>
            <a:off x="6122790" y="1023343"/>
            <a:ext cx="4539853" cy="4548782"/>
          </a:xfrm>
          <a:prstGeom prst="rect">
            <a:avLst/>
          </a:prstGeom>
          <a:noFill/>
          <a:ln w="9525">
            <a:noFill/>
            <a:miter lim="800000"/>
            <a:headEnd/>
            <a:tailEnd/>
          </a:ln>
        </p:spPr>
        <p:txBody>
          <a:bodyPr/>
          <a:lstStyle/>
          <a:p>
            <a:pPr marL="385763" indent="16074" defTabSz="1028700" eaLnBrk="0" fontAlgn="base" hangingPunct="0">
              <a:spcBef>
                <a:spcPct val="20000"/>
              </a:spcBef>
              <a:spcAft>
                <a:spcPct val="0"/>
              </a:spcAft>
              <a:buClr>
                <a:srgbClr val="FFCC00"/>
              </a:buClr>
              <a:buSzPct val="70000"/>
            </a:pPr>
            <a:endParaRPr lang="ko-KR" altLang="en-US" sz="2700">
              <a:solidFill>
                <a:srgbClr val="003399"/>
              </a:solidFill>
              <a:latin typeface="Arial" pitchFamily="34" charset="0"/>
              <a:ea typeface="굴림" pitchFamily="50" charset="-127"/>
              <a:cs typeface="Arial" pitchFamily="34" charset="0"/>
            </a:endParaRPr>
          </a:p>
        </p:txBody>
      </p:sp>
      <p:sp>
        <p:nvSpPr>
          <p:cNvPr id="17413" name="내용 개체 틀 2"/>
          <p:cNvSpPr txBox="1">
            <a:spLocks/>
          </p:cNvSpPr>
          <p:nvPr/>
        </p:nvSpPr>
        <p:spPr bwMode="auto">
          <a:xfrm>
            <a:off x="952500" y="909043"/>
            <a:ext cx="5039916" cy="5393531"/>
          </a:xfrm>
          <a:prstGeom prst="rect">
            <a:avLst/>
          </a:prstGeom>
          <a:noFill/>
          <a:ln w="9525">
            <a:noFill/>
            <a:miter lim="800000"/>
            <a:headEnd/>
            <a:tailEnd/>
          </a:ln>
        </p:spPr>
        <p:txBody>
          <a:bodyPr/>
          <a:lstStyle/>
          <a:p>
            <a:pPr marL="385763" indent="16074" defTabSz="1028700" eaLnBrk="0" fontAlgn="base" hangingPunct="0">
              <a:spcBef>
                <a:spcPct val="20000"/>
              </a:spcBef>
              <a:spcAft>
                <a:spcPct val="0"/>
              </a:spcAft>
              <a:buClr>
                <a:srgbClr val="FFCC00"/>
              </a:buClr>
              <a:buSzPct val="70000"/>
              <a:buFont typeface="Arial" pitchFamily="34" charset="0"/>
              <a:buChar char="•"/>
            </a:pP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Jamie (with a frown): </a:t>
            </a:r>
            <a:r>
              <a:rPr lang="en-US" altLang="ko-KR">
                <a:solidFill>
                  <a:srgbClr val="003399"/>
                </a:solidFill>
                <a:latin typeface="Arial" pitchFamily="34" charset="0"/>
                <a:ea typeface="굴림" pitchFamily="50" charset="-127"/>
                <a:cs typeface="Arial" pitchFamily="34" charset="0"/>
              </a:rPr>
              <a:t>My job is to build computer programs, </a:t>
            </a:r>
            <a:r>
              <a:rPr lang="en-US" altLang="ko-KR">
                <a:solidFill>
                  <a:srgbClr val="FF0000"/>
                </a:solidFill>
                <a:latin typeface="Arial" pitchFamily="34" charset="0"/>
                <a:ea typeface="굴림" pitchFamily="50" charset="-127"/>
                <a:cs typeface="Arial" pitchFamily="34" charset="0"/>
              </a:rPr>
              <a:t>not push paper around</a:t>
            </a:r>
            <a:endParaRPr lang="en-US" altLang="ko-KR" b="1">
              <a:solidFill>
                <a:srgbClr val="FF0000"/>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Give it a chance before you go negative on me. Here's what I mean. [Doug proceeds to describe the process framework described in Chapter 2 and the prescriptive process models presented to this point.</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So anyway, it seems to me that a linear model is not for us ... assumes we have all requirements up front and knowing this place, that's not likely.</a:t>
            </a: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Vinod: </a:t>
            </a:r>
            <a:r>
              <a:rPr lang="en-US" altLang="ko-KR">
                <a:solidFill>
                  <a:srgbClr val="003399"/>
                </a:solidFill>
                <a:latin typeface="Arial" pitchFamily="34" charset="0"/>
                <a:ea typeface="굴림" pitchFamily="50" charset="-127"/>
                <a:cs typeface="Arial" pitchFamily="34" charset="0"/>
              </a:rPr>
              <a:t>Yeah, and that RAD model sounds way too IT- oriented ... probably good for building an inventory control system or something, but it's just not right for </a:t>
            </a:r>
            <a:r>
              <a:rPr lang="en-US" altLang="ko-KR" i="1">
                <a:solidFill>
                  <a:srgbClr val="003399"/>
                </a:solidFill>
                <a:latin typeface="Arial" pitchFamily="34" charset="0"/>
                <a:ea typeface="굴림" pitchFamily="50" charset="-127"/>
                <a:cs typeface="Arial" pitchFamily="34" charset="0"/>
              </a:rPr>
              <a:t>SafeHome</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endParaRPr lang="ko-KR" altLang="en-US">
              <a:solidFill>
                <a:srgbClr val="003399"/>
              </a:solidFill>
              <a:latin typeface="Arial" pitchFamily="34" charset="0"/>
              <a:ea typeface="굴림" pitchFamily="50" charset="-127"/>
              <a:cs typeface="Arial" pitchFamily="34" charset="0"/>
            </a:endParaRPr>
          </a:p>
        </p:txBody>
      </p:sp>
      <p:sp>
        <p:nvSpPr>
          <p:cNvPr id="17414" name="내용 개체 틀 2"/>
          <p:cNvSpPr txBox="1">
            <a:spLocks/>
          </p:cNvSpPr>
          <p:nvPr/>
        </p:nvSpPr>
        <p:spPr bwMode="auto">
          <a:xfrm>
            <a:off x="6003132" y="912615"/>
            <a:ext cx="4798815" cy="4548782"/>
          </a:xfrm>
          <a:prstGeom prst="rect">
            <a:avLst/>
          </a:prstGeom>
          <a:noFill/>
          <a:ln w="9525">
            <a:noFill/>
            <a:miter lim="800000"/>
            <a:headEnd/>
            <a:tailEnd/>
          </a:ln>
        </p:spPr>
        <p:txBody>
          <a:bodyPr/>
          <a:lstStyle/>
          <a:p>
            <a:pPr marL="385763" indent="16074" defTabSz="1028700" eaLnBrk="0" fontAlgn="base" hangingPunct="0">
              <a:spcBef>
                <a:spcPct val="20000"/>
              </a:spcBef>
              <a:spcAft>
                <a:spcPct val="0"/>
              </a:spcAft>
              <a:buClr>
                <a:srgbClr val="FFCC00"/>
              </a:buClr>
              <a:buSzPct val="70000"/>
            </a:pPr>
            <a:r>
              <a:rPr lang="en-US" altLang="ko-KR" i="1">
                <a:solidFill>
                  <a:srgbClr val="003399"/>
                </a:solidFill>
                <a:latin typeface="Arial" pitchFamily="34" charset="0"/>
                <a:ea typeface="굴림" pitchFamily="50" charset="-127"/>
                <a:cs typeface="Arial" pitchFamily="34" charset="0"/>
              </a:rPr>
              <a:t> </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I agree.</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Ed: </a:t>
            </a:r>
            <a:r>
              <a:rPr lang="en-US" altLang="ko-KR">
                <a:solidFill>
                  <a:srgbClr val="003399"/>
                </a:solidFill>
                <a:latin typeface="Arial" pitchFamily="34" charset="0"/>
                <a:ea typeface="굴림" pitchFamily="50" charset="-127"/>
                <a:cs typeface="Arial" pitchFamily="34" charset="0"/>
              </a:rPr>
              <a:t>That prototyping approach seems OK. A lot like what we do here anyway.</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Vinod: </a:t>
            </a:r>
            <a:r>
              <a:rPr lang="en-US" altLang="ko-KR">
                <a:solidFill>
                  <a:srgbClr val="003399"/>
                </a:solidFill>
                <a:latin typeface="Arial" pitchFamily="34" charset="0"/>
                <a:ea typeface="굴림" pitchFamily="50" charset="-127"/>
                <a:cs typeface="Arial" pitchFamily="34" charset="0"/>
              </a:rPr>
              <a:t>That's a problem. I'm worried that it doesn't provide us with enough structure.</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r>
              <a:rPr lang="en-US" altLang="ko-KR" b="1">
                <a:solidFill>
                  <a:srgbClr val="003399"/>
                </a:solidFill>
                <a:latin typeface="Arial" pitchFamily="34" charset="0"/>
                <a:ea typeface="굴림" pitchFamily="50" charset="-127"/>
                <a:cs typeface="Arial" pitchFamily="34" charset="0"/>
              </a:rPr>
              <a:t>Doug: </a:t>
            </a:r>
            <a:r>
              <a:rPr lang="en-US" altLang="ko-KR">
                <a:solidFill>
                  <a:srgbClr val="003399"/>
                </a:solidFill>
                <a:latin typeface="Arial" pitchFamily="34" charset="0"/>
                <a:ea typeface="굴림" pitchFamily="50" charset="-127"/>
                <a:cs typeface="Arial" pitchFamily="34" charset="0"/>
              </a:rPr>
              <a:t>Not to worry. We've got plenty of other options, and I want you guys to pick what's best for the team and best for the project.</a:t>
            </a:r>
            <a:endParaRPr lang="ko-KR" altLang="en-US">
              <a:solidFill>
                <a:srgbClr val="003399"/>
              </a:solidFill>
              <a:latin typeface="Arial" pitchFamily="34" charset="0"/>
              <a:ea typeface="굴림" pitchFamily="50" charset="-127"/>
              <a:cs typeface="Arial" pitchFamily="34" charset="0"/>
            </a:endParaRPr>
          </a:p>
          <a:p>
            <a:pPr marL="385763" indent="16074" defTabSz="1028700" eaLnBrk="0" fontAlgn="base" hangingPunct="0">
              <a:spcBef>
                <a:spcPct val="20000"/>
              </a:spcBef>
              <a:spcAft>
                <a:spcPct val="0"/>
              </a:spcAft>
              <a:buClr>
                <a:srgbClr val="FFCC00"/>
              </a:buClr>
              <a:buSzPct val="70000"/>
              <a:buFont typeface="Wingdings" pitchFamily="2" charset="2"/>
              <a:buChar char="n"/>
            </a:pPr>
            <a:endParaRPr lang="ko-KR" altLang="en-US" sz="2250">
              <a:solidFill>
                <a:srgbClr val="003399"/>
              </a:solidFill>
              <a:latin typeface="Arial" pitchFamily="34" charset="0"/>
              <a:ea typeface="굴림" pitchFamily="50" charset="-127"/>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rrowheads="1"/>
          </p:cNvSpPr>
          <p:nvPr>
            <p:ph type="title"/>
          </p:nvPr>
        </p:nvSpPr>
        <p:spPr>
          <a:xfrm>
            <a:off x="1072159" y="275034"/>
            <a:ext cx="10040541" cy="1143000"/>
          </a:xfrm>
        </p:spPr>
        <p:txBody>
          <a:bodyPr/>
          <a:lstStyle/>
          <a:p>
            <a:pPr eaLnBrk="1" hangingPunct="1">
              <a:defRPr/>
            </a:pPr>
            <a:r>
              <a:rPr lang="en-US" altLang="ko-KR" sz="3600" i="1" dirty="0">
                <a:solidFill>
                  <a:schemeClr val="accent1">
                    <a:tint val="88000"/>
                    <a:satMod val="150000"/>
                  </a:schemeClr>
                </a:solidFill>
                <a:latin typeface="Arial" pitchFamily="34" charset="0"/>
                <a:cs typeface="Arial" pitchFamily="34" charset="0"/>
              </a:rPr>
              <a:t>Selecting a Process Model, Part 2 (pg31) </a:t>
            </a:r>
            <a:endParaRPr lang="en-US" altLang="ko-KR" sz="3600" dirty="0">
              <a:latin typeface="Arial" pitchFamily="34" charset="0"/>
              <a:ea typeface="굴림" pitchFamily="50" charset="-127"/>
              <a:cs typeface="Arial" pitchFamily="34" charset="0"/>
            </a:endParaRPr>
          </a:p>
        </p:txBody>
      </p:sp>
      <p:sp>
        <p:nvSpPr>
          <p:cNvPr id="18435" name="Rectangle 3"/>
          <p:cNvSpPr>
            <a:spLocks noGrp="1" noRot="1" noChangeArrowheads="1"/>
          </p:cNvSpPr>
          <p:nvPr>
            <p:ph idx="1"/>
          </p:nvPr>
        </p:nvSpPr>
        <p:spPr>
          <a:xfrm>
            <a:off x="1225749" y="1294806"/>
            <a:ext cx="4823817" cy="4959548"/>
          </a:xfrm>
        </p:spPr>
        <p:txBody>
          <a:bodyPr/>
          <a:lstStyle/>
          <a:p>
            <a:pPr eaLnBrk="1" hangingPunct="1"/>
            <a:r>
              <a:rPr lang="en-US" altLang="ko-KR" sz="1800">
                <a:effectLst/>
                <a:latin typeface="Arial" pitchFamily="34" charset="0"/>
                <a:ea typeface="굴림" pitchFamily="50" charset="-127"/>
                <a:cs typeface="Arial" pitchFamily="34" charset="0"/>
              </a:rPr>
              <a:t>The players: </a:t>
            </a:r>
          </a:p>
          <a:p>
            <a:pPr lvl="1" eaLnBrk="1" hangingPunct="1"/>
            <a:r>
              <a:rPr lang="en-US" altLang="ko-KR" sz="1575">
                <a:solidFill>
                  <a:srgbClr val="FF6699"/>
                </a:solidFill>
                <a:effectLst/>
                <a:latin typeface="Arial" pitchFamily="34" charset="0"/>
                <a:ea typeface="굴림" pitchFamily="50" charset="-127"/>
                <a:cs typeface="Arial" pitchFamily="34" charset="0"/>
              </a:rPr>
              <a:t>Lee</a:t>
            </a:r>
            <a:r>
              <a:rPr lang="en-US" altLang="ko-KR" sz="1575">
                <a:effectLst/>
                <a:latin typeface="Arial" pitchFamily="34" charset="0"/>
                <a:ea typeface="굴림" pitchFamily="50" charset="-127"/>
                <a:cs typeface="Arial" pitchFamily="34" charset="0"/>
              </a:rPr>
              <a:t> Warren: engineering manager</a:t>
            </a:r>
          </a:p>
          <a:p>
            <a:pPr lvl="1" eaLnBrk="1" hangingPunct="1"/>
            <a:r>
              <a:rPr lang="en-US" altLang="ko-KR" sz="1575">
                <a:solidFill>
                  <a:srgbClr val="FF6699"/>
                </a:solidFill>
                <a:effectLst/>
                <a:latin typeface="Arial" pitchFamily="34" charset="0"/>
                <a:ea typeface="굴림" pitchFamily="50" charset="-127"/>
                <a:cs typeface="Arial" pitchFamily="34" charset="0"/>
              </a:rPr>
              <a:t>Doug</a:t>
            </a:r>
            <a:r>
              <a:rPr lang="en-US" altLang="ko-KR" sz="1575">
                <a:effectLst/>
                <a:latin typeface="Arial" pitchFamily="34" charset="0"/>
                <a:ea typeface="굴림" pitchFamily="50" charset="-127"/>
                <a:cs typeface="Arial" pitchFamily="34" charset="0"/>
              </a:rPr>
              <a:t> Miller: SE manager</a:t>
            </a:r>
          </a:p>
          <a:p>
            <a:pPr lvl="1" eaLnBrk="1" hangingPunct="1"/>
            <a:r>
              <a:rPr lang="en-US" altLang="ko-KR" sz="1575">
                <a:solidFill>
                  <a:srgbClr val="FF6699"/>
                </a:solidFill>
                <a:effectLst/>
                <a:latin typeface="Arial" pitchFamily="34" charset="0"/>
                <a:ea typeface="굴림" pitchFamily="50" charset="-127"/>
                <a:cs typeface="Arial" pitchFamily="34" charset="0"/>
              </a:rPr>
              <a:t>Ed</a:t>
            </a:r>
            <a:r>
              <a:rPr lang="en-US" altLang="ko-KR" sz="1575">
                <a:effectLst/>
                <a:latin typeface="Arial" pitchFamily="34" charset="0"/>
                <a:ea typeface="굴림" pitchFamily="50" charset="-127"/>
                <a:cs typeface="Arial" pitchFamily="34" charset="0"/>
              </a:rPr>
              <a:t> and </a:t>
            </a:r>
            <a:r>
              <a:rPr lang="en-US" altLang="ko-KR" sz="1575">
                <a:solidFill>
                  <a:srgbClr val="FF6699"/>
                </a:solidFill>
                <a:effectLst/>
                <a:latin typeface="Arial" pitchFamily="34" charset="0"/>
                <a:ea typeface="굴림" pitchFamily="50" charset="-127"/>
                <a:cs typeface="Arial" pitchFamily="34" charset="0"/>
              </a:rPr>
              <a:t>Vinod</a:t>
            </a:r>
            <a:r>
              <a:rPr lang="en-US" altLang="ko-KR" sz="1575">
                <a:effectLst/>
                <a:latin typeface="Arial" pitchFamily="34" charset="0"/>
                <a:ea typeface="굴림" pitchFamily="50" charset="-127"/>
                <a:cs typeface="Arial" pitchFamily="34" charset="0"/>
              </a:rPr>
              <a:t>: members of the SE team</a:t>
            </a:r>
          </a:p>
          <a:p>
            <a:pPr eaLnBrk="1" hangingPunct="1">
              <a:buFont typeface="Wingdings" pitchFamily="2" charset="2"/>
              <a:buNone/>
            </a:pPr>
            <a:r>
              <a:rPr lang="en-US" altLang="ko-KR" sz="1800">
                <a:effectLst/>
                <a:latin typeface="Arial" pitchFamily="34" charset="0"/>
                <a:ea typeface="굴림" pitchFamily="50" charset="-127"/>
                <a:cs typeface="Arial" pitchFamily="34" charset="0"/>
              </a:rPr>
              <a:t>The conversation: (</a:t>
            </a:r>
            <a:r>
              <a:rPr lang="en-US" altLang="ko-KR" sz="1800">
                <a:solidFill>
                  <a:srgbClr val="FF6699"/>
                </a:solidFill>
                <a:effectLst/>
                <a:latin typeface="Arial" pitchFamily="34" charset="0"/>
                <a:ea typeface="굴림" pitchFamily="50" charset="-127"/>
                <a:cs typeface="Arial" pitchFamily="34" charset="0"/>
              </a:rPr>
              <a:t>Doug</a:t>
            </a:r>
            <a:r>
              <a:rPr lang="en-US" altLang="ko-KR" sz="1800">
                <a:effectLst/>
                <a:latin typeface="Arial" pitchFamily="34" charset="0"/>
                <a:ea typeface="굴림" pitchFamily="50" charset="-127"/>
                <a:cs typeface="Arial" pitchFamily="34" charset="0"/>
              </a:rPr>
              <a:t> describes evolutionary process options)</a:t>
            </a:r>
          </a:p>
          <a:p>
            <a:pPr eaLnBrk="1" hangingPunct="1"/>
            <a:r>
              <a:rPr lang="en-US" altLang="ko-KR" sz="1800">
                <a:solidFill>
                  <a:srgbClr val="FF6699"/>
                </a:solidFill>
                <a:effectLst/>
                <a:latin typeface="Arial" pitchFamily="34" charset="0"/>
                <a:ea typeface="굴림" pitchFamily="50" charset="-127"/>
                <a:cs typeface="Arial" pitchFamily="34" charset="0"/>
              </a:rPr>
              <a:t>Ed</a:t>
            </a:r>
            <a:r>
              <a:rPr lang="en-US" altLang="ko-KR" sz="1800">
                <a:effectLst/>
                <a:latin typeface="Arial" pitchFamily="34" charset="0"/>
                <a:ea typeface="굴림" pitchFamily="50" charset="-127"/>
                <a:cs typeface="Arial" pitchFamily="34" charset="0"/>
              </a:rPr>
              <a:t>: Now I see something I like. An </a:t>
            </a:r>
            <a:r>
              <a:rPr lang="en-US" altLang="ko-KR" sz="1800">
                <a:solidFill>
                  <a:srgbClr val="FF0000"/>
                </a:solidFill>
                <a:effectLst/>
                <a:latin typeface="Arial" pitchFamily="34" charset="0"/>
                <a:ea typeface="굴림" pitchFamily="50" charset="-127"/>
                <a:cs typeface="Arial" pitchFamily="34" charset="0"/>
              </a:rPr>
              <a:t>incremental approach </a:t>
            </a:r>
            <a:r>
              <a:rPr lang="en-US" altLang="ko-KR" sz="1800">
                <a:effectLst/>
                <a:latin typeface="Arial" pitchFamily="34" charset="0"/>
                <a:ea typeface="굴림" pitchFamily="50" charset="-127"/>
                <a:cs typeface="Arial" pitchFamily="34" charset="0"/>
              </a:rPr>
              <a:t>makes sense and I really like the flow of that spiral model thing.  That’s keeping it real.</a:t>
            </a:r>
          </a:p>
          <a:p>
            <a:pPr eaLnBrk="1" hangingPunct="1"/>
            <a:r>
              <a:rPr lang="en-US" altLang="ko-KR" sz="1800">
                <a:solidFill>
                  <a:srgbClr val="FF6699"/>
                </a:solidFill>
                <a:effectLst/>
                <a:latin typeface="Arial" pitchFamily="34" charset="0"/>
                <a:ea typeface="굴림" pitchFamily="50" charset="-127"/>
                <a:cs typeface="Arial" pitchFamily="34" charset="0"/>
              </a:rPr>
              <a:t>Vinod</a:t>
            </a:r>
            <a:r>
              <a:rPr lang="en-US" altLang="ko-KR" sz="1800">
                <a:effectLst/>
                <a:latin typeface="Arial" pitchFamily="34" charset="0"/>
                <a:ea typeface="굴림" pitchFamily="50" charset="-127"/>
                <a:cs typeface="Arial" pitchFamily="34" charset="0"/>
              </a:rPr>
              <a:t>: I agree. We deliver an increment, learn from customer feedback, replan, and then deliver another increment.  It also fits into the nature of the product.  We can have something on the market fast and then add functionality with each version, er, increment. </a:t>
            </a:r>
          </a:p>
        </p:txBody>
      </p:sp>
      <p:sp>
        <p:nvSpPr>
          <p:cNvPr id="18437" name="슬라이드 번호 개체 틀 4"/>
          <p:cNvSpPr>
            <a:spLocks noGrp="1"/>
          </p:cNvSpPr>
          <p:nvPr>
            <p:ph type="sldNum" sz="quarter" idx="11"/>
          </p:nvPr>
        </p:nvSpPr>
        <p:spPr bwMode="auto">
          <a:xfrm>
            <a:off x="10221516" y="6248997"/>
            <a:ext cx="710803" cy="475059"/>
          </a:xfrm>
          <a:prstGeom prst="rect">
            <a:avLst/>
          </a:prstGeom>
          <a:noFill/>
          <a:ln w="9525">
            <a:noFill/>
            <a:miter lim="800000"/>
            <a:headEnd/>
            <a:tailEnd/>
          </a:ln>
          <a:effectLst/>
        </p:spPr>
        <p:txBody>
          <a:bodyPr vert="horz" wrap="square" lIns="102870" tIns="51435" rIns="102870" bIns="51435"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350" b="0" kern="1200">
                <a:solidFill>
                  <a:schemeClr val="bg1"/>
                </a:solidFill>
                <a:latin typeface="Arial" charset="0"/>
                <a:ea typeface="굴림" charset="-127"/>
                <a:cs typeface="+mn-cs"/>
              </a:defRPr>
            </a:lvl1pPr>
            <a:lvl2pPr marL="5143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10287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5430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2057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571750" algn="l" defTabSz="1028700" rtl="0" eaLnBrk="1" latinLnBrk="1" hangingPunct="1">
              <a:defRPr b="1" kern="1200">
                <a:solidFill>
                  <a:schemeClr val="tx1"/>
                </a:solidFill>
                <a:latin typeface="Helvetica" pitchFamily="34" charset="0"/>
                <a:ea typeface="+mn-ea"/>
                <a:cs typeface="+mn-cs"/>
              </a:defRPr>
            </a:lvl6pPr>
            <a:lvl7pPr marL="3086100" algn="l" defTabSz="1028700" rtl="0" eaLnBrk="1" latinLnBrk="1" hangingPunct="1">
              <a:defRPr b="1" kern="1200">
                <a:solidFill>
                  <a:schemeClr val="tx1"/>
                </a:solidFill>
                <a:latin typeface="Helvetica" pitchFamily="34" charset="0"/>
                <a:ea typeface="+mn-ea"/>
                <a:cs typeface="+mn-cs"/>
              </a:defRPr>
            </a:lvl7pPr>
            <a:lvl8pPr marL="3600450" algn="l" defTabSz="1028700" rtl="0" eaLnBrk="1" latinLnBrk="1" hangingPunct="1">
              <a:defRPr b="1" kern="1200">
                <a:solidFill>
                  <a:schemeClr val="tx1"/>
                </a:solidFill>
                <a:latin typeface="Helvetica" pitchFamily="34" charset="0"/>
                <a:ea typeface="+mn-ea"/>
                <a:cs typeface="+mn-cs"/>
              </a:defRPr>
            </a:lvl8pPr>
            <a:lvl9pPr marL="4114800" algn="l" defTabSz="1028700" rtl="0" eaLnBrk="1" latinLnBrk="1" hangingPunct="1">
              <a:defRPr b="1" kern="1200">
                <a:solidFill>
                  <a:schemeClr val="tx1"/>
                </a:solidFill>
                <a:latin typeface="Helvetica" pitchFamily="34" charset="0"/>
                <a:ea typeface="+mn-ea"/>
                <a:cs typeface="+mn-cs"/>
              </a:defRPr>
            </a:lvl9pPr>
          </a:lstStyle>
          <a:p>
            <a:pPr defTabSz="1028700">
              <a:defRPr/>
            </a:pPr>
            <a:fld id="{645BE8B6-3BB3-4B3F-AFDB-D261F21CFBE8}" type="slidenum">
              <a:rPr lang="ko-KR" altLang="en-US">
                <a:solidFill>
                  <a:srgbClr val="003399"/>
                </a:solidFill>
              </a:rPr>
              <a:pPr defTabSz="1028700">
                <a:defRPr/>
              </a:pPr>
              <a:t>22</a:t>
            </a:fld>
            <a:endParaRPr lang="en-US" altLang="ko-KR">
              <a:solidFill>
                <a:srgbClr val="003399"/>
              </a:solidFill>
              <a:latin typeface="Arial" pitchFamily="34" charset="0"/>
              <a:ea typeface="굴림" pitchFamily="50" charset="-127"/>
            </a:endParaRPr>
          </a:p>
        </p:txBody>
      </p:sp>
      <p:sp>
        <p:nvSpPr>
          <p:cNvPr id="18438" name="Rectangle 4"/>
          <p:cNvSpPr>
            <a:spLocks noRot="1" noChangeArrowheads="1"/>
          </p:cNvSpPr>
          <p:nvPr/>
        </p:nvSpPr>
        <p:spPr bwMode="auto">
          <a:xfrm>
            <a:off x="6101358" y="1471613"/>
            <a:ext cx="5029200" cy="4959549"/>
          </a:xfrm>
          <a:prstGeom prst="rect">
            <a:avLst/>
          </a:prstGeom>
          <a:noFill/>
          <a:ln w="9525">
            <a:noFill/>
            <a:miter lim="800000"/>
            <a:headEnd/>
            <a:tailEnd/>
          </a:ln>
        </p:spPr>
        <p:txBody>
          <a:bodyPr/>
          <a:lstStyle/>
          <a:p>
            <a:pPr marL="385763" indent="-385763" defTabSz="1028700" fontAlgn="base">
              <a:spcBef>
                <a:spcPct val="20000"/>
              </a:spcBef>
              <a:spcAft>
                <a:spcPct val="0"/>
              </a:spcAft>
              <a:buClr>
                <a:srgbClr val="FFCC00"/>
              </a:buClr>
              <a:buSzPct val="70000"/>
              <a:buFont typeface="Wingdings" pitchFamily="2" charset="2"/>
              <a:buChar char="n"/>
            </a:pPr>
            <a:r>
              <a:rPr lang="en-US" altLang="ko-KR">
                <a:solidFill>
                  <a:srgbClr val="FF6699"/>
                </a:solidFill>
                <a:latin typeface="Arial" pitchFamily="34" charset="0"/>
                <a:ea typeface="굴림" pitchFamily="50" charset="-127"/>
                <a:cs typeface="Arial" pitchFamily="34" charset="0"/>
              </a:rPr>
              <a:t>Lee:</a:t>
            </a:r>
            <a:r>
              <a:rPr lang="en-US" altLang="ko-KR">
                <a:solidFill>
                  <a:srgbClr val="FFFFFF"/>
                </a:solidFill>
                <a:latin typeface="Arial" pitchFamily="34" charset="0"/>
                <a:ea typeface="굴림" pitchFamily="50" charset="-127"/>
                <a:cs typeface="Arial" pitchFamily="34" charset="0"/>
              </a:rPr>
              <a:t> </a:t>
            </a:r>
            <a:r>
              <a:rPr lang="en-US" altLang="ko-KR">
                <a:solidFill>
                  <a:srgbClr val="003399"/>
                </a:solidFill>
                <a:latin typeface="Arial" pitchFamily="34" charset="0"/>
                <a:ea typeface="굴림" pitchFamily="50" charset="-127"/>
                <a:cs typeface="Arial" pitchFamily="34" charset="0"/>
              </a:rPr>
              <a:t>Wait a minute, did you say that we regenerate the plan with each tour around the spiral, Doug?  That’s not so great, </a:t>
            </a:r>
            <a:r>
              <a:rPr lang="en-US" altLang="ko-KR">
                <a:solidFill>
                  <a:srgbClr val="FF0000"/>
                </a:solidFill>
                <a:latin typeface="Arial" pitchFamily="34" charset="0"/>
                <a:ea typeface="굴림" pitchFamily="50" charset="-127"/>
                <a:cs typeface="Arial" pitchFamily="34" charset="0"/>
              </a:rPr>
              <a:t>we need one plan, one schedule, and we’ve got to stick to it.</a:t>
            </a:r>
          </a:p>
          <a:p>
            <a:pPr marL="385763" indent="-385763" defTabSz="1028700" fontAlgn="base">
              <a:spcBef>
                <a:spcPct val="20000"/>
              </a:spcBef>
              <a:spcAft>
                <a:spcPct val="0"/>
              </a:spcAft>
              <a:buClr>
                <a:srgbClr val="FFCC00"/>
              </a:buClr>
              <a:buSzPct val="70000"/>
              <a:buFont typeface="Wingdings" pitchFamily="2" charset="2"/>
              <a:buChar char="n"/>
            </a:pPr>
            <a:r>
              <a:rPr lang="en-US" altLang="ko-KR">
                <a:solidFill>
                  <a:srgbClr val="FF6699"/>
                </a:solidFill>
                <a:latin typeface="Arial" pitchFamily="34" charset="0"/>
                <a:ea typeface="굴림" pitchFamily="50" charset="-127"/>
                <a:cs typeface="Arial" pitchFamily="34" charset="0"/>
              </a:rPr>
              <a:t>Doug:</a:t>
            </a:r>
            <a:r>
              <a:rPr lang="en-US" altLang="ko-KR">
                <a:solidFill>
                  <a:srgbClr val="FFFFFF"/>
                </a:solidFill>
                <a:latin typeface="Arial" pitchFamily="34" charset="0"/>
                <a:ea typeface="굴림" pitchFamily="50" charset="-127"/>
                <a:cs typeface="Arial" pitchFamily="34" charset="0"/>
              </a:rPr>
              <a:t>  </a:t>
            </a:r>
            <a:r>
              <a:rPr lang="en-US" altLang="ko-KR">
                <a:solidFill>
                  <a:srgbClr val="003399"/>
                </a:solidFill>
                <a:latin typeface="Arial" pitchFamily="34" charset="0"/>
                <a:ea typeface="굴림" pitchFamily="50" charset="-127"/>
                <a:cs typeface="Arial" pitchFamily="34" charset="0"/>
              </a:rPr>
              <a:t>That’s old school thinking, Lee.  Like Ed said, we’ve got to keep it real.  I submit that it’s better to tweak the plan as we learn more and as changes are requested.  It’s way more realistic.  What’s the point of a plan if it doesn’t reflect reality?</a:t>
            </a:r>
          </a:p>
          <a:p>
            <a:pPr marL="385763" indent="-385763" defTabSz="1028700" fontAlgn="base">
              <a:spcBef>
                <a:spcPct val="20000"/>
              </a:spcBef>
              <a:spcAft>
                <a:spcPct val="0"/>
              </a:spcAft>
              <a:buClr>
                <a:srgbClr val="FFCC00"/>
              </a:buClr>
              <a:buSzPct val="70000"/>
              <a:buFont typeface="Wingdings" pitchFamily="2" charset="2"/>
              <a:buChar char="n"/>
            </a:pPr>
            <a:r>
              <a:rPr lang="en-US" altLang="ko-KR">
                <a:solidFill>
                  <a:srgbClr val="FF6699"/>
                </a:solidFill>
                <a:latin typeface="Arial" pitchFamily="34" charset="0"/>
                <a:ea typeface="굴림" pitchFamily="50" charset="-127"/>
                <a:cs typeface="Arial" pitchFamily="34" charset="0"/>
              </a:rPr>
              <a:t>Lee</a:t>
            </a:r>
            <a:r>
              <a:rPr lang="en-US" altLang="ko-KR">
                <a:solidFill>
                  <a:srgbClr val="FFFFFF"/>
                </a:solidFill>
                <a:latin typeface="Arial" pitchFamily="34" charset="0"/>
                <a:ea typeface="굴림" pitchFamily="50" charset="-127"/>
                <a:cs typeface="Arial" pitchFamily="34" charset="0"/>
              </a:rPr>
              <a:t> </a:t>
            </a:r>
            <a:r>
              <a:rPr lang="en-US" altLang="ko-KR">
                <a:solidFill>
                  <a:srgbClr val="003399"/>
                </a:solidFill>
                <a:latin typeface="Arial" pitchFamily="34" charset="0"/>
                <a:ea typeface="굴림" pitchFamily="50" charset="-127"/>
                <a:cs typeface="Arial" pitchFamily="34" charset="0"/>
              </a:rPr>
              <a:t>(frowning): I suppose so, but senior management’s not going to like this… they want a fixed plan.</a:t>
            </a:r>
          </a:p>
          <a:p>
            <a:pPr marL="385763" indent="-385763" defTabSz="1028700" fontAlgn="base">
              <a:spcBef>
                <a:spcPct val="20000"/>
              </a:spcBef>
              <a:spcAft>
                <a:spcPct val="0"/>
              </a:spcAft>
              <a:buClr>
                <a:srgbClr val="FFCC00"/>
              </a:buClr>
              <a:buSzPct val="70000"/>
              <a:buFont typeface="Wingdings" pitchFamily="2" charset="2"/>
              <a:buChar char="n"/>
            </a:pPr>
            <a:r>
              <a:rPr lang="en-US" altLang="ko-KR">
                <a:solidFill>
                  <a:srgbClr val="FF6699"/>
                </a:solidFill>
                <a:latin typeface="Arial" pitchFamily="34" charset="0"/>
                <a:ea typeface="굴림" pitchFamily="50" charset="-127"/>
                <a:cs typeface="Arial" pitchFamily="34" charset="0"/>
              </a:rPr>
              <a:t>Doug</a:t>
            </a:r>
            <a:r>
              <a:rPr lang="en-US" altLang="ko-KR">
                <a:solidFill>
                  <a:srgbClr val="FFFFFF"/>
                </a:solidFill>
                <a:latin typeface="Arial" pitchFamily="34" charset="0"/>
                <a:ea typeface="굴림" pitchFamily="50" charset="-127"/>
                <a:cs typeface="Arial" pitchFamily="34" charset="0"/>
              </a:rPr>
              <a:t> </a:t>
            </a:r>
            <a:r>
              <a:rPr lang="en-US" altLang="ko-KR">
                <a:solidFill>
                  <a:srgbClr val="003399"/>
                </a:solidFill>
                <a:latin typeface="Arial" pitchFamily="34" charset="0"/>
                <a:ea typeface="굴림" pitchFamily="50" charset="-127"/>
                <a:cs typeface="Arial" pitchFamily="34" charset="0"/>
              </a:rPr>
              <a:t>(smiling):  Then, you ‘ll have to reeducate them, buddy</a:t>
            </a:r>
          </a:p>
          <a:p>
            <a:pPr marL="385763" indent="-385763" defTabSz="1028700" fontAlgn="base">
              <a:spcBef>
                <a:spcPct val="20000"/>
              </a:spcBef>
              <a:spcAft>
                <a:spcPct val="0"/>
              </a:spcAft>
              <a:buClr>
                <a:srgbClr val="FFCC00"/>
              </a:buClr>
              <a:buSzPct val="70000"/>
              <a:buFont typeface="Wingdings" pitchFamily="2" charset="2"/>
              <a:buChar char="n"/>
            </a:pPr>
            <a:endParaRPr lang="en-US" altLang="ko-KR">
              <a:solidFill>
                <a:srgbClr val="FFFFFF"/>
              </a:solidFill>
              <a:latin typeface="Arial" pitchFamily="34" charset="0"/>
              <a:ea typeface="굴림" pitchFamily="50" charset="-127"/>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31640701-6D0A-41E7-832F-CCC1CFF1B48E}"/>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E6C65613-B9EE-473D-84EB-13F94A85B461}"/>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18634E2E-69FD-4A96-A549-E26AB61879EE}"/>
              </a:ext>
            </a:extLst>
          </p:cNvPr>
          <p:cNvSpPr>
            <a:spLocks noGrp="1"/>
          </p:cNvSpPr>
          <p:nvPr>
            <p:ph type="sldNum" sz="quarter" idx="12"/>
          </p:nvPr>
        </p:nvSpPr>
        <p:spPr/>
        <p:txBody>
          <a:bodyPr/>
          <a:lstStyle/>
          <a:p>
            <a:fld id="{1F71115F-B8DE-4446-A1B8-38B08C858F71}" type="slidenum">
              <a:rPr lang="ko-KR" altLang="en-US" smtClean="0"/>
              <a:t>3</a:t>
            </a:fld>
            <a:endParaRPr lang="ko-KR" altLang="en-US"/>
          </a:p>
        </p:txBody>
      </p:sp>
      <p:pic>
        <p:nvPicPr>
          <p:cNvPr id="1026" name="Picture 2" descr="types of sdlc models">
            <a:extLst>
              <a:ext uri="{FF2B5EF4-FFF2-40B4-BE49-F238E27FC236}">
                <a16:creationId xmlns:a16="http://schemas.microsoft.com/office/drawing/2014/main" id="{91CC5D8A-0026-4C32-93C0-EBE2A528CB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94"/>
          <a:stretch/>
        </p:blipFill>
        <p:spPr bwMode="auto">
          <a:xfrm>
            <a:off x="560909" y="914400"/>
            <a:ext cx="11321223" cy="5181600"/>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3DDE059B-F96B-7648-9428-921916BF3B20}"/>
              </a:ext>
            </a:extLst>
          </p:cNvPr>
          <p:cNvSpPr/>
          <p:nvPr/>
        </p:nvSpPr>
        <p:spPr>
          <a:xfrm>
            <a:off x="478691" y="6215390"/>
            <a:ext cx="11103709" cy="261610"/>
          </a:xfrm>
          <a:prstGeom prst="rect">
            <a:avLst/>
          </a:prstGeom>
        </p:spPr>
        <p:txBody>
          <a:bodyPr wrap="square">
            <a:spAutoFit/>
          </a:bodyPr>
          <a:lstStyle/>
          <a:p>
            <a:r>
              <a:rPr lang="en-US" altLang="ko-Kore-KR" sz="1100" dirty="0">
                <a:solidFill>
                  <a:schemeClr val="tx1">
                    <a:lumMod val="50000"/>
                    <a:lumOff val="50000"/>
                  </a:schemeClr>
                </a:solidFill>
                <a:latin typeface="Arial" panose="020B0604020202020204" pitchFamily="34" charset="0"/>
                <a:cs typeface="Arial" panose="020B0604020202020204" pitchFamily="34" charset="0"/>
              </a:rPr>
              <a:t>[Shi19] Boris </a:t>
            </a:r>
            <a:r>
              <a:rPr lang="en-US" altLang="ko-Kore-KR" sz="1100" dirty="0" err="1">
                <a:solidFill>
                  <a:schemeClr val="tx1">
                    <a:lumMod val="50000"/>
                    <a:lumOff val="50000"/>
                  </a:schemeClr>
                </a:solidFill>
                <a:latin typeface="Arial" panose="020B0604020202020204" pitchFamily="34" charset="0"/>
                <a:cs typeface="Arial" panose="020B0604020202020204" pitchFamily="34" charset="0"/>
              </a:rPr>
              <a:t>Shiklo</a:t>
            </a:r>
            <a:r>
              <a:rPr lang="en-US" altLang="ko-Kore-KR" sz="1100" dirty="0">
                <a:solidFill>
                  <a:schemeClr val="tx1">
                    <a:lumMod val="50000"/>
                    <a:lumOff val="50000"/>
                  </a:schemeClr>
                </a:solidFill>
                <a:latin typeface="Arial" panose="020B0604020202020204" pitchFamily="34" charset="0"/>
                <a:cs typeface="Arial" panose="020B0604020202020204" pitchFamily="34" charset="0"/>
              </a:rPr>
              <a:t>, 8 Software Development Models: Sliced, Diced and Organized in Charts (https://</a:t>
            </a:r>
            <a:r>
              <a:rPr lang="en-US" altLang="ko-Kore-KR" sz="1100" dirty="0" err="1">
                <a:solidFill>
                  <a:schemeClr val="tx1">
                    <a:lumMod val="50000"/>
                    <a:lumOff val="50000"/>
                  </a:schemeClr>
                </a:solidFill>
                <a:latin typeface="Arial" panose="020B0604020202020204" pitchFamily="34" charset="0"/>
                <a:cs typeface="Arial" panose="020B0604020202020204" pitchFamily="34" charset="0"/>
              </a:rPr>
              <a:t>www.scnsoft.com</a:t>
            </a:r>
            <a:r>
              <a:rPr lang="en-US" altLang="ko-Kore-KR" sz="1100" dirty="0">
                <a:solidFill>
                  <a:schemeClr val="tx1">
                    <a:lumMod val="50000"/>
                    <a:lumOff val="50000"/>
                  </a:schemeClr>
                </a:solidFill>
                <a:latin typeface="Arial" panose="020B0604020202020204" pitchFamily="34" charset="0"/>
                <a:cs typeface="Arial" panose="020B0604020202020204" pitchFamily="34" charset="0"/>
              </a:rPr>
              <a:t>/blog/software-development-models)</a:t>
            </a:r>
            <a:endParaRPr lang="ko-Kore-KR" altLang="en-US" sz="11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제목 9">
            <a:extLst>
              <a:ext uri="{FF2B5EF4-FFF2-40B4-BE49-F238E27FC236}">
                <a16:creationId xmlns:a16="http://schemas.microsoft.com/office/drawing/2014/main" id="{07327728-8881-F84A-B82D-F2E6C755635E}"/>
              </a:ext>
            </a:extLst>
          </p:cNvPr>
          <p:cNvSpPr>
            <a:spLocks noGrp="1"/>
          </p:cNvSpPr>
          <p:nvPr>
            <p:ph type="title"/>
          </p:nvPr>
        </p:nvSpPr>
        <p:spPr/>
        <p:txBody>
          <a:bodyPr/>
          <a:lstStyle/>
          <a:p>
            <a:r>
              <a:rPr lang="en-US" altLang="ko-Kore-KR" dirty="0"/>
              <a:t>Software Development Lifecycle Models</a:t>
            </a:r>
            <a:endParaRPr lang="ko-Kore-KR" altLang="en-US" dirty="0"/>
          </a:p>
        </p:txBody>
      </p:sp>
    </p:spTree>
    <p:extLst>
      <p:ext uri="{BB962C8B-B14F-4D97-AF65-F5344CB8AC3E}">
        <p14:creationId xmlns:p14="http://schemas.microsoft.com/office/powerpoint/2010/main" val="32992281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 Model</a:t>
            </a:r>
          </a:p>
        </p:txBody>
      </p:sp>
      <p:sp>
        <p:nvSpPr>
          <p:cNvPr id="6" name="내용 개체 틀 5">
            <a:extLst>
              <a:ext uri="{FF2B5EF4-FFF2-40B4-BE49-F238E27FC236}">
                <a16:creationId xmlns:a16="http://schemas.microsoft.com/office/drawing/2014/main" id="{073A3F9E-9A21-BB47-A489-0FF378C9DF1B}"/>
              </a:ext>
            </a:extLst>
          </p:cNvPr>
          <p:cNvSpPr>
            <a:spLocks noGrp="1"/>
          </p:cNvSpPr>
          <p:nvPr>
            <p:ph idx="1"/>
          </p:nvPr>
        </p:nvSpPr>
        <p:spPr>
          <a:xfrm>
            <a:off x="6629400" y="838200"/>
            <a:ext cx="5410200" cy="5410200"/>
          </a:xfrm>
        </p:spPr>
        <p:txBody>
          <a:bodyPr>
            <a:normAutofit/>
          </a:bodyPr>
          <a:lstStyle/>
          <a:p>
            <a:r>
              <a:rPr lang="en-US" altLang="ko-Kore-KR" sz="2400" dirty="0"/>
              <a:t>Popular in 1970’s</a:t>
            </a:r>
          </a:p>
          <a:p>
            <a:r>
              <a:rPr lang="en-US" altLang="ko-Kore-KR" sz="2400" dirty="0"/>
              <a:t>A standard industrial practice</a:t>
            </a:r>
          </a:p>
          <a:p>
            <a:r>
              <a:rPr lang="en-US" altLang="ko-Kore-KR" sz="2400" dirty="0"/>
              <a:t>Document-oriented</a:t>
            </a:r>
          </a:p>
          <a:p>
            <a:pPr lvl="1"/>
            <a:r>
              <a:rPr lang="en-US" altLang="ko-KR" sz="2000" dirty="0"/>
              <a:t>Each stage produces concrete deliverables (documents)</a:t>
            </a:r>
            <a:endParaRPr lang="en-US" altLang="ko-Kore-KR" sz="2000" dirty="0"/>
          </a:p>
          <a:p>
            <a:r>
              <a:rPr lang="en-US" altLang="ko-Kore-KR" sz="2400" dirty="0"/>
              <a:t>The output of one phase constitutes the input to the next</a:t>
            </a:r>
          </a:p>
          <a:p>
            <a:r>
              <a:rPr lang="en-US" altLang="ko-Kore-KR" sz="2400" dirty="0"/>
              <a:t>There exist many variants</a:t>
            </a:r>
            <a:endParaRPr lang="ko-Kore-KR" altLang="en-US" sz="2400" dirty="0"/>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4</a:t>
            </a:fld>
            <a:endParaRPr lang="ko-KR" altLang="en-US"/>
          </a:p>
        </p:txBody>
      </p:sp>
      <p:sp>
        <p:nvSpPr>
          <p:cNvPr id="16387" name="Rectangle 3"/>
          <p:cNvSpPr>
            <a:spLocks noChangeArrowheads="1"/>
          </p:cNvSpPr>
          <p:nvPr/>
        </p:nvSpPr>
        <p:spPr bwMode="auto">
          <a:xfrm>
            <a:off x="381000" y="1152524"/>
            <a:ext cx="1808162" cy="719138"/>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Feasibility</a:t>
            </a:r>
          </a:p>
          <a:p>
            <a:r>
              <a:rPr kumimoji="1" lang="en-US" altLang="ko-KR" b="1" dirty="0">
                <a:solidFill>
                  <a:srgbClr val="66FF66"/>
                </a:solidFill>
                <a:ea typeface="돋움" panose="020B0600000101010101" pitchFamily="50" charset="-127"/>
              </a:rPr>
              <a:t>Study</a:t>
            </a:r>
          </a:p>
        </p:txBody>
      </p:sp>
      <p:sp>
        <p:nvSpPr>
          <p:cNvPr id="16388" name="Rectangle 4"/>
          <p:cNvSpPr>
            <a:spLocks noChangeArrowheads="1"/>
          </p:cNvSpPr>
          <p:nvPr/>
        </p:nvSpPr>
        <p:spPr bwMode="auto">
          <a:xfrm>
            <a:off x="2289176" y="2613024"/>
            <a:ext cx="1806575" cy="719138"/>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Design &amp;</a:t>
            </a:r>
          </a:p>
          <a:p>
            <a:r>
              <a:rPr kumimoji="1" lang="en-US" altLang="ko-KR" b="1" dirty="0">
                <a:solidFill>
                  <a:srgbClr val="66FF66"/>
                </a:solidFill>
                <a:ea typeface="돋움" panose="020B0600000101010101" pitchFamily="50" charset="-127"/>
              </a:rPr>
              <a:t>Specification</a:t>
            </a:r>
            <a:endParaRPr lang="ko-KR" altLang="en-US" dirty="0"/>
          </a:p>
        </p:txBody>
      </p:sp>
      <p:sp>
        <p:nvSpPr>
          <p:cNvPr id="16389" name="Rectangle 5"/>
          <p:cNvSpPr>
            <a:spLocks noChangeArrowheads="1"/>
          </p:cNvSpPr>
          <p:nvPr/>
        </p:nvSpPr>
        <p:spPr bwMode="auto">
          <a:xfrm>
            <a:off x="1376362" y="1881187"/>
            <a:ext cx="1804988" cy="722312"/>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pPr>
              <a:lnSpc>
                <a:spcPct val="80000"/>
              </a:lnSpc>
            </a:pPr>
            <a:r>
              <a:rPr kumimoji="1" lang="en-US" altLang="ko-KR" b="1" dirty="0">
                <a:solidFill>
                  <a:srgbClr val="66FF66"/>
                </a:solidFill>
                <a:ea typeface="돋움" panose="020B0600000101010101" pitchFamily="50" charset="-127"/>
              </a:rPr>
              <a:t>Requirements</a:t>
            </a:r>
          </a:p>
          <a:p>
            <a:pPr>
              <a:lnSpc>
                <a:spcPct val="80000"/>
              </a:lnSpc>
            </a:pPr>
            <a:r>
              <a:rPr kumimoji="1" lang="en-US" altLang="ko-KR" b="1" dirty="0">
                <a:solidFill>
                  <a:srgbClr val="66FF66"/>
                </a:solidFill>
                <a:ea typeface="돋움" panose="020B0600000101010101" pitchFamily="50" charset="-127"/>
              </a:rPr>
              <a:t>Analysis &amp;</a:t>
            </a:r>
          </a:p>
          <a:p>
            <a:pPr>
              <a:lnSpc>
                <a:spcPct val="80000"/>
              </a:lnSpc>
            </a:pPr>
            <a:r>
              <a:rPr kumimoji="1" lang="en-US" altLang="ko-KR" b="1" dirty="0">
                <a:solidFill>
                  <a:srgbClr val="66FF66"/>
                </a:solidFill>
                <a:ea typeface="돋움" panose="020B0600000101010101" pitchFamily="50" charset="-127"/>
              </a:rPr>
              <a:t>Specification</a:t>
            </a:r>
            <a:endParaRPr lang="ko-KR" altLang="en-US" dirty="0"/>
          </a:p>
        </p:txBody>
      </p:sp>
      <p:sp>
        <p:nvSpPr>
          <p:cNvPr id="16390" name="Rectangle 6"/>
          <p:cNvSpPr>
            <a:spLocks noChangeArrowheads="1"/>
          </p:cNvSpPr>
          <p:nvPr/>
        </p:nvSpPr>
        <p:spPr bwMode="auto">
          <a:xfrm>
            <a:off x="6100763" y="5529263"/>
            <a:ext cx="1808163" cy="719137"/>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Maintenance</a:t>
            </a:r>
            <a:endParaRPr lang="ko-KR" altLang="en-US" dirty="0"/>
          </a:p>
        </p:txBody>
      </p:sp>
      <p:sp>
        <p:nvSpPr>
          <p:cNvPr id="16391" name="Rectangle 7"/>
          <p:cNvSpPr>
            <a:spLocks noChangeArrowheads="1"/>
          </p:cNvSpPr>
          <p:nvPr/>
        </p:nvSpPr>
        <p:spPr bwMode="auto">
          <a:xfrm>
            <a:off x="3198813" y="3341687"/>
            <a:ext cx="1808163" cy="717550"/>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Coding &amp;</a:t>
            </a:r>
          </a:p>
          <a:p>
            <a:r>
              <a:rPr kumimoji="1" lang="en-US" altLang="ko-KR" b="1" dirty="0">
                <a:solidFill>
                  <a:srgbClr val="66FF66"/>
                </a:solidFill>
                <a:ea typeface="돋움" panose="020B0600000101010101" pitchFamily="50" charset="-127"/>
              </a:rPr>
              <a:t>Module Testing</a:t>
            </a:r>
          </a:p>
        </p:txBody>
      </p:sp>
      <p:sp>
        <p:nvSpPr>
          <p:cNvPr id="16392" name="Rectangle 8"/>
          <p:cNvSpPr>
            <a:spLocks noChangeArrowheads="1"/>
          </p:cNvSpPr>
          <p:nvPr/>
        </p:nvSpPr>
        <p:spPr bwMode="auto">
          <a:xfrm>
            <a:off x="4195762" y="4068763"/>
            <a:ext cx="1804988" cy="719137"/>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Integration &amp; </a:t>
            </a:r>
          </a:p>
          <a:p>
            <a:r>
              <a:rPr kumimoji="1" lang="en-US" altLang="ko-KR" b="1" dirty="0">
                <a:solidFill>
                  <a:srgbClr val="66FF66"/>
                </a:solidFill>
                <a:ea typeface="돋움" panose="020B0600000101010101" pitchFamily="50" charset="-127"/>
              </a:rPr>
              <a:t>System Testing</a:t>
            </a:r>
          </a:p>
        </p:txBody>
      </p:sp>
      <p:sp>
        <p:nvSpPr>
          <p:cNvPr id="16393" name="Rectangle 9"/>
          <p:cNvSpPr>
            <a:spLocks noChangeArrowheads="1"/>
          </p:cNvSpPr>
          <p:nvPr/>
        </p:nvSpPr>
        <p:spPr bwMode="auto">
          <a:xfrm>
            <a:off x="5191125" y="4797425"/>
            <a:ext cx="1803400" cy="722313"/>
          </a:xfrm>
          <a:prstGeom prst="rect">
            <a:avLst/>
          </a:prstGeom>
          <a:solidFill>
            <a:srgbClr val="5F69B4"/>
          </a:solidFill>
          <a:ln w="12700">
            <a:solidFill>
              <a:schemeClr val="tx1"/>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r>
              <a:rPr kumimoji="1" lang="en-US" altLang="ko-KR" b="1" dirty="0">
                <a:solidFill>
                  <a:srgbClr val="66FF66"/>
                </a:solidFill>
                <a:ea typeface="돋움" panose="020B0600000101010101" pitchFamily="50" charset="-127"/>
              </a:rPr>
              <a:t>Delivery</a:t>
            </a:r>
            <a:endParaRPr lang="ko-KR" altLang="en-US" dirty="0"/>
          </a:p>
        </p:txBody>
      </p:sp>
      <p:sp>
        <p:nvSpPr>
          <p:cNvPr id="16401" name="Freeform 17"/>
          <p:cNvSpPr>
            <a:spLocks/>
          </p:cNvSpPr>
          <p:nvPr/>
        </p:nvSpPr>
        <p:spPr bwMode="auto">
          <a:xfrm>
            <a:off x="2197101" y="1479550"/>
            <a:ext cx="415925" cy="398463"/>
          </a:xfrm>
          <a:custGeom>
            <a:avLst/>
            <a:gdLst>
              <a:gd name="T0" fmla="*/ 0 w 196"/>
              <a:gd name="T1" fmla="*/ 0 h 334"/>
              <a:gd name="T2" fmla="*/ 878117404 w 196"/>
              <a:gd name="T3" fmla="*/ 0 h 334"/>
              <a:gd name="T4" fmla="*/ 878117404 w 196"/>
              <a:gd name="T5" fmla="*/ 473944275 h 334"/>
              <a:gd name="T6" fmla="*/ 0 60000 65536"/>
              <a:gd name="T7" fmla="*/ 0 60000 65536"/>
              <a:gd name="T8" fmla="*/ 0 60000 65536"/>
              <a:gd name="T9" fmla="*/ 0 w 196"/>
              <a:gd name="T10" fmla="*/ 0 h 334"/>
              <a:gd name="T11" fmla="*/ 196 w 196"/>
              <a:gd name="T12" fmla="*/ 334 h 334"/>
            </a:gdLst>
            <a:ahLst/>
            <a:cxnLst>
              <a:cxn ang="T6">
                <a:pos x="T0" y="T1"/>
              </a:cxn>
              <a:cxn ang="T7">
                <a:pos x="T2" y="T3"/>
              </a:cxn>
              <a:cxn ang="T8">
                <a:pos x="T4" y="T5"/>
              </a:cxn>
            </a:cxnLst>
            <a:rect l="T9" t="T10" r="T11" b="T12"/>
            <a:pathLst>
              <a:path w="196" h="334">
                <a:moveTo>
                  <a:pt x="0" y="0"/>
                </a:moveTo>
                <a:lnTo>
                  <a:pt x="195" y="0"/>
                </a:lnTo>
                <a:lnTo>
                  <a:pt x="195" y="333"/>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2" name="Freeform 18"/>
          <p:cNvSpPr>
            <a:spLocks/>
          </p:cNvSpPr>
          <p:nvPr/>
        </p:nvSpPr>
        <p:spPr bwMode="auto">
          <a:xfrm>
            <a:off x="3190875" y="2208213"/>
            <a:ext cx="419100" cy="401637"/>
          </a:xfrm>
          <a:custGeom>
            <a:avLst/>
            <a:gdLst>
              <a:gd name="T0" fmla="*/ 0 w 198"/>
              <a:gd name="T1" fmla="*/ 0 h 337"/>
              <a:gd name="T2" fmla="*/ 882614009 w 198"/>
              <a:gd name="T3" fmla="*/ 0 h 337"/>
              <a:gd name="T4" fmla="*/ 882614009 w 198"/>
              <a:gd name="T5" fmla="*/ 477250802 h 337"/>
              <a:gd name="T6" fmla="*/ 0 60000 65536"/>
              <a:gd name="T7" fmla="*/ 0 60000 65536"/>
              <a:gd name="T8" fmla="*/ 0 60000 65536"/>
              <a:gd name="T9" fmla="*/ 0 w 198"/>
              <a:gd name="T10" fmla="*/ 0 h 337"/>
              <a:gd name="T11" fmla="*/ 198 w 198"/>
              <a:gd name="T12" fmla="*/ 337 h 337"/>
            </a:gdLst>
            <a:ahLst/>
            <a:cxnLst>
              <a:cxn ang="T6">
                <a:pos x="T0" y="T1"/>
              </a:cxn>
              <a:cxn ang="T7">
                <a:pos x="T2" y="T3"/>
              </a:cxn>
              <a:cxn ang="T8">
                <a:pos x="T4" y="T5"/>
              </a:cxn>
            </a:cxnLst>
            <a:rect l="T9" t="T10" r="T11" b="T12"/>
            <a:pathLst>
              <a:path w="198" h="337">
                <a:moveTo>
                  <a:pt x="0" y="0"/>
                </a:moveTo>
                <a:lnTo>
                  <a:pt x="197" y="0"/>
                </a:lnTo>
                <a:lnTo>
                  <a:pt x="197" y="336"/>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3" name="Freeform 19"/>
          <p:cNvSpPr>
            <a:spLocks/>
          </p:cNvSpPr>
          <p:nvPr/>
        </p:nvSpPr>
        <p:spPr bwMode="auto">
          <a:xfrm>
            <a:off x="4105276" y="3001963"/>
            <a:ext cx="414337" cy="403225"/>
          </a:xfrm>
          <a:custGeom>
            <a:avLst/>
            <a:gdLst>
              <a:gd name="T0" fmla="*/ 0 w 196"/>
              <a:gd name="T1" fmla="*/ 0 h 339"/>
              <a:gd name="T2" fmla="*/ 871424693 w 196"/>
              <a:gd name="T3" fmla="*/ 0 h 339"/>
              <a:gd name="T4" fmla="*/ 871424693 w 196"/>
              <a:gd name="T5" fmla="*/ 478203416 h 339"/>
              <a:gd name="T6" fmla="*/ 0 60000 65536"/>
              <a:gd name="T7" fmla="*/ 0 60000 65536"/>
              <a:gd name="T8" fmla="*/ 0 60000 65536"/>
              <a:gd name="T9" fmla="*/ 0 w 196"/>
              <a:gd name="T10" fmla="*/ 0 h 339"/>
              <a:gd name="T11" fmla="*/ 196 w 196"/>
              <a:gd name="T12" fmla="*/ 339 h 339"/>
            </a:gdLst>
            <a:ahLst/>
            <a:cxnLst>
              <a:cxn ang="T6">
                <a:pos x="T0" y="T1"/>
              </a:cxn>
              <a:cxn ang="T7">
                <a:pos x="T2" y="T3"/>
              </a:cxn>
              <a:cxn ang="T8">
                <a:pos x="T4" y="T5"/>
              </a:cxn>
            </a:cxnLst>
            <a:rect l="T9" t="T10" r="T11" b="T12"/>
            <a:pathLst>
              <a:path w="196" h="339">
                <a:moveTo>
                  <a:pt x="0" y="0"/>
                </a:moveTo>
                <a:lnTo>
                  <a:pt x="195" y="0"/>
                </a:lnTo>
                <a:lnTo>
                  <a:pt x="195" y="338"/>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4" name="Freeform 20"/>
          <p:cNvSpPr>
            <a:spLocks/>
          </p:cNvSpPr>
          <p:nvPr/>
        </p:nvSpPr>
        <p:spPr bwMode="auto">
          <a:xfrm>
            <a:off x="5014912" y="3667125"/>
            <a:ext cx="414338" cy="398463"/>
          </a:xfrm>
          <a:custGeom>
            <a:avLst/>
            <a:gdLst>
              <a:gd name="T0" fmla="*/ 0 w 196"/>
              <a:gd name="T1" fmla="*/ 0 h 334"/>
              <a:gd name="T2" fmla="*/ 871428910 w 196"/>
              <a:gd name="T3" fmla="*/ 0 h 334"/>
              <a:gd name="T4" fmla="*/ 871428910 w 196"/>
              <a:gd name="T5" fmla="*/ 473944275 h 334"/>
              <a:gd name="T6" fmla="*/ 0 60000 65536"/>
              <a:gd name="T7" fmla="*/ 0 60000 65536"/>
              <a:gd name="T8" fmla="*/ 0 60000 65536"/>
              <a:gd name="T9" fmla="*/ 0 w 196"/>
              <a:gd name="T10" fmla="*/ 0 h 334"/>
              <a:gd name="T11" fmla="*/ 196 w 196"/>
              <a:gd name="T12" fmla="*/ 334 h 334"/>
            </a:gdLst>
            <a:ahLst/>
            <a:cxnLst>
              <a:cxn ang="T6">
                <a:pos x="T0" y="T1"/>
              </a:cxn>
              <a:cxn ang="T7">
                <a:pos x="T2" y="T3"/>
              </a:cxn>
              <a:cxn ang="T8">
                <a:pos x="T4" y="T5"/>
              </a:cxn>
            </a:cxnLst>
            <a:rect l="T9" t="T10" r="T11" b="T12"/>
            <a:pathLst>
              <a:path w="196" h="334">
                <a:moveTo>
                  <a:pt x="0" y="0"/>
                </a:moveTo>
                <a:lnTo>
                  <a:pt x="195" y="0"/>
                </a:lnTo>
                <a:lnTo>
                  <a:pt x="195" y="333"/>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5" name="Freeform 21"/>
          <p:cNvSpPr>
            <a:spLocks/>
          </p:cNvSpPr>
          <p:nvPr/>
        </p:nvSpPr>
        <p:spPr bwMode="auto">
          <a:xfrm>
            <a:off x="6010276" y="4398963"/>
            <a:ext cx="415925" cy="395287"/>
          </a:xfrm>
          <a:custGeom>
            <a:avLst/>
            <a:gdLst>
              <a:gd name="T0" fmla="*/ 0 w 197"/>
              <a:gd name="T1" fmla="*/ 0 h 331"/>
              <a:gd name="T2" fmla="*/ 873683181 w 197"/>
              <a:gd name="T3" fmla="*/ 0 h 331"/>
              <a:gd name="T4" fmla="*/ 873683181 w 197"/>
              <a:gd name="T5" fmla="*/ 470633932 h 331"/>
              <a:gd name="T6" fmla="*/ 0 60000 65536"/>
              <a:gd name="T7" fmla="*/ 0 60000 65536"/>
              <a:gd name="T8" fmla="*/ 0 60000 65536"/>
              <a:gd name="T9" fmla="*/ 0 w 197"/>
              <a:gd name="T10" fmla="*/ 0 h 331"/>
              <a:gd name="T11" fmla="*/ 197 w 197"/>
              <a:gd name="T12" fmla="*/ 331 h 331"/>
            </a:gdLst>
            <a:ahLst/>
            <a:cxnLst>
              <a:cxn ang="T6">
                <a:pos x="T0" y="T1"/>
              </a:cxn>
              <a:cxn ang="T7">
                <a:pos x="T2" y="T3"/>
              </a:cxn>
              <a:cxn ang="T8">
                <a:pos x="T4" y="T5"/>
              </a:cxn>
            </a:cxnLst>
            <a:rect l="T9" t="T10" r="T11" b="T12"/>
            <a:pathLst>
              <a:path w="197" h="331">
                <a:moveTo>
                  <a:pt x="0" y="0"/>
                </a:moveTo>
                <a:lnTo>
                  <a:pt x="196" y="0"/>
                </a:lnTo>
                <a:lnTo>
                  <a:pt x="196" y="33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6" name="Freeform 22"/>
          <p:cNvSpPr>
            <a:spLocks/>
          </p:cNvSpPr>
          <p:nvPr/>
        </p:nvSpPr>
        <p:spPr bwMode="auto">
          <a:xfrm>
            <a:off x="7002462" y="5124449"/>
            <a:ext cx="419100" cy="401638"/>
          </a:xfrm>
          <a:custGeom>
            <a:avLst/>
            <a:gdLst>
              <a:gd name="T0" fmla="*/ 0 w 198"/>
              <a:gd name="T1" fmla="*/ 0 h 337"/>
              <a:gd name="T2" fmla="*/ 882614009 w 198"/>
              <a:gd name="T3" fmla="*/ 0 h 337"/>
              <a:gd name="T4" fmla="*/ 882614009 w 198"/>
              <a:gd name="T5" fmla="*/ 477253182 h 337"/>
              <a:gd name="T6" fmla="*/ 0 60000 65536"/>
              <a:gd name="T7" fmla="*/ 0 60000 65536"/>
              <a:gd name="T8" fmla="*/ 0 60000 65536"/>
              <a:gd name="T9" fmla="*/ 0 w 198"/>
              <a:gd name="T10" fmla="*/ 0 h 337"/>
              <a:gd name="T11" fmla="*/ 198 w 198"/>
              <a:gd name="T12" fmla="*/ 337 h 337"/>
            </a:gdLst>
            <a:ahLst/>
            <a:cxnLst>
              <a:cxn ang="T6">
                <a:pos x="T0" y="T1"/>
              </a:cxn>
              <a:cxn ang="T7">
                <a:pos x="T2" y="T3"/>
              </a:cxn>
              <a:cxn ang="T8">
                <a:pos x="T4" y="T5"/>
              </a:cxn>
            </a:cxnLst>
            <a:rect l="T9" t="T10" r="T11" b="T12"/>
            <a:pathLst>
              <a:path w="198" h="337">
                <a:moveTo>
                  <a:pt x="0" y="0"/>
                </a:moveTo>
                <a:lnTo>
                  <a:pt x="197" y="0"/>
                </a:lnTo>
                <a:lnTo>
                  <a:pt x="197" y="336"/>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7" name="Freeform 23"/>
          <p:cNvSpPr>
            <a:spLocks/>
          </p:cNvSpPr>
          <p:nvPr/>
        </p:nvSpPr>
        <p:spPr bwMode="auto">
          <a:xfrm>
            <a:off x="869950" y="1876425"/>
            <a:ext cx="500062" cy="333375"/>
          </a:xfrm>
          <a:custGeom>
            <a:avLst/>
            <a:gdLst>
              <a:gd name="T0" fmla="*/ 1055094791 w 236"/>
              <a:gd name="T1" fmla="*/ 395506551 h 280"/>
              <a:gd name="T2" fmla="*/ 0 w 236"/>
              <a:gd name="T3" fmla="*/ 395506551 h 280"/>
              <a:gd name="T4" fmla="*/ 0 w 236"/>
              <a:gd name="T5" fmla="*/ 0 h 280"/>
              <a:gd name="T6" fmla="*/ 0 60000 65536"/>
              <a:gd name="T7" fmla="*/ 0 60000 65536"/>
              <a:gd name="T8" fmla="*/ 0 60000 65536"/>
              <a:gd name="T9" fmla="*/ 0 w 236"/>
              <a:gd name="T10" fmla="*/ 0 h 280"/>
              <a:gd name="T11" fmla="*/ 236 w 236"/>
              <a:gd name="T12" fmla="*/ 280 h 280"/>
            </a:gdLst>
            <a:ahLst/>
            <a:cxnLst>
              <a:cxn ang="T6">
                <a:pos x="T0" y="T1"/>
              </a:cxn>
              <a:cxn ang="T7">
                <a:pos x="T2" y="T3"/>
              </a:cxn>
              <a:cxn ang="T8">
                <a:pos x="T4" y="T5"/>
              </a:cxn>
            </a:cxnLst>
            <a:rect l="T9" t="T10" r="T11" b="T12"/>
            <a:pathLst>
              <a:path w="236" h="280">
                <a:moveTo>
                  <a:pt x="235" y="279"/>
                </a:moveTo>
                <a:lnTo>
                  <a:pt x="0" y="279"/>
                </a:lnTo>
                <a:lnTo>
                  <a:pt x="0" y="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8" name="Freeform 24"/>
          <p:cNvSpPr>
            <a:spLocks/>
          </p:cNvSpPr>
          <p:nvPr/>
        </p:nvSpPr>
        <p:spPr bwMode="auto">
          <a:xfrm>
            <a:off x="1782763" y="2608263"/>
            <a:ext cx="500063" cy="333375"/>
          </a:xfrm>
          <a:custGeom>
            <a:avLst/>
            <a:gdLst>
              <a:gd name="T0" fmla="*/ 1055099019 w 236"/>
              <a:gd name="T1" fmla="*/ 396919357 h 279"/>
              <a:gd name="T2" fmla="*/ 0 w 236"/>
              <a:gd name="T3" fmla="*/ 396919357 h 279"/>
              <a:gd name="T4" fmla="*/ 0 w 236"/>
              <a:gd name="T5" fmla="*/ 0 h 279"/>
              <a:gd name="T6" fmla="*/ 0 60000 65536"/>
              <a:gd name="T7" fmla="*/ 0 60000 65536"/>
              <a:gd name="T8" fmla="*/ 0 60000 65536"/>
              <a:gd name="T9" fmla="*/ 0 w 236"/>
              <a:gd name="T10" fmla="*/ 0 h 279"/>
              <a:gd name="T11" fmla="*/ 236 w 236"/>
              <a:gd name="T12" fmla="*/ 279 h 279"/>
            </a:gdLst>
            <a:ahLst/>
            <a:cxnLst>
              <a:cxn ang="T6">
                <a:pos x="T0" y="T1"/>
              </a:cxn>
              <a:cxn ang="T7">
                <a:pos x="T2" y="T3"/>
              </a:cxn>
              <a:cxn ang="T8">
                <a:pos x="T4" y="T5"/>
              </a:cxn>
            </a:cxnLst>
            <a:rect l="T9" t="T10" r="T11" b="T12"/>
            <a:pathLst>
              <a:path w="236" h="279">
                <a:moveTo>
                  <a:pt x="235" y="278"/>
                </a:moveTo>
                <a:lnTo>
                  <a:pt x="0" y="278"/>
                </a:lnTo>
                <a:lnTo>
                  <a:pt x="0" y="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09" name="Freeform 25"/>
          <p:cNvSpPr>
            <a:spLocks/>
          </p:cNvSpPr>
          <p:nvPr/>
        </p:nvSpPr>
        <p:spPr bwMode="auto">
          <a:xfrm>
            <a:off x="2695576" y="3336924"/>
            <a:ext cx="496887" cy="331788"/>
          </a:xfrm>
          <a:custGeom>
            <a:avLst/>
            <a:gdLst>
              <a:gd name="T0" fmla="*/ 1046154340 w 235"/>
              <a:gd name="T1" fmla="*/ 394559162 h 278"/>
              <a:gd name="T2" fmla="*/ 0 w 235"/>
              <a:gd name="T3" fmla="*/ 394559162 h 278"/>
              <a:gd name="T4" fmla="*/ 0 w 235"/>
              <a:gd name="T5" fmla="*/ 0 h 278"/>
              <a:gd name="T6" fmla="*/ 0 60000 65536"/>
              <a:gd name="T7" fmla="*/ 0 60000 65536"/>
              <a:gd name="T8" fmla="*/ 0 60000 65536"/>
              <a:gd name="T9" fmla="*/ 0 w 235"/>
              <a:gd name="T10" fmla="*/ 0 h 278"/>
              <a:gd name="T11" fmla="*/ 235 w 235"/>
              <a:gd name="T12" fmla="*/ 278 h 278"/>
            </a:gdLst>
            <a:ahLst/>
            <a:cxnLst>
              <a:cxn ang="T6">
                <a:pos x="T0" y="T1"/>
              </a:cxn>
              <a:cxn ang="T7">
                <a:pos x="T2" y="T3"/>
              </a:cxn>
              <a:cxn ang="T8">
                <a:pos x="T4" y="T5"/>
              </a:cxn>
            </a:cxnLst>
            <a:rect l="T9" t="T10" r="T11" b="T12"/>
            <a:pathLst>
              <a:path w="235" h="278">
                <a:moveTo>
                  <a:pt x="234" y="277"/>
                </a:moveTo>
                <a:lnTo>
                  <a:pt x="0" y="277"/>
                </a:lnTo>
                <a:lnTo>
                  <a:pt x="0" y="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10" name="Freeform 26"/>
          <p:cNvSpPr>
            <a:spLocks/>
          </p:cNvSpPr>
          <p:nvPr/>
        </p:nvSpPr>
        <p:spPr bwMode="auto">
          <a:xfrm>
            <a:off x="3689350" y="4063999"/>
            <a:ext cx="500062" cy="336550"/>
          </a:xfrm>
          <a:custGeom>
            <a:avLst/>
            <a:gdLst>
              <a:gd name="T0" fmla="*/ 1055094791 w 236"/>
              <a:gd name="T1" fmla="*/ 398818862 h 283"/>
              <a:gd name="T2" fmla="*/ 0 w 236"/>
              <a:gd name="T3" fmla="*/ 398818862 h 283"/>
              <a:gd name="T4" fmla="*/ 0 w 236"/>
              <a:gd name="T5" fmla="*/ 0 h 283"/>
              <a:gd name="T6" fmla="*/ 0 60000 65536"/>
              <a:gd name="T7" fmla="*/ 0 60000 65536"/>
              <a:gd name="T8" fmla="*/ 0 60000 65536"/>
              <a:gd name="T9" fmla="*/ 0 w 236"/>
              <a:gd name="T10" fmla="*/ 0 h 283"/>
              <a:gd name="T11" fmla="*/ 236 w 236"/>
              <a:gd name="T12" fmla="*/ 283 h 283"/>
            </a:gdLst>
            <a:ahLst/>
            <a:cxnLst>
              <a:cxn ang="T6">
                <a:pos x="T0" y="T1"/>
              </a:cxn>
              <a:cxn ang="T7">
                <a:pos x="T2" y="T3"/>
              </a:cxn>
              <a:cxn ang="T8">
                <a:pos x="T4" y="T5"/>
              </a:cxn>
            </a:cxnLst>
            <a:rect l="T9" t="T10" r="T11" b="T12"/>
            <a:pathLst>
              <a:path w="236" h="283">
                <a:moveTo>
                  <a:pt x="235" y="282"/>
                </a:moveTo>
                <a:lnTo>
                  <a:pt x="0" y="282"/>
                </a:lnTo>
                <a:lnTo>
                  <a:pt x="0" y="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11" name="Freeform 27"/>
          <p:cNvSpPr>
            <a:spLocks/>
          </p:cNvSpPr>
          <p:nvPr/>
        </p:nvSpPr>
        <p:spPr bwMode="auto">
          <a:xfrm>
            <a:off x="4683125" y="4792663"/>
            <a:ext cx="501650" cy="333375"/>
          </a:xfrm>
          <a:custGeom>
            <a:avLst/>
            <a:gdLst>
              <a:gd name="T0" fmla="*/ 1057344842 w 237"/>
              <a:gd name="T1" fmla="*/ 395506551 h 280"/>
              <a:gd name="T2" fmla="*/ 0 w 237"/>
              <a:gd name="T3" fmla="*/ 395506551 h 280"/>
              <a:gd name="T4" fmla="*/ 0 w 237"/>
              <a:gd name="T5" fmla="*/ 0 h 280"/>
              <a:gd name="T6" fmla="*/ 0 60000 65536"/>
              <a:gd name="T7" fmla="*/ 0 60000 65536"/>
              <a:gd name="T8" fmla="*/ 0 60000 65536"/>
              <a:gd name="T9" fmla="*/ 0 w 237"/>
              <a:gd name="T10" fmla="*/ 0 h 280"/>
              <a:gd name="T11" fmla="*/ 237 w 237"/>
              <a:gd name="T12" fmla="*/ 280 h 280"/>
            </a:gdLst>
            <a:ahLst/>
            <a:cxnLst>
              <a:cxn ang="T6">
                <a:pos x="T0" y="T1"/>
              </a:cxn>
              <a:cxn ang="T7">
                <a:pos x="T2" y="T3"/>
              </a:cxn>
              <a:cxn ang="T8">
                <a:pos x="T4" y="T5"/>
              </a:cxn>
            </a:cxnLst>
            <a:rect l="T9" t="T10" r="T11" b="T12"/>
            <a:pathLst>
              <a:path w="237" h="280">
                <a:moveTo>
                  <a:pt x="236" y="279"/>
                </a:moveTo>
                <a:lnTo>
                  <a:pt x="0" y="279"/>
                </a:lnTo>
                <a:lnTo>
                  <a:pt x="0" y="0"/>
                </a:lnTo>
              </a:path>
            </a:pathLst>
          </a:custGeom>
          <a:noFill/>
          <a:ln w="57150" cap="rnd">
            <a:solidFill>
              <a:schemeClr val="tx1">
                <a:lumMod val="50000"/>
                <a:lumOff val="50000"/>
              </a:schemeClr>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16412" name="Freeform 28"/>
          <p:cNvSpPr>
            <a:spLocks/>
          </p:cNvSpPr>
          <p:nvPr/>
        </p:nvSpPr>
        <p:spPr bwMode="auto">
          <a:xfrm>
            <a:off x="2443162" y="4688632"/>
            <a:ext cx="3651250" cy="1234332"/>
          </a:xfrm>
          <a:custGeom>
            <a:avLst/>
            <a:gdLst>
              <a:gd name="T0" fmla="*/ 2147483647 w 1725"/>
              <a:gd name="T1" fmla="*/ 789122865 h 557"/>
              <a:gd name="T2" fmla="*/ 0 w 1725"/>
              <a:gd name="T3" fmla="*/ 789122865 h 557"/>
              <a:gd name="T4" fmla="*/ 0 w 1725"/>
              <a:gd name="T5" fmla="*/ 0 h 557"/>
              <a:gd name="T6" fmla="*/ 0 w 1725"/>
              <a:gd name="T7" fmla="*/ 0 h 557"/>
              <a:gd name="T8" fmla="*/ 0 60000 65536"/>
              <a:gd name="T9" fmla="*/ 0 60000 65536"/>
              <a:gd name="T10" fmla="*/ 0 60000 65536"/>
              <a:gd name="T11" fmla="*/ 0 60000 65536"/>
              <a:gd name="T12" fmla="*/ 0 w 1725"/>
              <a:gd name="T13" fmla="*/ 0 h 557"/>
              <a:gd name="T14" fmla="*/ 1725 w 1725"/>
              <a:gd name="T15" fmla="*/ 557 h 557"/>
            </a:gdLst>
            <a:ahLst/>
            <a:cxnLst>
              <a:cxn ang="T8">
                <a:pos x="T0" y="T1"/>
              </a:cxn>
              <a:cxn ang="T9">
                <a:pos x="T2" y="T3"/>
              </a:cxn>
              <a:cxn ang="T10">
                <a:pos x="T4" y="T5"/>
              </a:cxn>
              <a:cxn ang="T11">
                <a:pos x="T6" y="T7"/>
              </a:cxn>
            </a:cxnLst>
            <a:rect l="T12" t="T13" r="T14" b="T15"/>
            <a:pathLst>
              <a:path w="1725" h="557">
                <a:moveTo>
                  <a:pt x="1724" y="556"/>
                </a:moveTo>
                <a:lnTo>
                  <a:pt x="0" y="556"/>
                </a:lnTo>
                <a:lnTo>
                  <a:pt x="0" y="0"/>
                </a:lnTo>
              </a:path>
            </a:pathLst>
          </a:custGeom>
          <a:noFill/>
          <a:ln w="57150" cap="rnd">
            <a:solidFill>
              <a:schemeClr val="tx1">
                <a:lumMod val="50000"/>
                <a:lumOff val="50000"/>
              </a:schemeClr>
            </a:solidFill>
            <a:prstDash val="sysDot"/>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endParaRPr lang="ko-KR" altLang="en-US"/>
          </a:p>
        </p:txBody>
      </p:sp>
      <p:sp>
        <p:nvSpPr>
          <p:cNvPr id="33" name="Rectangle 8">
            <a:extLst>
              <a:ext uri="{FF2B5EF4-FFF2-40B4-BE49-F238E27FC236}">
                <a16:creationId xmlns:a16="http://schemas.microsoft.com/office/drawing/2014/main" id="{328FE3D7-E67F-5A40-B540-6E2AD0D870BF}"/>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Tree>
    <p:extLst>
      <p:ext uri="{BB962C8B-B14F-4D97-AF65-F5344CB8AC3E}">
        <p14:creationId xmlns:p14="http://schemas.microsoft.com/office/powerpoint/2010/main" val="570944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303AFF-531A-476A-AE1A-3D62168A2810}"/>
              </a:ext>
            </a:extLst>
          </p:cNvPr>
          <p:cNvSpPr>
            <a:spLocks noGrp="1"/>
          </p:cNvSpPr>
          <p:nvPr>
            <p:ph type="title"/>
          </p:nvPr>
        </p:nvSpPr>
        <p:spPr/>
        <p:txBody>
          <a:bodyPr/>
          <a:lstStyle/>
          <a:p>
            <a:r>
              <a:rPr lang="en-US" altLang="ko-KR" dirty="0"/>
              <a:t>Waterfall Model – Use Cases</a:t>
            </a:r>
            <a:endParaRPr lang="ko-KR" altLang="en-US" dirty="0"/>
          </a:p>
        </p:txBody>
      </p:sp>
      <p:sp>
        <p:nvSpPr>
          <p:cNvPr id="3" name="내용 개체 틀 2">
            <a:extLst>
              <a:ext uri="{FF2B5EF4-FFF2-40B4-BE49-F238E27FC236}">
                <a16:creationId xmlns:a16="http://schemas.microsoft.com/office/drawing/2014/main" id="{9D89260B-3C71-41EA-9613-A8484FDC0B22}"/>
              </a:ext>
            </a:extLst>
          </p:cNvPr>
          <p:cNvSpPr>
            <a:spLocks noGrp="1"/>
          </p:cNvSpPr>
          <p:nvPr>
            <p:ph idx="1"/>
          </p:nvPr>
        </p:nvSpPr>
        <p:spPr/>
        <p:txBody>
          <a:bodyPr/>
          <a:lstStyle/>
          <a:p>
            <a:r>
              <a:rPr lang="en-US" altLang="ko-KR" dirty="0"/>
              <a:t>Simple small and mid-size projects with </a:t>
            </a:r>
            <a:r>
              <a:rPr lang="en-US" altLang="ko-KR" u="sng" dirty="0"/>
              <a:t>clearly defined and unchanging requirements</a:t>
            </a:r>
          </a:p>
          <a:p>
            <a:r>
              <a:rPr lang="en-US" altLang="ko-KR" dirty="0"/>
              <a:t>Projects with the need for </a:t>
            </a:r>
            <a:r>
              <a:rPr lang="en-US" altLang="ko-KR" u="sng" dirty="0"/>
              <a:t>stricter control</a:t>
            </a:r>
            <a:r>
              <a:rPr lang="en-US" altLang="ko-KR" dirty="0"/>
              <a:t>, </a:t>
            </a:r>
            <a:r>
              <a:rPr lang="en-US" altLang="ko-KR" u="sng" dirty="0"/>
              <a:t>predictable budget and timeline</a:t>
            </a:r>
          </a:p>
          <a:p>
            <a:r>
              <a:rPr lang="en-US" altLang="ko-KR" dirty="0"/>
              <a:t>Projects that must adhere to </a:t>
            </a:r>
            <a:r>
              <a:rPr lang="en-US" altLang="ko-KR" u="sng" dirty="0"/>
              <a:t>multiple rules and regulations</a:t>
            </a:r>
          </a:p>
          <a:p>
            <a:r>
              <a:rPr lang="en-US" altLang="ko-KR" dirty="0"/>
              <a:t>Projects where </a:t>
            </a:r>
            <a:r>
              <a:rPr lang="en-US" altLang="ko-KR" u="sng" dirty="0"/>
              <a:t>well-known technology and tools</a:t>
            </a:r>
            <a:r>
              <a:rPr lang="en-US" altLang="ko-KR" dirty="0"/>
              <a:t> are used</a:t>
            </a:r>
            <a:endParaRPr lang="ko-KR" altLang="en-US" dirty="0"/>
          </a:p>
        </p:txBody>
      </p:sp>
      <p:sp>
        <p:nvSpPr>
          <p:cNvPr id="4" name="날짜 개체 틀 3">
            <a:extLst>
              <a:ext uri="{FF2B5EF4-FFF2-40B4-BE49-F238E27FC236}">
                <a16:creationId xmlns:a16="http://schemas.microsoft.com/office/drawing/2014/main" id="{6AA577CC-E90D-409F-A673-51024A14956E}"/>
              </a:ext>
            </a:extLst>
          </p:cNvPr>
          <p:cNvSpPr>
            <a:spLocks noGrp="1"/>
          </p:cNvSpPr>
          <p:nvPr>
            <p:ph type="dt" sz="half" idx="10"/>
          </p:nvPr>
        </p:nvSpPr>
        <p:spPr/>
        <p:txBody>
          <a:bodyPr/>
          <a:lstStyle/>
          <a:p>
            <a:r>
              <a:rPr lang="en-US" altLang="ko-KR"/>
              <a:t>Spring 2025</a:t>
            </a:r>
            <a:endParaRPr lang="ko-KR" altLang="en-US"/>
          </a:p>
        </p:txBody>
      </p:sp>
      <p:sp>
        <p:nvSpPr>
          <p:cNvPr id="5" name="바닥글 개체 틀 4">
            <a:extLst>
              <a:ext uri="{FF2B5EF4-FFF2-40B4-BE49-F238E27FC236}">
                <a16:creationId xmlns:a16="http://schemas.microsoft.com/office/drawing/2014/main" id="{E628B5BC-BDA3-453A-8897-B3916EC9CFD7}"/>
              </a:ext>
            </a:extLst>
          </p:cNvPr>
          <p:cNvSpPr>
            <a:spLocks noGrp="1"/>
          </p:cNvSpPr>
          <p:nvPr>
            <p:ph type="ftr" sz="quarter" idx="11"/>
          </p:nvPr>
        </p:nvSpPr>
        <p:spPr/>
        <p:txBody>
          <a:bodyPr/>
          <a:lstStyle/>
          <a:p>
            <a:r>
              <a:rPr lang="en-US" altLang="ko-KR"/>
              <a:t>CS30500        Copyright (c) In-Young Ko, KAIST</a:t>
            </a:r>
            <a:endParaRPr lang="ko-KR" altLang="en-US"/>
          </a:p>
        </p:txBody>
      </p:sp>
      <p:sp>
        <p:nvSpPr>
          <p:cNvPr id="6" name="슬라이드 번호 개체 틀 5">
            <a:extLst>
              <a:ext uri="{FF2B5EF4-FFF2-40B4-BE49-F238E27FC236}">
                <a16:creationId xmlns:a16="http://schemas.microsoft.com/office/drawing/2014/main" id="{2C3E3957-7C42-4A0C-8DEB-39179A3AA6D6}"/>
              </a:ext>
            </a:extLst>
          </p:cNvPr>
          <p:cNvSpPr>
            <a:spLocks noGrp="1"/>
          </p:cNvSpPr>
          <p:nvPr>
            <p:ph type="sldNum" sz="quarter" idx="12"/>
          </p:nvPr>
        </p:nvSpPr>
        <p:spPr/>
        <p:txBody>
          <a:bodyPr/>
          <a:lstStyle/>
          <a:p>
            <a:fld id="{1F71115F-B8DE-4446-A1B8-38B08C858F71}" type="slidenum">
              <a:rPr lang="ko-KR" altLang="en-US" smtClean="0"/>
              <a:t>5</a:t>
            </a:fld>
            <a:endParaRPr lang="ko-KR" altLang="en-US"/>
          </a:p>
        </p:txBody>
      </p:sp>
      <p:sp>
        <p:nvSpPr>
          <p:cNvPr id="8" name="직사각형 7">
            <a:extLst>
              <a:ext uri="{FF2B5EF4-FFF2-40B4-BE49-F238E27FC236}">
                <a16:creationId xmlns:a16="http://schemas.microsoft.com/office/drawing/2014/main" id="{036EFE22-B381-6E44-A432-79949AD7D6F4}"/>
              </a:ext>
            </a:extLst>
          </p:cNvPr>
          <p:cNvSpPr/>
          <p:nvPr/>
        </p:nvSpPr>
        <p:spPr>
          <a:xfrm>
            <a:off x="10971914" y="5943600"/>
            <a:ext cx="761999" cy="307777"/>
          </a:xfrm>
          <a:prstGeom prst="rect">
            <a:avLst/>
          </a:prstGeom>
        </p:spPr>
        <p:txBody>
          <a:bodyPr wrap="square">
            <a:spAutoFit/>
          </a:bodyPr>
          <a:lstStyle/>
          <a:p>
            <a:r>
              <a:rPr lang="en-US" altLang="ko-Kore-KR" sz="1400" dirty="0">
                <a:solidFill>
                  <a:schemeClr val="tx1">
                    <a:lumMod val="50000"/>
                    <a:lumOff val="50000"/>
                  </a:schemeClr>
                </a:solidFill>
                <a:latin typeface="Arial" panose="020B0604020202020204" pitchFamily="34" charset="0"/>
                <a:cs typeface="Arial" panose="020B0604020202020204" pitchFamily="34" charset="0"/>
              </a:rPr>
              <a:t>[Shi19]</a:t>
            </a:r>
            <a:endParaRPr lang="ko-Kore-KR" altLang="en-US" sz="14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3564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a:t>
            </a:r>
            <a:r>
              <a:rPr lang="ko-KR" altLang="en-US" dirty="0"/>
              <a:t> </a:t>
            </a:r>
            <a:r>
              <a:rPr lang="en-US" altLang="ko-KR" dirty="0"/>
              <a:t>Model</a:t>
            </a:r>
            <a:r>
              <a:rPr lang="ko-KR" altLang="en-US" dirty="0"/>
              <a:t> </a:t>
            </a:r>
            <a:r>
              <a:rPr lang="en-US" altLang="ko-KR" dirty="0"/>
              <a:t>– </a:t>
            </a:r>
            <a:r>
              <a:rPr lang="en-US" altLang="ko-KR" dirty="0">
                <a:solidFill>
                  <a:srgbClr val="00B050"/>
                </a:solidFill>
              </a:rPr>
              <a:t>Feasibility Study</a:t>
            </a:r>
          </a:p>
        </p:txBody>
      </p:sp>
      <p:sp>
        <p:nvSpPr>
          <p:cNvPr id="19459" name="Rectangle 3"/>
          <p:cNvSpPr>
            <a:spLocks noGrp="1" noChangeArrowheads="1"/>
          </p:cNvSpPr>
          <p:nvPr>
            <p:ph idx="1"/>
          </p:nvPr>
        </p:nvSpPr>
        <p:spPr>
          <a:noFill/>
        </p:spPr>
        <p:txBody>
          <a:bodyPr vert="horz" lIns="92075" tIns="46038" rIns="92075" bIns="46038" rtlCol="0">
            <a:normAutofit/>
          </a:bodyPr>
          <a:lstStyle/>
          <a:p>
            <a:pPr eaLnBrk="1" hangingPunct="1"/>
            <a:r>
              <a:rPr lang="en-US" altLang="ko-KR" b="0" dirty="0"/>
              <a:t>Evaluates the </a:t>
            </a:r>
            <a:r>
              <a:rPr lang="en-US" altLang="ko-KR" b="0" dirty="0">
                <a:solidFill>
                  <a:srgbClr val="FF0000"/>
                </a:solidFill>
              </a:rPr>
              <a:t>costs and benefits </a:t>
            </a:r>
            <a:r>
              <a:rPr lang="en-US" altLang="ko-KR" b="0" dirty="0"/>
              <a:t>of the proposed solution</a:t>
            </a:r>
          </a:p>
          <a:p>
            <a:pPr eaLnBrk="1" hangingPunct="1"/>
            <a:r>
              <a:rPr lang="en-US" altLang="ko-KR" b="0" dirty="0"/>
              <a:t>Analyze</a:t>
            </a:r>
            <a:r>
              <a:rPr lang="en-US" altLang="ko-KR" dirty="0"/>
              <a:t>s</a:t>
            </a:r>
            <a:r>
              <a:rPr lang="en-US" altLang="ko-KR" b="0" dirty="0"/>
              <a:t> the problem, at least at the global level</a:t>
            </a:r>
          </a:p>
          <a:p>
            <a:pPr eaLnBrk="1" hangingPunct="1"/>
            <a:r>
              <a:rPr lang="en-US" altLang="ko-KR" b="0" dirty="0"/>
              <a:t>Simulates the future development process</a:t>
            </a:r>
          </a:p>
          <a:p>
            <a:pPr eaLnBrk="1" hangingPunct="1"/>
            <a:r>
              <a:rPr lang="en-US" altLang="ko-KR" b="0" dirty="0"/>
              <a:t>Documents produced:</a:t>
            </a:r>
          </a:p>
          <a:p>
            <a:pPr lvl="1" eaLnBrk="1" hangingPunct="1"/>
            <a:r>
              <a:rPr lang="en-US" altLang="ko-KR" sz="2000" dirty="0"/>
              <a:t>A definition of the </a:t>
            </a:r>
            <a:r>
              <a:rPr lang="en-US" altLang="ko-KR" sz="2000" u="sng" dirty="0"/>
              <a:t>problem</a:t>
            </a:r>
          </a:p>
          <a:p>
            <a:pPr lvl="1" eaLnBrk="1" hangingPunct="1"/>
            <a:r>
              <a:rPr lang="en-US" altLang="ko-KR" sz="2000" u="sng" dirty="0"/>
              <a:t>Alternative</a:t>
            </a:r>
            <a:r>
              <a:rPr lang="en-US" altLang="ko-KR" sz="2000" dirty="0"/>
              <a:t> solutions and their expected </a:t>
            </a:r>
            <a:r>
              <a:rPr lang="en-US" altLang="ko-KR" sz="2000" u="sng" dirty="0"/>
              <a:t>benefits</a:t>
            </a:r>
          </a:p>
          <a:p>
            <a:pPr lvl="1"/>
            <a:r>
              <a:rPr lang="en-US" altLang="ko-KR" sz="2000" dirty="0"/>
              <a:t>Required resources, costs, and delivery dates in each</a:t>
            </a:r>
            <a:endParaRPr lang="en-US" altLang="ko-KR" sz="1600" dirty="0"/>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6</a:t>
            </a:fld>
            <a:endParaRPr lang="ko-KR" altLang="en-US"/>
          </a:p>
        </p:txBody>
      </p:sp>
      <p:sp>
        <p:nvSpPr>
          <p:cNvPr id="7" name="Rectangle 8">
            <a:extLst>
              <a:ext uri="{FF2B5EF4-FFF2-40B4-BE49-F238E27FC236}">
                <a16:creationId xmlns:a16="http://schemas.microsoft.com/office/drawing/2014/main" id="{7C0D51ED-30A9-1F4E-98B8-2A93AB715B70}"/>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1026" name="Picture 2">
            <a:extLst>
              <a:ext uri="{FF2B5EF4-FFF2-40B4-BE49-F238E27FC236}">
                <a16:creationId xmlns:a16="http://schemas.microsoft.com/office/drawing/2014/main" id="{18AD5833-A8D4-CD80-B703-ACFBAD7B16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43" t="13871" r="14000" b="17743"/>
          <a:stretch/>
        </p:blipFill>
        <p:spPr bwMode="auto">
          <a:xfrm>
            <a:off x="7860240" y="3166860"/>
            <a:ext cx="4106203" cy="2560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2131A9D-7A94-DEF2-48F6-F2C9251C6DE1}"/>
              </a:ext>
            </a:extLst>
          </p:cNvPr>
          <p:cNvSpPr txBox="1"/>
          <p:nvPr/>
        </p:nvSpPr>
        <p:spPr>
          <a:xfrm>
            <a:off x="8422680" y="5726698"/>
            <a:ext cx="3148541" cy="169277"/>
          </a:xfrm>
          <a:prstGeom prst="rect">
            <a:avLst/>
          </a:prstGeom>
          <a:noFill/>
        </p:spPr>
        <p:txBody>
          <a:bodyPr wrap="square">
            <a:spAutoFit/>
          </a:bodyPr>
          <a:lstStyle/>
          <a:p>
            <a:r>
              <a:rPr lang="ko-KR" altLang="en-US" sz="500" dirty="0" err="1">
                <a:solidFill>
                  <a:schemeClr val="bg1">
                    <a:lumMod val="65000"/>
                  </a:schemeClr>
                </a:solidFill>
                <a:latin typeface="Arial" panose="020B0604020202020204" pitchFamily="34" charset="0"/>
                <a:cs typeface="Arial" panose="020B0604020202020204" pitchFamily="34" charset="0"/>
              </a:rPr>
              <a:t>https</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medium.com</a:t>
            </a:r>
            <a:r>
              <a:rPr lang="ko-KR" altLang="en-US" sz="500" dirty="0">
                <a:solidFill>
                  <a:schemeClr val="bg1">
                    <a:lumMod val="65000"/>
                  </a:schemeClr>
                </a:solidFill>
                <a:latin typeface="Arial" panose="020B0604020202020204" pitchFamily="34" charset="0"/>
                <a:cs typeface="Arial" panose="020B0604020202020204" pitchFamily="34" charset="0"/>
              </a:rPr>
              <a:t>/@sadiamujtaba18/essentials-of-cost-benefit-analysis-in-business-4d3dc16083d1</a:t>
            </a:r>
          </a:p>
        </p:txBody>
      </p:sp>
    </p:spTree>
    <p:extLst>
      <p:ext uri="{BB962C8B-B14F-4D97-AF65-F5344CB8AC3E}">
        <p14:creationId xmlns:p14="http://schemas.microsoft.com/office/powerpoint/2010/main" val="3242226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575F336D-B967-3F50-F2FF-F53C311274D6}"/>
              </a:ext>
            </a:extLst>
          </p:cNvPr>
          <p:cNvPicPr>
            <a:picLocks noChangeAspect="1"/>
          </p:cNvPicPr>
          <p:nvPr/>
        </p:nvPicPr>
        <p:blipFill>
          <a:blip r:embed="rId3"/>
          <a:stretch>
            <a:fillRect/>
          </a:stretch>
        </p:blipFill>
        <p:spPr>
          <a:xfrm>
            <a:off x="6774351" y="3575408"/>
            <a:ext cx="5192092" cy="2903538"/>
          </a:xfrm>
          <a:prstGeom prst="rect">
            <a:avLst/>
          </a:prstGeom>
        </p:spPr>
      </p:pic>
      <p:sp>
        <p:nvSpPr>
          <p:cNvPr id="20482" name="Rectangle 2"/>
          <p:cNvSpPr>
            <a:spLocks noGrp="1" noChangeArrowheads="1"/>
          </p:cNvSpPr>
          <p:nvPr>
            <p:ph type="title"/>
          </p:nvPr>
        </p:nvSpPr>
        <p:spPr>
          <a:xfrm>
            <a:off x="527382" y="116632"/>
            <a:ext cx="11588418" cy="562074"/>
          </a:xfrm>
          <a:noFill/>
        </p:spPr>
        <p:txBody>
          <a:bodyPr vert="horz" lIns="92075" tIns="46038" rIns="92075" bIns="46038" rtlCol="0" anchor="ctr">
            <a:noAutofit/>
          </a:bodyPr>
          <a:lstStyle/>
          <a:p>
            <a:pPr eaLnBrk="1" hangingPunct="1"/>
            <a:r>
              <a:rPr lang="en-US" altLang="ko-KR" dirty="0"/>
              <a:t>Waterfall Model – </a:t>
            </a:r>
            <a:r>
              <a:rPr lang="en-US" altLang="ko-KR" dirty="0">
                <a:solidFill>
                  <a:srgbClr val="00B050"/>
                </a:solidFill>
              </a:rPr>
              <a:t>Requirements Analysis and Specification</a:t>
            </a:r>
          </a:p>
        </p:txBody>
      </p:sp>
      <p:sp>
        <p:nvSpPr>
          <p:cNvPr id="20483" name="Rectangle 3"/>
          <p:cNvSpPr>
            <a:spLocks noGrp="1" noChangeArrowheads="1"/>
          </p:cNvSpPr>
          <p:nvPr>
            <p:ph idx="1"/>
          </p:nvPr>
        </p:nvSpPr>
        <p:spPr>
          <a:noFill/>
        </p:spPr>
        <p:txBody>
          <a:bodyPr vert="horz" lIns="92075" tIns="46038" rIns="92075" bIns="46038" rtlCol="0">
            <a:normAutofit/>
          </a:bodyPr>
          <a:lstStyle/>
          <a:p>
            <a:pPr algn="just" eaLnBrk="1" hangingPunct="1"/>
            <a:r>
              <a:rPr lang="en-US" altLang="ko-KR" b="0" dirty="0"/>
              <a:t>Identify the </a:t>
            </a:r>
            <a:r>
              <a:rPr lang="en-US" altLang="ko-KR" b="0" u="sng" dirty="0"/>
              <a:t>qualities</a:t>
            </a:r>
            <a:r>
              <a:rPr lang="en-US" altLang="ko-KR" b="0" dirty="0"/>
              <a:t> required for the application</a:t>
            </a:r>
          </a:p>
          <a:p>
            <a:pPr lvl="1" algn="just"/>
            <a:r>
              <a:rPr lang="en-US" altLang="ko-KR" b="0" dirty="0"/>
              <a:t>Functional and nonfunctional</a:t>
            </a:r>
          </a:p>
          <a:p>
            <a:pPr algn="just" eaLnBrk="1" hangingPunct="1"/>
            <a:r>
              <a:rPr lang="en-US" altLang="ko-KR" b="0" dirty="0"/>
              <a:t>Must state </a:t>
            </a:r>
            <a:r>
              <a:rPr lang="en-US" altLang="ko-KR" b="0" u="sng" dirty="0"/>
              <a:t>what to do</a:t>
            </a:r>
            <a:r>
              <a:rPr lang="en-US" altLang="ko-KR" b="0" dirty="0"/>
              <a:t>, not how to do</a:t>
            </a:r>
          </a:p>
          <a:p>
            <a:pPr algn="just" eaLnBrk="1" hangingPunct="1"/>
            <a:r>
              <a:rPr lang="en-US" altLang="ko-KR" b="0" dirty="0"/>
              <a:t>Used by both customers and designers</a:t>
            </a:r>
          </a:p>
          <a:p>
            <a:pPr algn="just" eaLnBrk="1" hangingPunct="1"/>
            <a:r>
              <a:rPr lang="en-US" altLang="ko-KR" b="0" dirty="0"/>
              <a:t>Separate functional requirements into three views:</a:t>
            </a:r>
          </a:p>
          <a:p>
            <a:pPr lvl="1" algn="just"/>
            <a:r>
              <a:rPr lang="en-US" altLang="ko-KR" sz="2000" dirty="0">
                <a:sym typeface="Wingdings" panose="05000000000000000000" pitchFamily="2" charset="2"/>
              </a:rPr>
              <a:t>Model of </a:t>
            </a:r>
            <a:r>
              <a:rPr lang="en-US" altLang="ko-KR" sz="2000" dirty="0">
                <a:solidFill>
                  <a:srgbClr val="0432FF"/>
                </a:solidFill>
                <a:sym typeface="Wingdings" panose="05000000000000000000" pitchFamily="2" charset="2"/>
              </a:rPr>
              <a:t>data</a:t>
            </a:r>
          </a:p>
          <a:p>
            <a:pPr lvl="1" algn="just"/>
            <a:r>
              <a:rPr lang="en-US" altLang="ko-KR" sz="2000" dirty="0">
                <a:sym typeface="Wingdings" panose="05000000000000000000" pitchFamily="2" charset="2"/>
              </a:rPr>
              <a:t>Model of </a:t>
            </a:r>
            <a:r>
              <a:rPr lang="en-US" altLang="ko-KR" sz="2000" dirty="0">
                <a:solidFill>
                  <a:srgbClr val="0432FF"/>
                </a:solidFill>
                <a:sym typeface="Wingdings" panose="05000000000000000000" pitchFamily="2" charset="2"/>
              </a:rPr>
              <a:t>function</a:t>
            </a:r>
          </a:p>
          <a:p>
            <a:pPr lvl="1" algn="just"/>
            <a:r>
              <a:rPr lang="en-US" altLang="ko-KR" sz="2000" dirty="0">
                <a:sym typeface="Wingdings" panose="05000000000000000000" pitchFamily="2" charset="2"/>
              </a:rPr>
              <a:t>Model of </a:t>
            </a:r>
            <a:r>
              <a:rPr lang="en-US" altLang="ko-KR" sz="2000" dirty="0">
                <a:solidFill>
                  <a:srgbClr val="0432FF"/>
                </a:solidFill>
                <a:sym typeface="Wingdings" panose="05000000000000000000" pitchFamily="2" charset="2"/>
              </a:rPr>
              <a:t>controls</a:t>
            </a:r>
            <a:endParaRPr lang="en-US" altLang="ko-KR" sz="2000" dirty="0">
              <a:solidFill>
                <a:srgbClr val="0432FF"/>
              </a:solidFill>
            </a:endParaRP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7</a:t>
            </a:fld>
            <a:endParaRPr lang="ko-KR" altLang="en-US"/>
          </a:p>
        </p:txBody>
      </p:sp>
      <p:sp>
        <p:nvSpPr>
          <p:cNvPr id="7" name="Rectangle 8">
            <a:extLst>
              <a:ext uri="{FF2B5EF4-FFF2-40B4-BE49-F238E27FC236}">
                <a16:creationId xmlns:a16="http://schemas.microsoft.com/office/drawing/2014/main" id="{1CBD98FE-9641-4844-9D9C-51A24BE09108}"/>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sp>
        <p:nvSpPr>
          <p:cNvPr id="8" name="TextBox 7">
            <a:extLst>
              <a:ext uri="{FF2B5EF4-FFF2-40B4-BE49-F238E27FC236}">
                <a16:creationId xmlns:a16="http://schemas.microsoft.com/office/drawing/2014/main" id="{BC410021-B44C-350A-DCF4-4481B4E951A7}"/>
              </a:ext>
            </a:extLst>
          </p:cNvPr>
          <p:cNvSpPr txBox="1"/>
          <p:nvPr/>
        </p:nvSpPr>
        <p:spPr>
          <a:xfrm>
            <a:off x="7609683" y="6326046"/>
            <a:ext cx="3881436" cy="169277"/>
          </a:xfrm>
          <a:prstGeom prst="rect">
            <a:avLst/>
          </a:prstGeom>
          <a:noFill/>
        </p:spPr>
        <p:txBody>
          <a:bodyPr wrap="square">
            <a:spAutoFit/>
          </a:bodyPr>
          <a:lstStyle/>
          <a:p>
            <a:r>
              <a:rPr lang="ko-KR" altLang="en-US" sz="500" dirty="0" err="1">
                <a:solidFill>
                  <a:schemeClr val="bg1">
                    <a:lumMod val="65000"/>
                  </a:schemeClr>
                </a:solidFill>
                <a:latin typeface="Arial" panose="020B0604020202020204" pitchFamily="34" charset="0"/>
                <a:cs typeface="Arial" panose="020B0604020202020204" pitchFamily="34" charset="0"/>
              </a:rPr>
              <a:t>https</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www.jamasoftware.com</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requirements-management-guide</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writing-requirements</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functional-vs-non-functional-requirements</a:t>
            </a:r>
            <a:endParaRPr lang="ko-KR" altLang="en-US" sz="500"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2810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 Model – </a:t>
            </a:r>
            <a:r>
              <a:rPr lang="en-US" altLang="ko-KR" dirty="0">
                <a:solidFill>
                  <a:srgbClr val="00B050"/>
                </a:solidFill>
              </a:rPr>
              <a:t>Design and Specification</a:t>
            </a:r>
          </a:p>
        </p:txBody>
      </p:sp>
      <p:sp>
        <p:nvSpPr>
          <p:cNvPr id="21507" name="Rectangle 3"/>
          <p:cNvSpPr>
            <a:spLocks noGrp="1" noChangeArrowheads="1"/>
          </p:cNvSpPr>
          <p:nvPr>
            <p:ph idx="1"/>
          </p:nvPr>
        </p:nvSpPr>
        <p:spPr>
          <a:noFill/>
        </p:spPr>
        <p:txBody>
          <a:bodyPr vert="horz" lIns="92075" tIns="46038" rIns="92075" bIns="46038" rtlCol="0">
            <a:normAutofit/>
          </a:bodyPr>
          <a:lstStyle/>
          <a:p>
            <a:pPr algn="just" eaLnBrk="1" hangingPunct="1"/>
            <a:r>
              <a:rPr lang="en-US" altLang="ko-KR" b="0" dirty="0"/>
              <a:t>Propose </a:t>
            </a:r>
            <a:r>
              <a:rPr lang="en-US" altLang="ko-KR" b="0" dirty="0">
                <a:solidFill>
                  <a:srgbClr val="FF0000"/>
                </a:solidFill>
              </a:rPr>
              <a:t>a solution </a:t>
            </a:r>
            <a:r>
              <a:rPr lang="en-US" altLang="ko-KR" b="0" dirty="0"/>
              <a:t>to the problem</a:t>
            </a:r>
          </a:p>
          <a:p>
            <a:pPr algn="just" eaLnBrk="1" hangingPunct="1"/>
            <a:r>
              <a:rPr lang="en-US" altLang="ko-KR" b="0" dirty="0"/>
              <a:t>Decompose the system into </a:t>
            </a:r>
            <a:r>
              <a:rPr lang="en-US" altLang="ko-KR" b="0" u="sng" dirty="0"/>
              <a:t>modules</a:t>
            </a:r>
          </a:p>
          <a:p>
            <a:pPr lvl="1" eaLnBrk="1" hangingPunct="1"/>
            <a:r>
              <a:rPr lang="en-US" altLang="ko-KR" sz="2000" dirty="0"/>
              <a:t>Specify the relationships among modules</a:t>
            </a:r>
          </a:p>
          <a:p>
            <a:pPr lvl="1" eaLnBrk="1" hangingPunct="1"/>
            <a:r>
              <a:rPr lang="en-US" altLang="ko-KR" sz="2000" dirty="0"/>
              <a:t>Design each module</a:t>
            </a:r>
          </a:p>
          <a:p>
            <a:pPr algn="just" eaLnBrk="1" hangingPunct="1"/>
            <a:r>
              <a:rPr lang="en-US" altLang="ko-KR" b="0" dirty="0"/>
              <a:t>Can be divided into</a:t>
            </a:r>
          </a:p>
          <a:p>
            <a:pPr lvl="1" eaLnBrk="1" hangingPunct="1"/>
            <a:r>
              <a:rPr lang="en-US" altLang="ko-KR" sz="2000" dirty="0"/>
              <a:t>High-level (preliminary, </a:t>
            </a:r>
            <a:r>
              <a:rPr lang="en-US" altLang="ko-KR" sz="2000" dirty="0">
                <a:solidFill>
                  <a:srgbClr val="0432FF"/>
                </a:solidFill>
              </a:rPr>
              <a:t>architectural</a:t>
            </a:r>
            <a:r>
              <a:rPr lang="en-US" altLang="ko-KR" sz="2000" dirty="0"/>
              <a:t>)</a:t>
            </a:r>
          </a:p>
          <a:p>
            <a:pPr lvl="1" eaLnBrk="1" hangingPunct="1"/>
            <a:r>
              <a:rPr lang="en-US" altLang="ko-KR" sz="2000" dirty="0"/>
              <a:t>Low-level (</a:t>
            </a:r>
            <a:r>
              <a:rPr lang="en-US" altLang="ko-KR" sz="2000" dirty="0">
                <a:solidFill>
                  <a:srgbClr val="0432FF"/>
                </a:solidFill>
              </a:rPr>
              <a:t>detailed</a:t>
            </a:r>
            <a:r>
              <a:rPr lang="en-US" altLang="ko-KR" sz="2000" dirty="0"/>
              <a:t>)</a:t>
            </a:r>
          </a:p>
          <a:p>
            <a:pPr lvl="1" eaLnBrk="1" hangingPunct="1"/>
            <a:r>
              <a:rPr lang="en-US" altLang="ko-KR" sz="2000" dirty="0">
                <a:solidFill>
                  <a:srgbClr val="0432FF"/>
                </a:solidFill>
              </a:rPr>
              <a:t>User interface</a:t>
            </a:r>
            <a:endParaRPr lang="en-US" altLang="ko-KR" sz="1800" dirty="0">
              <a:solidFill>
                <a:srgbClr val="0432FF"/>
              </a:solidFill>
            </a:endParaRP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8</a:t>
            </a:fld>
            <a:endParaRPr lang="ko-KR" altLang="en-US"/>
          </a:p>
        </p:txBody>
      </p:sp>
      <p:sp>
        <p:nvSpPr>
          <p:cNvPr id="7" name="Rectangle 8">
            <a:extLst>
              <a:ext uri="{FF2B5EF4-FFF2-40B4-BE49-F238E27FC236}">
                <a16:creationId xmlns:a16="http://schemas.microsoft.com/office/drawing/2014/main" id="{DA87067F-BA90-1D47-8D05-FD96CB7DAD92}"/>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5" name="그림 4">
            <a:extLst>
              <a:ext uri="{FF2B5EF4-FFF2-40B4-BE49-F238E27FC236}">
                <a16:creationId xmlns:a16="http://schemas.microsoft.com/office/drawing/2014/main" id="{2AF8D20B-52C2-57F3-923C-52455074C1BF}"/>
              </a:ext>
            </a:extLst>
          </p:cNvPr>
          <p:cNvPicPr>
            <a:picLocks noChangeAspect="1"/>
          </p:cNvPicPr>
          <p:nvPr/>
        </p:nvPicPr>
        <p:blipFill>
          <a:blip r:embed="rId3"/>
          <a:stretch>
            <a:fillRect/>
          </a:stretch>
        </p:blipFill>
        <p:spPr>
          <a:xfrm>
            <a:off x="5918372" y="2819400"/>
            <a:ext cx="6144768" cy="2133600"/>
          </a:xfrm>
          <a:prstGeom prst="rect">
            <a:avLst/>
          </a:prstGeom>
        </p:spPr>
      </p:pic>
      <p:sp>
        <p:nvSpPr>
          <p:cNvPr id="8" name="TextBox 7">
            <a:extLst>
              <a:ext uri="{FF2B5EF4-FFF2-40B4-BE49-F238E27FC236}">
                <a16:creationId xmlns:a16="http://schemas.microsoft.com/office/drawing/2014/main" id="{63F48A00-1A2F-6E94-4DC9-10C658BAF208}"/>
              </a:ext>
            </a:extLst>
          </p:cNvPr>
          <p:cNvSpPr txBox="1"/>
          <p:nvPr/>
        </p:nvSpPr>
        <p:spPr>
          <a:xfrm>
            <a:off x="8077200" y="4966644"/>
            <a:ext cx="2081486" cy="169277"/>
          </a:xfrm>
          <a:prstGeom prst="rect">
            <a:avLst/>
          </a:prstGeom>
          <a:noFill/>
        </p:spPr>
        <p:txBody>
          <a:bodyPr wrap="square">
            <a:spAutoFit/>
          </a:bodyPr>
          <a:lstStyle/>
          <a:p>
            <a:r>
              <a:rPr lang="ko-KR" altLang="en-US" sz="500" dirty="0" err="1">
                <a:solidFill>
                  <a:schemeClr val="bg1">
                    <a:lumMod val="65000"/>
                  </a:schemeClr>
                </a:solidFill>
                <a:latin typeface="Arial" panose="020B0604020202020204" pitchFamily="34" charset="0"/>
                <a:cs typeface="Arial" panose="020B0604020202020204" pitchFamily="34" charset="0"/>
              </a:rPr>
              <a:t>https</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www.simform.com</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blog</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software-architecture-patterns</a:t>
            </a:r>
            <a:r>
              <a:rPr lang="ko-KR" altLang="en-US" sz="500" dirty="0">
                <a:solidFill>
                  <a:schemeClr val="bg1">
                    <a:lumMod val="6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765004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vert="horz" lIns="92075" tIns="46038" rIns="92075" bIns="46038" rtlCol="0" anchor="ctr">
            <a:noAutofit/>
          </a:bodyPr>
          <a:lstStyle/>
          <a:p>
            <a:pPr eaLnBrk="1" hangingPunct="1"/>
            <a:r>
              <a:rPr lang="en-US" altLang="ko-KR" dirty="0"/>
              <a:t>Waterfall Model – </a:t>
            </a:r>
            <a:r>
              <a:rPr lang="en-US" altLang="ko-KR" dirty="0">
                <a:solidFill>
                  <a:srgbClr val="00B050"/>
                </a:solidFill>
              </a:rPr>
              <a:t>Coding and Testing</a:t>
            </a:r>
          </a:p>
        </p:txBody>
      </p:sp>
      <p:sp>
        <p:nvSpPr>
          <p:cNvPr id="22531" name="Rectangle 3"/>
          <p:cNvSpPr>
            <a:spLocks noGrp="1" noChangeArrowheads="1"/>
          </p:cNvSpPr>
          <p:nvPr>
            <p:ph idx="1"/>
          </p:nvPr>
        </p:nvSpPr>
        <p:spPr>
          <a:noFill/>
        </p:spPr>
        <p:txBody>
          <a:bodyPr vert="horz" lIns="92075" tIns="46038" rIns="92075" bIns="46038" rtlCol="0">
            <a:normAutofit/>
          </a:bodyPr>
          <a:lstStyle/>
          <a:p>
            <a:pPr algn="just"/>
            <a:r>
              <a:rPr lang="en-US" altLang="ko-KR" dirty="0"/>
              <a:t>Ideally transform of design into code</a:t>
            </a:r>
          </a:p>
          <a:p>
            <a:pPr algn="just"/>
            <a:r>
              <a:rPr lang="en-US" altLang="ko-KR" dirty="0"/>
              <a:t>Testing</a:t>
            </a:r>
          </a:p>
          <a:p>
            <a:pPr lvl="1" algn="just"/>
            <a:r>
              <a:rPr lang="en-US" altLang="ko-KR" dirty="0">
                <a:solidFill>
                  <a:srgbClr val="0432FF"/>
                </a:solidFill>
              </a:rPr>
              <a:t>Unit</a:t>
            </a:r>
            <a:r>
              <a:rPr lang="en-US" altLang="ko-KR" dirty="0"/>
              <a:t> (module) testing</a:t>
            </a:r>
          </a:p>
          <a:p>
            <a:pPr lvl="1" algn="just"/>
            <a:r>
              <a:rPr lang="en-US" altLang="ko-KR" dirty="0">
                <a:solidFill>
                  <a:srgbClr val="0432FF"/>
                </a:solidFill>
              </a:rPr>
              <a:t>Integration</a:t>
            </a:r>
            <a:r>
              <a:rPr lang="en-US" altLang="ko-KR" dirty="0"/>
              <a:t> testing</a:t>
            </a:r>
          </a:p>
          <a:p>
            <a:pPr lvl="1" algn="just"/>
            <a:r>
              <a:rPr lang="en-US" altLang="ko-KR" dirty="0">
                <a:solidFill>
                  <a:srgbClr val="0432FF"/>
                </a:solidFill>
              </a:rPr>
              <a:t>System</a:t>
            </a:r>
            <a:r>
              <a:rPr lang="en-US" altLang="ko-KR" dirty="0"/>
              <a:t> testing</a:t>
            </a:r>
          </a:p>
          <a:p>
            <a:pPr lvl="1" algn="just"/>
            <a:r>
              <a:rPr lang="en-US" altLang="ko-KR" dirty="0">
                <a:solidFill>
                  <a:srgbClr val="0432FF"/>
                </a:solidFill>
              </a:rPr>
              <a:t>Acceptance</a:t>
            </a:r>
            <a:r>
              <a:rPr lang="en-US" altLang="ko-KR" dirty="0"/>
              <a:t> testing</a:t>
            </a:r>
          </a:p>
          <a:p>
            <a:pPr lvl="1" algn="just"/>
            <a:r>
              <a:rPr lang="en-US" altLang="ko-KR" dirty="0"/>
              <a:t>Etc….</a:t>
            </a:r>
          </a:p>
        </p:txBody>
      </p:sp>
      <p:sp>
        <p:nvSpPr>
          <p:cNvPr id="2" name="날짜 개체 틀 1"/>
          <p:cNvSpPr>
            <a:spLocks noGrp="1"/>
          </p:cNvSpPr>
          <p:nvPr>
            <p:ph type="dt" sz="half" idx="10"/>
          </p:nvPr>
        </p:nvSpPr>
        <p:spPr/>
        <p:txBody>
          <a:bodyPr/>
          <a:lstStyle/>
          <a:p>
            <a:r>
              <a:rPr lang="en-US" altLang="ko-KR"/>
              <a:t>Spring 2025</a:t>
            </a:r>
            <a:endParaRPr lang="ko-KR" altLang="en-US"/>
          </a:p>
        </p:txBody>
      </p:sp>
      <p:sp>
        <p:nvSpPr>
          <p:cNvPr id="3" name="바닥글 개체 틀 2"/>
          <p:cNvSpPr>
            <a:spLocks noGrp="1"/>
          </p:cNvSpPr>
          <p:nvPr>
            <p:ph type="ftr" sz="quarter" idx="11"/>
          </p:nvPr>
        </p:nvSpPr>
        <p:spPr/>
        <p:txBody>
          <a:bodyPr/>
          <a:lstStyle/>
          <a:p>
            <a:r>
              <a:rPr lang="en-US" altLang="ko-KR"/>
              <a:t>CS30500        Copyright (c) In-Young Ko, KAIST</a:t>
            </a:r>
            <a:endParaRPr lang="ko-KR" altLang="en-US"/>
          </a:p>
        </p:txBody>
      </p:sp>
      <p:sp>
        <p:nvSpPr>
          <p:cNvPr id="4" name="슬라이드 번호 개체 틀 3"/>
          <p:cNvSpPr>
            <a:spLocks noGrp="1"/>
          </p:cNvSpPr>
          <p:nvPr>
            <p:ph type="sldNum" sz="quarter" idx="12"/>
          </p:nvPr>
        </p:nvSpPr>
        <p:spPr/>
        <p:txBody>
          <a:bodyPr/>
          <a:lstStyle/>
          <a:p>
            <a:fld id="{1F71115F-B8DE-4446-A1B8-38B08C858F71}" type="slidenum">
              <a:rPr lang="ko-KR" altLang="en-US" smtClean="0"/>
              <a:t>9</a:t>
            </a:fld>
            <a:endParaRPr lang="ko-KR" altLang="en-US"/>
          </a:p>
        </p:txBody>
      </p:sp>
      <p:sp>
        <p:nvSpPr>
          <p:cNvPr id="22532" name="Rectangle 4"/>
          <p:cNvSpPr>
            <a:spLocks noChangeArrowheads="1"/>
          </p:cNvSpPr>
          <p:nvPr/>
        </p:nvSpPr>
        <p:spPr bwMode="auto">
          <a:xfrm>
            <a:off x="2717800" y="3357564"/>
            <a:ext cx="79502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defTabSz="762000">
              <a:defRPr>
                <a:solidFill>
                  <a:schemeClr val="tx1"/>
                </a:solidFill>
                <a:latin typeface="Arial" panose="020B0604020202020204" pitchFamily="34" charset="0"/>
                <a:ea typeface="굴림" panose="020B0600000101010101" pitchFamily="50" charset="-127"/>
              </a:defRPr>
            </a:lvl1pPr>
            <a:lvl2pPr marL="742950" indent="-285750" defTabSz="762000">
              <a:defRPr>
                <a:solidFill>
                  <a:schemeClr val="tx1"/>
                </a:solidFill>
                <a:latin typeface="Arial" panose="020B0604020202020204" pitchFamily="34" charset="0"/>
                <a:ea typeface="굴림" panose="020B0600000101010101" pitchFamily="50" charset="-127"/>
              </a:defRPr>
            </a:lvl2pPr>
            <a:lvl3pPr marL="1143000" indent="-228600" defTabSz="762000">
              <a:defRPr>
                <a:solidFill>
                  <a:schemeClr val="tx1"/>
                </a:solidFill>
                <a:latin typeface="Arial" panose="020B0604020202020204" pitchFamily="34" charset="0"/>
                <a:ea typeface="굴림" panose="020B0600000101010101" pitchFamily="50" charset="-127"/>
              </a:defRPr>
            </a:lvl3pPr>
            <a:lvl4pPr marL="1600200" indent="-228600" defTabSz="762000">
              <a:defRPr>
                <a:solidFill>
                  <a:schemeClr val="tx1"/>
                </a:solidFill>
                <a:latin typeface="Arial" panose="020B0604020202020204" pitchFamily="34" charset="0"/>
                <a:ea typeface="굴림" panose="020B0600000101010101" pitchFamily="50" charset="-127"/>
              </a:defRPr>
            </a:lvl4pPr>
            <a:lvl5pPr marL="2057400" indent="-228600" defTabSz="762000">
              <a:defRPr>
                <a:solidFill>
                  <a:schemeClr val="tx1"/>
                </a:solidFill>
                <a:latin typeface="Arial" panose="020B0604020202020204" pitchFamily="34" charset="0"/>
                <a:ea typeface="굴림" panose="020B0600000101010101" pitchFamily="50" charset="-127"/>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pPr algn="just"/>
            <a:endParaRPr kumimoji="1" lang="en-US" altLang="ko-KR" sz="3000" b="1" dirty="0">
              <a:solidFill>
                <a:srgbClr val="02655F"/>
              </a:solidFill>
              <a:latin typeface="Century Gothic" panose="020B0502020202020204" pitchFamily="34" charset="0"/>
              <a:ea typeface="돋움" panose="020B0600000101010101" pitchFamily="50" charset="-127"/>
            </a:endParaRPr>
          </a:p>
        </p:txBody>
      </p:sp>
      <p:sp>
        <p:nvSpPr>
          <p:cNvPr id="8" name="Rectangle 8">
            <a:extLst>
              <a:ext uri="{FF2B5EF4-FFF2-40B4-BE49-F238E27FC236}">
                <a16:creationId xmlns:a16="http://schemas.microsoft.com/office/drawing/2014/main" id="{C0DB2911-42C0-9040-AE1D-27FB300803D7}"/>
              </a:ext>
            </a:extLst>
          </p:cNvPr>
          <p:cNvSpPr>
            <a:spLocks noChangeArrowheads="1"/>
          </p:cNvSpPr>
          <p:nvPr/>
        </p:nvSpPr>
        <p:spPr bwMode="auto">
          <a:xfrm>
            <a:off x="477780" y="6248400"/>
            <a:ext cx="32560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굴림" charset="-127"/>
              </a:defRPr>
            </a:lvl1pPr>
            <a:lvl2pPr marL="742950" indent="-285750">
              <a:defRPr>
                <a:solidFill>
                  <a:schemeClr val="tx1"/>
                </a:solidFill>
                <a:latin typeface="Arial" charset="0"/>
                <a:ea typeface="굴림" charset="-127"/>
              </a:defRPr>
            </a:lvl2pPr>
            <a:lvl3pPr marL="1143000" indent="-228600">
              <a:defRPr>
                <a:solidFill>
                  <a:schemeClr val="tx1"/>
                </a:solidFill>
                <a:latin typeface="Arial" charset="0"/>
                <a:ea typeface="굴림" charset="-127"/>
              </a:defRPr>
            </a:lvl3pPr>
            <a:lvl4pPr marL="1600200" indent="-228600">
              <a:defRPr>
                <a:solidFill>
                  <a:schemeClr val="tx1"/>
                </a:solidFill>
                <a:latin typeface="Arial" charset="0"/>
                <a:ea typeface="굴림" charset="-127"/>
              </a:defRPr>
            </a:lvl4pPr>
            <a:lvl5pPr marL="2057400" indent="-228600">
              <a:defRPr>
                <a:solidFill>
                  <a:schemeClr val="tx1"/>
                </a:solidFill>
                <a:latin typeface="Arial" charset="0"/>
                <a:ea typeface="굴림" charset="-127"/>
              </a:defRPr>
            </a:lvl5pPr>
            <a:lvl6pPr marL="2514600" indent="-228600" algn="ctr" eaLnBrk="0" fontAlgn="base" hangingPunct="0">
              <a:spcBef>
                <a:spcPct val="0"/>
              </a:spcBef>
              <a:spcAft>
                <a:spcPct val="0"/>
              </a:spcAft>
              <a:defRPr>
                <a:solidFill>
                  <a:schemeClr val="tx1"/>
                </a:solidFill>
                <a:latin typeface="Arial" charset="0"/>
                <a:ea typeface="굴림" charset="-127"/>
              </a:defRPr>
            </a:lvl6pPr>
            <a:lvl7pPr marL="2971800" indent="-228600" algn="ctr" eaLnBrk="0" fontAlgn="base" hangingPunct="0">
              <a:spcBef>
                <a:spcPct val="0"/>
              </a:spcBef>
              <a:spcAft>
                <a:spcPct val="0"/>
              </a:spcAft>
              <a:defRPr>
                <a:solidFill>
                  <a:schemeClr val="tx1"/>
                </a:solidFill>
                <a:latin typeface="Arial" charset="0"/>
                <a:ea typeface="굴림" charset="-127"/>
              </a:defRPr>
            </a:lvl7pPr>
            <a:lvl8pPr marL="3429000" indent="-228600" algn="ctr" eaLnBrk="0" fontAlgn="base" hangingPunct="0">
              <a:spcBef>
                <a:spcPct val="0"/>
              </a:spcBef>
              <a:spcAft>
                <a:spcPct val="0"/>
              </a:spcAft>
              <a:defRPr>
                <a:solidFill>
                  <a:schemeClr val="tx1"/>
                </a:solidFill>
                <a:latin typeface="Arial" charset="0"/>
                <a:ea typeface="굴림" charset="-127"/>
              </a:defRPr>
            </a:lvl8pPr>
            <a:lvl9pPr marL="3886200" indent="-228600" algn="ctr" eaLnBrk="0" fontAlgn="base" hangingPunct="0">
              <a:spcBef>
                <a:spcPct val="0"/>
              </a:spcBef>
              <a:spcAft>
                <a:spcPct val="0"/>
              </a:spcAft>
              <a:defRPr>
                <a:solidFill>
                  <a:schemeClr val="tx1"/>
                </a:solidFill>
                <a:latin typeface="Arial" charset="0"/>
                <a:ea typeface="굴림" charset="-127"/>
              </a:defRPr>
            </a:lvl9pPr>
          </a:lstStyle>
          <a:p>
            <a:r>
              <a:rPr lang="en-US" altLang="ko-KR" sz="900" dirty="0">
                <a:solidFill>
                  <a:srgbClr val="B2B2B2"/>
                </a:solidFill>
              </a:rPr>
              <a:t>Adopted from Prof. Doo-Hwan Bae’s CS350 lecture material</a:t>
            </a:r>
          </a:p>
        </p:txBody>
      </p:sp>
      <p:pic>
        <p:nvPicPr>
          <p:cNvPr id="5" name="그림 4">
            <a:extLst>
              <a:ext uri="{FF2B5EF4-FFF2-40B4-BE49-F238E27FC236}">
                <a16:creationId xmlns:a16="http://schemas.microsoft.com/office/drawing/2014/main" id="{D9B45371-AD12-176A-7828-84ED6A517779}"/>
              </a:ext>
            </a:extLst>
          </p:cNvPr>
          <p:cNvPicPr>
            <a:picLocks noChangeAspect="1"/>
          </p:cNvPicPr>
          <p:nvPr/>
        </p:nvPicPr>
        <p:blipFill>
          <a:blip r:embed="rId3"/>
          <a:stretch>
            <a:fillRect/>
          </a:stretch>
        </p:blipFill>
        <p:spPr>
          <a:xfrm>
            <a:off x="5562600" y="1905000"/>
            <a:ext cx="6965446" cy="3581400"/>
          </a:xfrm>
          <a:prstGeom prst="rect">
            <a:avLst/>
          </a:prstGeom>
        </p:spPr>
      </p:pic>
      <p:sp>
        <p:nvSpPr>
          <p:cNvPr id="7" name="TextBox 6">
            <a:extLst>
              <a:ext uri="{FF2B5EF4-FFF2-40B4-BE49-F238E27FC236}">
                <a16:creationId xmlns:a16="http://schemas.microsoft.com/office/drawing/2014/main" id="{3C1623B1-1917-9DBC-D580-E5779D502C10}"/>
              </a:ext>
            </a:extLst>
          </p:cNvPr>
          <p:cNvSpPr txBox="1"/>
          <p:nvPr/>
        </p:nvSpPr>
        <p:spPr>
          <a:xfrm>
            <a:off x="7994398" y="5316639"/>
            <a:ext cx="2101850" cy="169277"/>
          </a:xfrm>
          <a:prstGeom prst="rect">
            <a:avLst/>
          </a:prstGeom>
          <a:noFill/>
        </p:spPr>
        <p:txBody>
          <a:bodyPr wrap="square">
            <a:spAutoFit/>
          </a:bodyPr>
          <a:lstStyle/>
          <a:p>
            <a:r>
              <a:rPr lang="ko-KR" altLang="en-US" sz="500" dirty="0" err="1">
                <a:solidFill>
                  <a:schemeClr val="bg1">
                    <a:lumMod val="65000"/>
                  </a:schemeClr>
                </a:solidFill>
                <a:latin typeface="Arial" panose="020B0604020202020204" pitchFamily="34" charset="0"/>
                <a:cs typeface="Arial" panose="020B0604020202020204" pitchFamily="34" charset="0"/>
              </a:rPr>
              <a:t>https</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pactflow.io</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blog</a:t>
            </a:r>
            <a:r>
              <a:rPr lang="ko-KR" altLang="en-US" sz="500" dirty="0">
                <a:solidFill>
                  <a:schemeClr val="bg1">
                    <a:lumMod val="65000"/>
                  </a:schemeClr>
                </a:solidFill>
                <a:latin typeface="Arial" panose="020B0604020202020204" pitchFamily="34" charset="0"/>
                <a:cs typeface="Arial" panose="020B0604020202020204" pitchFamily="34" charset="0"/>
              </a:rPr>
              <a:t>/</a:t>
            </a:r>
            <a:r>
              <a:rPr lang="ko-KR" altLang="en-US" sz="500" dirty="0" err="1">
                <a:solidFill>
                  <a:schemeClr val="bg1">
                    <a:lumMod val="65000"/>
                  </a:schemeClr>
                </a:solidFill>
                <a:latin typeface="Arial" panose="020B0604020202020204" pitchFamily="34" charset="0"/>
                <a:cs typeface="Arial" panose="020B0604020202020204" pitchFamily="34" charset="0"/>
              </a:rPr>
              <a:t>contract-testing-vs-integration-testing</a:t>
            </a:r>
            <a:r>
              <a:rPr lang="ko-KR" altLang="en-US" sz="500" dirty="0">
                <a:solidFill>
                  <a:schemeClr val="bg1">
                    <a:lumMod val="6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92770606"/>
      </p:ext>
    </p:extLst>
  </p:cSld>
  <p:clrMapOvr>
    <a:masterClrMapping/>
  </p:clrMapOvr>
  <p:transition/>
</p:sld>
</file>

<file path=ppt/theme/theme1.xml><?xml version="1.0" encoding="utf-8"?>
<a:theme xmlns:a="http://schemas.openxmlformats.org/drawingml/2006/main" name="cs45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pFill/>
        <a:ln w="6350">
          <a:solidFill>
            <a:srgbClr val="439FD3"/>
          </a:solidFill>
        </a:ln>
        <a:effectLst>
          <a:outerShdw blurRad="63500" sx="102000" sy="102000" algn="ctr" rotWithShape="0">
            <a:prstClr val="black">
              <a:alpha val="40000"/>
            </a:prst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dirty="0" smtClean="0">
            <a:solidFill>
              <a:schemeClr val="tx1"/>
            </a:solidFill>
          </a:defRPr>
        </a:defPPr>
      </a:lstStyle>
      <a:style>
        <a:lnRef idx="1">
          <a:schemeClr val="accent4"/>
        </a:lnRef>
        <a:fillRef idx="2">
          <a:schemeClr val="accent4"/>
        </a:fillRef>
        <a:effectRef idx="1">
          <a:schemeClr val="accent4"/>
        </a:effectRef>
        <a:fontRef idx="minor">
          <a:schemeClr val="dk1"/>
        </a:fontRef>
      </a:style>
    </a:spDef>
    <a:lnDef>
      <a:spPr>
        <a:ln w="285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chor="ctr">
        <a:noAutofit/>
      </a:bodyPr>
      <a:lstStyle>
        <a:defPPr marL="285750" indent="-285750">
          <a:spcBef>
            <a:spcPts val="600"/>
          </a:spcBef>
          <a:buFont typeface="Arial" panose="020B0604020202020204" pitchFamily="34" charset="0"/>
          <a:buChar char="•"/>
          <a:defRPr sz="1200" b="1" dirty="0" smtClean="0"/>
        </a:defPPr>
      </a:lstStyle>
    </a:txDef>
  </a:objectDefaults>
  <a:extraClrSchemeLst/>
</a:theme>
</file>

<file path=ppt/theme/theme2.xml><?xml version="1.0" encoding="utf-8"?>
<a:theme xmlns:a="http://schemas.openxmlformats.org/drawingml/2006/main" name="3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cs457.thmx</Template>
  <TotalTime>8784</TotalTime>
  <Words>2373</Words>
  <Application>Microsoft Office PowerPoint</Application>
  <PresentationFormat>와이드스크린</PresentationFormat>
  <Paragraphs>319</Paragraphs>
  <Slides>22</Slides>
  <Notes>14</Notes>
  <HiddenSlides>0</HiddenSlides>
  <MMClips>0</MMClips>
  <ScaleCrop>false</ScaleCrop>
  <HeadingPairs>
    <vt:vector size="6" baseType="variant">
      <vt:variant>
        <vt:lpstr>사용한 글꼴</vt:lpstr>
      </vt:variant>
      <vt:variant>
        <vt:i4>11</vt:i4>
      </vt:variant>
      <vt:variant>
        <vt:lpstr>테마</vt:lpstr>
      </vt:variant>
      <vt:variant>
        <vt:i4>2</vt:i4>
      </vt:variant>
      <vt:variant>
        <vt:lpstr>슬라이드 제목</vt:lpstr>
      </vt:variant>
      <vt:variant>
        <vt:i4>22</vt:i4>
      </vt:variant>
    </vt:vector>
  </HeadingPairs>
  <TitlesOfParts>
    <vt:vector size="35" baseType="lpstr">
      <vt:lpstr>Avant Garde</vt:lpstr>
      <vt:lpstr>Palatino</vt:lpstr>
      <vt:lpstr>돋움</vt:lpstr>
      <vt:lpstr>맑은 고딕</vt:lpstr>
      <vt:lpstr>Arial</vt:lpstr>
      <vt:lpstr>Calibri</vt:lpstr>
      <vt:lpstr>Century Gothic</vt:lpstr>
      <vt:lpstr>Tahoma</vt:lpstr>
      <vt:lpstr>Verdana</vt:lpstr>
      <vt:lpstr>Wingdings</vt:lpstr>
      <vt:lpstr>Wingdings 2</vt:lpstr>
      <vt:lpstr>cs457</vt:lpstr>
      <vt:lpstr>3_cs550</vt:lpstr>
      <vt:lpstr>CS30500: Introduction to Software Engineering</vt:lpstr>
      <vt:lpstr>Traditional Software Process  Models</vt:lpstr>
      <vt:lpstr>Software Development Lifecycle Models</vt:lpstr>
      <vt:lpstr>Waterfall Model</vt:lpstr>
      <vt:lpstr>Waterfall Model – Use Cases</vt:lpstr>
      <vt:lpstr>Waterfall Model – Feasibility Study</vt:lpstr>
      <vt:lpstr>Waterfall Model – Requirements Analysis and Specification</vt:lpstr>
      <vt:lpstr>Waterfall Model – Design and Specification</vt:lpstr>
      <vt:lpstr>Waterfall Model – Coding and Testing</vt:lpstr>
      <vt:lpstr>Waterfall Model – Delivery and Maintenance</vt:lpstr>
      <vt:lpstr>Waterfall Model – Other Activities</vt:lpstr>
      <vt:lpstr>Characteristics of the Waterfall Model</vt:lpstr>
      <vt:lpstr>Pros and Cons of the Waterfall Model</vt:lpstr>
      <vt:lpstr>V-Model</vt:lpstr>
      <vt:lpstr>Incremental </vt:lpstr>
      <vt:lpstr>Iterative </vt:lpstr>
      <vt:lpstr>Spiral Model</vt:lpstr>
      <vt:lpstr>Rational Unified Process (RUP)</vt:lpstr>
      <vt:lpstr>Quick Overview of SafeHome</vt:lpstr>
      <vt:lpstr>Selecting a Process Model, Part 1(pg 28)</vt:lpstr>
      <vt:lpstr>PowerPoint 프레젠테이션</vt:lpstr>
      <vt:lpstr>Selecting a Process Model, Part 2 (pg31)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Moonzoo Kim</cp:lastModifiedBy>
  <cp:revision>13</cp:revision>
  <cp:lastPrinted>2018-02-26T10:09:34Z</cp:lastPrinted>
  <dcterms:created xsi:type="dcterms:W3CDTF">2008-07-23T13:45:57Z</dcterms:created>
  <dcterms:modified xsi:type="dcterms:W3CDTF">2025-09-17T03:52:23Z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TC101671251042</vt:lpwstr>
  </property>
</Properties>
</file>