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246" r:id="rId1"/>
  </p:sldMasterIdLst>
  <p:notesMasterIdLst>
    <p:notesMasterId r:id="rId7"/>
  </p:notesMasterIdLst>
  <p:sldIdLst>
    <p:sldId id="467" r:id="rId2"/>
    <p:sldId id="468" r:id="rId3"/>
    <p:sldId id="464" r:id="rId4"/>
    <p:sldId id="465" r:id="rId5"/>
    <p:sldId id="466" r:id="rId6"/>
  </p:sldIdLst>
  <p:sldSz cx="9144000" cy="6858000" type="screen4x3"/>
  <p:notesSz cx="6807200" cy="9939338"/>
  <p:embeddedFontLst>
    <p:embeddedFont>
      <p:font typeface="맑은 고딕" panose="020B0503020000020004" pitchFamily="50" charset="-127"/>
      <p:regular r:id="rId8"/>
      <p:bold r:id="rId9"/>
    </p:embeddedFont>
  </p:embeddedFontLst>
  <p:custDataLst>
    <p:tags r:id="rId10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5" autoAdjust="0"/>
  </p:normalViewPr>
  <p:slideViewPr>
    <p:cSldViewPr>
      <p:cViewPr varScale="1">
        <p:scale>
          <a:sx n="103" d="100"/>
          <a:sy n="103" d="100"/>
        </p:scale>
        <p:origin x="108" y="3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68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time(sec)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Randomize</c:v>
                </c:pt>
                <c:pt idx="1">
                  <c:v>Exhaustive</c:v>
                </c:pt>
                <c:pt idx="2">
                  <c:v>CBMC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0.31</c:v>
                </c:pt>
                <c:pt idx="1">
                  <c:v>0.35899999999999999</c:v>
                </c:pt>
                <c:pt idx="2">
                  <c:v>0.38500000000000001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D-4F12-A188-DD5BD8723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27570832"/>
        <c:axId val="-1627561040"/>
      </c:barChart>
      <c:catAx>
        <c:axId val="-1627570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627561040"/>
        <c:crosses val="autoZero"/>
        <c:auto val="1"/>
        <c:lblAlgn val="ctr"/>
        <c:lblOffset val="100"/>
        <c:noMultiLvlLbl val="0"/>
      </c:catAx>
      <c:valAx>
        <c:axId val="-1627561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62757083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682" cy="496247"/>
          </a:xfrm>
          <a:prstGeom prst="rect">
            <a:avLst/>
          </a:prstGeom>
        </p:spPr>
        <p:txBody>
          <a:bodyPr vert="horz" lIns="92000" tIns="45999" rIns="92000" bIns="4599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927" y="1"/>
            <a:ext cx="2949682" cy="496247"/>
          </a:xfrm>
          <a:prstGeom prst="rect">
            <a:avLst/>
          </a:prstGeom>
        </p:spPr>
        <p:txBody>
          <a:bodyPr vert="horz" lIns="92000" tIns="45999" rIns="92000" bIns="4599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CE837C-9CA1-44E7-B147-FD1AEBAAA2FC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00" tIns="45999" rIns="92000" bIns="4599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20748"/>
            <a:ext cx="5447034" cy="4472622"/>
          </a:xfrm>
          <a:prstGeom prst="rect">
            <a:avLst/>
          </a:prstGeom>
        </p:spPr>
        <p:txBody>
          <a:bodyPr vert="horz" lIns="92000" tIns="45999" rIns="92000" bIns="4599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9891"/>
            <a:ext cx="2949682" cy="497847"/>
          </a:xfrm>
          <a:prstGeom prst="rect">
            <a:avLst/>
          </a:prstGeom>
        </p:spPr>
        <p:txBody>
          <a:bodyPr vert="horz" lIns="92000" tIns="45999" rIns="92000" bIns="4599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927" y="9439891"/>
            <a:ext cx="2949682" cy="497847"/>
          </a:xfrm>
          <a:prstGeom prst="rect">
            <a:avLst/>
          </a:prstGeom>
        </p:spPr>
        <p:txBody>
          <a:bodyPr vert="horz" lIns="92000" tIns="45999" rIns="92000" bIns="4599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FA12A2-87E7-4ADB-A2E5-992EBBB2D3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8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61021-A8E3-4532-835D-F7E0AD9DE048}" type="datetime11">
              <a:rPr lang="ko-KR" altLang="en-US"/>
              <a:pPr>
                <a:defRPr/>
              </a:pPr>
              <a:t>13:05:38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0295-E99B-4D15-A71C-9BBA76FC6F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43875" y="0"/>
            <a:ext cx="1000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311D-9467-4398-91DB-50612610C700}" type="datetime11">
              <a:rPr lang="ko-KR" altLang="en-US"/>
              <a:pPr>
                <a:defRPr/>
              </a:pPr>
              <a:t>13:05:38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28596" y="28572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13" y="0"/>
            <a:ext cx="104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7A348E-5493-4A46-AF6D-D5F4BFC18D42}" type="datetime11">
              <a:rPr lang="ko-KR" altLang="en-US"/>
              <a:pPr>
                <a:defRPr/>
              </a:pPr>
              <a:t>13:05:38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8625" y="6356350"/>
            <a:ext cx="7358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9563" y="635635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B16B91-A237-4096-9C0F-094A39C9987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Ex4. </a:t>
            </a:r>
            <a:r>
              <a:rPr lang="en-US" dirty="0"/>
              <a:t>Flash read verification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423317"/>
            <a:ext cx="9036496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Formal verification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sz="2400" dirty="0"/>
              <a:t>a flash memory reading </a:t>
            </a:r>
            <a:r>
              <a:rPr lang="en-US" sz="2400"/>
              <a:t>unit  </a:t>
            </a:r>
            <a:endParaRPr lang="en-US" sz="2400" dirty="0"/>
          </a:p>
          <a:p>
            <a:pPr marL="914400" lvl="1" indent="-514350"/>
            <a:r>
              <a:rPr lang="en-US" sz="2000" dirty="0"/>
              <a:t>Show the correctness of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flash_read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1314450" lvl="2" indent="-514350"/>
            <a:r>
              <a:rPr lang="en-US" sz="1800" dirty="0"/>
              <a:t>By using randomized testing</a:t>
            </a:r>
          </a:p>
          <a:p>
            <a:pPr marL="1771650" lvl="3" indent="-514350"/>
            <a:r>
              <a:rPr lang="en-US" sz="1400" dirty="0"/>
              <a:t>Randomly select the physical sectors to write four characters and set the </a:t>
            </a:r>
            <a:br>
              <a:rPr lang="en-US" sz="1400" dirty="0"/>
            </a:br>
            <a:r>
              <a:rPr lang="en-US" sz="1400" dirty="0"/>
              <a:t>corresponding SAMs </a:t>
            </a:r>
          </a:p>
          <a:p>
            <a:pPr marL="1314450" lvl="2" indent="-514350"/>
            <a:r>
              <a:rPr lang="en-US" sz="1800" dirty="0"/>
              <a:t>By using exhaustive testing</a:t>
            </a:r>
          </a:p>
          <a:p>
            <a:pPr marL="1771650" lvl="3" indent="-514350"/>
            <a:r>
              <a:rPr lang="en-US" sz="1400" dirty="0"/>
              <a:t>Create 43680 (16*15*14*13) distinct test cases</a:t>
            </a:r>
          </a:p>
          <a:p>
            <a:pPr marL="2228850" lvl="4" indent="-514350"/>
            <a:r>
              <a:rPr lang="en-US" sz="1600" dirty="0"/>
              <a:t>Do not print test cases in your hardcopy to save trees</a:t>
            </a:r>
          </a:p>
          <a:p>
            <a:pPr marL="1314450" lvl="2" indent="-514350"/>
            <a:r>
              <a:rPr lang="en-US" sz="1800" dirty="0"/>
              <a:t>By using CBMC</a:t>
            </a:r>
          </a:p>
          <a:p>
            <a:pPr marL="1771650" lvl="3" indent="-514350"/>
            <a:r>
              <a:rPr lang="en-US" sz="1400" dirty="0"/>
              <a:t>Create environment model satisfying the invariant formula by using </a:t>
            </a:r>
            <a:br>
              <a:rPr lang="en-US" sz="1400" dirty="0"/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CPROVER_assume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/>
              <a:t> and nested loops</a:t>
            </a:r>
          </a:p>
        </p:txBody>
      </p:sp>
    </p:spTree>
    <p:extLst>
      <p:ext uri="{BB962C8B-B14F-4D97-AF65-F5344CB8AC3E}">
        <p14:creationId xmlns:p14="http://schemas.microsoft.com/office/powerpoint/2010/main" val="243807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71414"/>
            <a:ext cx="8786874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SAM_type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unsigned char offset[SECT_PER_U];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SAM_type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PU_type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unsigned char sect[SECT_PER_U];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PU_type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Environment assumption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0. Each unit contains 4 sectors.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1. There is one logical unit containing 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2. There are 4 physical units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3. The value of SAM table is 255 if the corresponding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   physical sector does not have a valid data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flash_read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SAM_type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*SAM,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PU_type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pu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nSamIdx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pu_id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n_scts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4; // number of sectors to read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unsigned char offset = 0; //offset of the physical sector to read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pBuf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n_scts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&gt; 0){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pu_id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offset = 255;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// read 1 character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while(1)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if (SAM[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pu_id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].offset[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nSamIdx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 != 255){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offset = SAM[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pu_id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].offset[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nSamIdx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++];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pBuf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 = PU[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pu_id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].sect[offset];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pu_id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++;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n_scts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pBuf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++;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70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2"/>
          <p:cNvSpPr txBox="1">
            <a:spLocks noChangeArrowheads="1"/>
          </p:cNvSpPr>
          <p:nvPr/>
        </p:nvSpPr>
        <p:spPr bwMode="auto">
          <a:xfrm>
            <a:off x="4649688" y="44624"/>
            <a:ext cx="4458816" cy="69403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indent="88900"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#include &lt;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stdio.h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&gt;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#include &lt;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time.h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&gt;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#include &lt;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assert.h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&gt;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#define SECT_PER_U 4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#define NUM_PHI_U 4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</a:t>
            </a:r>
          </a:p>
          <a:p>
            <a:pPr algn="just" latinLnBrk="1">
              <a:spcAft>
                <a:spcPts val="0"/>
              </a:spcAft>
            </a:pP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typedef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struct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_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SAM_type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{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unsigned char offset[SECT_PER_U];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SAM_type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typedef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struct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_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PU_type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{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unsigned char sect[SECT_PER_U];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}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PU_type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char data[SECT_PER_U] = "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abcd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";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endParaRPr lang="en-US" sz="1100" kern="100" dirty="0">
              <a:effectLst/>
              <a:latin typeface="Courier New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PU_type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pu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[NUM_PHI_U];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SAM_type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SAM[NUM_PHI_U];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endParaRPr lang="en-US" sz="1100" kern="100" dirty="0">
              <a:effectLst/>
              <a:latin typeface="Courier New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void 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randomized_test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(){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unsigned 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int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i = 0, j = 0;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unsigned char 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, 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;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sz="1100" kern="100" dirty="0">
                <a:latin typeface="Courier New"/>
                <a:ea typeface="맑은 고딕"/>
                <a:cs typeface="Times New Roman"/>
              </a:rPr>
              <a:t>    // Initialization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for(i = 0;i &lt; 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NUM_PHI_U;i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++){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    for(j = 0;j &lt; 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SECT_PER_U;j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++){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        SAM[i].offset[j] = 255;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        </a:t>
            </a:r>
            <a:r>
              <a:rPr lang="en-US" sz="1100" kern="100" dirty="0" err="1">
                <a:effectLst/>
                <a:latin typeface="Courier New"/>
                <a:ea typeface="맑은 고딕"/>
                <a:cs typeface="Times New Roman"/>
              </a:rPr>
              <a:t>pu</a:t>
            </a: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[i].sect[j] = 0;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}}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</a:t>
            </a:r>
          </a:p>
          <a:p>
            <a:pPr algn="just" latinLnBrk="1">
              <a:spcAft>
                <a:spcPts val="0"/>
              </a:spcAft>
            </a:pPr>
            <a:r>
              <a:rPr lang="en-US" sz="1100" b="1" kern="100" dirty="0">
                <a:solidFill>
                  <a:srgbClr val="FF0000"/>
                </a:solidFill>
                <a:latin typeface="Courier New"/>
                <a:ea typeface="맑은 고딕"/>
                <a:cs typeface="Times New Roman"/>
              </a:rPr>
              <a:t>    while (i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&lt; SECT_PER_U</a:t>
            </a:r>
            <a:r>
              <a:rPr lang="en-US" sz="1100" b="1" kern="100" dirty="0">
                <a:solidFill>
                  <a:srgbClr val="FF0000"/>
                </a:solidFill>
                <a:latin typeface="Courier New"/>
                <a:ea typeface="맑은 고딕"/>
                <a:cs typeface="Times New Roman"/>
              </a:rPr>
              <a:t>) {</a:t>
            </a:r>
            <a:endParaRPr lang="ko-KR" sz="1600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      </a:t>
            </a:r>
            <a:r>
              <a:rPr lang="en-US" sz="11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 = rand()%4;</a:t>
            </a:r>
            <a:endParaRPr lang="ko-KR" sz="1600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   </a:t>
            </a:r>
            <a:r>
              <a:rPr lang="en-US" sz="11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= rand()%4;</a:t>
            </a:r>
            <a:endParaRPr lang="ko-KR" sz="1600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   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if(</a:t>
            </a:r>
            <a:r>
              <a:rPr lang="en-US" sz="11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pu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[</a:t>
            </a:r>
            <a:r>
              <a:rPr lang="en-US" sz="11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].sect[</a:t>
            </a:r>
            <a:r>
              <a:rPr lang="en-US" sz="11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 == 0){</a:t>
            </a:r>
            <a:endParaRPr lang="ko-KR" sz="1600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      </a:t>
            </a:r>
            <a:r>
              <a:rPr lang="en-US" sz="11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pu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[</a:t>
            </a:r>
            <a:r>
              <a:rPr lang="en-US" sz="11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].sect[</a:t>
            </a:r>
            <a:r>
              <a:rPr lang="en-US" sz="11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100" b="1" kern="10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 = data[i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];</a:t>
            </a:r>
            <a:endParaRPr lang="ko-KR" sz="1600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      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SAM[</a:t>
            </a:r>
            <a:r>
              <a:rPr lang="en-US" sz="11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].offset[i] = </a:t>
            </a:r>
            <a:r>
              <a:rPr lang="en-US" sz="11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;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latin typeface="Courier New"/>
                <a:ea typeface="맑은 고딕"/>
                <a:cs typeface="Times New Roman"/>
              </a:rPr>
              <a:t>          i++;</a:t>
            </a:r>
            <a:endParaRPr lang="ko-KR" sz="1600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      }</a:t>
            </a:r>
            <a:r>
              <a:rPr lang="en-US" altLang="ko-KR" sz="1100" b="1" kern="100" dirty="0">
                <a:solidFill>
                  <a:srgbClr val="FF0000"/>
                </a:solidFill>
                <a:latin typeface="Courier New"/>
                <a:ea typeface="맑은 고딕"/>
                <a:cs typeface="Times New Roman"/>
              </a:rPr>
              <a:t>  </a:t>
            </a:r>
            <a:endParaRPr lang="ko-KR" sz="1600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   </a:t>
            </a:r>
            <a:r>
              <a:rPr lang="en-US" sz="11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}</a:t>
            </a:r>
            <a:endParaRPr lang="ko-KR" sz="1600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100" kern="100" dirty="0">
                <a:effectLst/>
                <a:latin typeface="Courier New"/>
                <a:ea typeface="맑은 고딕"/>
                <a:cs typeface="Times New Roman"/>
              </a:rPr>
              <a:t> }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" name="텍스트 상자 2"/>
          <p:cNvSpPr txBox="1">
            <a:spLocks noChangeArrowheads="1"/>
          </p:cNvSpPr>
          <p:nvPr/>
        </p:nvSpPr>
        <p:spPr bwMode="auto">
          <a:xfrm>
            <a:off x="113184" y="1268760"/>
            <a:ext cx="4458816" cy="24929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indent="44450" algn="just" latinLnBrk="1">
              <a:spcAft>
                <a:spcPts val="0"/>
              </a:spcAft>
            </a:pP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void main(){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44450" algn="just" latinLnBrk="1">
              <a:spcAft>
                <a:spcPts val="0"/>
              </a:spcAft>
            </a:pP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char res[50];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44450" algn="just" latinLnBrk="1">
              <a:spcAft>
                <a:spcPts val="0"/>
              </a:spcAft>
            </a:pPr>
            <a:r>
              <a:rPr lang="en-US" sz="1200" kern="100" dirty="0" err="1">
                <a:effectLst/>
                <a:latin typeface="Courier New"/>
                <a:ea typeface="맑은 고딕"/>
                <a:cs typeface="Times New Roman"/>
              </a:rPr>
              <a:t>int</a:t>
            </a: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200" kern="100" dirty="0" err="1">
                <a:effectLst/>
                <a:latin typeface="Courier New"/>
                <a:ea typeface="맑은 고딕"/>
                <a:cs typeface="Times New Roman"/>
              </a:rPr>
              <a:t>tc</a:t>
            </a: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 = 0;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44450" algn="just" latinLnBrk="1">
              <a:spcAft>
                <a:spcPts val="0"/>
              </a:spcAft>
            </a:pPr>
            <a:r>
              <a:rPr lang="en-US" sz="1200" kern="100" dirty="0" err="1">
                <a:effectLst/>
                <a:latin typeface="Courier New"/>
                <a:ea typeface="맑은 고딕"/>
                <a:cs typeface="Times New Roman"/>
              </a:rPr>
              <a:t>int</a:t>
            </a: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 count = 0;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44450" algn="just" latinLnBrk="1">
              <a:spcAft>
                <a:spcPts val="0"/>
              </a:spcAft>
            </a:pPr>
            <a:r>
              <a:rPr lang="en-US" sz="1200" kern="100" dirty="0" err="1">
                <a:effectLst/>
                <a:latin typeface="Courier New"/>
                <a:ea typeface="맑은 고딕"/>
                <a:cs typeface="Times New Roman"/>
              </a:rPr>
              <a:t>int</a:t>
            </a: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200" kern="100" dirty="0" err="1">
                <a:effectLst/>
                <a:latin typeface="Courier New"/>
                <a:ea typeface="맑은 고딕"/>
                <a:cs typeface="Times New Roman"/>
              </a:rPr>
              <a:t>nTC</a:t>
            </a: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 = 43680;// # of possible distribution</a:t>
            </a:r>
          </a:p>
          <a:p>
            <a:pPr indent="44450" algn="just" latinLnBrk="1">
              <a:spcAft>
                <a:spcPts val="0"/>
              </a:spcAft>
            </a:pPr>
            <a:r>
              <a:rPr lang="en-US" sz="1200" kern="100" dirty="0">
                <a:latin typeface="Courier New"/>
                <a:ea typeface="맑은 고딕"/>
                <a:cs typeface="Times New Roman"/>
              </a:rPr>
              <a:t>                // </a:t>
            </a: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16*15*14*13 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44450" algn="just" latinLnBrk="1">
              <a:spcAft>
                <a:spcPts val="0"/>
              </a:spcAft>
            </a:pP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while(</a:t>
            </a:r>
            <a:r>
              <a:rPr lang="en-US" sz="1200" kern="100" dirty="0" err="1">
                <a:effectLst/>
                <a:latin typeface="Courier New"/>
                <a:ea typeface="맑은 고딕"/>
                <a:cs typeface="Times New Roman"/>
              </a:rPr>
              <a:t>tc</a:t>
            </a: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++ &lt; </a:t>
            </a:r>
            <a:r>
              <a:rPr lang="en-US" sz="1200" kern="100" dirty="0" err="1">
                <a:effectLst/>
                <a:latin typeface="Courier New"/>
                <a:ea typeface="맑은 고딕"/>
                <a:cs typeface="Times New Roman"/>
              </a:rPr>
              <a:t>nTC</a:t>
            </a: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){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44450" algn="just" latinLnBrk="1">
              <a:spcAft>
                <a:spcPts val="0"/>
              </a:spcAft>
            </a:pP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     </a:t>
            </a:r>
            <a:r>
              <a:rPr lang="en-US" sz="1200" kern="100" dirty="0" err="1">
                <a:effectLst/>
                <a:latin typeface="Courier New"/>
                <a:ea typeface="맑은 고딕"/>
                <a:cs typeface="Times New Roman"/>
              </a:rPr>
              <a:t>randomized_test</a:t>
            </a: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();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44450" algn="just" latinLnBrk="1">
              <a:spcAft>
                <a:spcPts val="0"/>
              </a:spcAft>
            </a:pPr>
            <a:r>
              <a:rPr lang="en-US" sz="1200" kern="100" dirty="0">
                <a:latin typeface="Courier New"/>
                <a:ea typeface="맑은 고딕"/>
                <a:cs typeface="Times New Roman"/>
              </a:rPr>
              <a:t>     </a:t>
            </a:r>
            <a:r>
              <a:rPr lang="en-US" sz="1200" b="1" kern="100" dirty="0" err="1">
                <a:effectLst/>
                <a:latin typeface="Courier New"/>
                <a:ea typeface="맑은 고딕"/>
                <a:cs typeface="Times New Roman"/>
              </a:rPr>
              <a:t>flash_read</a:t>
            </a:r>
            <a:r>
              <a:rPr lang="en-US" sz="1200" b="1" kern="100" dirty="0">
                <a:effectLst/>
                <a:latin typeface="Courier New"/>
                <a:ea typeface="맑은 고딕"/>
                <a:cs typeface="Times New Roman"/>
              </a:rPr>
              <a:t>(&amp;res[count],</a:t>
            </a:r>
            <a:r>
              <a:rPr lang="en-US" sz="1200" b="1" kern="100" dirty="0" err="1">
                <a:effectLst/>
                <a:latin typeface="Courier New"/>
                <a:ea typeface="맑은 고딕"/>
                <a:cs typeface="Times New Roman"/>
              </a:rPr>
              <a:t>SAM,pu</a:t>
            </a:r>
            <a:r>
              <a:rPr lang="en-US" sz="1200" b="1" kern="100" dirty="0">
                <a:effectLst/>
                <a:latin typeface="Courier New"/>
                <a:ea typeface="맑은 고딕"/>
                <a:cs typeface="Times New Roman"/>
              </a:rPr>
              <a:t>);</a:t>
            </a:r>
            <a:endParaRPr lang="ko-KR" b="1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44450" algn="just" latinLnBrk="1">
              <a:spcAft>
                <a:spcPts val="0"/>
              </a:spcAft>
            </a:pP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     </a:t>
            </a:r>
            <a:r>
              <a:rPr lang="en-US" sz="12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assert(res[0] == 'a' &amp;&amp; res[1] == 'b' &amp;&amp; </a:t>
            </a:r>
          </a:p>
          <a:p>
            <a:pPr indent="44450" algn="just" latinLnBrk="1">
              <a:spcAft>
                <a:spcPts val="0"/>
              </a:spcAft>
            </a:pPr>
            <a:r>
              <a:rPr lang="en-US" sz="12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           res[2] == 'c' &amp;&amp; res[3] =='d');</a:t>
            </a:r>
            <a:endParaRPr lang="ko-KR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indent="44450" algn="just" latinLnBrk="1">
              <a:spcAft>
                <a:spcPts val="0"/>
              </a:spcAft>
            </a:pP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}}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200" kern="100" dirty="0">
                <a:effectLst/>
                <a:latin typeface="Courier New"/>
                <a:ea typeface="맑은 고딕"/>
                <a:cs typeface="Times New Roman"/>
              </a:rPr>
              <a:t> 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74848" y="188641"/>
            <a:ext cx="4114800" cy="100811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Problem #1. Random solution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29426"/>
              </p:ext>
            </p:extLst>
          </p:nvPr>
        </p:nvGraphicFramePr>
        <p:xfrm>
          <a:off x="2105744" y="4797152"/>
          <a:ext cx="1895872" cy="159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9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5705" y="421179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ind_pu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572" y="4489375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0      1       2      3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811810" y="4780890"/>
            <a:ext cx="5966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1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2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3844" y="471585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ind_sect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5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79512" y="188641"/>
            <a:ext cx="4114800" cy="100811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Problem #1. Exhaustive solution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69776" y="2348880"/>
            <a:ext cx="40862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exhaustive_test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data_pos</a:t>
            </a:r>
            <a:r>
              <a:rPr lang="en-US" altLang="ko-KR" sz="1400" dirty="0"/>
              <a:t>){</a:t>
            </a:r>
            <a:endParaRPr lang="ko-KR" altLang="ko-KR" sz="1400" dirty="0"/>
          </a:p>
          <a:p>
            <a:r>
              <a:rPr lang="en-US" altLang="ko-KR" sz="1400" dirty="0"/>
              <a:t>    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0, j = 0;</a:t>
            </a:r>
            <a:endParaRPr lang="ko-KR" altLang="ko-KR" sz="1400" dirty="0"/>
          </a:p>
          <a:p>
            <a:r>
              <a:rPr lang="en-US" altLang="ko-KR" sz="1400" dirty="0"/>
              <a:t>    unsigned char </a:t>
            </a:r>
            <a:r>
              <a:rPr lang="en-US" altLang="ko-KR" sz="1400" dirty="0" err="1"/>
              <a:t>ind_pu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ind_Sect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for(i = 0;i &lt; </a:t>
            </a:r>
            <a:r>
              <a:rPr lang="en-US" altLang="ko-KR" sz="1400" dirty="0" err="1"/>
              <a:t>NUM_PHI_U;i</a:t>
            </a:r>
            <a:r>
              <a:rPr lang="en-US" altLang="ko-KR" sz="1400" dirty="0"/>
              <a:t>++){</a:t>
            </a:r>
            <a:endParaRPr lang="ko-KR" altLang="ko-KR" sz="1400" dirty="0"/>
          </a:p>
          <a:p>
            <a:r>
              <a:rPr lang="en-US" altLang="ko-KR" sz="1400" dirty="0"/>
              <a:t>        for(j = 0;j &lt; </a:t>
            </a:r>
            <a:r>
              <a:rPr lang="en-US" altLang="ko-KR" sz="1400" dirty="0" err="1"/>
              <a:t>SECT_PER_U;j</a:t>
            </a:r>
            <a:r>
              <a:rPr lang="en-US" altLang="ko-KR" sz="1400" dirty="0"/>
              <a:t>++){</a:t>
            </a:r>
            <a:endParaRPr lang="ko-KR" altLang="ko-KR" sz="1400" dirty="0"/>
          </a:p>
          <a:p>
            <a:r>
              <a:rPr lang="en-US" altLang="ko-KR" sz="1400" dirty="0"/>
              <a:t>            SAM[i].offset[j] = 255;</a:t>
            </a:r>
            <a:endParaRPr lang="ko-KR" altLang="ko-KR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pu</a:t>
            </a:r>
            <a:r>
              <a:rPr lang="en-US" altLang="ko-KR" sz="1400" dirty="0"/>
              <a:t>[i].sect[j] = 0;</a:t>
            </a:r>
            <a:endParaRPr lang="ko-KR" altLang="ko-KR" sz="1400" dirty="0"/>
          </a:p>
          <a:p>
            <a:r>
              <a:rPr lang="en-US" altLang="ko-KR" sz="1400" dirty="0"/>
              <a:t>        }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for(i = 0;i &lt; </a:t>
            </a:r>
            <a:r>
              <a:rPr lang="en-US" altLang="ko-KR" sz="1400" b="1" dirty="0" err="1">
                <a:solidFill>
                  <a:srgbClr val="FF0000"/>
                </a:solidFill>
              </a:rPr>
              <a:t>NUM_PHI_U;i</a:t>
            </a:r>
            <a:r>
              <a:rPr lang="en-US" altLang="ko-KR" sz="1400" b="1" dirty="0">
                <a:solidFill>
                  <a:srgbClr val="FF0000"/>
                </a:solidFill>
              </a:rPr>
              <a:t>++){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ind_pu</a:t>
            </a:r>
            <a:r>
              <a:rPr lang="en-US" altLang="ko-KR" sz="1400" b="1" dirty="0">
                <a:solidFill>
                  <a:srgbClr val="FF0000"/>
                </a:solidFill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data_pos</a:t>
            </a:r>
            <a:r>
              <a:rPr lang="en-US" altLang="ko-KR" sz="1400" b="1" dirty="0">
                <a:solidFill>
                  <a:srgbClr val="FF0000"/>
                </a:solidFill>
              </a:rPr>
              <a:t>[i]/4;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ind_Sect</a:t>
            </a:r>
            <a:r>
              <a:rPr lang="en-US" altLang="ko-KR" sz="1400" b="1" dirty="0">
                <a:solidFill>
                  <a:srgbClr val="FF0000"/>
                </a:solidFill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data_pos</a:t>
            </a:r>
            <a:r>
              <a:rPr lang="en-US" altLang="ko-KR" sz="1400" b="1" dirty="0">
                <a:solidFill>
                  <a:srgbClr val="FF0000"/>
                </a:solidFill>
              </a:rPr>
              <a:t>[i]%4;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pu</a:t>
            </a: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en-US" altLang="ko-KR" sz="1400" b="1" dirty="0" err="1">
                <a:solidFill>
                  <a:srgbClr val="FF0000"/>
                </a:solidFill>
              </a:rPr>
              <a:t>ind_pu</a:t>
            </a:r>
            <a:r>
              <a:rPr lang="en-US" altLang="ko-KR" sz="1400" b="1" dirty="0">
                <a:solidFill>
                  <a:srgbClr val="FF0000"/>
                </a:solidFill>
              </a:rPr>
              <a:t>].sect[</a:t>
            </a:r>
            <a:r>
              <a:rPr lang="en-US" altLang="ko-KR" sz="1400" b="1" dirty="0" err="1">
                <a:solidFill>
                  <a:srgbClr val="FF0000"/>
                </a:solidFill>
              </a:rPr>
              <a:t>ind_Sect</a:t>
            </a:r>
            <a:r>
              <a:rPr lang="en-US" altLang="ko-KR" sz="1400" b="1" dirty="0">
                <a:solidFill>
                  <a:srgbClr val="FF0000"/>
                </a:solidFill>
              </a:rPr>
              <a:t>] = data[i];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SAM[</a:t>
            </a:r>
            <a:r>
              <a:rPr lang="en-US" altLang="ko-KR" sz="1400" b="1" dirty="0" err="1">
                <a:solidFill>
                  <a:srgbClr val="FF0000"/>
                </a:solidFill>
              </a:rPr>
              <a:t>ind_pu</a:t>
            </a:r>
            <a:r>
              <a:rPr lang="en-US" altLang="ko-KR" sz="1400" b="1" dirty="0">
                <a:solidFill>
                  <a:srgbClr val="FF0000"/>
                </a:solidFill>
              </a:rPr>
              <a:t>].offset[i] = </a:t>
            </a:r>
            <a:r>
              <a:rPr lang="en-US" altLang="ko-KR" sz="1400" b="1" dirty="0" err="1">
                <a:solidFill>
                  <a:srgbClr val="FF0000"/>
                </a:solidFill>
              </a:rPr>
              <a:t>ind_Sect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}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4427984" y="2289061"/>
            <a:ext cx="4716016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void main(){</a:t>
            </a:r>
            <a:endParaRPr lang="ko-KR" altLang="ko-KR" sz="1400" dirty="0"/>
          </a:p>
          <a:p>
            <a:r>
              <a:rPr lang="en-US" altLang="ko-KR" sz="1400" dirty="0"/>
              <a:t>char res[4];</a:t>
            </a:r>
            <a:endParaRPr lang="ko-KR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i, </a:t>
            </a:r>
            <a:r>
              <a:rPr lang="en-US" altLang="ko-KR" sz="1400" dirty="0" err="1"/>
              <a:t>j,k,l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data_pos</a:t>
            </a:r>
            <a:r>
              <a:rPr lang="en-US" altLang="ko-KR" sz="1400" dirty="0"/>
              <a:t>[4];</a:t>
            </a:r>
            <a:endParaRPr lang="ko-KR" altLang="ko-KR" sz="1400" dirty="0"/>
          </a:p>
          <a:p>
            <a:pPr indent="44450" algn="just"/>
            <a:r>
              <a:rPr lang="en-US" altLang="ko-KR" sz="1400" kern="100" dirty="0">
                <a:latin typeface="Courier New"/>
                <a:cs typeface="Times New Roman"/>
              </a:rPr>
              <a:t>//# of all distributions = 16*15*14*13 </a:t>
            </a:r>
            <a:endParaRPr lang="ko-KR" altLang="ko-KR" sz="1400" kern="100" dirty="0">
              <a:cs typeface="Times New Roman"/>
            </a:endParaRPr>
          </a:p>
          <a:p>
            <a:r>
              <a:rPr lang="en-US" altLang="ko-KR" sz="1400" dirty="0"/>
              <a:t>for(i = 0;i &lt; NUM_PHI_U * </a:t>
            </a:r>
            <a:r>
              <a:rPr lang="en-US" altLang="ko-KR" sz="1400" dirty="0" err="1"/>
              <a:t>SECT_PER_U;i</a:t>
            </a:r>
            <a:r>
              <a:rPr lang="en-US" altLang="ko-KR" sz="1400" dirty="0"/>
              <a:t>++){</a:t>
            </a:r>
            <a:endParaRPr lang="ko-KR" altLang="ko-KR" sz="1400" dirty="0"/>
          </a:p>
          <a:p>
            <a:r>
              <a:rPr lang="en-US" altLang="ko-KR" sz="1400" dirty="0"/>
              <a:t>    for(j = 0;j &lt; NUM_PHI_U * </a:t>
            </a:r>
            <a:r>
              <a:rPr lang="en-US" altLang="ko-KR" sz="1400" dirty="0" err="1"/>
              <a:t>SECT_PER_U;j</a:t>
            </a:r>
            <a:r>
              <a:rPr lang="en-US" altLang="ko-KR" sz="1400" dirty="0"/>
              <a:t>++){</a:t>
            </a:r>
            <a:endParaRPr lang="ko-KR" altLang="ko-KR" sz="1400" dirty="0"/>
          </a:p>
          <a:p>
            <a:r>
              <a:rPr lang="en-US" altLang="ko-KR" sz="1400" dirty="0"/>
              <a:t>        if (j == i) continue;</a:t>
            </a:r>
            <a:endParaRPr lang="ko-KR" altLang="ko-KR" sz="1400" dirty="0"/>
          </a:p>
          <a:p>
            <a:r>
              <a:rPr lang="en-US" altLang="ko-KR" sz="1400" dirty="0"/>
              <a:t>        for(k = 0;k &lt; NUM_PHI_U * </a:t>
            </a:r>
            <a:r>
              <a:rPr lang="en-US" altLang="ko-KR" sz="1400" dirty="0" err="1"/>
              <a:t>SECT_PER_U;k</a:t>
            </a:r>
            <a:r>
              <a:rPr lang="en-US" altLang="ko-KR" sz="1400" dirty="0"/>
              <a:t>++){</a:t>
            </a:r>
            <a:endParaRPr lang="ko-KR" altLang="ko-KR" sz="1400" dirty="0"/>
          </a:p>
          <a:p>
            <a:r>
              <a:rPr lang="en-US" altLang="ko-KR" sz="1400" dirty="0"/>
              <a:t>            if (k == i || k == j) continue;</a:t>
            </a:r>
            <a:endParaRPr lang="ko-KR" altLang="ko-KR" sz="1400" dirty="0"/>
          </a:p>
          <a:p>
            <a:r>
              <a:rPr lang="en-US" altLang="ko-KR" sz="1400" dirty="0"/>
              <a:t>            for(l = 0;l &lt; NUM_PHI_U * </a:t>
            </a:r>
            <a:r>
              <a:rPr lang="en-US" altLang="ko-KR" sz="1400" dirty="0" err="1"/>
              <a:t>SECT_PER_U;l</a:t>
            </a:r>
            <a:r>
              <a:rPr lang="en-US" altLang="ko-KR" sz="1400" dirty="0"/>
              <a:t>++){</a:t>
            </a:r>
            <a:endParaRPr lang="ko-KR" altLang="ko-KR" sz="1400" dirty="0"/>
          </a:p>
          <a:p>
            <a:r>
              <a:rPr lang="en-US" altLang="ko-KR" sz="1400" dirty="0"/>
              <a:t>                if(l == i || l == j || l == k) continue;</a:t>
            </a:r>
            <a:endParaRPr lang="ko-KR" altLang="ko-KR" sz="1400" dirty="0"/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data_pos</a:t>
            </a:r>
            <a:r>
              <a:rPr lang="en-US" altLang="ko-KR" sz="1400" b="1" dirty="0">
                <a:solidFill>
                  <a:srgbClr val="FF0000"/>
                </a:solidFill>
              </a:rPr>
              <a:t>[0] = i;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data_pos</a:t>
            </a:r>
            <a:r>
              <a:rPr lang="en-US" altLang="ko-KR" sz="1400" b="1" dirty="0">
                <a:solidFill>
                  <a:srgbClr val="FF0000"/>
                </a:solidFill>
              </a:rPr>
              <a:t>[1] = j;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data_pos</a:t>
            </a:r>
            <a:r>
              <a:rPr lang="en-US" altLang="ko-KR" sz="1400" b="1" dirty="0">
                <a:solidFill>
                  <a:srgbClr val="FF0000"/>
                </a:solidFill>
              </a:rPr>
              <a:t>[2] = k;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data_pos</a:t>
            </a:r>
            <a:r>
              <a:rPr lang="en-US" altLang="ko-KR" sz="1400" b="1" dirty="0">
                <a:solidFill>
                  <a:srgbClr val="FF0000"/>
                </a:solidFill>
              </a:rPr>
              <a:t>[3] = l;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exhaustive_test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data_pos</a:t>
            </a:r>
            <a:r>
              <a:rPr lang="en-US" altLang="ko-KR" sz="1400" b="1" dirty="0">
                <a:solidFill>
                  <a:srgbClr val="FF0000"/>
                </a:solidFill>
              </a:rPr>
              <a:t>);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             </a:t>
            </a:r>
            <a:r>
              <a:rPr lang="en-US" altLang="ko-KR" sz="1400" b="1" dirty="0" err="1"/>
              <a:t>flash_read</a:t>
            </a:r>
            <a:r>
              <a:rPr lang="en-US" altLang="ko-KR" sz="1400" b="1" dirty="0"/>
              <a:t>(&amp;res[count],</a:t>
            </a:r>
            <a:r>
              <a:rPr lang="en-US" altLang="ko-KR" sz="1400" b="1" dirty="0" err="1"/>
              <a:t>SAM,pu</a:t>
            </a:r>
            <a:r>
              <a:rPr lang="en-US" altLang="ko-KR" sz="1400" b="1" dirty="0"/>
              <a:t>);</a:t>
            </a:r>
            <a:endParaRPr lang="ko-KR" altLang="ko-KR" sz="1400" b="1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    assert(res[0] == 'a' &amp;&amp; res[1] == 'b'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    &amp;&amp; res[2] == 'c' &amp;&amp; res[3] == 'd');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}   }  }  } }</a:t>
            </a:r>
            <a:endParaRPr lang="ko-KR" altLang="ko-KR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04844"/>
              </p:ext>
            </p:extLst>
          </p:nvPr>
        </p:nvGraphicFramePr>
        <p:xfrm>
          <a:off x="6708576" y="604912"/>
          <a:ext cx="1895872" cy="159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28537" y="1955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ind_pu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2404" y="297135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0      1       2      3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14642" y="588650"/>
            <a:ext cx="5966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1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2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6676" y="62068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ind_sect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83124"/>
              </p:ext>
            </p:extLst>
          </p:nvPr>
        </p:nvGraphicFramePr>
        <p:xfrm>
          <a:off x="4508604" y="1674832"/>
          <a:ext cx="180020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36596" y="133147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data_pos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8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9512" y="188641"/>
            <a:ext cx="6840760" cy="1008112"/>
          </a:xfrm>
        </p:spPr>
        <p:txBody>
          <a:bodyPr>
            <a:normAutofit/>
          </a:bodyPr>
          <a:lstStyle/>
          <a:p>
            <a:r>
              <a:rPr lang="en-US" altLang="ko-KR" dirty="0"/>
              <a:t>Problem #1.  CBMC solution</a:t>
            </a:r>
            <a:endParaRPr lang="ko-KR" altLang="en-US" dirty="0"/>
          </a:p>
        </p:txBody>
      </p:sp>
      <p:sp>
        <p:nvSpPr>
          <p:cNvPr id="5" name="텍스트 상자 2"/>
          <p:cNvSpPr txBox="1">
            <a:spLocks noChangeArrowheads="1"/>
          </p:cNvSpPr>
          <p:nvPr/>
        </p:nvSpPr>
        <p:spPr bwMode="auto">
          <a:xfrm>
            <a:off x="683568" y="908720"/>
            <a:ext cx="8064896" cy="58877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void </a:t>
            </a:r>
            <a:r>
              <a:rPr lang="en-US" sz="1400" kern="100" dirty="0" err="1">
                <a:effectLst/>
                <a:latin typeface="Courier New"/>
                <a:ea typeface="맑은 고딕"/>
                <a:cs typeface="Times New Roman"/>
              </a:rPr>
              <a:t>CBMC_environ_setting</a:t>
            </a: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(){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    unsigned </a:t>
            </a:r>
            <a:r>
              <a:rPr lang="en-US" sz="1400" kern="100" dirty="0" err="1">
                <a:effectLst/>
                <a:latin typeface="Courier New"/>
                <a:ea typeface="맑은 고딕"/>
                <a:cs typeface="Times New Roman"/>
              </a:rPr>
              <a:t>int</a:t>
            </a: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 i = 0, j = 0;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    unsigned char </a:t>
            </a:r>
            <a:r>
              <a:rPr lang="en-US" sz="1400" kern="100" dirty="0" err="1"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, </a:t>
            </a:r>
            <a:r>
              <a:rPr lang="en-US" sz="1400" kern="100" dirty="0" err="1"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    for(i = 0;i &lt; </a:t>
            </a:r>
            <a:r>
              <a:rPr lang="en-US" sz="1400" kern="100" dirty="0" err="1">
                <a:effectLst/>
                <a:latin typeface="Courier New"/>
                <a:ea typeface="맑은 고딕"/>
                <a:cs typeface="Times New Roman"/>
              </a:rPr>
              <a:t>NUM_PHI_U;i</a:t>
            </a: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++){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        for(j = 0;j &lt; </a:t>
            </a:r>
            <a:r>
              <a:rPr lang="en-US" sz="1400" kern="100" dirty="0" err="1">
                <a:effectLst/>
                <a:latin typeface="Courier New"/>
                <a:ea typeface="맑은 고딕"/>
                <a:cs typeface="Times New Roman"/>
              </a:rPr>
              <a:t>SECT_PER_U;j</a:t>
            </a: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++){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            SAM[i].offset[j] = 255;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            </a:t>
            </a:r>
            <a:r>
              <a:rPr lang="en-US" sz="1400" kern="100" dirty="0" err="1">
                <a:effectLst/>
                <a:latin typeface="Courier New"/>
                <a:ea typeface="맑은 고딕"/>
                <a:cs typeface="Times New Roman"/>
              </a:rPr>
              <a:t>pu</a:t>
            </a: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[i].sect[j] = 0;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    }}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 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    for(i = 0;i &lt; </a:t>
            </a:r>
            <a:r>
              <a:rPr lang="en-US" sz="1400" kern="100" dirty="0" err="1">
                <a:effectLst/>
                <a:latin typeface="Courier New"/>
                <a:ea typeface="맑은 고딕"/>
                <a:cs typeface="Times New Roman"/>
              </a:rPr>
              <a:t>SECT_PER_U;i</a:t>
            </a: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++){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       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nondet_char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();</a:t>
            </a:r>
            <a:endParaRPr lang="ko-KR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b="1" kern="100" dirty="0">
                <a:effectLst/>
                <a:latin typeface="Courier New"/>
                <a:ea typeface="맑은 고딕"/>
                <a:cs typeface="Times New Roman"/>
              </a:rPr>
              <a:t>        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nondet_char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();</a:t>
            </a:r>
            <a:endParaRPr lang="ko-KR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        __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CPROVER_assume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(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&gt;=0 &amp;&amp; 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&lt;NUM_PHI_U);</a:t>
            </a:r>
            <a:endParaRPr lang="ko-KR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       __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CPROVER_assume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(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&gt;=0 &amp;&amp; 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&lt;SECT_PER_U);</a:t>
            </a:r>
            <a:endParaRPr lang="ko-KR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       __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CPROVER_assume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(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pu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[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].sect[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 == 0);</a:t>
            </a:r>
            <a:endParaRPr lang="ko-KR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 </a:t>
            </a:r>
            <a:endParaRPr lang="ko-KR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indent="406400" algn="just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   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pu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[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].sect[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 = data[i];</a:t>
            </a:r>
            <a:endParaRPr lang="ko-KR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        SAM[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ind_pu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].offset[i] = 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ind_Sect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Courier New"/>
                <a:ea typeface="맑은 고딕"/>
                <a:cs typeface="Times New Roman"/>
              </a:rPr>
              <a:t>;</a:t>
            </a:r>
            <a:endParaRPr lang="ko-KR" b="1" kern="100" dirty="0">
              <a:solidFill>
                <a:srgbClr val="FF0000"/>
              </a:solidFill>
              <a:effectLst/>
              <a:latin typeface="맑은 고딕"/>
              <a:ea typeface="맑은 고딕"/>
              <a:cs typeface="Times New Roman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    }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맑은 고딕"/>
                <a:cs typeface="Times New Roman"/>
              </a:rPr>
              <a:t>}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effectLst/>
                <a:latin typeface="Courier New"/>
                <a:ea typeface="맑은 고딕"/>
                <a:cs typeface="Times New Roman"/>
              </a:rPr>
              <a:t>void main(){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2032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FF"/>
                </a:solidFill>
                <a:effectLst/>
                <a:latin typeface="Courier New"/>
                <a:ea typeface="맑은 고딕"/>
                <a:cs typeface="Times New Roman"/>
              </a:rPr>
              <a:t>char</a:t>
            </a:r>
            <a:r>
              <a:rPr lang="en-US" sz="1400" b="1" kern="0" dirty="0"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400" kern="0" dirty="0">
                <a:effectLst/>
                <a:latin typeface="Courier New"/>
                <a:ea typeface="맑은 고딕"/>
                <a:cs typeface="Times New Roman"/>
              </a:rPr>
              <a:t>res[50];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2032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 err="1">
                <a:solidFill>
                  <a:srgbClr val="0000FF"/>
                </a:solidFill>
                <a:effectLst/>
                <a:latin typeface="Courier New"/>
                <a:ea typeface="맑은 고딕"/>
                <a:cs typeface="Times New Roman"/>
              </a:rPr>
              <a:t>int</a:t>
            </a:r>
            <a:r>
              <a:rPr lang="en-US" sz="1400" b="1" kern="0" dirty="0"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400" kern="0" dirty="0">
                <a:effectLst/>
                <a:latin typeface="Courier New"/>
                <a:ea typeface="맑은 고딕"/>
                <a:cs typeface="Times New Roman"/>
              </a:rPr>
              <a:t>count</a:t>
            </a:r>
            <a:r>
              <a:rPr lang="en-US" sz="1400" b="1" kern="0" dirty="0"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400" kern="0" dirty="0">
                <a:effectLst/>
                <a:latin typeface="Courier New"/>
                <a:ea typeface="맑은 고딕"/>
                <a:cs typeface="Times New Roman"/>
              </a:rPr>
              <a:t>=</a:t>
            </a:r>
            <a:r>
              <a:rPr lang="en-US" sz="1400" b="1" kern="0" dirty="0">
                <a:effectLst/>
                <a:latin typeface="Courier New"/>
                <a:ea typeface="맑은 고딕"/>
                <a:cs typeface="Times New Roman"/>
              </a:rPr>
              <a:t> </a:t>
            </a:r>
            <a:r>
              <a:rPr lang="en-US" sz="1400" kern="0" dirty="0">
                <a:effectLst/>
                <a:latin typeface="Courier New"/>
                <a:ea typeface="맑은 고딕"/>
                <a:cs typeface="Times New Roman"/>
              </a:rPr>
              <a:t>0;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2032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 err="1">
                <a:effectLst/>
                <a:latin typeface="Courier New"/>
                <a:ea typeface="맑은 고딕"/>
                <a:cs typeface="Times New Roman"/>
              </a:rPr>
              <a:t>CBMC_environ_setting</a:t>
            </a:r>
            <a:r>
              <a:rPr lang="en-US" sz="1400" kern="0" dirty="0">
                <a:effectLst/>
                <a:latin typeface="Courier New"/>
                <a:ea typeface="맑은 고딕"/>
                <a:cs typeface="Times New Roman"/>
              </a:rPr>
              <a:t>();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pPr indent="203200" algn="l" latinLnBrk="0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 err="1">
                <a:effectLst/>
                <a:latin typeface="Courier New"/>
                <a:ea typeface="맑은 고딕"/>
                <a:cs typeface="Times New Roman"/>
              </a:rPr>
              <a:t>flash_read</a:t>
            </a:r>
            <a:r>
              <a:rPr lang="en-US" sz="1400" kern="0" dirty="0">
                <a:effectLst/>
                <a:latin typeface="Courier New"/>
                <a:ea typeface="맑은 고딕"/>
                <a:cs typeface="Times New Roman"/>
              </a:rPr>
              <a:t>(&amp;res[count],</a:t>
            </a:r>
            <a:r>
              <a:rPr lang="en-US" sz="1400" kern="0" dirty="0" err="1">
                <a:effectLst/>
                <a:latin typeface="Courier New"/>
                <a:ea typeface="맑은 고딕"/>
                <a:cs typeface="Times New Roman"/>
              </a:rPr>
              <a:t>SAM,pu</a:t>
            </a:r>
            <a:r>
              <a:rPr lang="en-US" sz="1400" kern="0" dirty="0">
                <a:effectLst/>
                <a:latin typeface="Courier New"/>
                <a:ea typeface="맑은 고딕"/>
                <a:cs typeface="Times New Roman"/>
              </a:rPr>
              <a:t>);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assert(res[0] == 'a' &amp;&amp; res[1] == 'b'  &amp;&amp; res[2] == 'c' &amp;&amp; res[3] == 'd');</a:t>
            </a:r>
            <a:r>
              <a:rPr lang="en-US" sz="1400" kern="0" dirty="0">
                <a:effectLst/>
                <a:latin typeface="Courier New"/>
                <a:ea typeface="맑은 고딕"/>
                <a:cs typeface="Times New Roman"/>
              </a:rPr>
              <a:t>}</a:t>
            </a:r>
            <a:endParaRPr lang="ko-KR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433204104"/>
              </p:ext>
            </p:extLst>
          </p:nvPr>
        </p:nvGraphicFramePr>
        <p:xfrm>
          <a:off x="5292080" y="908720"/>
          <a:ext cx="331236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9097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BCHOI@6I4DLGMO7YEFDNTO" val="2676"/>
  <p:tag name="FIRSTYHKIM@OKII9FVF81V8GRBC" val="2698"/>
</p:tagLst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20686</TotalTime>
  <Words>1552</Words>
  <Application>Microsoft Office PowerPoint</Application>
  <PresentationFormat>화면 슬라이드 쇼(4:3)</PresentationFormat>
  <Paragraphs>196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Courier New</vt:lpstr>
      <vt:lpstr>12_Office 테마</vt:lpstr>
      <vt:lpstr>Ex4. Flash read verification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pswlab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Linear Temporal Logic into Büchi Automata</dc:title>
  <dc:creator>cbchoi</dc:creator>
  <cp:lastModifiedBy>vpluslab1</cp:lastModifiedBy>
  <cp:revision>1434</cp:revision>
  <cp:lastPrinted>2015-11-18T23:24:39Z</cp:lastPrinted>
  <dcterms:created xsi:type="dcterms:W3CDTF">2007-05-08T09:44:50Z</dcterms:created>
  <dcterms:modified xsi:type="dcterms:W3CDTF">2022-11-03T04:05:45Z</dcterms:modified>
</cp:coreProperties>
</file>