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5"/>
  </p:notesMasterIdLst>
  <p:sldIdLst>
    <p:sldId id="467" r:id="rId2"/>
    <p:sldId id="470" r:id="rId3"/>
    <p:sldId id="471" r:id="rId4"/>
  </p:sldIdLst>
  <p:sldSz cx="9144000" cy="6858000" type="screen4x3"/>
  <p:notesSz cx="6807200" cy="9939338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custDataLst>
    <p:tags r:id="rId12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5" autoAdjust="0"/>
  </p:normalViewPr>
  <p:slideViewPr>
    <p:cSldViewPr>
      <p:cViewPr varScale="1">
        <p:scale>
          <a:sx n="101" d="100"/>
          <a:sy n="101" d="100"/>
        </p:scale>
        <p:origin x="102" y="3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682" cy="496247"/>
          </a:xfrm>
          <a:prstGeom prst="rect">
            <a:avLst/>
          </a:prstGeom>
        </p:spPr>
        <p:txBody>
          <a:bodyPr vert="horz" lIns="92000" tIns="45999" rIns="92000" bIns="4599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927" y="1"/>
            <a:ext cx="2949682" cy="496247"/>
          </a:xfrm>
          <a:prstGeom prst="rect">
            <a:avLst/>
          </a:prstGeom>
        </p:spPr>
        <p:txBody>
          <a:bodyPr vert="horz" lIns="92000" tIns="45999" rIns="92000" bIns="4599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0" tIns="45999" rIns="92000" bIns="4599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20748"/>
            <a:ext cx="5447034" cy="4472622"/>
          </a:xfrm>
          <a:prstGeom prst="rect">
            <a:avLst/>
          </a:prstGeom>
        </p:spPr>
        <p:txBody>
          <a:bodyPr vert="horz" lIns="92000" tIns="45999" rIns="92000" bIns="4599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9891"/>
            <a:ext cx="2949682" cy="497847"/>
          </a:xfrm>
          <a:prstGeom prst="rect">
            <a:avLst/>
          </a:prstGeom>
        </p:spPr>
        <p:txBody>
          <a:bodyPr vert="horz" lIns="92000" tIns="45999" rIns="92000" bIns="4599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927" y="9439891"/>
            <a:ext cx="2949682" cy="497847"/>
          </a:xfrm>
          <a:prstGeom prst="rect">
            <a:avLst/>
          </a:prstGeom>
        </p:spPr>
        <p:txBody>
          <a:bodyPr vert="horz" lIns="92000" tIns="45999" rIns="92000" bIns="4599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/* </a:t>
            </a:r>
          </a:p>
          <a:p>
            <a:r>
              <a:rPr lang="en-US" altLang="ko-KR"/>
              <a:t>	Violated property:</a:t>
            </a:r>
          </a:p>
          <a:p>
            <a:r>
              <a:rPr lang="en-US" altLang="ko-KR"/>
              <a:t>    file malloc.c function main line 18 thread 0</a:t>
            </a:r>
          </a:p>
          <a:p>
            <a:r>
              <a:rPr lang="en-US" altLang="ko-KR"/>
              <a:t>    dereference failure: pointer outside dynamic object bounds in m1[30]</a:t>
            </a:r>
          </a:p>
          <a:p>
            <a:r>
              <a:rPr lang="en-US" altLang="ko-KR"/>
              <a:t>    30 + POINTER_OFFSET(m1) &gt;= 0 </a:t>
            </a:r>
          </a:p>
          <a:p>
            <a:r>
              <a:rPr lang="en-US" altLang="ko-KR"/>
              <a:t>    &amp;&amp; __CPROVER_malloc_size &gt;= 31ul + POINTER_OFFSET(m1) </a:t>
            </a:r>
          </a:p>
          <a:p>
            <a:r>
              <a:rPr lang="en-US" altLang="ko-KR"/>
              <a:t>    || !(POINTER_OBJECT(m1) == POINTER_OBJECT(__CPROVER_malloc_object))</a:t>
            </a:r>
          </a:p>
          <a:p>
            <a:r>
              <a:rPr lang="en-US" altLang="ko-KR"/>
              <a:t>    */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01:43:09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01:43:09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01:43:09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83887-5794-04BF-DD83-26080D14FB6A}"/>
              </a:ext>
            </a:extLst>
          </p:cNvPr>
          <p:cNvSpPr txBox="1"/>
          <p:nvPr/>
        </p:nvSpPr>
        <p:spPr>
          <a:xfrm>
            <a:off x="179512" y="980728"/>
            <a:ext cx="860444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cbmc memory-model1.c –trace –trace—show-code –pointer-check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ptr;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m2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(m1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m2);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NOT violated (allocated memory do not overlap)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(m1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NOT violated (memory failure is not modelled)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malloc allocates memory filled w/ non-deterministic values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Violated. 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Violated 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011E0B2-C0A8-FA4D-562D-037EFEA0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" y="188641"/>
            <a:ext cx="6989440" cy="63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Memory Model of CBMC (1/3)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25B0F-86EA-310B-3DB4-6729BC1E9FB1}"/>
              </a:ext>
            </a:extLst>
          </p:cNvPr>
          <p:cNvSpPr txBox="1"/>
          <p:nvPr/>
        </p:nvSpPr>
        <p:spPr>
          <a:xfrm>
            <a:off x="179512" y="5667068"/>
            <a:ext cx="8604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r>
              <a:rPr lang="ko-KR" altLang="en-US" sz="1600"/>
              <a:t>[main.assertion.3] line 17 assertion (signed int)m1[(signed long int)7] != 122: FAILURE</a:t>
            </a:r>
          </a:p>
          <a:p>
            <a:r>
              <a:rPr lang="ko-KR" altLang="en-US" sz="1600"/>
              <a:t>[main.assertion.4] line 18 assertion (signed int)m2[(signed long int)17] != 119: FAILURE</a:t>
            </a:r>
          </a:p>
        </p:txBody>
      </p:sp>
    </p:spTree>
    <p:extLst>
      <p:ext uri="{BB962C8B-B14F-4D97-AF65-F5344CB8AC3E}">
        <p14:creationId xmlns:p14="http://schemas.microsoft.com/office/powerpoint/2010/main" val="24380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83887-5794-04BF-DD83-26080D14FB6A}"/>
              </a:ext>
            </a:extLst>
          </p:cNvPr>
          <p:cNvSpPr txBox="1"/>
          <p:nvPr/>
        </p:nvSpPr>
        <p:spPr>
          <a:xfrm>
            <a:off x="288032" y="836712"/>
            <a:ext cx="860444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cbmc memory-model2.c –trace –trace—show-code –pointer-check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gv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ptr;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lv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A non-deterministic pointer can point to any memory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including dynamic alloc. memory, global/local variables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(ptr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(m1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Violated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((ptr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gv);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Violated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((ptr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lv);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Violated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(ptr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altLang="ko-KR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Violated. Also it fails -pointer-check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011E0B2-C0A8-FA4D-562D-037EFEA0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" y="188641"/>
            <a:ext cx="6989440" cy="63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Memory Model of CBMC (2/3)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32701-AD95-2753-8BE9-4EC2852A2B68}"/>
              </a:ext>
            </a:extLst>
          </p:cNvPr>
          <p:cNvSpPr txBox="1"/>
          <p:nvPr/>
        </p:nvSpPr>
        <p:spPr>
          <a:xfrm>
            <a:off x="288032" y="5157192"/>
            <a:ext cx="8604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r>
              <a:rPr lang="en-US" altLang="ko-KR" sz="1600"/>
              <a:t>[main.assertion.1] line 13 assertion ptr != m1 + 10: FAILURE</a:t>
            </a:r>
          </a:p>
          <a:p>
            <a:r>
              <a:rPr lang="en-US" altLang="ko-KR" sz="1600"/>
              <a:t>[main.assertion.2] line 14 assertion ptr + 1 != &amp;gv: FAILURE</a:t>
            </a:r>
          </a:p>
          <a:p>
            <a:r>
              <a:rPr lang="en-US" altLang="ko-KR" sz="1600"/>
              <a:t>[main.assertion.3] line 15 assertion ptr + 2 != &amp;lv: FAILURE</a:t>
            </a:r>
          </a:p>
          <a:p>
            <a:r>
              <a:rPr lang="en-US" altLang="ko-KR" sz="1600" b="1"/>
              <a:t>[main.pointer_dereference.8] line 16 dereference failure: pointer uninitialized in ptr[5]: FAILURE</a:t>
            </a:r>
          </a:p>
          <a:p>
            <a:r>
              <a:rPr lang="en-US" altLang="ko-KR" sz="1600"/>
              <a:t>[main.assertion.4] line 16 assertion ptr[5] != m1[10]: FAILURE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7223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011E0B2-C0A8-FA4D-562D-037EFEA0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48" y="188641"/>
            <a:ext cx="6989440" cy="63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Memory Model of CBMC (3/3)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9F333-82AC-E854-C269-15C9BB714958}"/>
              </a:ext>
            </a:extLst>
          </p:cNvPr>
          <p:cNvSpPr txBox="1"/>
          <p:nvPr/>
        </p:nvSpPr>
        <p:spPr>
          <a:xfrm>
            <a:off x="174848" y="5517232"/>
            <a:ext cx="896915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r>
              <a:rPr lang="en-US" altLang="ko-KR" sz="1600"/>
              <a:t>[main.assertion.3] line 14 assertion m1[30] != m2[3]: FAILURE</a:t>
            </a:r>
          </a:p>
          <a:p>
            <a:r>
              <a:rPr lang="en-US" altLang="ko-KR" sz="1400"/>
              <a:t>[main.pointer_dereference.19] line 14 dereference failure: pointer outside dynamic object bounds in m1[30]: FAILURE</a:t>
            </a:r>
          </a:p>
          <a:p>
            <a:r>
              <a:rPr lang="en-US" altLang="ko-KR" sz="1400"/>
              <a:t>[main.pointer_dereference.38] line 21 dereference failure: deallocated dynamic object in m1[7]: FAILURE</a:t>
            </a:r>
          </a:p>
          <a:p>
            <a:r>
              <a:rPr lang="en-US" altLang="ko-KR" sz="1600"/>
              <a:t>[main.assertion.5] line 21 assertion m1[7] != 122: FAILURE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0DFA-B6B5-42B5-ABB8-0E1E820097BF}"/>
              </a:ext>
            </a:extLst>
          </p:cNvPr>
          <p:cNvSpPr/>
          <p:nvPr/>
        </p:nvSpPr>
        <p:spPr>
          <a:xfrm>
            <a:off x="174848" y="670361"/>
            <a:ext cx="8604448" cy="47459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cbmc memory-model3.c –trace –trace—show-code –pointer-check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&lt;stdio.h&gt;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m1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malloc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m2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malloc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>
                <a:solidFill>
                  <a:srgbClr val="586E7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a;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m1[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m2[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((m1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(m2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));  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Not violated. 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((m1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a)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m2);      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Not violated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(m1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!=*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(m2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Violated. Also, it fails --pointer-check.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undefined func does NOT update memory pointed by a pointer parameter 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undef_func1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(m1);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(m1[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 Not violated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free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(m1);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(m1[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'z'</a:t>
            </a: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600" i="1">
                <a:solidFill>
                  <a:srgbClr val="93A1A1"/>
                </a:solidFill>
                <a:latin typeface="Consolas" panose="020B0609020204030204" pitchFamily="49" charset="0"/>
              </a:rPr>
              <a:t>//violated. Also, it fails --pointer-check.</a:t>
            </a:r>
            <a:endParaRPr lang="en-US" altLang="ko-KR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13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20779</TotalTime>
  <Words>888</Words>
  <Application>Microsoft Office PowerPoint</Application>
  <PresentationFormat>화면 슬라이드 쇼(4:3)</PresentationFormat>
  <Paragraphs>76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맑은 고딕</vt:lpstr>
      <vt:lpstr>Consolas</vt:lpstr>
      <vt:lpstr>12_Office 테마</vt:lpstr>
      <vt:lpstr>PowerPoint 프레젠테이션</vt:lpstr>
      <vt:lpstr>PowerPoint 프레젠테이션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moonzoo</cp:lastModifiedBy>
  <cp:revision>1484</cp:revision>
  <cp:lastPrinted>2015-11-18T23:24:39Z</cp:lastPrinted>
  <dcterms:created xsi:type="dcterms:W3CDTF">2007-05-08T09:44:50Z</dcterms:created>
  <dcterms:modified xsi:type="dcterms:W3CDTF">2022-11-29T16:58:16Z</dcterms:modified>
</cp:coreProperties>
</file>