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28"/>
  </p:notesMasterIdLst>
  <p:sldIdLst>
    <p:sldId id="259" r:id="rId2"/>
    <p:sldId id="487" r:id="rId3"/>
    <p:sldId id="622" r:id="rId4"/>
    <p:sldId id="592" r:id="rId5"/>
    <p:sldId id="583" r:id="rId6"/>
    <p:sldId id="618" r:id="rId7"/>
    <p:sldId id="616" r:id="rId8"/>
    <p:sldId id="598" r:id="rId9"/>
    <p:sldId id="573" r:id="rId10"/>
    <p:sldId id="574" r:id="rId11"/>
    <p:sldId id="578" r:id="rId12"/>
    <p:sldId id="579" r:id="rId13"/>
    <p:sldId id="600" r:id="rId14"/>
    <p:sldId id="491" r:id="rId15"/>
    <p:sldId id="608" r:id="rId16"/>
    <p:sldId id="602" r:id="rId17"/>
    <p:sldId id="604" r:id="rId18"/>
    <p:sldId id="606" r:id="rId19"/>
    <p:sldId id="613" r:id="rId20"/>
    <p:sldId id="610" r:id="rId21"/>
    <p:sldId id="615" r:id="rId22"/>
    <p:sldId id="630" r:id="rId23"/>
    <p:sldId id="620" r:id="rId24"/>
    <p:sldId id="570" r:id="rId25"/>
    <p:sldId id="612" r:id="rId26"/>
    <p:sldId id="617" r:id="rId27"/>
  </p:sldIdLst>
  <p:sldSz cx="9144000" cy="6858000" type="screen4x3"/>
  <p:notesSz cx="6797675" cy="9928225"/>
  <p:embeddedFontLst>
    <p:embeddedFont>
      <p:font typeface="Gill Sans MT" pitchFamily="34" charset="0"/>
      <p:regular r:id="rId29"/>
      <p:bold r:id="rId30"/>
      <p:italic r:id="rId31"/>
      <p:boldItalic r:id="rId32"/>
    </p:embeddedFont>
    <p:embeddedFont>
      <p:font typeface="맑은 고딕" pitchFamily="50" charset="-127"/>
      <p:regular r:id="rId33"/>
      <p:bold r:id="rId34"/>
    </p:embeddedFont>
    <p:embeddedFont>
      <p:font typeface="Bookman Old Style" pitchFamily="18" charset="0"/>
      <p:regular r:id="rId35"/>
      <p:bold r:id="rId36"/>
      <p:italic r:id="rId37"/>
      <p:boldItalic r:id="rId38"/>
    </p:embeddedFont>
    <p:embeddedFont>
      <p:font typeface="Calibri" pitchFamily="34" charset="0"/>
      <p:regular r:id="rId39"/>
      <p:bold r:id="rId40"/>
      <p:italic r:id="rId41"/>
      <p:boldItalic r:id="rId42"/>
    </p:embeddedFont>
    <p:embeddedFont>
      <p:font typeface="Wingdings 3" pitchFamily="18" charset="2"/>
      <p:regular r:id="rId43"/>
    </p:embeddedFont>
    <p:embeddedFont>
      <p:font typeface="宋体" pitchFamily="2" charset="-122"/>
      <p:regular r:id="rId44"/>
    </p:embeddedFont>
    <p:embeddedFont>
      <p:font typeface="Arial Unicode MS" pitchFamily="50" charset="-127"/>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uyuyang"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8" autoAdjust="0"/>
    <p:restoredTop sz="83466" autoAdjust="0"/>
  </p:normalViewPr>
  <p:slideViewPr>
    <p:cSldViewPr>
      <p:cViewPr>
        <p:scale>
          <a:sx n="99" d="100"/>
          <a:sy n="99" d="100"/>
        </p:scale>
        <p:origin x="-3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2179" y="-8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6400" cy="496887"/>
          </a:xfrm>
          <a:prstGeom prst="rect">
            <a:avLst/>
          </a:prstGeom>
        </p:spPr>
        <p:txBody>
          <a:bodyPr vert="horz" lIns="91111" tIns="45554" rIns="91111" bIns="45554" rtlCol="0"/>
          <a:lstStyle>
            <a:lvl1pPr algn="l">
              <a:defRPr sz="1200"/>
            </a:lvl1pPr>
          </a:lstStyle>
          <a:p>
            <a:endParaRPr lang="en-US"/>
          </a:p>
        </p:txBody>
      </p:sp>
      <p:sp>
        <p:nvSpPr>
          <p:cNvPr id="3" name="Date Placeholder 2"/>
          <p:cNvSpPr>
            <a:spLocks noGrp="1"/>
          </p:cNvSpPr>
          <p:nvPr>
            <p:ph type="dt" idx="1"/>
          </p:nvPr>
        </p:nvSpPr>
        <p:spPr>
          <a:xfrm>
            <a:off x="3849688" y="1"/>
            <a:ext cx="2946400" cy="496887"/>
          </a:xfrm>
          <a:prstGeom prst="rect">
            <a:avLst/>
          </a:prstGeom>
        </p:spPr>
        <p:txBody>
          <a:bodyPr vert="horz" lIns="91111" tIns="45554" rIns="91111" bIns="45554" rtlCol="0"/>
          <a:lstStyle>
            <a:lvl1pPr algn="r">
              <a:defRPr sz="1200"/>
            </a:lvl1pPr>
          </a:lstStyle>
          <a:p>
            <a:fld id="{5BE05CD4-7178-41AD-BA78-32B725B84C5D}" type="datetimeFigureOut">
              <a:rPr lang="en-US" smtClean="0"/>
              <a:pPr/>
              <a:t>4/18/2012</a:t>
            </a:fld>
            <a:endParaRPr lang="en-US"/>
          </a:p>
        </p:txBody>
      </p:sp>
      <p:sp>
        <p:nvSpPr>
          <p:cNvPr id="4" name="Slide Image Placehold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111" tIns="45554" rIns="91111" bIns="45554" rtlCol="0" anchor="ctr"/>
          <a:lstStyle/>
          <a:p>
            <a:endParaRPr lang="en-US"/>
          </a:p>
        </p:txBody>
      </p:sp>
      <p:sp>
        <p:nvSpPr>
          <p:cNvPr id="5" name="Notes Placeholder 4"/>
          <p:cNvSpPr>
            <a:spLocks noGrp="1"/>
          </p:cNvSpPr>
          <p:nvPr>
            <p:ph type="body" sz="quarter" idx="3"/>
          </p:nvPr>
        </p:nvSpPr>
        <p:spPr>
          <a:xfrm>
            <a:off x="679453" y="4716466"/>
            <a:ext cx="5438775" cy="4467225"/>
          </a:xfrm>
          <a:prstGeom prst="rect">
            <a:avLst/>
          </a:prstGeom>
        </p:spPr>
        <p:txBody>
          <a:bodyPr vert="horz" lIns="91111" tIns="45554" rIns="91111" bIns="455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29754"/>
            <a:ext cx="2946400" cy="496887"/>
          </a:xfrm>
          <a:prstGeom prst="rect">
            <a:avLst/>
          </a:prstGeom>
        </p:spPr>
        <p:txBody>
          <a:bodyPr vert="horz" lIns="91111" tIns="45554" rIns="91111" bIns="45554"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4"/>
            <a:ext cx="2946400" cy="496887"/>
          </a:xfrm>
          <a:prstGeom prst="rect">
            <a:avLst/>
          </a:prstGeom>
        </p:spPr>
        <p:txBody>
          <a:bodyPr vert="horz" lIns="91111" tIns="45554" rIns="91111" bIns="45554" rtlCol="0" anchor="b"/>
          <a:lstStyle>
            <a:lvl1pPr algn="r">
              <a:defRPr sz="1200"/>
            </a:lvl1pPr>
          </a:lstStyle>
          <a:p>
            <a:fld id="{87935BA9-F099-4ABF-B2CE-5A222ACE9C45}" type="slidenum">
              <a:rPr lang="en-US" smtClean="0"/>
              <a:pPr/>
              <a:t>‹#›</a:t>
            </a:fld>
            <a:endParaRPr lang="en-US"/>
          </a:p>
        </p:txBody>
      </p:sp>
    </p:spTree>
    <p:extLst>
      <p:ext uri="{BB962C8B-B14F-4D97-AF65-F5344CB8AC3E}">
        <p14:creationId xmlns:p14="http://schemas.microsoft.com/office/powerpoint/2010/main" val="59023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1290">
              <a:defRPr/>
            </a:pPr>
            <a:r>
              <a:rPr lang="en-US" altLang="ko-KR" dirty="0" smtClean="0"/>
              <a:t>Thanks you for coming. My name is </a:t>
            </a:r>
            <a:r>
              <a:rPr lang="en-US" altLang="ko-KR" dirty="0" err="1" smtClean="0"/>
              <a:t>Yunho</a:t>
            </a:r>
            <a:r>
              <a:rPr lang="en-US" altLang="ko-KR" dirty="0" smtClean="0"/>
              <a:t> Kim,</a:t>
            </a:r>
            <a:r>
              <a:rPr lang="en-US" altLang="ko-KR" baseline="0" dirty="0" smtClean="0"/>
              <a:t> from KAIST, South Korea. I will present the paper ~~ . This is joint work of KAIST and Samsung Electronics. </a:t>
            </a:r>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a:t>
            </a:fld>
            <a:endParaRPr lang="en-US"/>
          </a:p>
        </p:txBody>
      </p:sp>
    </p:spTree>
    <p:extLst>
      <p:ext uri="{BB962C8B-B14F-4D97-AF65-F5344CB8AC3E}">
        <p14:creationId xmlns:p14="http://schemas.microsoft.com/office/powerpoint/2010/main" val="1465352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a:r>
              <a:rPr lang="en-US" altLang="ko-KR" dirty="0" smtClean="0"/>
              <a:t>When w</a:t>
            </a:r>
            <a:r>
              <a:rPr lang="en-US" altLang="ko-KR" baseline="0" dirty="0" smtClean="0"/>
              <a:t> applied concolic testing to FM, we encounter three challenges. First,</a:t>
            </a:r>
          </a:p>
          <a:p>
            <a:pPr lvl="1"/>
            <a:endParaRPr lang="en-US" altLang="ko-KR" baseline="0" dirty="0" smtClean="0"/>
          </a:p>
          <a:p>
            <a:r>
              <a:rPr lang="en-US" altLang="ko-KR" sz="2400" dirty="0" smtClean="0"/>
              <a:t>Written requirement specifications did not exist</a:t>
            </a:r>
          </a:p>
          <a:p>
            <a:pPr lvl="1"/>
            <a:r>
              <a:rPr lang="en-US" altLang="ko-KR" sz="1800" dirty="0" smtClean="0"/>
              <a:t>We could not write test oracles, but could perform run-time conformance checking such as infinite loops, buffer overflows, etc.</a:t>
            </a:r>
            <a:endParaRPr lang="ko-KR" altLang="en-US" sz="2400" dirty="0" smtClean="0">
              <a:latin typeface="Calibri" pitchFamily="34" charset="0"/>
              <a:cs typeface="Calibri" pitchFamily="34" charset="0"/>
            </a:endParaRPr>
          </a:p>
          <a:p>
            <a:pPr lvl="1"/>
            <a:r>
              <a:rPr lang="en-US" altLang="ko-KR" baseline="0" dirty="0" smtClean="0"/>
              <a:t> </a:t>
            </a:r>
            <a:endParaRPr lang="en-US" altLang="ko-KR" dirty="0" smtClean="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10</a:t>
            </a:fld>
            <a:endParaRPr lang="en-US"/>
          </a:p>
        </p:txBody>
      </p:sp>
    </p:spTree>
    <p:extLst>
      <p:ext uri="{BB962C8B-B14F-4D97-AF65-F5344CB8AC3E}">
        <p14:creationId xmlns:p14="http://schemas.microsoft.com/office/powerpoint/2010/main" val="1380588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ko-KR" dirty="0" smtClean="0"/>
              <a:t>The input of FM is the </a:t>
            </a:r>
            <a:r>
              <a:rPr lang="en-US" altLang="ko-KR" dirty="0" err="1" smtClean="0"/>
              <a:t>inotify_event</a:t>
            </a:r>
            <a:r>
              <a:rPr lang="en-US" altLang="ko-KR" dirty="0" smtClean="0"/>
              <a:t> structure which</a:t>
            </a:r>
            <a:r>
              <a:rPr lang="en-US" altLang="ko-KR" baseline="0" dirty="0" smtClean="0"/>
              <a:t> Linux kernel generates for file system event. </a:t>
            </a:r>
          </a:p>
          <a:p>
            <a:endParaRPr lang="en-US" altLang="ko-KR" baseline="0" dirty="0" smtClean="0"/>
          </a:p>
          <a:p>
            <a:pPr defTabSz="911290">
              <a:defRPr/>
            </a:pPr>
            <a:r>
              <a:rPr lang="en-US" altLang="ko-KR" dirty="0" err="1">
                <a:latin typeface="Courier New" pitchFamily="49" charset="0"/>
                <a:cs typeface="Courier New" pitchFamily="49" charset="0"/>
              </a:rPr>
              <a:t>inotify_event</a:t>
            </a:r>
            <a:r>
              <a:rPr lang="en-US" altLang="ko-KR" dirty="0"/>
              <a:t> queue contains up to two symbolic </a:t>
            </a:r>
            <a:r>
              <a:rPr lang="en-US" altLang="ko-KR" dirty="0" err="1">
                <a:latin typeface="Courier New" pitchFamily="49" charset="0"/>
                <a:cs typeface="Courier New" pitchFamily="49" charset="0"/>
              </a:rPr>
              <a:t>inotify_event</a:t>
            </a:r>
            <a:endParaRPr lang="en-US" altLang="ko-KR" dirty="0">
              <a:latin typeface="Courier New" pitchFamily="49" charset="0"/>
              <a:cs typeface="Courier New" pitchFamily="49" charset="0"/>
            </a:endParaRPr>
          </a:p>
          <a:p>
            <a:endParaRPr lang="en-US" altLang="ko-KR" dirty="0" smtClean="0"/>
          </a:p>
          <a:p>
            <a:endParaRPr lang="en-US" dirty="0"/>
          </a:p>
        </p:txBody>
      </p:sp>
      <p:sp>
        <p:nvSpPr>
          <p:cNvPr id="4" name="Slide Number Placeholder 3"/>
          <p:cNvSpPr>
            <a:spLocks noGrp="1"/>
          </p:cNvSpPr>
          <p:nvPr>
            <p:ph type="sldNum" sz="quarter" idx="10"/>
          </p:nvPr>
        </p:nvSpPr>
        <p:spPr/>
        <p:txBody>
          <a:bodyPr/>
          <a:lstStyle/>
          <a:p>
            <a:fld id="{87935BA9-F099-4ABF-B2CE-5A222ACE9C4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935BA9-F099-4ABF-B2CE-5A222ACE9C4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14</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a:t>
            </a:r>
            <a:r>
              <a:rPr lang="en-US" altLang="ko-KR" baseline="0" dirty="0" smtClean="0"/>
              <a:t>  Do not follow symbolic links named as operands unless the –H or –L options are specified</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15</a:t>
            </a:fld>
            <a:endParaRPr lang="en-US"/>
          </a:p>
        </p:txBody>
      </p:sp>
    </p:spTree>
    <p:extLst>
      <p:ext uri="{BB962C8B-B14F-4D97-AF65-F5344CB8AC3E}">
        <p14:creationId xmlns:p14="http://schemas.microsoft.com/office/powerpoint/2010/main" val="128300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16</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Symbolic</a:t>
            </a:r>
            <a:r>
              <a:rPr lang="en-US" altLang="ko-KR" baseline="0" dirty="0" smtClean="0"/>
              <a:t> environment </a:t>
            </a:r>
            <a:r>
              <a:rPr lang="ko-KR" altLang="en-US" baseline="0" dirty="0" smtClean="0"/>
              <a:t>를 만들어 줘야 하는 게 하나의 큰 </a:t>
            </a:r>
            <a:r>
              <a:rPr lang="en-US" altLang="ko-KR" baseline="0" dirty="0" smtClean="0"/>
              <a:t>challenge</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17</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18</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19</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20</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1290">
              <a:defRPr/>
            </a:pPr>
            <a:r>
              <a:rPr lang="en-US" altLang="ko-KR" dirty="0" smtClean="0"/>
              <a:t>Here</a:t>
            </a:r>
            <a:r>
              <a:rPr lang="en-US" altLang="ko-KR" baseline="0" dirty="0" smtClean="0"/>
              <a:t> are brief contents of this presentation. First I give you a motivation and scope of this project. Then I will explain </a:t>
            </a:r>
            <a:r>
              <a:rPr lang="en-US" altLang="ko-KR" baseline="0" dirty="0" smtClean="0"/>
              <a:t>details</a:t>
            </a:r>
            <a:r>
              <a:rPr lang="ko-KR" altLang="en-US" baseline="0" dirty="0" smtClean="0"/>
              <a:t> </a:t>
            </a:r>
            <a:r>
              <a:rPr lang="en-US" altLang="ko-KR" baseline="0" dirty="0" smtClean="0"/>
              <a:t>of case study. We conduct three case studies for this project, but I will present two of them in this presentation. For the other case study, please read our paper.  </a:t>
            </a:r>
            <a:r>
              <a:rPr lang="en-US" altLang="ko-KR" baseline="0" dirty="0" smtClean="0"/>
              <a:t>Finally, I will conclude my presentation with lessons learned from this project and conclusion. </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a:t>
            </a:fld>
            <a:endParaRPr lang="en-US"/>
          </a:p>
        </p:txBody>
      </p:sp>
    </p:spTree>
    <p:extLst>
      <p:ext uri="{BB962C8B-B14F-4D97-AF65-F5344CB8AC3E}">
        <p14:creationId xmlns:p14="http://schemas.microsoft.com/office/powerpoint/2010/main" val="1476252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21</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en-US" altLang="ko-KR" baseline="30000" dirty="0" smtClean="0"/>
              <a:t>nd</a:t>
            </a:r>
            <a:r>
              <a:rPr lang="en-US" altLang="ko-KR" dirty="0" smtClean="0"/>
              <a:t> </a:t>
            </a:r>
            <a:r>
              <a:rPr lang="en-US" altLang="ko-KR" smtClean="0"/>
              <a:t>bullet:</a:t>
            </a:r>
            <a:r>
              <a:rPr lang="en-US" altLang="ko-KR" baseline="0" smtClean="0"/>
              <a:t> </a:t>
            </a:r>
            <a:r>
              <a:rPr lang="en-US" altLang="ko-KR" smtClean="0"/>
              <a:t>VM</a:t>
            </a:r>
            <a:r>
              <a:rPr lang="ko-KR" altLang="en-US" dirty="0" smtClean="0"/>
              <a:t>의 </a:t>
            </a:r>
            <a:r>
              <a:rPr lang="en-US" altLang="ko-KR" dirty="0" err="1" smtClean="0"/>
              <a:t>bytecode</a:t>
            </a:r>
            <a:r>
              <a:rPr lang="ko-KR" altLang="en-US" dirty="0" smtClean="0"/>
              <a:t>로 </a:t>
            </a:r>
            <a:r>
              <a:rPr lang="ko-KR" altLang="en-US" dirty="0" err="1" smtClean="0"/>
              <a:t>컴파일하는</a:t>
            </a:r>
            <a:r>
              <a:rPr lang="ko-KR" altLang="en-US" dirty="0" smtClean="0"/>
              <a:t> 것도 어렵다</a:t>
            </a:r>
            <a:r>
              <a:rPr lang="en-US" altLang="ko-KR" dirty="0" smtClean="0"/>
              <a:t>. (build</a:t>
            </a:r>
            <a:r>
              <a:rPr lang="en-US" altLang="ko-KR" baseline="0" dirty="0" smtClean="0"/>
              <a:t>, library)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22</a:t>
            </a:fld>
            <a:endParaRPr lang="en-US"/>
          </a:p>
        </p:txBody>
      </p:sp>
    </p:spTree>
    <p:extLst>
      <p:ext uri="{BB962C8B-B14F-4D97-AF65-F5344CB8AC3E}">
        <p14:creationId xmlns:p14="http://schemas.microsoft.com/office/powerpoint/2010/main" val="200088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23</a:t>
            </a:fld>
            <a:endParaRPr lang="en-US"/>
          </a:p>
        </p:txBody>
      </p:sp>
    </p:spTree>
    <p:extLst>
      <p:ext uri="{BB962C8B-B14F-4D97-AF65-F5344CB8AC3E}">
        <p14:creationId xmlns:p14="http://schemas.microsoft.com/office/powerpoint/2010/main" val="2949212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Choosing an</a:t>
            </a:r>
            <a:r>
              <a:rPr lang="en-US" altLang="ko-KR" baseline="0" dirty="0" smtClean="0"/>
              <a:t> adequate concolic testing tool for embedded SW is important to successfully apply concolic testing. Concolic testing techniques can be divided into two groups. First, VM-based concolic testing technique uses a modified </a:t>
            </a:r>
            <a:r>
              <a:rPr lang="en-US" altLang="ko-KR" baseline="0" dirty="0" err="1" smtClean="0"/>
              <a:t>Vm</a:t>
            </a:r>
            <a:r>
              <a:rPr lang="en-US" altLang="ko-KR" baseline="0" dirty="0" smtClean="0"/>
              <a:t> to extract symbolic path formula during execution. On the other hand, instrumentation-based one modifies target program code and inserts probes to extract symbolic path formula. In our experience, instrumentation-based concolic testing has advantages over </a:t>
            </a:r>
            <a:r>
              <a:rPr lang="ko-KR" altLang="en-US" baseline="0" dirty="0" err="1" smtClean="0"/>
              <a:t>프</a:t>
            </a:r>
            <a:r>
              <a:rPr lang="en-US" altLang="ko-KR" baseline="0" dirty="0" smtClean="0"/>
              <a:t>-based</a:t>
            </a:r>
            <a:r>
              <a:rPr lang="ko-KR" altLang="en-US" baseline="0" dirty="0" smtClean="0"/>
              <a:t> </a:t>
            </a:r>
            <a:r>
              <a:rPr lang="en-US" altLang="ko-KR" baseline="0" dirty="0" smtClean="0"/>
              <a:t>one for embedded </a:t>
            </a:r>
            <a:r>
              <a:rPr lang="en-US" altLang="ko-KR" baseline="0" dirty="0" err="1" smtClean="0"/>
              <a:t>Sw</a:t>
            </a:r>
            <a:r>
              <a:rPr lang="en-US" altLang="ko-KR" baseline="0" dirty="0" smtClean="0"/>
              <a:t> testing for 2 reasons. First, it does not require to port a </a:t>
            </a:r>
            <a:r>
              <a:rPr lang="ko-KR" altLang="en-US" baseline="0" dirty="0" err="1" smtClean="0"/>
              <a:t>프</a:t>
            </a:r>
            <a:r>
              <a:rPr lang="en-US" altLang="ko-KR" baseline="0" dirty="0" smtClean="0"/>
              <a:t> that supports concolic testing, which is expensive. Second, it can run a target program on the target platform directly. So, the target program can run an order of magnitude faster we can test HW function directly. Thus, we used CREST which implements instrumentation-based concolic testing technique for this project.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25</a:t>
            </a:fld>
            <a:endParaRPr lang="en-US"/>
          </a:p>
        </p:txBody>
      </p:sp>
    </p:spTree>
    <p:extLst>
      <p:ext uri="{BB962C8B-B14F-4D97-AF65-F5344CB8AC3E}">
        <p14:creationId xmlns:p14="http://schemas.microsoft.com/office/powerpoint/2010/main" val="1476252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a:t>
            </a:r>
            <a:r>
              <a:rPr lang="en-US" altLang="ko-KR" baseline="0" dirty="0" smtClean="0"/>
              <a:t> automate test case generation, concolic testing technique </a:t>
            </a:r>
            <a:r>
              <a:rPr lang="en-US" altLang="ko-KR" baseline="0" dirty="0" err="1" smtClean="0"/>
              <a:t>a.k.a</a:t>
            </a:r>
            <a:r>
              <a:rPr lang="en-US" altLang="ko-KR" baseline="0" dirty="0" smtClean="0"/>
              <a:t> dynamic symbolic execution was developed. </a:t>
            </a:r>
            <a:r>
              <a:rPr lang="en-US" altLang="ko-KR" dirty="0" smtClean="0"/>
              <a:t>Concolic</a:t>
            </a:r>
            <a:r>
              <a:rPr lang="en-US" altLang="ko-KR" baseline="0" dirty="0" smtClean="0"/>
              <a:t> testing is a combined approach of dynamic concrete analysis and static symbolic analysis. Concrete execution over a concrete input guides symbolic execution, and the symbolic execution is used to generate further concrete test cases automatically. In this way, concolic testing can generate test cases to explore all possible execution paths and achieve higher branch coverage than random testing.</a:t>
            </a:r>
          </a:p>
          <a:p>
            <a:endParaRPr lang="en-US" altLang="ko-KR" baseline="0" dirty="0" smtClean="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26</a:t>
            </a:fld>
            <a:endParaRPr lang="en-US"/>
          </a:p>
        </p:txBody>
      </p:sp>
    </p:spTree>
    <p:extLst>
      <p:ext uri="{BB962C8B-B14F-4D97-AF65-F5344CB8AC3E}">
        <p14:creationId xmlns:p14="http://schemas.microsoft.com/office/powerpoint/2010/main" val="77625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1290">
              <a:defRPr/>
            </a:pPr>
            <a:r>
              <a:rPr lang="en-US" altLang="ko-KR" dirty="0" smtClean="0"/>
              <a:t>Nowadays, embedded SW</a:t>
            </a:r>
            <a:r>
              <a:rPr lang="en-US" altLang="ko-KR" baseline="0" dirty="0" smtClean="0"/>
              <a:t> is widely used in our life, from big, safety-critical systems such as avionics, train control system, to our commodity mobile devices like mobile phones, tablet and so on. As the use of embedded software is increasing, the importance of reliability of embedded software is also </a:t>
            </a:r>
            <a:r>
              <a:rPr lang="en-US" altLang="ko-KR" baseline="0" dirty="0" smtClean="0"/>
              <a:t>increasing because embedded </a:t>
            </a:r>
            <a:r>
              <a:rPr lang="en-US" altLang="ko-KR" baseline="0" dirty="0" err="1" smtClean="0"/>
              <a:t>sw</a:t>
            </a:r>
            <a:r>
              <a:rPr lang="en-US" altLang="ko-KR" baseline="0" dirty="0" smtClean="0"/>
              <a:t> failure can damage human life, economics, and so on . </a:t>
            </a:r>
            <a:r>
              <a:rPr lang="en-US" altLang="ko-KR" baseline="0" dirty="0" smtClean="0"/>
              <a:t>However, </a:t>
            </a:r>
            <a:r>
              <a:rPr lang="en-US" altLang="ko-KR" baseline="0" dirty="0" smtClean="0"/>
              <a:t>conventional </a:t>
            </a:r>
            <a:r>
              <a:rPr lang="en-US" altLang="ko-KR" baseline="0" dirty="0" smtClean="0"/>
              <a:t>software testing that is a main technique to achieve reliability of embedded SW has a weakness that software testing is not yet much automated. Even though running software test cases is well automated in current industrial practice, writing software test cases is still performed by human engineers manually. Therefore, current testing practice makes software testing ineffective and inefficient. In effectiveness perspective, SW bugs are usually found in corner cases hard to expect for human engineers. In addition, for embedded SW it is easy to miss testing for exception handling of embedded HW failures because such failures occur rarely. In efficiency perspective,  manually writing SW test cases is labor intensive technique, so it is hard for human engineers to generate a sufficient # of TCs in a limited amount of project time. Therefore, the needs of automated test case generation is increasing in industries. </a:t>
            </a:r>
            <a:endParaRPr lang="ko-KR" altLang="en-US" dirty="0" smtClean="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3</a:t>
            </a:fld>
            <a:endParaRPr lang="en-US"/>
          </a:p>
        </p:txBody>
      </p:sp>
    </p:spTree>
    <p:extLst>
      <p:ext uri="{BB962C8B-B14F-4D97-AF65-F5344CB8AC3E}">
        <p14:creationId xmlns:p14="http://schemas.microsoft.com/office/powerpoint/2010/main" val="123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a:t>
            </a:r>
            <a:r>
              <a:rPr lang="en-US" altLang="ko-KR" baseline="0" dirty="0" smtClean="0"/>
              <a:t> automate test case generation, concolic testing technique </a:t>
            </a:r>
            <a:r>
              <a:rPr lang="en-US" altLang="ko-KR" baseline="0" dirty="0" err="1" smtClean="0"/>
              <a:t>a.k.a</a:t>
            </a:r>
            <a:r>
              <a:rPr lang="en-US" altLang="ko-KR" baseline="0" dirty="0" smtClean="0"/>
              <a:t> dynamic symbolic execution was developed. </a:t>
            </a:r>
            <a:r>
              <a:rPr lang="en-US" altLang="ko-KR" dirty="0" smtClean="0"/>
              <a:t>Concolic</a:t>
            </a:r>
            <a:r>
              <a:rPr lang="en-US" altLang="ko-KR" baseline="0" dirty="0" smtClean="0"/>
              <a:t> testing is a combined approach of dynamic concrete analysis and static symbolic analysis. Concrete execution over a concrete input guides symbolic execution, and the symbolic execution is used to generate further concrete test cases automatically. In this way, concolic testing can generate test cases to explore all possible execution paths and achieve higher branch coverage than random testing. Thus, industries including Samsung electronics have interest in concolic testing and we performed this project. </a:t>
            </a:r>
          </a:p>
          <a:p>
            <a:endParaRPr lang="en-US" altLang="ko-KR" baseline="0" dirty="0" smtClean="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4</a:t>
            </a:fld>
            <a:endParaRPr lang="en-US"/>
          </a:p>
        </p:txBody>
      </p:sp>
    </p:spTree>
    <p:extLst>
      <p:ext uri="{BB962C8B-B14F-4D97-AF65-F5344CB8AC3E}">
        <p14:creationId xmlns:p14="http://schemas.microsoft.com/office/powerpoint/2010/main" val="77625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project</a:t>
            </a:r>
            <a:r>
              <a:rPr lang="en-US" altLang="ko-KR" baseline="0" dirty="0" smtClean="0"/>
              <a:t> is a pilot project to investigate the practical application of concolic testing technique for real-world embedded SW testing. </a:t>
            </a:r>
          </a:p>
          <a:p>
            <a:r>
              <a:rPr lang="en-US" altLang="ko-KR" baseline="0" dirty="0" smtClean="0"/>
              <a:t>We applied concolic testing technique to real-world embedded </a:t>
            </a:r>
            <a:r>
              <a:rPr lang="en-US" altLang="ko-KR" baseline="0" dirty="0" err="1" smtClean="0"/>
              <a:t>sw</a:t>
            </a:r>
            <a:r>
              <a:rPr lang="en-US" altLang="ko-KR" baseline="0" dirty="0" smtClean="0"/>
              <a:t> testing and investigated the effectiveness and efficiency of concolic testing. in addition, we identified several challenges to overcome to apply concolic testing to embedded </a:t>
            </a:r>
            <a:r>
              <a:rPr lang="en-US" altLang="ko-KR" baseline="0" dirty="0" err="1" smtClean="0"/>
              <a:t>sw</a:t>
            </a:r>
            <a:r>
              <a:rPr lang="en-US" altLang="ko-KR" baseline="0" dirty="0" smtClean="0"/>
              <a:t> testing. our team consists of 1 prof. 1 </a:t>
            </a:r>
            <a:r>
              <a:rPr lang="en-US" altLang="ko-KR" baseline="0" dirty="0" err="1" smtClean="0"/>
              <a:t>phd</a:t>
            </a:r>
            <a:r>
              <a:rPr lang="en-US" altLang="ko-KR" baseline="0" dirty="0" smtClean="0"/>
              <a:t> student and 1 </a:t>
            </a:r>
            <a:r>
              <a:rPr lang="en-US" altLang="ko-KR" baseline="0" dirty="0" err="1" smtClean="0"/>
              <a:t>samsung</a:t>
            </a:r>
            <a:r>
              <a:rPr lang="en-US" altLang="ko-KR" baseline="0" dirty="0" smtClean="0"/>
              <a:t> electronics senior engineer. Total man months we put for this project is 2 persons times 1 month. </a:t>
            </a:r>
          </a:p>
          <a:p>
            <a:r>
              <a:rPr lang="en-US" altLang="ko-KR" baseline="0" dirty="0" smtClean="0"/>
              <a:t>we applied concolic testing to 3 target programs. Two of the programs were developed by Samsung electronics. Samsung engineer suggested these programs because these two programs were tested by Samsung </a:t>
            </a:r>
            <a:r>
              <a:rPr lang="en-US" altLang="ko-KR" baseline="0" dirty="0" err="1" smtClean="0"/>
              <a:t>engiiners</a:t>
            </a:r>
            <a:r>
              <a:rPr lang="en-US" altLang="ko-KR" baseline="0" dirty="0" smtClean="0"/>
              <a:t> and they want to compare the effectiveness of SW testing by Samsung engineers and concolic testing. The other one is well-known open-source program. Samsung electronics use many open-source programs without any testing. So Samsung engineers want to automatically test open-source program by using </a:t>
            </a:r>
            <a:r>
              <a:rPr lang="en-US" altLang="ko-KR" baseline="0" dirty="0" err="1" smtClean="0"/>
              <a:t>conoclic</a:t>
            </a:r>
            <a:r>
              <a:rPr lang="en-US" altLang="ko-KR" baseline="0" dirty="0" smtClean="0"/>
              <a:t> </a:t>
            </a:r>
            <a:r>
              <a:rPr lang="en-US" altLang="ko-KR" baseline="0" dirty="0" err="1" smtClean="0"/>
              <a:t>testig</a:t>
            </a:r>
            <a:r>
              <a:rPr lang="en-US" altLang="ko-KR" baseline="0" dirty="0" smtClean="0"/>
              <a:t>. We use CREST as a concolic testing tool. At the project time, there exist two available concolic testing tool for C programs, CREST and KLEE. We evaluated both tools, and chose CREST. First, KLEE was far slower than CREST in terms of test case generation speed. Second, building target programs into KLEE’s </a:t>
            </a:r>
            <a:r>
              <a:rPr lang="en-US" altLang="ko-KR" baseline="0" dirty="0" err="1" smtClean="0"/>
              <a:t>Vm</a:t>
            </a:r>
            <a:r>
              <a:rPr lang="en-US" altLang="ko-KR" baseline="0" dirty="0" smtClean="0"/>
              <a:t> </a:t>
            </a:r>
            <a:r>
              <a:rPr lang="en-US" altLang="ko-KR" baseline="0" dirty="0" err="1" smtClean="0"/>
              <a:t>bytecode</a:t>
            </a:r>
            <a:r>
              <a:rPr lang="en-US" altLang="ko-KR" baseline="0" dirty="0" smtClean="0"/>
              <a:t> was difficult. KLEE use LLVM VM to perform concolic testing, so the target </a:t>
            </a:r>
            <a:r>
              <a:rPr lang="en-US" altLang="ko-KR" baseline="0" dirty="0" err="1" smtClean="0"/>
              <a:t>progrm</a:t>
            </a:r>
            <a:r>
              <a:rPr lang="en-US" altLang="ko-KR" baseline="0" dirty="0" smtClean="0"/>
              <a:t> have to be built into LLVM byte code. However, embedded SW uses specialized </a:t>
            </a:r>
            <a:r>
              <a:rPr lang="en-US" altLang="ko-KR" baseline="0" dirty="0" err="1" smtClean="0"/>
              <a:t>buliid</a:t>
            </a:r>
            <a:r>
              <a:rPr lang="en-US" altLang="ko-KR" baseline="0" dirty="0" smtClean="0"/>
              <a:t> process that makes </a:t>
            </a:r>
            <a:r>
              <a:rPr lang="en-US" altLang="ko-KR" baseline="0" dirty="0" err="1" smtClean="0"/>
              <a:t>builing</a:t>
            </a:r>
            <a:r>
              <a:rPr lang="en-US" altLang="ko-KR" baseline="0" dirty="0" smtClean="0"/>
              <a:t> embedded SW into LLVM </a:t>
            </a:r>
            <a:r>
              <a:rPr lang="en-US" altLang="ko-KR" baseline="0" dirty="0" err="1" smtClean="0"/>
              <a:t>bytecode</a:t>
            </a:r>
            <a:r>
              <a:rPr lang="en-US" altLang="ko-KR" baseline="0" dirty="0" smtClean="0"/>
              <a:t> difficult. With this project setting, we investigate and show the effectiveness of concolic testing. </a:t>
            </a:r>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5</a:t>
            </a:fld>
            <a:endParaRPr lang="en-US"/>
          </a:p>
        </p:txBody>
      </p:sp>
    </p:spTree>
    <p:extLst>
      <p:ext uri="{BB962C8B-B14F-4D97-AF65-F5344CB8AC3E}">
        <p14:creationId xmlns:p14="http://schemas.microsoft.com/office/powerpoint/2010/main" val="147625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We found that Concolic testing is quite effective to detect corner case bugs in embedded SW, because concolic testing can explore all possible execution paths of target programs. Through this project, concolic testing can detect 6 hidden bugs in the 3 target embedded Sw. concolic testing could detect two bugs from Samsung software and 4 bugs in </a:t>
            </a:r>
            <a:r>
              <a:rPr lang="en-US" altLang="ko-KR" baseline="0" dirty="0" err="1" smtClean="0"/>
              <a:t>Busyox</a:t>
            </a:r>
            <a:r>
              <a:rPr lang="en-US" altLang="ko-KR" baseline="0" dirty="0" smtClean="0"/>
              <a:t> </a:t>
            </a:r>
            <a:r>
              <a:rPr lang="en-US" altLang="ko-KR" baseline="0" dirty="0" err="1" smtClean="0"/>
              <a:t>ls</a:t>
            </a:r>
            <a:r>
              <a:rPr lang="en-US" altLang="ko-KR" baseline="0" dirty="0" smtClean="0"/>
              <a:t> utility. Even though </a:t>
            </a:r>
            <a:r>
              <a:rPr lang="en-US" altLang="ko-KR" baseline="0" dirty="0" smtClean="0"/>
              <a:t>Samsung programs </a:t>
            </a:r>
            <a:r>
              <a:rPr lang="en-US" altLang="ko-KR" baseline="0" dirty="0" smtClean="0"/>
              <a:t>were tested by human engineers and especially, </a:t>
            </a:r>
            <a:r>
              <a:rPr lang="en-US" altLang="ko-KR" baseline="0" dirty="0" err="1" smtClean="0"/>
              <a:t>busybox</a:t>
            </a:r>
            <a:r>
              <a:rPr lang="en-US" altLang="ko-KR" baseline="0" dirty="0" smtClean="0"/>
              <a:t> </a:t>
            </a:r>
            <a:r>
              <a:rPr lang="en-US" altLang="ko-KR" baseline="0" dirty="0" err="1" smtClean="0"/>
              <a:t>ls</a:t>
            </a:r>
            <a:r>
              <a:rPr lang="en-US" altLang="ko-KR" baseline="0" dirty="0" smtClean="0"/>
              <a:t> has been used by millions of people, these corner case bugs were not detected until we applied concolic testing. However, the effectiveness of concolic testing could not be possible without overcoming several challenges in practice</a:t>
            </a:r>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6</a:t>
            </a:fld>
            <a:endParaRPr lang="en-US"/>
          </a:p>
        </p:txBody>
      </p:sp>
    </p:spTree>
    <p:extLst>
      <p:ext uri="{BB962C8B-B14F-4D97-AF65-F5344CB8AC3E}">
        <p14:creationId xmlns:p14="http://schemas.microsoft.com/office/powerpoint/2010/main" val="77625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smtClean="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7</a:t>
            </a:fld>
            <a:endParaRPr lang="en-US"/>
          </a:p>
        </p:txBody>
      </p:sp>
    </p:spTree>
    <p:extLst>
      <p:ext uri="{BB962C8B-B14F-4D97-AF65-F5344CB8AC3E}">
        <p14:creationId xmlns:p14="http://schemas.microsoft.com/office/powerpoint/2010/main" val="147625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first case study targets SLP file manager. Through this case study, we found three observations.</a:t>
            </a:r>
            <a:r>
              <a:rPr lang="en-US" altLang="ko-KR" baseline="0" dirty="0" smtClean="0"/>
              <a:t> First, concolic testing is effective to detect corner case bugs. We could found a bug related to embedded HW failure. Second, concolic testing depends on the compile and run-time environment. We address this challenge by modifying the tool and the target program. </a:t>
            </a:r>
            <a:endParaRPr lang="ko-KR" altLang="en-US" dirty="0"/>
          </a:p>
        </p:txBody>
      </p:sp>
      <p:sp>
        <p:nvSpPr>
          <p:cNvPr id="4" name="슬라이드 번호 개체 틀 3"/>
          <p:cNvSpPr>
            <a:spLocks noGrp="1"/>
          </p:cNvSpPr>
          <p:nvPr>
            <p:ph type="sldNum" sz="quarter" idx="10"/>
          </p:nvPr>
        </p:nvSpPr>
        <p:spPr/>
        <p:txBody>
          <a:bodyPr/>
          <a:lstStyle/>
          <a:p>
            <a:fld id="{87935BA9-F099-4ABF-B2CE-5A222ACE9C45}" type="slidenum">
              <a:rPr lang="en-US" smtClean="0"/>
              <a:pPr/>
              <a:t>8</a:t>
            </a:fld>
            <a:endParaRPr lang="en-US"/>
          </a:p>
        </p:txBody>
      </p:sp>
    </p:spTree>
    <p:extLst>
      <p:ext uri="{BB962C8B-B14F-4D97-AF65-F5344CB8AC3E}">
        <p14:creationId xmlns:p14="http://schemas.microsoft.com/office/powerpoint/2010/main" val="121267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935BA9-F099-4ABF-B2CE-5A222ACE9C4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1" name="矩形 21"/>
          <p:cNvSpPr/>
          <p:nvPr/>
        </p:nvSpPr>
        <p:spPr>
          <a:xfrm>
            <a:off x="0" y="6429396"/>
            <a:ext cx="9144000" cy="42860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19200" y="4362456"/>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dirty="0"/>
          </a:p>
        </p:txBody>
      </p:sp>
      <p:sp>
        <p:nvSpPr>
          <p:cNvPr id="33" name="矩形 32"/>
          <p:cNvSpPr/>
          <p:nvPr/>
        </p:nvSpPr>
        <p:spPr>
          <a:xfrm>
            <a:off x="914400" y="3886200"/>
            <a:ext cx="7315200" cy="1085856"/>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3886200"/>
            <a:ext cx="228600" cy="1085856"/>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1228725" y="2438400"/>
            <a:ext cx="6858000" cy="1295400"/>
          </a:xfrm>
        </p:spPr>
        <p:txBody>
          <a:bodyPr anchor="t" anchorCtr="0"/>
          <a:lstStyle>
            <a:lvl1pPr algn="r">
              <a:defRPr sz="3200">
                <a:solidFill>
                  <a:schemeClr val="tx1"/>
                </a:solidFill>
              </a:defRPr>
            </a:lvl1pPr>
          </a:lstStyle>
          <a:p>
            <a:r>
              <a:rPr kumimoji="0" lang="en-US" altLang="zh-CN" smtClean="0"/>
              <a:t>Click to edit Master title style</a:t>
            </a:r>
            <a:endParaRPr kumimoji="0" lang="en-US"/>
          </a:p>
        </p:txBody>
      </p:sp>
      <p:sp>
        <p:nvSpPr>
          <p:cNvPr id="21" name="矩形 20"/>
          <p:cNvSpPr/>
          <p:nvPr/>
        </p:nvSpPr>
        <p:spPr>
          <a:xfrm>
            <a:off x="914400" y="2362200"/>
            <a:ext cx="7315200" cy="13716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14400" y="2362200"/>
            <a:ext cx="228600" cy="1371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31"/>
          <p:cNvSpPr/>
          <p:nvPr/>
        </p:nvSpPr>
        <p:spPr>
          <a:xfrm>
            <a:off x="0" y="0"/>
            <a:ext cx="9144000" cy="142852"/>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副标题 8"/>
          <p:cNvSpPr txBox="1">
            <a:spLocks/>
          </p:cNvSpPr>
          <p:nvPr/>
        </p:nvSpPr>
        <p:spPr>
          <a:xfrm>
            <a:off x="1214414" y="5214950"/>
            <a:ext cx="6858000" cy="533400"/>
          </a:xfrm>
          <a:prstGeom prst="rect">
            <a:avLst/>
          </a:prstGeom>
        </p:spPr>
        <p:txBody>
          <a:bodyPr vert="horz">
            <a:normAutofit/>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20" name="Date Placeholder 19"/>
          <p:cNvSpPr>
            <a:spLocks noGrp="1"/>
          </p:cNvSpPr>
          <p:nvPr>
            <p:ph type="dt" sz="half" idx="10"/>
          </p:nvPr>
        </p:nvSpPr>
        <p:spPr/>
        <p:txBody>
          <a:bodyPr/>
          <a:lstStyle/>
          <a:p>
            <a:fld id="{DB5F116E-0617-4AD9-B51B-FB9130D03768}" type="datetime1">
              <a:rPr lang="en-US" altLang="ko-KR" smtClean="0"/>
              <a:t>4/18/2012</a:t>
            </a:fld>
            <a:endParaRPr lang="en-US"/>
          </a:p>
        </p:txBody>
      </p:sp>
      <p:sp>
        <p:nvSpPr>
          <p:cNvPr id="23" name="Slide Number Placeholder 22"/>
          <p:cNvSpPr>
            <a:spLocks noGrp="1"/>
          </p:cNvSpPr>
          <p:nvPr>
            <p:ph type="sldNum" sz="quarter" idx="11"/>
          </p:nvPr>
        </p:nvSpPr>
        <p:spPr/>
        <p:txBody>
          <a:bodyPr/>
          <a:lstStyle/>
          <a:p>
            <a:fld id="{B6F15528-21DE-4FAA-801E-634DDDAF4B2B}" type="slidenum">
              <a:rPr lang="en-US" smtClean="0"/>
              <a:pPr/>
              <a:t>‹#›</a:t>
            </a:fld>
            <a:endParaRPr lang="en-US" dirty="0"/>
          </a:p>
        </p:txBody>
      </p:sp>
      <p:sp>
        <p:nvSpPr>
          <p:cNvPr id="24" name="Footer Placeholder 23"/>
          <p:cNvSpPr>
            <a:spLocks noGrp="1"/>
          </p:cNvSpPr>
          <p:nvPr>
            <p:ph type="ftr" sz="quarter" idx="12"/>
          </p:nvPr>
        </p:nvSpPr>
        <p:spPr/>
        <p:txBody>
          <a:bodyPr/>
          <a:lstStyle/>
          <a:p>
            <a:r>
              <a:rPr lang="en-US" smtClean="0"/>
              <a:t>Industrial Application of Concolic Testing on Embedded Software: Case Studies</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ltLang="zh-CN" smtClean="0"/>
              <a:t>Click to edit Master title style</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ltLang="zh-CN" smtClean="0"/>
              <a:t>Click icon to add picture</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日期占位符 4"/>
          <p:cNvSpPr>
            <a:spLocks noGrp="1"/>
          </p:cNvSpPr>
          <p:nvPr>
            <p:ph type="dt" sz="half" idx="10"/>
          </p:nvPr>
        </p:nvSpPr>
        <p:spPr/>
        <p:txBody>
          <a:bodyPr/>
          <a:lstStyle/>
          <a:p>
            <a:fld id="{3A605663-3756-4A67-988B-ED6B27302327}" type="datetime1">
              <a:rPr lang="en-US" altLang="ko-KR" smtClean="0"/>
              <a:t>4/18/2012</a:t>
            </a:fld>
            <a:endParaRPr lang="en-US"/>
          </a:p>
        </p:txBody>
      </p:sp>
      <p:sp>
        <p:nvSpPr>
          <p:cNvPr id="6" name="页脚占位符 5"/>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smtClean="0"/>
              <a:t>Click to edit Master title style</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日期占位符 3"/>
          <p:cNvSpPr>
            <a:spLocks noGrp="1"/>
          </p:cNvSpPr>
          <p:nvPr>
            <p:ph type="dt" sz="half" idx="10"/>
          </p:nvPr>
        </p:nvSpPr>
        <p:spPr/>
        <p:txBody>
          <a:bodyPr/>
          <a:lstStyle/>
          <a:p>
            <a:fld id="{48044C64-1CD2-4B3B-B42D-62263708E544}" type="datetime1">
              <a:rPr lang="en-US" altLang="ko-KR" smtClean="0"/>
              <a:t>4/18/2012</a:t>
            </a:fld>
            <a:endParaRPr lang="en-US"/>
          </a:p>
        </p:txBody>
      </p:sp>
      <p:sp>
        <p:nvSpPr>
          <p:cNvPr id="5" name="页脚占位符 4"/>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en-US" altLang="zh-CN" smtClean="0"/>
              <a:t>Click to edit Master title style</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日期占位符 3"/>
          <p:cNvSpPr>
            <a:spLocks noGrp="1"/>
          </p:cNvSpPr>
          <p:nvPr>
            <p:ph type="dt" sz="half" idx="10"/>
          </p:nvPr>
        </p:nvSpPr>
        <p:spPr/>
        <p:txBody>
          <a:bodyPr/>
          <a:lstStyle/>
          <a:p>
            <a:fld id="{97867F4C-76DC-487E-B16E-1D05D4D57223}" type="datetime1">
              <a:rPr lang="en-US" altLang="ko-KR" smtClean="0"/>
              <a:t>4/18/2012</a:t>
            </a:fld>
            <a:endParaRPr lang="en-US"/>
          </a:p>
        </p:txBody>
      </p:sp>
      <p:sp>
        <p:nvSpPr>
          <p:cNvPr id="5" name="页脚占位符 4"/>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sng"/>
            </a:lvl1pPr>
          </a:lstStyle>
          <a:p>
            <a:r>
              <a:rPr kumimoji="0" lang="en-US" altLang="zh-CN" dirty="0" smtClean="0"/>
              <a:t>Click to edit Master title style</a:t>
            </a:r>
            <a:endParaRPr kumimoji="0" lang="en-US" dirty="0"/>
          </a:p>
        </p:txBody>
      </p:sp>
      <p:sp>
        <p:nvSpPr>
          <p:cNvPr id="4" name="日期占位符 3"/>
          <p:cNvSpPr>
            <a:spLocks noGrp="1"/>
          </p:cNvSpPr>
          <p:nvPr>
            <p:ph type="dt" sz="half" idx="10"/>
          </p:nvPr>
        </p:nvSpPr>
        <p:spPr>
          <a:xfrm>
            <a:off x="214282" y="6500834"/>
            <a:ext cx="1157318" cy="292608"/>
          </a:xfrm>
        </p:spPr>
        <p:txBody>
          <a:bodyPr/>
          <a:lstStyle>
            <a:lvl1pPr>
              <a:defRPr>
                <a:latin typeface="Arial" pitchFamily="34" charset="0"/>
                <a:cs typeface="Arial" pitchFamily="34" charset="0"/>
              </a:defRPr>
            </a:lvl1pPr>
          </a:lstStyle>
          <a:p>
            <a:fld id="{D93F9D41-C578-402D-8931-BE3040BD9FDA}" type="datetime1">
              <a:rPr lang="en-US" altLang="ko-KR" smtClean="0"/>
              <a:t>4/18/2012</a:t>
            </a:fld>
            <a:endParaRPr lang="en-US" dirty="0"/>
          </a:p>
        </p:txBody>
      </p:sp>
      <p:sp>
        <p:nvSpPr>
          <p:cNvPr id="6" name="灯片编号占位符 5"/>
          <p:cNvSpPr>
            <a:spLocks noGrp="1"/>
          </p:cNvSpPr>
          <p:nvPr>
            <p:ph type="sldNum" sz="quarter" idx="12"/>
          </p:nvPr>
        </p:nvSpPr>
        <p:spPr/>
        <p:txBody>
          <a:bodyPr/>
          <a:lstStyle>
            <a:lvl1pPr>
              <a:defRPr>
                <a:solidFill>
                  <a:schemeClr val="tx1"/>
                </a:solidFill>
                <a:latin typeface="Calibri" pitchFamily="34" charset="0"/>
                <a:cs typeface="Calibri" pitchFamily="34" charset="0"/>
              </a:defRPr>
            </a:lvl1pPr>
          </a:lstStyle>
          <a:p>
            <a:fld id="{B6F15528-21DE-4FAA-801E-634DDDAF4B2B}" type="slidenum">
              <a:rPr lang="en-US" smtClean="0"/>
              <a:pPr/>
              <a:t>‹#›</a:t>
            </a:fld>
            <a:endParaRPr lang="en-US" dirty="0"/>
          </a:p>
        </p:txBody>
      </p:sp>
      <p:sp>
        <p:nvSpPr>
          <p:cNvPr id="8" name="内容占位符 7"/>
          <p:cNvSpPr>
            <a:spLocks noGrp="1"/>
          </p:cNvSpPr>
          <p:nvPr>
            <p:ph sz="quarter" idx="1"/>
          </p:nvPr>
        </p:nvSpPr>
        <p:spPr>
          <a:xfrm>
            <a:off x="457200" y="1219200"/>
            <a:ext cx="8229600" cy="4937760"/>
          </a:xfrm>
        </p:spPr>
        <p:txBody>
          <a:bodyPr/>
          <a:lstStyle>
            <a:lvl1pPr>
              <a:defRPr>
                <a:latin typeface="Calibri" pitchFamily="34" charset="0"/>
                <a:ea typeface="Arial Unicode MS" pitchFamily="34" charset="-122"/>
                <a:cs typeface="Calibri" pitchFamily="34" charset="0"/>
              </a:defRPr>
            </a:lvl1pPr>
            <a:lvl2pPr>
              <a:defRPr>
                <a:latin typeface="Calibri" pitchFamily="34" charset="0"/>
                <a:ea typeface="Arial Unicode MS" pitchFamily="34" charset="-122"/>
                <a:cs typeface="Calibri" pitchFamily="34" charset="0"/>
              </a:defRPr>
            </a:lvl2pPr>
            <a:lvl3pPr>
              <a:buClr>
                <a:schemeClr val="tx2"/>
              </a:buClr>
              <a:defRPr>
                <a:latin typeface="Calibri" pitchFamily="34" charset="0"/>
                <a:ea typeface="Arial Unicode MS" pitchFamily="34" charset="-122"/>
                <a:cs typeface="Calibri" pitchFamily="34" charset="0"/>
              </a:defRPr>
            </a:lvl3pPr>
            <a:lvl4pPr>
              <a:defRPr>
                <a:latin typeface="Calibri" pitchFamily="34" charset="0"/>
                <a:ea typeface="Arial Unicode MS" pitchFamily="34" charset="-122"/>
                <a:cs typeface="Calibri" pitchFamily="34" charset="0"/>
              </a:defRPr>
            </a:lvl4pPr>
            <a:lvl5pPr>
              <a:defRPr>
                <a:latin typeface="Calibri" pitchFamily="34" charset="0"/>
                <a:ea typeface="Arial Unicode MS" pitchFamily="34" charset="-122"/>
                <a:cs typeface="Calibri" pitchFamily="34" charset="0"/>
              </a:defRPr>
            </a:lvl5pPr>
          </a:lstStyle>
          <a:p>
            <a:pPr lvl="0" eaLnBrk="1" latinLnBrk="0" hangingPunct="1"/>
            <a:r>
              <a:rPr lang="en-US" altLang="zh-CN" dirty="0" smtClean="0"/>
              <a:t>Click to edit Master text styles</a:t>
            </a:r>
          </a:p>
          <a:p>
            <a:pPr lvl="1" eaLnBrk="1" latinLnBrk="0" hangingPunct="1"/>
            <a:r>
              <a:rPr lang="en-US" altLang="zh-CN" dirty="0" smtClean="0"/>
              <a:t>Second level</a:t>
            </a:r>
          </a:p>
          <a:p>
            <a:pPr lvl="2" eaLnBrk="1" latinLnBrk="0" hangingPunct="1"/>
            <a:r>
              <a:rPr lang="en-US" altLang="zh-CN" dirty="0" smtClean="0"/>
              <a:t>Third level</a:t>
            </a:r>
          </a:p>
          <a:p>
            <a:pPr lvl="3" eaLnBrk="1" latinLnBrk="0" hangingPunct="1"/>
            <a:r>
              <a:rPr lang="en-US" altLang="zh-CN" dirty="0" smtClean="0"/>
              <a:t>Fourth level</a:t>
            </a:r>
          </a:p>
          <a:p>
            <a:pPr lvl="4" eaLnBrk="1" latinLnBrk="0" hangingPunct="1"/>
            <a:r>
              <a:rPr lang="en-US" altLang="zh-CN" dirty="0" smtClean="0"/>
              <a:t>Fifth level</a:t>
            </a:r>
            <a:endParaRPr kumimoji="0" lang="en-US" dirty="0"/>
          </a:p>
        </p:txBody>
      </p:sp>
      <p:sp>
        <p:nvSpPr>
          <p:cNvPr id="7" name="页脚占位符 2"/>
          <p:cNvSpPr>
            <a:spLocks noGrp="1"/>
          </p:cNvSpPr>
          <p:nvPr>
            <p:ph type="ftr" sz="quarter" idx="3"/>
          </p:nvPr>
        </p:nvSpPr>
        <p:spPr>
          <a:xfrm>
            <a:off x="1219200" y="6500834"/>
            <a:ext cx="5943600" cy="292608"/>
          </a:xfrm>
          <a:prstGeom prst="rect">
            <a:avLst/>
          </a:prstGeom>
        </p:spPr>
        <p:txBody>
          <a:bodyPr vert="horz"/>
          <a:lstStyle>
            <a:lvl1pPr algn="r" eaLnBrk="1" latinLnBrk="0" hangingPunct="1">
              <a:defRPr kumimoji="0" sz="1400">
                <a:solidFill>
                  <a:schemeClr val="tx2"/>
                </a:solidFill>
              </a:defRPr>
            </a:lvl1pPr>
          </a:lstStyle>
          <a:p>
            <a:pPr algn="l"/>
            <a:r>
              <a:rPr lang="en-US" dirty="0" smtClean="0"/>
              <a:t>Industrial Application of Concolic Testing on Embedded Software: Case Studies</a:t>
            </a:r>
            <a:endParaRPr lang="en-US" dirty="0"/>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518701"/>
            <a:ext cx="1150864" cy="33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ltLang="zh-CN" smtClean="0"/>
              <a:t>Click to edit Master title style</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日期占位符 3"/>
          <p:cNvSpPr>
            <a:spLocks noGrp="1"/>
          </p:cNvSpPr>
          <p:nvPr>
            <p:ph type="dt" sz="half" idx="10"/>
          </p:nvPr>
        </p:nvSpPr>
        <p:spPr>
          <a:xfrm>
            <a:off x="71406" y="6500834"/>
            <a:ext cx="1214446" cy="292608"/>
          </a:xfrm>
        </p:spPr>
        <p:txBody>
          <a:bodyPr/>
          <a:lstStyle/>
          <a:p>
            <a:fld id="{189893DC-3FEB-4362-ADA2-E3A4BFD34337}" type="datetime1">
              <a:rPr lang="en-US" altLang="ko-KR" smtClean="0"/>
              <a:t>4/18/2012</a:t>
            </a:fld>
            <a:endParaRPr lang="en-US"/>
          </a:p>
        </p:txBody>
      </p:sp>
      <p:sp>
        <p:nvSpPr>
          <p:cNvPr id="5" name="页脚占位符 4"/>
          <p:cNvSpPr>
            <a:spLocks noGrp="1"/>
          </p:cNvSpPr>
          <p:nvPr>
            <p:ph type="ftr" sz="quarter" idx="11"/>
          </p:nvPr>
        </p:nvSpPr>
        <p:spPr>
          <a:xfrm>
            <a:off x="1928794" y="6500834"/>
            <a:ext cx="5929354" cy="294322"/>
          </a:xfrm>
        </p:spPr>
        <p:txBody>
          <a:bodyPr/>
          <a:lstStyle/>
          <a:p>
            <a:r>
              <a:rPr lang="en-US" smtClean="0"/>
              <a:t>Industrial Application of Concolic Testing on Embedded Software: Case Studies</a:t>
            </a:r>
            <a:endParaRPr lang="en-US"/>
          </a:p>
        </p:txBody>
      </p:sp>
      <p:sp>
        <p:nvSpPr>
          <p:cNvPr id="6" name="灯片编号占位符 5"/>
          <p:cNvSpPr>
            <a:spLocks noGrp="1"/>
          </p:cNvSpPr>
          <p:nvPr>
            <p:ph type="sldNum" sz="quarter" idx="12"/>
          </p:nvPr>
        </p:nvSpPr>
        <p:spPr>
          <a:xfrm>
            <a:off x="8072462" y="6500834"/>
            <a:ext cx="947758" cy="291444"/>
          </a:xfrm>
        </p:spPr>
        <p:txBody>
          <a:bodyPr/>
          <a:lstStyle/>
          <a:p>
            <a:fld id="{B6F15528-21DE-4FAA-801E-634DDDAF4B2B}" type="slidenum">
              <a:rPr lang="en-US" smtClean="0"/>
              <a:pPr/>
              <a:t>‹#›</a:t>
            </a:fld>
            <a:endParaRPr lang="en-US" dirty="0"/>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solidFill>
                  <a:schemeClr val="bg2">
                    <a:lumMod val="60000"/>
                    <a:lumOff val="40000"/>
                  </a:schemeClr>
                </a:solidFill>
              </a:defRPr>
            </a:lvl1pPr>
          </a:lstStyle>
          <a:p>
            <a:r>
              <a:rPr kumimoji="0" lang="en-US" altLang="zh-CN" smtClean="0"/>
              <a:t>Click to edit Master title style</a:t>
            </a:r>
            <a:endParaRPr kumimoji="0" lang="en-US" dirty="0"/>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日期占位符 3"/>
          <p:cNvSpPr>
            <a:spLocks noGrp="1"/>
          </p:cNvSpPr>
          <p:nvPr>
            <p:ph type="dt" sz="half" idx="10"/>
          </p:nvPr>
        </p:nvSpPr>
        <p:spPr>
          <a:xfrm>
            <a:off x="6400800" y="6355080"/>
            <a:ext cx="2286000" cy="365760"/>
          </a:xfrm>
        </p:spPr>
        <p:txBody>
          <a:bodyPr/>
          <a:lstStyle/>
          <a:p>
            <a:fld id="{B593DD93-977A-4174-AAE5-E981701CF272}" type="datetime1">
              <a:rPr lang="en-US" altLang="ko-KR" smtClean="0"/>
              <a:t>4/18/2012</a:t>
            </a:fld>
            <a:endParaRPr lang="en-US"/>
          </a:p>
        </p:txBody>
      </p:sp>
      <p:sp>
        <p:nvSpPr>
          <p:cNvPr id="5" name="页脚占位符 4"/>
          <p:cNvSpPr>
            <a:spLocks noGrp="1"/>
          </p:cNvSpPr>
          <p:nvPr>
            <p:ph type="ftr" sz="quarter" idx="11"/>
          </p:nvPr>
        </p:nvSpPr>
        <p:spPr>
          <a:xfrm>
            <a:off x="2898648" y="6355080"/>
            <a:ext cx="3474720" cy="365760"/>
          </a:xfrm>
        </p:spPr>
        <p:txBody>
          <a:bodyPr/>
          <a:lstStyle/>
          <a:p>
            <a:r>
              <a:rPr lang="en-US" smtClean="0"/>
              <a:t>Industrial Application of Concolic Testing on Embedded Software: Case Studies</a:t>
            </a:r>
            <a:endParaRPr lang="en-US"/>
          </a:p>
        </p:txBody>
      </p:sp>
      <p:sp>
        <p:nvSpPr>
          <p:cNvPr id="6" name="灯片编号占位符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dirty="0"/>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1406" y="0"/>
            <a:ext cx="9001188" cy="571480"/>
          </a:xfrm>
        </p:spPr>
        <p:txBody>
          <a:bodyPr/>
          <a:lstStyle/>
          <a:p>
            <a:r>
              <a:rPr kumimoji="0" lang="en-US" altLang="zh-CN" smtClean="0"/>
              <a:t>Click to edit Master title style</a:t>
            </a:r>
            <a:endParaRPr kumimoji="0" lang="en-US" dirty="0"/>
          </a:p>
        </p:txBody>
      </p:sp>
      <p:sp>
        <p:nvSpPr>
          <p:cNvPr id="5" name="日期占位符 4"/>
          <p:cNvSpPr>
            <a:spLocks noGrp="1"/>
          </p:cNvSpPr>
          <p:nvPr>
            <p:ph type="dt" sz="half" idx="10"/>
          </p:nvPr>
        </p:nvSpPr>
        <p:spPr/>
        <p:txBody>
          <a:bodyPr/>
          <a:lstStyle/>
          <a:p>
            <a:fld id="{C9102C89-2B12-4650-80C9-3622200424C1}" type="datetime1">
              <a:rPr lang="en-US" altLang="ko-KR" smtClean="0"/>
              <a:t>4/18/2012</a:t>
            </a:fld>
            <a:endParaRPr lang="en-US"/>
          </a:p>
        </p:txBody>
      </p:sp>
      <p:sp>
        <p:nvSpPr>
          <p:cNvPr id="6" name="页脚占位符 5"/>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en-US" altLang="zh-CN" dirty="0" smtClean="0"/>
              <a:t>Click to edit Master text styles</a:t>
            </a:r>
          </a:p>
          <a:p>
            <a:pPr lvl="1" eaLnBrk="1" latinLnBrk="0" hangingPunct="1"/>
            <a:r>
              <a:rPr lang="en-US" altLang="zh-CN" dirty="0" smtClean="0"/>
              <a:t>Second level</a:t>
            </a:r>
          </a:p>
          <a:p>
            <a:pPr lvl="2" eaLnBrk="1" latinLnBrk="0" hangingPunct="1"/>
            <a:r>
              <a:rPr lang="en-US" altLang="zh-CN" dirty="0" smtClean="0"/>
              <a:t>Third level</a:t>
            </a:r>
          </a:p>
          <a:p>
            <a:pPr lvl="3" eaLnBrk="1" latinLnBrk="0" hangingPunct="1"/>
            <a:r>
              <a:rPr lang="en-US" altLang="zh-CN" dirty="0" smtClean="0"/>
              <a:t>Fourth level</a:t>
            </a:r>
          </a:p>
          <a:p>
            <a:pPr lvl="4" eaLnBrk="1" latinLnBrk="0" hangingPunct="1"/>
            <a:r>
              <a:rPr lang="en-US" altLang="zh-CN" dirty="0" smtClean="0"/>
              <a:t>Fifth level</a:t>
            </a:r>
            <a:endParaRPr kumimoji="0" lang="en-US" dirty="0"/>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en-US" altLang="zh-CN" dirty="0" smtClean="0"/>
              <a:t>Click to edit Master text styles</a:t>
            </a:r>
          </a:p>
          <a:p>
            <a:pPr lvl="1" eaLnBrk="1" latinLnBrk="0" hangingPunct="1"/>
            <a:r>
              <a:rPr lang="en-US" altLang="zh-CN" dirty="0" smtClean="0"/>
              <a:t>Second level</a:t>
            </a:r>
          </a:p>
          <a:p>
            <a:pPr lvl="2" eaLnBrk="1" latinLnBrk="0" hangingPunct="1"/>
            <a:r>
              <a:rPr lang="en-US" altLang="zh-CN" dirty="0" smtClean="0"/>
              <a:t>Third level</a:t>
            </a:r>
          </a:p>
          <a:p>
            <a:pPr lvl="3" eaLnBrk="1" latinLnBrk="0" hangingPunct="1"/>
            <a:r>
              <a:rPr lang="en-US" altLang="zh-CN" dirty="0" smtClean="0"/>
              <a:t>Fourth level</a:t>
            </a:r>
          </a:p>
          <a:p>
            <a:pPr lvl="4" eaLnBrk="1" latinLnBrk="0" hangingPunct="1"/>
            <a:r>
              <a:rPr lang="en-US" altLang="zh-CN" dirty="0" smtClean="0"/>
              <a:t>Fifth level</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en-US" altLang="zh-CN" smtClean="0"/>
              <a:t>Click to edit Master title style</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日期占位符 6"/>
          <p:cNvSpPr>
            <a:spLocks noGrp="1"/>
          </p:cNvSpPr>
          <p:nvPr>
            <p:ph type="dt" sz="half" idx="10"/>
          </p:nvPr>
        </p:nvSpPr>
        <p:spPr/>
        <p:txBody>
          <a:bodyPr/>
          <a:lstStyle/>
          <a:p>
            <a:fld id="{E0E26C24-252D-405A-A22F-115BF5ECF80E}" type="datetime1">
              <a:rPr lang="en-US" altLang="ko-KR" smtClean="0"/>
              <a:t>4/18/2012</a:t>
            </a:fld>
            <a:endParaRPr lang="en-US"/>
          </a:p>
        </p:txBody>
      </p:sp>
      <p:sp>
        <p:nvSpPr>
          <p:cNvPr id="8" name="页脚占位符 7"/>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en-US" altLang="zh-CN" smtClean="0"/>
              <a:t>Click to edit Master title style</a:t>
            </a:r>
            <a:endParaRPr kumimoji="0" lang="en-US"/>
          </a:p>
        </p:txBody>
      </p:sp>
      <p:sp>
        <p:nvSpPr>
          <p:cNvPr id="3" name="日期占位符 2"/>
          <p:cNvSpPr>
            <a:spLocks noGrp="1"/>
          </p:cNvSpPr>
          <p:nvPr>
            <p:ph type="dt" sz="half" idx="10"/>
          </p:nvPr>
        </p:nvSpPr>
        <p:spPr/>
        <p:txBody>
          <a:bodyPr/>
          <a:lstStyle/>
          <a:p>
            <a:fld id="{AE41A7A8-6214-44BF-95E0-C20CD7F3AF29}" type="datetime1">
              <a:rPr lang="en-US" altLang="ko-KR" smtClean="0"/>
              <a:t>4/18/2012</a:t>
            </a:fld>
            <a:endParaRPr lang="en-US"/>
          </a:p>
        </p:txBody>
      </p:sp>
      <p:sp>
        <p:nvSpPr>
          <p:cNvPr id="4" name="页脚占位符 3"/>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3AAEAF-F5A8-4B83-B676-6167EFAE4A78}" type="datetime1">
              <a:rPr lang="en-US" altLang="ko-KR" smtClean="0"/>
              <a:t>4/18/2012</a:t>
            </a:fld>
            <a:endParaRPr lang="en-US"/>
          </a:p>
        </p:txBody>
      </p:sp>
      <p:sp>
        <p:nvSpPr>
          <p:cNvPr id="3" name="页脚占位符 2"/>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pPr/>
              <a:t>‹#›</a:t>
            </a:fld>
            <a:endParaRPr lang="en-US" dirty="0"/>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ltLang="zh-CN" smtClean="0"/>
              <a:t>Click to edit Master title style</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5" name="日期占位符 4"/>
          <p:cNvSpPr>
            <a:spLocks noGrp="1"/>
          </p:cNvSpPr>
          <p:nvPr>
            <p:ph type="dt" sz="half" idx="10"/>
          </p:nvPr>
        </p:nvSpPr>
        <p:spPr/>
        <p:txBody>
          <a:bodyPr/>
          <a:lstStyle/>
          <a:p>
            <a:fld id="{4807D383-74B9-47D3-BB87-9E9BA7E29B6D}" type="datetime1">
              <a:rPr lang="en-US" altLang="ko-KR" smtClean="0"/>
              <a:t>4/18/2012</a:t>
            </a:fld>
            <a:endParaRPr lang="en-US"/>
          </a:p>
        </p:txBody>
      </p:sp>
      <p:sp>
        <p:nvSpPr>
          <p:cNvPr id="6" name="页脚占位符 5"/>
          <p:cNvSpPr>
            <a:spLocks noGrp="1"/>
          </p:cNvSpPr>
          <p:nvPr>
            <p:ph type="ftr" sz="quarter" idx="11"/>
          </p:nvPr>
        </p:nvSpPr>
        <p:spPr/>
        <p:txBody>
          <a:bodyPr/>
          <a:lstStyle/>
          <a:p>
            <a:r>
              <a:rPr lang="en-US" smtClean="0"/>
              <a:t>Industrial Application of Concolic Testing on Embedded Software: Case Studies</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71406" y="152400"/>
            <a:ext cx="9001188" cy="490518"/>
          </a:xfrm>
          <a:prstGeom prst="rect">
            <a:avLst/>
          </a:prstGeom>
        </p:spPr>
        <p:txBody>
          <a:bodyPr vert="horz" anchor="b" anchorCtr="0">
            <a:normAutofit/>
          </a:bodyPr>
          <a:lstStyle/>
          <a:p>
            <a:r>
              <a:rPr kumimoji="0" lang="en-US" altLang="zh-CN" dirty="0" smtClean="0"/>
              <a:t>Click to edit Master title style</a:t>
            </a:r>
            <a:endParaRPr kumimoji="0" lang="en-US" dirty="0"/>
          </a:p>
        </p:txBody>
      </p:sp>
      <p:sp>
        <p:nvSpPr>
          <p:cNvPr id="13" name="文本占位符 12"/>
          <p:cNvSpPr>
            <a:spLocks noGrp="1"/>
          </p:cNvSpPr>
          <p:nvPr>
            <p:ph type="body" idx="1"/>
          </p:nvPr>
        </p:nvSpPr>
        <p:spPr>
          <a:xfrm>
            <a:off x="71406" y="785794"/>
            <a:ext cx="9001188" cy="5429288"/>
          </a:xfrm>
          <a:prstGeom prst="rect">
            <a:avLst/>
          </a:prstGeom>
        </p:spPr>
        <p:txBody>
          <a:bodyPr vert="horz">
            <a:normAutofit/>
          </a:bodyPr>
          <a:lstStyle/>
          <a:p>
            <a:pPr lvl="0" eaLnBrk="1" latinLnBrk="0" hangingPunct="1"/>
            <a:r>
              <a:rPr lang="en-US" altLang="zh-CN" dirty="0" smtClean="0"/>
              <a:t>Click to edit Master text styles</a:t>
            </a:r>
          </a:p>
          <a:p>
            <a:pPr lvl="1" eaLnBrk="1" latinLnBrk="0" hangingPunct="1"/>
            <a:r>
              <a:rPr lang="en-US" altLang="zh-CN" dirty="0" smtClean="0"/>
              <a:t>Second level</a:t>
            </a:r>
          </a:p>
          <a:p>
            <a:pPr lvl="2" eaLnBrk="1" latinLnBrk="0" hangingPunct="1"/>
            <a:r>
              <a:rPr lang="en-US" altLang="zh-CN" dirty="0" smtClean="0"/>
              <a:t>Third level</a:t>
            </a:r>
          </a:p>
          <a:p>
            <a:pPr lvl="3" eaLnBrk="1" latinLnBrk="0" hangingPunct="1"/>
            <a:r>
              <a:rPr lang="en-US" altLang="zh-CN" dirty="0" smtClean="0"/>
              <a:t>Fourth level</a:t>
            </a:r>
          </a:p>
          <a:p>
            <a:pPr lvl="4" eaLnBrk="1" latinLnBrk="0" hangingPunct="1"/>
            <a:r>
              <a:rPr lang="en-US" altLang="zh-CN" dirty="0" smtClean="0"/>
              <a:t>Fifth level</a:t>
            </a:r>
            <a:endParaRPr kumimoji="0" lang="en-US" altLang="ko-KR" dirty="0"/>
          </a:p>
        </p:txBody>
      </p:sp>
      <p:sp>
        <p:nvSpPr>
          <p:cNvPr id="14" name="日期占位符 13"/>
          <p:cNvSpPr>
            <a:spLocks noGrp="1"/>
          </p:cNvSpPr>
          <p:nvPr>
            <p:ph type="dt" sz="half" idx="2"/>
          </p:nvPr>
        </p:nvSpPr>
        <p:spPr>
          <a:xfrm>
            <a:off x="214282" y="6500834"/>
            <a:ext cx="928718" cy="292608"/>
          </a:xfrm>
          <a:prstGeom prst="rect">
            <a:avLst/>
          </a:prstGeom>
        </p:spPr>
        <p:txBody>
          <a:bodyPr vert="horz"/>
          <a:lstStyle>
            <a:lvl1pPr algn="l" eaLnBrk="1" latinLnBrk="0" hangingPunct="1">
              <a:defRPr kumimoji="0" sz="1400">
                <a:solidFill>
                  <a:schemeClr val="tx2"/>
                </a:solidFill>
              </a:defRPr>
            </a:lvl1pPr>
          </a:lstStyle>
          <a:p>
            <a:fld id="{FB7EFB85-B040-485A-B915-82023DFBE391}" type="datetime1">
              <a:rPr lang="en-US" altLang="ko-KR" smtClean="0"/>
              <a:t>4/18/2012</a:t>
            </a:fld>
            <a:endParaRPr lang="en-US" dirty="0"/>
          </a:p>
        </p:txBody>
      </p:sp>
      <p:sp>
        <p:nvSpPr>
          <p:cNvPr id="3" name="页脚占位符 2"/>
          <p:cNvSpPr>
            <a:spLocks noGrp="1"/>
          </p:cNvSpPr>
          <p:nvPr>
            <p:ph type="ftr" sz="quarter" idx="3"/>
          </p:nvPr>
        </p:nvSpPr>
        <p:spPr>
          <a:xfrm>
            <a:off x="1219200" y="6500834"/>
            <a:ext cx="5943600" cy="292608"/>
          </a:xfrm>
          <a:prstGeom prst="rect">
            <a:avLst/>
          </a:prstGeom>
        </p:spPr>
        <p:txBody>
          <a:bodyPr vert="horz"/>
          <a:lstStyle>
            <a:lvl1pPr algn="r" eaLnBrk="1" latinLnBrk="0" hangingPunct="1">
              <a:defRPr kumimoji="0" sz="1400">
                <a:solidFill>
                  <a:schemeClr val="tx2"/>
                </a:solidFill>
              </a:defRPr>
            </a:lvl1pPr>
          </a:lstStyle>
          <a:p>
            <a:pPr algn="l"/>
            <a:r>
              <a:rPr lang="en-US" dirty="0" smtClean="0"/>
              <a:t>Industrial Application of Concolic Testing on Embedded Software: Case Studies</a:t>
            </a:r>
            <a:endParaRPr lang="en-US" dirty="0"/>
          </a:p>
        </p:txBody>
      </p:sp>
      <p:sp>
        <p:nvSpPr>
          <p:cNvPr id="23" name="灯片编号占位符 22"/>
          <p:cNvSpPr>
            <a:spLocks noGrp="1"/>
          </p:cNvSpPr>
          <p:nvPr>
            <p:ph type="sldNum" sz="quarter" idx="4"/>
          </p:nvPr>
        </p:nvSpPr>
        <p:spPr>
          <a:xfrm>
            <a:off x="8382000" y="6477000"/>
            <a:ext cx="457200" cy="292608"/>
          </a:xfrm>
          <a:prstGeom prst="rect">
            <a:avLst/>
          </a:prstGeom>
        </p:spPr>
        <p:txBody>
          <a:bodyPr vert="horz"/>
          <a:lstStyle>
            <a:lvl1pPr algn="l" eaLnBrk="1" latinLnBrk="0" hangingPunct="1">
              <a:defRPr kumimoji="0" sz="1400">
                <a:solidFill>
                  <a:schemeClr val="tx1"/>
                </a:solidFill>
                <a:latin typeface="Calibri" pitchFamily="34" charset="0"/>
                <a:cs typeface="Calibri" pitchFamily="34" charset="0"/>
              </a:defRPr>
            </a:lvl1pPr>
          </a:lstStyle>
          <a:p>
            <a:fld id="{B6F15528-21DE-4FAA-801E-634DDDAF4B2B}" type="slidenum">
              <a:rPr lang="en-US" smtClean="0"/>
              <a:pPr/>
              <a:t>‹#›</a:t>
            </a:fld>
            <a:endParaRPr lang="en-US" dirty="0"/>
          </a:p>
        </p:txBody>
      </p:sp>
      <p:sp>
        <p:nvSpPr>
          <p:cNvPr id="28" name="直接连接符 27"/>
          <p:cNvSpPr>
            <a:spLocks noChangeShapeType="1"/>
          </p:cNvSpPr>
          <p:nvPr/>
        </p:nvSpPr>
        <p:spPr bwMode="auto">
          <a:xfrm>
            <a:off x="0" y="6357958"/>
            <a:ext cx="9144000" cy="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0" y="642918"/>
            <a:ext cx="9144000" cy="0"/>
          </a:xfrm>
          <a:prstGeom prst="line">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36139" y="6607540"/>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p:nvSpPr>
        <p:spPr>
          <a:xfrm>
            <a:off x="8610600" y="6477000"/>
            <a:ext cx="433132" cy="307777"/>
          </a:xfrm>
          <a:prstGeom prst="rect">
            <a:avLst/>
          </a:prstGeom>
          <a:noFill/>
        </p:spPr>
        <p:txBody>
          <a:bodyPr wrap="none" rtlCol="0">
            <a:spAutoFit/>
          </a:bodyPr>
          <a:lstStyle/>
          <a:p>
            <a:r>
              <a:rPr lang="en-US" sz="1400" dirty="0" smtClean="0">
                <a:latin typeface="Arial" pitchFamily="34" charset="0"/>
                <a:cs typeface="Arial" pitchFamily="34" charset="0"/>
              </a:rPr>
              <a:t>/23</a:t>
            </a:r>
            <a:endParaRPr lang="en-US" sz="1400" dirty="0">
              <a:latin typeface="Arial" pitchFamily="34" charset="0"/>
              <a:cs typeface="Arial" pitchFamily="34" charset="0"/>
            </a:endParaRPr>
          </a:p>
        </p:txBody>
      </p:sp>
      <p:pic>
        <p:nvPicPr>
          <p:cNvPr id="11"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62800" y="6518701"/>
            <a:ext cx="1150864" cy="33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iming>
    <p:tnLst>
      <p:par>
        <p:cTn id="1" dur="indefinite" restart="never" nodeType="tmRoot"/>
      </p:par>
    </p:tnLst>
  </p:timing>
  <p:hf hdr="0"/>
  <p:txStyles>
    <p:titleStyle>
      <a:lvl1pPr algn="l" rtl="0" eaLnBrk="1" latinLnBrk="0" hangingPunct="1">
        <a:spcBef>
          <a:spcPct val="0"/>
        </a:spcBef>
        <a:buNone/>
        <a:defRPr kumimoji="0" sz="3200" u="sng"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Calibri"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subTitle" idx="1"/>
          </p:nvPr>
        </p:nvSpPr>
        <p:spPr>
          <a:xfrm>
            <a:off x="1066800" y="3962400"/>
            <a:ext cx="7162800" cy="990600"/>
          </a:xfrm>
          <a:ln>
            <a:noFill/>
          </a:ln>
        </p:spPr>
        <p:txBody>
          <a:bodyPr>
            <a:normAutofit fontScale="85000" lnSpcReduction="20000"/>
          </a:bodyPr>
          <a:lstStyle/>
          <a:p>
            <a:pPr algn="ctr"/>
            <a:r>
              <a:rPr lang="en-US" altLang="ko-KR" sz="2400" dirty="0" err="1"/>
              <a:t>Moonzoo</a:t>
            </a:r>
            <a:r>
              <a:rPr lang="en-US" altLang="ko-KR" sz="2400" dirty="0"/>
              <a:t> </a:t>
            </a:r>
            <a:r>
              <a:rPr lang="en-US" altLang="ko-KR" sz="2400" dirty="0" smtClean="0"/>
              <a:t>Kim</a:t>
            </a:r>
            <a:r>
              <a:rPr lang="en-US" altLang="ko-KR" sz="2400" baseline="30000" dirty="0" smtClean="0"/>
              <a:t>1</a:t>
            </a:r>
            <a:r>
              <a:rPr lang="en-US" altLang="ko-KR" sz="2400" dirty="0" smtClean="0"/>
              <a:t>, </a:t>
            </a:r>
            <a:r>
              <a:rPr lang="en-US" altLang="ko-KR" sz="2400" b="1" u="sng" dirty="0" err="1" smtClean="0"/>
              <a:t>Yunho</a:t>
            </a:r>
            <a:r>
              <a:rPr lang="en-US" altLang="ko-KR" sz="2400" b="1" u="sng" dirty="0" smtClean="0"/>
              <a:t> Kim</a:t>
            </a:r>
            <a:r>
              <a:rPr lang="en-US" altLang="ko-KR" sz="2400" b="1" u="sng" baseline="30000" dirty="0" smtClean="0"/>
              <a:t>1</a:t>
            </a:r>
            <a:r>
              <a:rPr lang="en-US" altLang="ko-KR" sz="2400" dirty="0" smtClean="0"/>
              <a:t>, and </a:t>
            </a:r>
            <a:r>
              <a:rPr lang="en-US" altLang="ko-KR" sz="2400" dirty="0" err="1" smtClean="0"/>
              <a:t>Yoonkyu</a:t>
            </a:r>
            <a:r>
              <a:rPr lang="en-US" altLang="ko-KR" sz="2400" dirty="0" smtClean="0"/>
              <a:t> Jang</a:t>
            </a:r>
            <a:r>
              <a:rPr lang="en-US" altLang="ko-KR" sz="2400" baseline="30000" dirty="0" smtClean="0"/>
              <a:t>2</a:t>
            </a:r>
          </a:p>
          <a:p>
            <a:pPr algn="ctr"/>
            <a:r>
              <a:rPr lang="en-US" altLang="ko-KR" sz="2400" dirty="0"/>
              <a:t>Provable SW </a:t>
            </a:r>
            <a:r>
              <a:rPr lang="en-US" altLang="ko-KR" sz="2400" dirty="0" smtClean="0"/>
              <a:t>Lab</a:t>
            </a:r>
            <a:r>
              <a:rPr lang="en-US" altLang="ko-KR" sz="2400" dirty="0"/>
              <a:t>, KAIST</a:t>
            </a:r>
            <a:r>
              <a:rPr lang="en-US" altLang="ko-KR" sz="2400" baseline="30000" dirty="0"/>
              <a:t>1</a:t>
            </a:r>
            <a:r>
              <a:rPr lang="en-US" altLang="ko-KR" sz="2400" dirty="0"/>
              <a:t>, Samsung Electronics</a:t>
            </a:r>
            <a:r>
              <a:rPr lang="en-US" altLang="ko-KR" sz="2400" baseline="30000" dirty="0"/>
              <a:t>2</a:t>
            </a:r>
          </a:p>
          <a:p>
            <a:pPr algn="ctr"/>
            <a:r>
              <a:rPr lang="en-US" altLang="ko-KR" sz="2400" dirty="0"/>
              <a:t>South Korea</a:t>
            </a:r>
          </a:p>
          <a:p>
            <a:pPr algn="ctr"/>
            <a:endParaRPr lang="en-US" altLang="ko-KR" sz="2400" dirty="0" smtClean="0"/>
          </a:p>
          <a:p>
            <a:pPr lvl="1"/>
            <a:endParaRPr lang="en-US" altLang="ko-KR" dirty="0" smtClean="0"/>
          </a:p>
          <a:p>
            <a:pPr lvl="1"/>
            <a:endParaRPr lang="en-US" altLang="ko-KR" dirty="0" smtClean="0"/>
          </a:p>
          <a:p>
            <a:pPr algn="ctr"/>
            <a:endParaRPr lang="en-US" altLang="ko-KR" sz="2400" i="1" dirty="0" smtClean="0"/>
          </a:p>
          <a:p>
            <a:pPr algn="ctr"/>
            <a:endParaRPr lang="en-US" altLang="ko-KR" dirty="0" smtClean="0"/>
          </a:p>
        </p:txBody>
      </p:sp>
      <p:sp>
        <p:nvSpPr>
          <p:cNvPr id="4" name="Title 3"/>
          <p:cNvSpPr>
            <a:spLocks noGrp="1"/>
          </p:cNvSpPr>
          <p:nvPr>
            <p:ph type="ctrTitle"/>
          </p:nvPr>
        </p:nvSpPr>
        <p:spPr/>
        <p:txBody>
          <a:bodyPr>
            <a:noAutofit/>
          </a:bodyPr>
          <a:lstStyle/>
          <a:p>
            <a:pPr algn="ctr"/>
            <a:r>
              <a:rPr lang="en-US" altLang="ko-KR" sz="2400" u="none" dirty="0" smtClean="0"/>
              <a:t>Industrial </a:t>
            </a:r>
            <a:r>
              <a:rPr lang="en-US" altLang="ko-KR" sz="2400" u="none" dirty="0"/>
              <a:t>Application of Concolic Testing on Embedded Software: Case </a:t>
            </a:r>
            <a:r>
              <a:rPr lang="en-US" altLang="ko-KR" sz="2400" u="none" dirty="0" smtClean="0"/>
              <a:t>Studies</a:t>
            </a:r>
            <a:endParaRPr lang="en-US" sz="2400" u="none"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286" y="5334347"/>
            <a:ext cx="2301728" cy="67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samsung-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3752" y="5334000"/>
            <a:ext cx="2032848" cy="678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3669"/>
    </mc:Choice>
    <mc:Fallback>
      <p:transition spd="slow" advTm="366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Challenges of Concolic Testing for FM</a:t>
            </a:r>
            <a:endParaRPr lang="ko-KR" altLang="en-US" dirty="0"/>
          </a:p>
        </p:txBody>
      </p:sp>
      <p:sp>
        <p:nvSpPr>
          <p:cNvPr id="3" name="날짜 개체 틀 2"/>
          <p:cNvSpPr>
            <a:spLocks noGrp="1"/>
          </p:cNvSpPr>
          <p:nvPr>
            <p:ph type="dt" sz="half" idx="10"/>
          </p:nvPr>
        </p:nvSpPr>
        <p:spPr/>
        <p:txBody>
          <a:bodyPr/>
          <a:lstStyle/>
          <a:p>
            <a:fld id="{51F3D175-C709-41DA-ADEB-CF67FA1D5888}" type="datetime1">
              <a:rPr lang="en-US" altLang="ko-KR" smtClean="0"/>
              <a:t>4/18/2012</a:t>
            </a:fld>
            <a:endParaRPr lang="en-US" dirty="0"/>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내용 개체 틀 4"/>
          <p:cNvSpPr>
            <a:spLocks noGrp="1"/>
          </p:cNvSpPr>
          <p:nvPr>
            <p:ph sz="quarter" idx="1"/>
          </p:nvPr>
        </p:nvSpPr>
        <p:spPr>
          <a:xfrm>
            <a:off x="381000" y="1219200"/>
            <a:ext cx="8229600" cy="5105400"/>
          </a:xfrm>
        </p:spPr>
        <p:txBody>
          <a:bodyPr>
            <a:noAutofit/>
          </a:bodyPr>
          <a:lstStyle/>
          <a:p>
            <a:r>
              <a:rPr lang="en-US" altLang="ko-KR" sz="2400" dirty="0" smtClean="0"/>
              <a:t>Concolic testing highly depends on compile and runtime environments</a:t>
            </a:r>
          </a:p>
          <a:p>
            <a:pPr lvl="1"/>
            <a:r>
              <a:rPr lang="en-US" altLang="ko-KR" sz="2000" dirty="0" smtClean="0">
                <a:latin typeface="Calibri" pitchFamily="34" charset="0"/>
                <a:cs typeface="Calibri" pitchFamily="34" charset="0"/>
              </a:rPr>
              <a:t>Complex build process</a:t>
            </a:r>
          </a:p>
          <a:p>
            <a:pPr lvl="2"/>
            <a:r>
              <a:rPr lang="en-US" altLang="ko-KR" sz="1600" dirty="0">
                <a:latin typeface="Calibri" pitchFamily="34" charset="0"/>
                <a:cs typeface="Calibri" pitchFamily="34" charset="0"/>
              </a:rPr>
              <a:t>Embedded SW uses non-standard build process for </a:t>
            </a:r>
            <a:r>
              <a:rPr lang="en-US" altLang="ko-KR" sz="1600" dirty="0" smtClean="0">
                <a:latin typeface="Calibri" pitchFamily="34" charset="0"/>
                <a:cs typeface="Calibri" pitchFamily="34" charset="0"/>
              </a:rPr>
              <a:t>performance</a:t>
            </a:r>
          </a:p>
          <a:p>
            <a:pPr lvl="2"/>
            <a:r>
              <a:rPr lang="en-US" altLang="ko-KR" sz="1600" dirty="0" smtClean="0">
                <a:latin typeface="Calibri" pitchFamily="34" charset="0"/>
                <a:cs typeface="Calibri" pitchFamily="34" charset="0"/>
              </a:rPr>
              <a:t>We </a:t>
            </a:r>
            <a:r>
              <a:rPr lang="en-US" altLang="ko-KR" sz="1600" dirty="0">
                <a:latin typeface="Calibri" pitchFamily="34" charset="0"/>
                <a:cs typeface="Calibri" pitchFamily="34" charset="0"/>
              </a:rPr>
              <a:t>modified </a:t>
            </a:r>
            <a:r>
              <a:rPr lang="en-US" altLang="ko-KR" sz="1600" dirty="0" smtClean="0">
                <a:latin typeface="Calibri" pitchFamily="34" charset="0"/>
                <a:cs typeface="Calibri" pitchFamily="34" charset="0"/>
              </a:rPr>
              <a:t>the wrapper tool to keep the order of options</a:t>
            </a:r>
          </a:p>
          <a:p>
            <a:pPr lvl="1"/>
            <a:r>
              <a:rPr lang="en-US" altLang="ko-KR" sz="2000" dirty="0" smtClean="0">
                <a:latin typeface="Calibri" pitchFamily="34" charset="0"/>
                <a:cs typeface="Calibri" pitchFamily="34" charset="0"/>
              </a:rPr>
              <a:t>Specialized execution environment</a:t>
            </a:r>
          </a:p>
          <a:p>
            <a:pPr lvl="2"/>
            <a:r>
              <a:rPr lang="en-US" altLang="ko-KR" sz="1600" dirty="0" smtClean="0">
                <a:latin typeface="Calibri" pitchFamily="34" charset="0"/>
                <a:cs typeface="Calibri" pitchFamily="34" charset="0"/>
              </a:rPr>
              <a:t>The target platform of FM was Samsung Linux Platform on the ARM architecture</a:t>
            </a:r>
          </a:p>
          <a:p>
            <a:pPr lvl="3"/>
            <a:r>
              <a:rPr lang="en-US" altLang="ko-KR" sz="1400" dirty="0" smtClean="0">
                <a:latin typeface="Calibri" pitchFamily="34" charset="0"/>
                <a:cs typeface="Calibri" pitchFamily="34" charset="0"/>
              </a:rPr>
              <a:t>CREST does not run on the ARM architecture</a:t>
            </a:r>
          </a:p>
          <a:p>
            <a:pPr lvl="2"/>
            <a:r>
              <a:rPr lang="en-US" altLang="ko-KR" sz="1600" dirty="0" smtClean="0">
                <a:latin typeface="Calibri" pitchFamily="34" charset="0"/>
                <a:cs typeface="Calibri" pitchFamily="34" charset="0"/>
              </a:rPr>
              <a:t>We ported SLP and FM to the Scratchbox x86 simulator</a:t>
            </a:r>
          </a:p>
          <a:p>
            <a:pPr marL="594360" lvl="2" indent="0">
              <a:buNone/>
            </a:pPr>
            <a:endParaRPr lang="en-US" altLang="ko-KR" dirty="0"/>
          </a:p>
          <a:p>
            <a:r>
              <a:rPr lang="en-US" altLang="ko-KR" sz="2400" dirty="0" smtClean="0">
                <a:latin typeface="Calibri" pitchFamily="34" charset="0"/>
                <a:cs typeface="Calibri" pitchFamily="34" charset="0"/>
              </a:rPr>
              <a:t>Domain knowledge of target program is necessary to identify</a:t>
            </a:r>
          </a:p>
          <a:p>
            <a:pPr lvl="1"/>
            <a:r>
              <a:rPr lang="en-US" altLang="ko-KR" sz="2000" dirty="0" smtClean="0"/>
              <a:t>Which input we need to set as symbolic inputs</a:t>
            </a:r>
          </a:p>
          <a:p>
            <a:pPr lvl="1"/>
            <a:r>
              <a:rPr lang="en-US" altLang="ko-KR" sz="2000" dirty="0" smtClean="0"/>
              <a:t>How to build the target program with instrumentation</a:t>
            </a: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995442850"/>
      </p:ext>
    </p:extLst>
  </p:cSld>
  <p:clrMapOvr>
    <a:masterClrMapping/>
  </p:clrMapOvr>
  <mc:AlternateContent xmlns:mc="http://schemas.openxmlformats.org/markup-compatibility/2006" xmlns:p14="http://schemas.microsoft.com/office/powerpoint/2010/main">
    <mc:Choice Requires="p14">
      <p:transition spd="slow" p14:dur="2000" advTm="145573"/>
    </mc:Choice>
    <mc:Fallback xmlns="">
      <p:transition spd="slow" advTm="14557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t>Symbolic Inputs</a:t>
            </a:r>
            <a:endParaRPr lang="en-US" dirty="0"/>
          </a:p>
        </p:txBody>
      </p:sp>
      <p:sp>
        <p:nvSpPr>
          <p:cNvPr id="3" name="Content Placeholder 2"/>
          <p:cNvSpPr>
            <a:spLocks noGrp="1"/>
          </p:cNvSpPr>
          <p:nvPr>
            <p:ph sz="quarter" idx="4294967295"/>
          </p:nvPr>
        </p:nvSpPr>
        <p:spPr>
          <a:xfrm>
            <a:off x="381000" y="914400"/>
            <a:ext cx="8610600" cy="5334000"/>
          </a:xfrm>
          <a:prstGeom prst="rect">
            <a:avLst/>
          </a:prstGeom>
        </p:spPr>
        <p:txBody>
          <a:bodyPr>
            <a:noAutofit/>
          </a:bodyPr>
          <a:lstStyle/>
          <a:p>
            <a:pPr marL="274320" lvl="1">
              <a:spcBef>
                <a:spcPts val="600"/>
              </a:spcBef>
              <a:buClr>
                <a:schemeClr val="accent1"/>
              </a:buClr>
            </a:pPr>
            <a:r>
              <a:rPr lang="en-US" sz="2400" dirty="0" smtClean="0">
                <a:solidFill>
                  <a:schemeClr val="tx1"/>
                </a:solidFill>
                <a:latin typeface="Calibri" pitchFamily="34" charset="0"/>
                <a:cs typeface="Calibri" pitchFamily="34" charset="0"/>
              </a:rPr>
              <a:t>Symbolic inotify event</a:t>
            </a:r>
          </a:p>
          <a:p>
            <a:pPr lvl="1"/>
            <a:r>
              <a:rPr lang="en-US" altLang="ko-KR" sz="2000" dirty="0" smtClean="0">
                <a:latin typeface="Calibri" pitchFamily="34" charset="0"/>
                <a:cs typeface="Calibri" pitchFamily="34" charset="0"/>
              </a:rPr>
              <a:t>Set 3 of 5 members of </a:t>
            </a:r>
            <a:r>
              <a:rPr lang="en-US" altLang="ko-KR" sz="2000" dirty="0" err="1" smtClean="0">
                <a:latin typeface="Courier New" pitchFamily="49" charset="0"/>
                <a:cs typeface="Courier New" pitchFamily="49" charset="0"/>
              </a:rPr>
              <a:t>struct</a:t>
            </a:r>
            <a:r>
              <a:rPr lang="en-US" altLang="ko-KR" sz="2000" dirty="0" smtClean="0">
                <a:latin typeface="Courier New" pitchFamily="49" charset="0"/>
                <a:cs typeface="Courier New" pitchFamily="49" charset="0"/>
              </a:rPr>
              <a:t> </a:t>
            </a:r>
            <a:r>
              <a:rPr lang="en-US" altLang="ko-KR" sz="2000" dirty="0" err="1">
                <a:latin typeface="Courier New" pitchFamily="49" charset="0"/>
                <a:cs typeface="Courier New" pitchFamily="49" charset="0"/>
              </a:rPr>
              <a:t>inotify_event</a:t>
            </a:r>
            <a:r>
              <a:rPr lang="en-US" altLang="ko-KR" sz="2000" dirty="0"/>
              <a:t> </a:t>
            </a:r>
            <a:r>
              <a:rPr lang="en-US" altLang="ko-KR" sz="2000" dirty="0" smtClean="0">
                <a:latin typeface="Calibri" pitchFamily="34" charset="0"/>
                <a:cs typeface="Calibri" pitchFamily="34" charset="0"/>
              </a:rPr>
              <a:t>as </a:t>
            </a:r>
            <a:r>
              <a:rPr lang="en-US" altLang="ko-KR" sz="2000" dirty="0">
                <a:latin typeface="Calibri" pitchFamily="34" charset="0"/>
                <a:cs typeface="Calibri" pitchFamily="34" charset="0"/>
              </a:rPr>
              <a:t>symbolic </a:t>
            </a:r>
            <a:r>
              <a:rPr lang="en-US" altLang="ko-KR" sz="2000" dirty="0" smtClean="0">
                <a:latin typeface="Calibri" pitchFamily="34" charset="0"/>
                <a:cs typeface="Calibri" pitchFamily="34" charset="0"/>
              </a:rPr>
              <a:t>variable</a:t>
            </a:r>
          </a:p>
          <a:p>
            <a:pPr lvl="1"/>
            <a:endParaRPr lang="en-US" altLang="ko-KR" sz="2000" dirty="0"/>
          </a:p>
          <a:p>
            <a:pPr lvl="1"/>
            <a:endParaRPr lang="en-US" altLang="ko-KR" sz="2000" dirty="0" smtClean="0"/>
          </a:p>
          <a:p>
            <a:pPr lvl="1"/>
            <a:endParaRPr lang="en-US" altLang="ko-KR" sz="2000" dirty="0"/>
          </a:p>
          <a:p>
            <a:pPr lvl="1"/>
            <a:endParaRPr lang="en-US" altLang="ko-KR" sz="2000" dirty="0" smtClean="0"/>
          </a:p>
          <a:p>
            <a:pPr lvl="1"/>
            <a:endParaRPr lang="en-US" altLang="ko-KR" sz="2000" dirty="0"/>
          </a:p>
          <a:p>
            <a:pPr lvl="1"/>
            <a:r>
              <a:rPr lang="en-US" altLang="ko-KR" sz="2000" dirty="0" err="1" smtClean="0">
                <a:latin typeface="Courier New" pitchFamily="49" charset="0"/>
                <a:cs typeface="Courier New" pitchFamily="49" charset="0"/>
              </a:rPr>
              <a:t>wd</a:t>
            </a:r>
            <a:r>
              <a:rPr lang="en-US" altLang="ko-KR" sz="2000" dirty="0" smtClean="0"/>
              <a:t>,</a:t>
            </a:r>
            <a:r>
              <a:rPr lang="en-US" altLang="ko-KR" sz="2000" dirty="0" smtClean="0">
                <a:latin typeface="Courier New" pitchFamily="49" charset="0"/>
                <a:cs typeface="Courier New" pitchFamily="49" charset="0"/>
              </a:rPr>
              <a:t> mask</a:t>
            </a:r>
            <a:r>
              <a:rPr lang="en-US" altLang="ko-KR" sz="2000" dirty="0" smtClean="0"/>
              <a:t>, </a:t>
            </a:r>
            <a:r>
              <a:rPr lang="en-US" altLang="ko-KR" sz="2000" dirty="0" smtClean="0">
                <a:latin typeface="Courier New" pitchFamily="49" charset="0"/>
                <a:cs typeface="Courier New" pitchFamily="49" charset="0"/>
              </a:rPr>
              <a:t>cookie</a:t>
            </a:r>
            <a:r>
              <a:rPr lang="en-US" altLang="ko-KR" sz="2000" dirty="0" smtClean="0"/>
              <a:t> </a:t>
            </a:r>
            <a:r>
              <a:rPr lang="en-US" altLang="ko-KR" sz="2000" dirty="0" smtClean="0">
                <a:latin typeface="Calibri" pitchFamily="34" charset="0"/>
                <a:cs typeface="Calibri" pitchFamily="34" charset="0"/>
              </a:rPr>
              <a:t>are set as symbolic variables </a:t>
            </a:r>
          </a:p>
          <a:p>
            <a:pPr lvl="1"/>
            <a:r>
              <a:rPr lang="en-US" altLang="ko-KR" sz="2000" dirty="0" smtClean="0">
                <a:latin typeface="Calibri" pitchFamily="34" charset="0"/>
                <a:cs typeface="Calibri" pitchFamily="34" charset="0"/>
              </a:rPr>
              <a:t>Since </a:t>
            </a:r>
            <a:r>
              <a:rPr lang="en-US" altLang="ko-KR" sz="2000" dirty="0" err="1">
                <a:latin typeface="Courier New" pitchFamily="49" charset="0"/>
                <a:cs typeface="Courier New" pitchFamily="49" charset="0"/>
              </a:rPr>
              <a:t>l</a:t>
            </a:r>
            <a:r>
              <a:rPr lang="en-US" altLang="ko-KR" sz="2000" dirty="0" err="1" smtClean="0">
                <a:latin typeface="Courier New" pitchFamily="49" charset="0"/>
                <a:cs typeface="Courier New" pitchFamily="49" charset="0"/>
              </a:rPr>
              <a:t>en</a:t>
            </a:r>
            <a:r>
              <a:rPr lang="en-US" altLang="ko-KR" sz="2000" dirty="0" smtClean="0"/>
              <a:t> </a:t>
            </a:r>
            <a:r>
              <a:rPr lang="en-US" altLang="ko-KR" sz="2000" dirty="0" smtClean="0">
                <a:latin typeface="Calibri" pitchFamily="34" charset="0"/>
                <a:cs typeface="Calibri" pitchFamily="34" charset="0"/>
              </a:rPr>
              <a:t>and </a:t>
            </a:r>
            <a:r>
              <a:rPr lang="en-US" altLang="ko-KR" sz="2000" dirty="0" smtClean="0">
                <a:latin typeface="Courier New" pitchFamily="49" charset="0"/>
                <a:cs typeface="Courier New" pitchFamily="49" charset="0"/>
              </a:rPr>
              <a:t>name</a:t>
            </a:r>
            <a:r>
              <a:rPr lang="en-US" altLang="ko-KR" sz="2000" dirty="0" smtClean="0"/>
              <a:t> </a:t>
            </a:r>
            <a:r>
              <a:rPr lang="en-US" altLang="ko-KR" sz="2000" dirty="0" smtClean="0">
                <a:latin typeface="Calibri" pitchFamily="34" charset="0"/>
                <a:cs typeface="Calibri" pitchFamily="34" charset="0"/>
              </a:rPr>
              <a:t>are optional, </a:t>
            </a:r>
            <a:r>
              <a:rPr lang="en-US" altLang="ko-KR" sz="2000" dirty="0" err="1" smtClean="0">
                <a:latin typeface="Courier New" pitchFamily="49" charset="0"/>
                <a:cs typeface="Courier New" pitchFamily="49" charset="0"/>
              </a:rPr>
              <a:t>len</a:t>
            </a:r>
            <a:r>
              <a:rPr lang="en-US" altLang="ko-KR" sz="2000" dirty="0" smtClean="0"/>
              <a:t> </a:t>
            </a:r>
            <a:r>
              <a:rPr lang="en-US" altLang="ko-KR" sz="2000" dirty="0" smtClean="0">
                <a:latin typeface="Calibri" pitchFamily="34" charset="0"/>
                <a:cs typeface="Calibri" pitchFamily="34" charset="0"/>
              </a:rPr>
              <a:t>is set to 0, and </a:t>
            </a:r>
            <a:r>
              <a:rPr lang="en-US" altLang="ko-KR" sz="2000" dirty="0" smtClean="0">
                <a:latin typeface="Courier New" pitchFamily="49" charset="0"/>
                <a:cs typeface="Courier New" pitchFamily="49" charset="0"/>
              </a:rPr>
              <a:t>name</a:t>
            </a:r>
            <a:r>
              <a:rPr lang="en-US" altLang="ko-KR" sz="2000" dirty="0" smtClean="0"/>
              <a:t> </a:t>
            </a:r>
            <a:r>
              <a:rPr lang="en-US" altLang="ko-KR" sz="2000" dirty="0" smtClean="0">
                <a:latin typeface="Calibri" pitchFamily="34" charset="0"/>
                <a:cs typeface="Calibri" pitchFamily="34" charset="0"/>
              </a:rPr>
              <a:t>is set to “”</a:t>
            </a:r>
          </a:p>
          <a:p>
            <a:pPr lvl="1"/>
            <a:endParaRPr lang="en-US" altLang="ko-KR" sz="2000" dirty="0">
              <a:latin typeface="Courier New" pitchFamily="49" charset="0"/>
              <a:cs typeface="Courier New" pitchFamily="49" charset="0"/>
            </a:endParaRPr>
          </a:p>
          <a:p>
            <a:r>
              <a:rPr lang="en-US" altLang="ko-KR" sz="2400" dirty="0" err="1" smtClean="0">
                <a:latin typeface="Courier New" pitchFamily="49" charset="0"/>
                <a:cs typeface="Courier New" pitchFamily="49" charset="0"/>
              </a:rPr>
              <a:t>inotify_event</a:t>
            </a:r>
            <a:r>
              <a:rPr lang="en-US" altLang="ko-KR" sz="2400" dirty="0" smtClean="0"/>
              <a:t> </a:t>
            </a:r>
            <a:r>
              <a:rPr lang="en-US" altLang="ko-KR" sz="2400" dirty="0" smtClean="0">
                <a:latin typeface="Calibri" pitchFamily="34" charset="0"/>
                <a:cs typeface="Calibri" pitchFamily="34" charset="0"/>
              </a:rPr>
              <a:t>queue contains up to two symbolic </a:t>
            </a:r>
            <a:r>
              <a:rPr lang="en-US" altLang="ko-KR" sz="2400" dirty="0" err="1" smtClean="0">
                <a:latin typeface="Courier New" pitchFamily="49" charset="0"/>
                <a:cs typeface="Courier New" pitchFamily="49" charset="0"/>
              </a:rPr>
              <a:t>inotify_event</a:t>
            </a:r>
            <a:endParaRPr lang="en-US" altLang="ko-KR" sz="2400" dirty="0" smtClean="0">
              <a:latin typeface="Courier New" pitchFamily="49" charset="0"/>
              <a:cs typeface="Courier New" pitchFamily="49" charset="0"/>
            </a:endParaRPr>
          </a:p>
          <a:p>
            <a:pPr lvl="2"/>
            <a:endParaRPr lang="en-US" altLang="en-US" sz="1800" dirty="0" smtClean="0">
              <a:latin typeface="Courier" pitchFamily="49" charset="0"/>
            </a:endParaRPr>
          </a:p>
        </p:txBody>
      </p:sp>
      <p:sp>
        <p:nvSpPr>
          <p:cNvPr id="4" name="Slide Number Placeholder 3"/>
          <p:cNvSpPr>
            <a:spLocks noGrp="1"/>
          </p:cNvSpPr>
          <p:nvPr>
            <p:ph type="sldNum" sz="quarter" idx="4294967295"/>
          </p:nvPr>
        </p:nvSpPr>
        <p:spPr>
          <a:xfrm>
            <a:off x="8382000" y="6477000"/>
            <a:ext cx="457200" cy="292608"/>
          </a:xfrm>
          <a:prstGeom prst="rect">
            <a:avLst/>
          </a:prstGeom>
        </p:spPr>
        <p:txBody>
          <a:bodyPr/>
          <a:lstStyle/>
          <a:p>
            <a:fld id="{B6F15528-21DE-4FAA-801E-634DDDAF4B2B}" type="slidenum">
              <a:rPr lang="en-US" smtClean="0"/>
              <a:pPr/>
              <a:t>11</a:t>
            </a:fld>
            <a:endParaRPr lang="en-US" dirty="0"/>
          </a:p>
        </p:txBody>
      </p:sp>
      <p:sp>
        <p:nvSpPr>
          <p:cNvPr id="5" name="TextBox 4"/>
          <p:cNvSpPr txBox="1"/>
          <p:nvPr/>
        </p:nvSpPr>
        <p:spPr>
          <a:xfrm>
            <a:off x="2209800" y="1828800"/>
            <a:ext cx="3962400" cy="1754326"/>
          </a:xfrm>
          <a:prstGeom prst="rect">
            <a:avLst/>
          </a:prstGeom>
          <a:noFill/>
        </p:spPr>
        <p:txBody>
          <a:bodyPr wrap="square" rtlCol="0">
            <a:spAutoFit/>
          </a:bodyPr>
          <a:lstStyle/>
          <a:p>
            <a:r>
              <a:rPr lang="en-US" altLang="ko-KR" dirty="0" smtClean="0">
                <a:latin typeface="Courier New" pitchFamily="49" charset="0"/>
                <a:cs typeface="Courier New" pitchFamily="49" charset="0"/>
              </a:rPr>
              <a:t>01: </a:t>
            </a:r>
            <a:r>
              <a:rPr lang="en-US" altLang="ko-KR" dirty="0" err="1" smtClean="0">
                <a:latin typeface="Courier New" pitchFamily="49" charset="0"/>
                <a:cs typeface="Courier New" pitchFamily="49" charset="0"/>
              </a:rPr>
              <a:t>struct</a:t>
            </a:r>
            <a:r>
              <a:rPr lang="en-US" altLang="ko-KR" dirty="0" smtClean="0">
                <a:latin typeface="Courier New" pitchFamily="49" charset="0"/>
                <a:cs typeface="Courier New" pitchFamily="49" charset="0"/>
              </a:rPr>
              <a:t> </a:t>
            </a:r>
            <a:r>
              <a:rPr lang="en-US" altLang="ko-KR" dirty="0" err="1">
                <a:latin typeface="Courier New" pitchFamily="49" charset="0"/>
                <a:cs typeface="Courier New" pitchFamily="49" charset="0"/>
              </a:rPr>
              <a:t>inotify_event</a:t>
            </a:r>
            <a:r>
              <a:rPr lang="en-US" altLang="ko-KR" dirty="0">
                <a:latin typeface="Courier New" pitchFamily="49" charset="0"/>
                <a:cs typeface="Courier New" pitchFamily="49" charset="0"/>
              </a:rPr>
              <a:t> {</a:t>
            </a:r>
          </a:p>
          <a:p>
            <a:r>
              <a:rPr lang="en-US" altLang="ko-KR" dirty="0" smtClean="0">
                <a:latin typeface="Courier New" pitchFamily="49" charset="0"/>
                <a:cs typeface="Courier New" pitchFamily="49" charset="0"/>
              </a:rPr>
              <a:t>02:    </a:t>
            </a:r>
            <a:r>
              <a:rPr lang="en-US" altLang="ko-KR" dirty="0" err="1" smtClean="0">
                <a:latin typeface="Courier New" pitchFamily="49" charset="0"/>
                <a:cs typeface="Courier New" pitchFamily="49" charset="0"/>
              </a:rPr>
              <a:t>int</a:t>
            </a:r>
            <a:r>
              <a:rPr lang="en-US" altLang="ko-KR" dirty="0" smtClean="0">
                <a:latin typeface="Courier New" pitchFamily="49" charset="0"/>
                <a:cs typeface="Courier New" pitchFamily="49" charset="0"/>
              </a:rPr>
              <a:t>      </a:t>
            </a:r>
            <a:r>
              <a:rPr lang="en-US" altLang="ko-KR" b="1" dirty="0" err="1">
                <a:latin typeface="Courier New" pitchFamily="49" charset="0"/>
                <a:cs typeface="Courier New" pitchFamily="49" charset="0"/>
              </a:rPr>
              <a:t>wd</a:t>
            </a:r>
            <a:r>
              <a:rPr lang="en-US" altLang="ko-KR" dirty="0">
                <a:latin typeface="Courier New" pitchFamily="49" charset="0"/>
                <a:cs typeface="Courier New" pitchFamily="49" charset="0"/>
              </a:rPr>
              <a:t>;       </a:t>
            </a:r>
          </a:p>
          <a:p>
            <a:r>
              <a:rPr lang="en-US" altLang="ko-KR" dirty="0" smtClean="0">
                <a:latin typeface="Courier New" pitchFamily="49" charset="0"/>
                <a:cs typeface="Courier New" pitchFamily="49" charset="0"/>
              </a:rPr>
              <a:t>03:    uint32_t </a:t>
            </a:r>
            <a:r>
              <a:rPr lang="en-US" altLang="ko-KR" b="1" dirty="0">
                <a:latin typeface="Courier New" pitchFamily="49" charset="0"/>
                <a:cs typeface="Courier New" pitchFamily="49" charset="0"/>
              </a:rPr>
              <a:t>mask</a:t>
            </a:r>
            <a:r>
              <a:rPr lang="en-US" altLang="ko-KR" dirty="0">
                <a:latin typeface="Courier New" pitchFamily="49" charset="0"/>
                <a:cs typeface="Courier New" pitchFamily="49" charset="0"/>
              </a:rPr>
              <a:t>;     </a:t>
            </a:r>
          </a:p>
          <a:p>
            <a:r>
              <a:rPr lang="en-US" altLang="ko-KR" dirty="0" smtClean="0">
                <a:latin typeface="Courier New" pitchFamily="49" charset="0"/>
                <a:cs typeface="Courier New" pitchFamily="49" charset="0"/>
              </a:rPr>
              <a:t>04:    uint32_t </a:t>
            </a:r>
            <a:r>
              <a:rPr lang="en-US" altLang="ko-KR" b="1" dirty="0">
                <a:latin typeface="Courier New" pitchFamily="49" charset="0"/>
                <a:cs typeface="Courier New" pitchFamily="49" charset="0"/>
              </a:rPr>
              <a:t>cookie</a:t>
            </a:r>
            <a:r>
              <a:rPr lang="en-US" altLang="ko-KR" dirty="0">
                <a:latin typeface="Courier New" pitchFamily="49" charset="0"/>
                <a:cs typeface="Courier New" pitchFamily="49" charset="0"/>
              </a:rPr>
              <a:t>; </a:t>
            </a:r>
            <a:endParaRPr lang="en-US" altLang="ko-KR" dirty="0" smtClean="0">
              <a:latin typeface="Courier New" pitchFamily="49" charset="0"/>
              <a:cs typeface="Courier New" pitchFamily="49" charset="0"/>
            </a:endParaRPr>
          </a:p>
          <a:p>
            <a:r>
              <a:rPr lang="en-US" altLang="ko-KR" dirty="0" smtClean="0">
                <a:latin typeface="Courier New" pitchFamily="49" charset="0"/>
                <a:cs typeface="Courier New" pitchFamily="49" charset="0"/>
              </a:rPr>
              <a:t>05:    uint32_t </a:t>
            </a:r>
            <a:r>
              <a:rPr lang="en-US" altLang="ko-KR" dirty="0" err="1">
                <a:latin typeface="Courier New" pitchFamily="49" charset="0"/>
                <a:cs typeface="Courier New" pitchFamily="49" charset="0"/>
              </a:rPr>
              <a:t>len</a:t>
            </a:r>
            <a:r>
              <a:rPr lang="en-US" altLang="ko-KR" dirty="0">
                <a:latin typeface="Courier New" pitchFamily="49" charset="0"/>
                <a:cs typeface="Courier New" pitchFamily="49" charset="0"/>
              </a:rPr>
              <a:t>;      </a:t>
            </a:r>
          </a:p>
          <a:p>
            <a:r>
              <a:rPr lang="en-US" altLang="ko-KR" dirty="0" smtClean="0">
                <a:latin typeface="Courier New" pitchFamily="49" charset="0"/>
                <a:cs typeface="Courier New" pitchFamily="49" charset="0"/>
              </a:rPr>
              <a:t>06:    char     </a:t>
            </a:r>
            <a:r>
              <a:rPr lang="en-US" altLang="ko-KR" dirty="0">
                <a:latin typeface="Courier New" pitchFamily="49" charset="0"/>
                <a:cs typeface="Courier New" pitchFamily="49" charset="0"/>
              </a:rPr>
              <a:t>name</a:t>
            </a:r>
            <a:r>
              <a:rPr lang="en-US" altLang="ko-KR" dirty="0" smtClean="0">
                <a:latin typeface="Courier New" pitchFamily="49" charset="0"/>
                <a:cs typeface="Courier New" pitchFamily="49" charset="0"/>
              </a:rPr>
              <a:t>[];};</a:t>
            </a:r>
            <a:endParaRPr lang="ko-KR" altLang="en-US" dirty="0">
              <a:latin typeface="Courier New" pitchFamily="49" charset="0"/>
              <a:cs typeface="Courier New" pitchFamily="49" charset="0"/>
            </a:endParaRPr>
          </a:p>
        </p:txBody>
      </p:sp>
      <p:sp>
        <p:nvSpPr>
          <p:cNvPr id="6" name="날짜 개체 틀 5"/>
          <p:cNvSpPr>
            <a:spLocks noGrp="1"/>
          </p:cNvSpPr>
          <p:nvPr>
            <p:ph type="dt" sz="half" idx="10"/>
          </p:nvPr>
        </p:nvSpPr>
        <p:spPr/>
        <p:txBody>
          <a:bodyPr/>
          <a:lstStyle/>
          <a:p>
            <a:fld id="{2FDBD18F-2CD7-4189-B75E-529F94B1589F}" type="datetime1">
              <a:rPr lang="en-US" altLang="ko-KR" smtClean="0"/>
              <a:t>4/18/2012</a:t>
            </a:fld>
            <a:endParaRPr lang="en-US"/>
          </a:p>
        </p:txBody>
      </p:sp>
      <p:sp>
        <p:nvSpPr>
          <p:cNvPr id="7" name="바닥글 개체 틀 6"/>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597586125"/>
      </p:ext>
    </p:extLst>
  </p:cSld>
  <p:clrMapOvr>
    <a:masterClrMapping/>
  </p:clrMapOvr>
  <mc:AlternateContent xmlns:mc="http://schemas.openxmlformats.org/markup-compatibility/2006" xmlns:p14="http://schemas.microsoft.com/office/powerpoint/2010/main">
    <mc:Choice Requires="p14">
      <p:transition spd="slow" p14:dur="2000" advTm="104525"/>
    </mc:Choice>
    <mc:Fallback xmlns="">
      <p:transition spd="slow" advTm="10452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t>Results</a:t>
            </a:r>
            <a:endParaRPr lang="en-US" dirty="0"/>
          </a:p>
        </p:txBody>
      </p:sp>
      <p:sp>
        <p:nvSpPr>
          <p:cNvPr id="4" name="Slide Number Placeholder 3"/>
          <p:cNvSpPr>
            <a:spLocks noGrp="1"/>
          </p:cNvSpPr>
          <p:nvPr>
            <p:ph type="sldNum" sz="quarter" idx="4294967295"/>
          </p:nvPr>
        </p:nvSpPr>
        <p:spPr>
          <a:xfrm>
            <a:off x="8382000" y="6477000"/>
            <a:ext cx="457200" cy="292608"/>
          </a:xfrm>
          <a:prstGeom prst="rect">
            <a:avLst/>
          </a:prstGeom>
        </p:spPr>
        <p:txBody>
          <a:bodyPr/>
          <a:lstStyle/>
          <a:p>
            <a:fld id="{B6F15528-21DE-4FAA-801E-634DDDAF4B2B}" type="slidenum">
              <a:rPr lang="en-US" smtClean="0"/>
              <a:pPr/>
              <a:t>12</a:t>
            </a:fld>
            <a:endParaRPr lang="en-US" dirty="0"/>
          </a:p>
        </p:txBody>
      </p:sp>
      <p:sp>
        <p:nvSpPr>
          <p:cNvPr id="5" name="Rectangle 4"/>
          <p:cNvSpPr/>
          <p:nvPr/>
        </p:nvSpPr>
        <p:spPr>
          <a:xfrm>
            <a:off x="1143000" y="3167658"/>
            <a:ext cx="7010400" cy="3385542"/>
          </a:xfrm>
          <a:prstGeom prst="rect">
            <a:avLst/>
          </a:prstGeom>
          <a:solidFill>
            <a:schemeClr val="accent2">
              <a:lumMod val="20000"/>
              <a:lumOff val="80000"/>
            </a:schemeClr>
          </a:solidFill>
          <a:ln>
            <a:solidFill>
              <a:schemeClr val="tx1"/>
            </a:solidFill>
          </a:ln>
        </p:spPr>
        <p:style>
          <a:lnRef idx="2">
            <a:schemeClr val="accent1">
              <a:shade val="50000"/>
            </a:schemeClr>
          </a:lnRef>
          <a:fillRef idx="1002">
            <a:schemeClr val="lt2"/>
          </a:fillRef>
          <a:effectRef idx="0">
            <a:schemeClr val="accent1"/>
          </a:effectRef>
          <a:fontRef idx="minor">
            <a:schemeClr val="lt1"/>
          </a:fontRef>
        </p:style>
        <p:txBody>
          <a:bodyPr wrap="square" numCol="1" rtlCol="0" anchor="ctr">
            <a:spAutoFit/>
          </a:bodyPr>
          <a:lstStyle/>
          <a:p>
            <a:r>
              <a:rPr lang="en-US" altLang="ko-KR" sz="1600" dirty="0">
                <a:solidFill>
                  <a:schemeClr val="tx1"/>
                </a:solidFill>
                <a:latin typeface="Courier New" pitchFamily="49" charset="0"/>
                <a:cs typeface="Courier New" pitchFamily="49" charset="0"/>
              </a:rPr>
              <a:t>01</a:t>
            </a:r>
            <a:r>
              <a:rPr lang="en-US" altLang="ko-KR" sz="1600" dirty="0" smtClean="0">
                <a:solidFill>
                  <a:schemeClr val="tx1"/>
                </a:solidFill>
                <a:latin typeface="Courier New" pitchFamily="49" charset="0"/>
                <a:cs typeface="Courier New" pitchFamily="49" charset="0"/>
              </a:rPr>
              <a:t>: length </a:t>
            </a:r>
            <a:r>
              <a:rPr lang="en-US" altLang="ko-KR" sz="1600" dirty="0">
                <a:solidFill>
                  <a:schemeClr val="tx1"/>
                </a:solidFill>
                <a:latin typeface="Courier New" pitchFamily="49" charset="0"/>
                <a:cs typeface="Courier New" pitchFamily="49" charset="0"/>
              </a:rPr>
              <a:t>= read(</a:t>
            </a:r>
            <a:r>
              <a:rPr lang="en-US" altLang="ko-KR" sz="1600" dirty="0" err="1">
                <a:solidFill>
                  <a:schemeClr val="tx1"/>
                </a:solidFill>
                <a:latin typeface="Courier New" pitchFamily="49" charset="0"/>
                <a:cs typeface="Courier New" pitchFamily="49" charset="0"/>
              </a:rPr>
              <a:t>event_queue</a:t>
            </a:r>
            <a:r>
              <a:rPr lang="en-US" altLang="ko-KR" sz="1600" dirty="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buf</a:t>
            </a:r>
            <a:r>
              <a:rPr lang="en-US" altLang="ko-KR" sz="1600" dirty="0">
                <a:solidFill>
                  <a:schemeClr val="tx1"/>
                </a:solidFill>
                <a:latin typeface="Courier New" pitchFamily="49" charset="0"/>
                <a:cs typeface="Courier New" pitchFamily="49" charset="0"/>
              </a:rPr>
              <a:t>, BUF_LEN);</a:t>
            </a:r>
          </a:p>
          <a:p>
            <a:r>
              <a:rPr lang="en-US" altLang="ko-KR" sz="1600" dirty="0">
                <a:solidFill>
                  <a:schemeClr val="tx1"/>
                </a:solidFill>
                <a:latin typeface="Courier New" pitchFamily="49" charset="0"/>
                <a:cs typeface="Courier New" pitchFamily="49" charset="0"/>
              </a:rPr>
              <a:t>02</a:t>
            </a:r>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i</a:t>
            </a:r>
            <a:r>
              <a:rPr lang="en-US" altLang="ko-KR" sz="1600" dirty="0" smtClean="0">
                <a:solidFill>
                  <a:schemeClr val="tx1"/>
                </a:solidFill>
                <a:latin typeface="Courier New" pitchFamily="49" charset="0"/>
                <a:cs typeface="Courier New" pitchFamily="49" charset="0"/>
              </a:rPr>
              <a:t>=0</a:t>
            </a:r>
            <a:r>
              <a:rPr lang="en-US" altLang="ko-KR" sz="1600" dirty="0">
                <a:solidFill>
                  <a:schemeClr val="tx1"/>
                </a:solidFill>
                <a:latin typeface="Courier New" pitchFamily="49" charset="0"/>
                <a:cs typeface="Courier New" pitchFamily="49" charset="0"/>
              </a:rPr>
              <a:t>;</a:t>
            </a:r>
          </a:p>
          <a:p>
            <a:r>
              <a:rPr lang="en-US" altLang="ko-KR" sz="1600" dirty="0">
                <a:solidFill>
                  <a:schemeClr val="tx1"/>
                </a:solidFill>
                <a:latin typeface="Courier New" pitchFamily="49" charset="0"/>
                <a:cs typeface="Courier New" pitchFamily="49" charset="0"/>
              </a:rPr>
              <a:t>03</a:t>
            </a:r>
            <a:r>
              <a:rPr lang="en-US" altLang="ko-KR" sz="1600" dirty="0" smtClean="0">
                <a:solidFill>
                  <a:schemeClr val="tx1"/>
                </a:solidFill>
                <a:latin typeface="Courier New" pitchFamily="49" charset="0"/>
                <a:cs typeface="Courier New" pitchFamily="49" charset="0"/>
              </a:rPr>
              <a:t>: while</a:t>
            </a:r>
            <a:r>
              <a:rPr lang="en-US" altLang="ko-KR" sz="1600" dirty="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i</a:t>
            </a:r>
            <a:r>
              <a:rPr lang="en-US" altLang="ko-KR" sz="1600" dirty="0" smtClean="0">
                <a:solidFill>
                  <a:schemeClr val="tx1"/>
                </a:solidFill>
                <a:latin typeface="Courier New" pitchFamily="49" charset="0"/>
                <a:cs typeface="Courier New" pitchFamily="49" charset="0"/>
              </a:rPr>
              <a:t> &lt; length </a:t>
            </a:r>
            <a:r>
              <a:rPr lang="en-US" altLang="ko-KR" sz="1600" dirty="0">
                <a:solidFill>
                  <a:schemeClr val="tx1"/>
                </a:solidFill>
                <a:latin typeface="Courier New" pitchFamily="49" charset="0"/>
                <a:cs typeface="Courier New" pitchFamily="49" charset="0"/>
              </a:rPr>
              <a:t>){</a:t>
            </a:r>
          </a:p>
          <a:p>
            <a:r>
              <a:rPr lang="en-US" altLang="ko-KR" sz="1600" dirty="0">
                <a:solidFill>
                  <a:schemeClr val="tx1"/>
                </a:solidFill>
                <a:latin typeface="Courier New" pitchFamily="49" charset="0"/>
                <a:cs typeface="Courier New" pitchFamily="49" charset="0"/>
              </a:rPr>
              <a:t>04: </a:t>
            </a:r>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struct</a:t>
            </a:r>
            <a:r>
              <a:rPr lang="en-US" altLang="ko-KR" sz="1600" dirty="0" smtClean="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inotify_event</a:t>
            </a:r>
            <a:r>
              <a:rPr lang="en-US" altLang="ko-KR" sz="1600" dirty="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ev</a:t>
            </a:r>
            <a:r>
              <a:rPr lang="en-US" altLang="ko-KR" sz="1600" dirty="0">
                <a:solidFill>
                  <a:schemeClr val="tx1"/>
                </a:solidFill>
                <a:latin typeface="Courier New" pitchFamily="49" charset="0"/>
                <a:cs typeface="Courier New" pitchFamily="49" charset="0"/>
              </a:rPr>
              <a:t> =</a:t>
            </a:r>
          </a:p>
          <a:p>
            <a:r>
              <a:rPr lang="en-US" altLang="ko-KR" sz="1600" dirty="0">
                <a:solidFill>
                  <a:schemeClr val="tx1"/>
                </a:solidFill>
                <a:latin typeface="Courier New" pitchFamily="49" charset="0"/>
                <a:cs typeface="Courier New" pitchFamily="49" charset="0"/>
              </a:rPr>
              <a:t>05: </a:t>
            </a:r>
            <a:r>
              <a:rPr lang="en-US" altLang="ko-KR" sz="1600" dirty="0" smtClean="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struct</a:t>
            </a:r>
            <a:r>
              <a:rPr lang="en-US" altLang="ko-KR" sz="1600" dirty="0">
                <a:solidFill>
                  <a:schemeClr val="tx1"/>
                </a:solidFill>
                <a:latin typeface="Courier New" pitchFamily="49" charset="0"/>
                <a:cs typeface="Courier New" pitchFamily="49" charset="0"/>
              </a:rPr>
              <a:t> </a:t>
            </a:r>
            <a:r>
              <a:rPr lang="en-US" altLang="ko-KR" sz="1600" dirty="0" err="1">
                <a:solidFill>
                  <a:schemeClr val="tx1"/>
                </a:solidFill>
                <a:latin typeface="Courier New" pitchFamily="49" charset="0"/>
                <a:cs typeface="Courier New" pitchFamily="49" charset="0"/>
              </a:rPr>
              <a:t>inotify_event</a:t>
            </a:r>
            <a:r>
              <a:rPr lang="en-US" altLang="ko-KR" sz="1600" dirty="0">
                <a:solidFill>
                  <a:schemeClr val="tx1"/>
                </a:solidFill>
                <a:latin typeface="Courier New" pitchFamily="49" charset="0"/>
                <a:cs typeface="Courier New" pitchFamily="49" charset="0"/>
              </a:rPr>
              <a:t>*)&amp;</a:t>
            </a:r>
            <a:r>
              <a:rPr lang="en-US" altLang="ko-KR" sz="1600" dirty="0" err="1">
                <a:solidFill>
                  <a:schemeClr val="tx1"/>
                </a:solidFill>
                <a:latin typeface="Courier New" pitchFamily="49" charset="0"/>
                <a:cs typeface="Courier New" pitchFamily="49" charset="0"/>
              </a:rPr>
              <a:t>buf</a:t>
            </a:r>
            <a:r>
              <a:rPr lang="en-US" altLang="ko-KR" sz="1600" dirty="0">
                <a:solidFill>
                  <a:schemeClr val="tx1"/>
                </a:solidFill>
                <a:latin typeface="Courier New" pitchFamily="49" charset="0"/>
                <a:cs typeface="Courier New" pitchFamily="49" charset="0"/>
              </a:rPr>
              <a:t>[</a:t>
            </a:r>
            <a:r>
              <a:rPr lang="en-US" altLang="ko-KR" sz="1600" dirty="0" err="1">
                <a:solidFill>
                  <a:schemeClr val="tx1"/>
                </a:solidFill>
                <a:latin typeface="Courier New" pitchFamily="49" charset="0"/>
                <a:cs typeface="Courier New" pitchFamily="49" charset="0"/>
              </a:rPr>
              <a:t>i</a:t>
            </a:r>
            <a:r>
              <a:rPr lang="en-US" altLang="ko-KR" sz="1600" dirty="0">
                <a:solidFill>
                  <a:schemeClr val="tx1"/>
                </a:solidFill>
                <a:latin typeface="Courier New" pitchFamily="49" charset="0"/>
                <a:cs typeface="Courier New" pitchFamily="49" charset="0"/>
              </a:rPr>
              <a:t>];</a:t>
            </a:r>
          </a:p>
          <a:p>
            <a:r>
              <a:rPr lang="en-US" altLang="ko-KR" sz="1600" dirty="0">
                <a:solidFill>
                  <a:schemeClr val="tx1"/>
                </a:solidFill>
                <a:latin typeface="Courier New" pitchFamily="49" charset="0"/>
                <a:cs typeface="Courier New" pitchFamily="49" charset="0"/>
              </a:rPr>
              <a:t>06: </a:t>
            </a:r>
            <a:r>
              <a:rPr lang="en-US" altLang="ko-KR" sz="1600" dirty="0" smtClean="0">
                <a:solidFill>
                  <a:schemeClr val="tx1"/>
                </a:solidFill>
                <a:latin typeface="Courier New" pitchFamily="49" charset="0"/>
                <a:cs typeface="Courier New" pitchFamily="49" charset="0"/>
              </a:rPr>
              <a:t>  ...</a:t>
            </a:r>
            <a:endParaRPr lang="en-US" altLang="ko-KR" sz="1600" dirty="0">
              <a:solidFill>
                <a:schemeClr val="tx1"/>
              </a:solidFill>
              <a:latin typeface="Courier New" pitchFamily="49" charset="0"/>
              <a:cs typeface="Courier New" pitchFamily="49" charset="0"/>
            </a:endParaRPr>
          </a:p>
          <a:p>
            <a:r>
              <a:rPr lang="en-US" altLang="ko-KR" sz="1600" b="1" dirty="0">
                <a:solidFill>
                  <a:srgbClr val="FF0000"/>
                </a:solidFill>
                <a:latin typeface="Courier New" pitchFamily="49" charset="0"/>
                <a:cs typeface="Courier New" pitchFamily="49" charset="0"/>
              </a:rPr>
              <a:t>07: </a:t>
            </a:r>
            <a:r>
              <a:rPr lang="en-US" altLang="ko-KR" sz="1600" b="1" dirty="0" smtClean="0">
                <a:solidFill>
                  <a:srgbClr val="FF0000"/>
                </a:solidFill>
                <a:latin typeface="Courier New" pitchFamily="49" charset="0"/>
                <a:cs typeface="Courier New" pitchFamily="49" charset="0"/>
              </a:rPr>
              <a:t>  if </a:t>
            </a:r>
            <a:r>
              <a:rPr lang="en-US" altLang="ko-KR" sz="1600" b="1" dirty="0">
                <a:solidFill>
                  <a:srgbClr val="FF0000"/>
                </a:solidFill>
                <a:latin typeface="Courier New" pitchFamily="49" charset="0"/>
                <a:cs typeface="Courier New" pitchFamily="49" charset="0"/>
              </a:rPr>
              <a:t>(</a:t>
            </a:r>
            <a:r>
              <a:rPr lang="en-US" altLang="ko-KR" sz="1600" b="1" dirty="0" err="1">
                <a:solidFill>
                  <a:srgbClr val="FF0000"/>
                </a:solidFill>
                <a:latin typeface="Courier New" pitchFamily="49" charset="0"/>
                <a:cs typeface="Courier New" pitchFamily="49" charset="0"/>
              </a:rPr>
              <a:t>ev</a:t>
            </a:r>
            <a:r>
              <a:rPr lang="en-US" altLang="ko-KR" sz="1600" b="1" dirty="0">
                <a:solidFill>
                  <a:srgbClr val="FF0000"/>
                </a:solidFill>
                <a:latin typeface="Courier New" pitchFamily="49" charset="0"/>
                <a:cs typeface="Courier New" pitchFamily="49" charset="0"/>
              </a:rPr>
              <a:t>-&gt;</a:t>
            </a:r>
            <a:r>
              <a:rPr lang="en-US" altLang="ko-KR" sz="1600" b="1" dirty="0" err="1" smtClean="0">
                <a:solidFill>
                  <a:srgbClr val="FF0000"/>
                </a:solidFill>
                <a:latin typeface="Courier New" pitchFamily="49" charset="0"/>
                <a:cs typeface="Courier New" pitchFamily="49" charset="0"/>
              </a:rPr>
              <a:t>wd</a:t>
            </a:r>
            <a:r>
              <a:rPr lang="en-US" altLang="ko-KR" sz="1600" b="1" dirty="0" smtClean="0">
                <a:solidFill>
                  <a:srgbClr val="FF0000"/>
                </a:solidFill>
                <a:latin typeface="Courier New" pitchFamily="49" charset="0"/>
                <a:cs typeface="Courier New" pitchFamily="49" charset="0"/>
              </a:rPr>
              <a:t> &lt; 1</a:t>
            </a:r>
            <a:r>
              <a:rPr lang="en-US" altLang="ko-KR" sz="1600" b="1" dirty="0">
                <a:solidFill>
                  <a:srgbClr val="FF0000"/>
                </a:solidFill>
                <a:latin typeface="Courier New" pitchFamily="49" charset="0"/>
                <a:cs typeface="Courier New" pitchFamily="49" charset="0"/>
              </a:rPr>
              <a:t>) {</a:t>
            </a:r>
          </a:p>
          <a:p>
            <a:r>
              <a:rPr lang="en-US" altLang="ko-KR" sz="1600" b="1" dirty="0">
                <a:solidFill>
                  <a:srgbClr val="FF0000"/>
                </a:solidFill>
                <a:latin typeface="Courier New" pitchFamily="49" charset="0"/>
                <a:cs typeface="Courier New" pitchFamily="49" charset="0"/>
              </a:rPr>
              <a:t>08: </a:t>
            </a:r>
            <a:r>
              <a:rPr lang="en-US" altLang="ko-KR" sz="1600" b="1" dirty="0" smtClean="0">
                <a:solidFill>
                  <a:srgbClr val="FF0000"/>
                </a:solidFill>
                <a:latin typeface="Courier New" pitchFamily="49" charset="0"/>
                <a:cs typeface="Courier New" pitchFamily="49" charset="0"/>
              </a:rPr>
              <a:t>    ERROR</a:t>
            </a:r>
            <a:r>
              <a:rPr lang="en-US" altLang="ko-KR" sz="1600" b="1" dirty="0">
                <a:solidFill>
                  <a:srgbClr val="FF0000"/>
                </a:solidFill>
                <a:latin typeface="Courier New" pitchFamily="49" charset="0"/>
                <a:cs typeface="Courier New" pitchFamily="49" charset="0"/>
              </a:rPr>
              <a:t>("invalid </a:t>
            </a:r>
            <a:r>
              <a:rPr lang="en-US" altLang="ko-KR" sz="1600" b="1" dirty="0" err="1">
                <a:solidFill>
                  <a:srgbClr val="FF0000"/>
                </a:solidFill>
                <a:latin typeface="Courier New" pitchFamily="49" charset="0"/>
                <a:cs typeface="Courier New" pitchFamily="49" charset="0"/>
              </a:rPr>
              <a:t>wd</a:t>
            </a:r>
            <a:r>
              <a:rPr lang="en-US" altLang="ko-KR" sz="1600" b="1" dirty="0">
                <a:solidFill>
                  <a:srgbClr val="FF0000"/>
                </a:solidFill>
                <a:latin typeface="Courier New" pitchFamily="49" charset="0"/>
                <a:cs typeface="Courier New" pitchFamily="49" charset="0"/>
              </a:rPr>
              <a:t> : %d",</a:t>
            </a:r>
            <a:r>
              <a:rPr lang="en-US" altLang="ko-KR" sz="1600" b="1" dirty="0" err="1">
                <a:solidFill>
                  <a:srgbClr val="FF0000"/>
                </a:solidFill>
                <a:latin typeface="Courier New" pitchFamily="49" charset="0"/>
                <a:cs typeface="Courier New" pitchFamily="49" charset="0"/>
              </a:rPr>
              <a:t>ev</a:t>
            </a:r>
            <a:r>
              <a:rPr lang="en-US" altLang="ko-KR" sz="1600" b="1" dirty="0">
                <a:solidFill>
                  <a:srgbClr val="FF0000"/>
                </a:solidFill>
                <a:latin typeface="Courier New" pitchFamily="49" charset="0"/>
                <a:cs typeface="Courier New" pitchFamily="49" charset="0"/>
              </a:rPr>
              <a:t>-&gt;</a:t>
            </a:r>
            <a:r>
              <a:rPr lang="en-US" altLang="ko-KR" sz="1600" b="1" dirty="0" err="1">
                <a:solidFill>
                  <a:srgbClr val="FF0000"/>
                </a:solidFill>
                <a:latin typeface="Courier New" pitchFamily="49" charset="0"/>
                <a:cs typeface="Courier New" pitchFamily="49" charset="0"/>
              </a:rPr>
              <a:t>wd</a:t>
            </a:r>
            <a:r>
              <a:rPr lang="en-US" altLang="ko-KR" sz="1600" b="1" dirty="0">
                <a:solidFill>
                  <a:srgbClr val="FF0000"/>
                </a:solidFill>
                <a:latin typeface="Courier New" pitchFamily="49" charset="0"/>
                <a:cs typeface="Courier New" pitchFamily="49" charset="0"/>
              </a:rPr>
              <a:t>);</a:t>
            </a:r>
          </a:p>
          <a:p>
            <a:r>
              <a:rPr lang="en-US" altLang="ko-KR" sz="1600" b="1" dirty="0">
                <a:solidFill>
                  <a:srgbClr val="FF0000"/>
                </a:solidFill>
                <a:latin typeface="Courier New" pitchFamily="49" charset="0"/>
                <a:cs typeface="Courier New" pitchFamily="49" charset="0"/>
              </a:rPr>
              <a:t>09: </a:t>
            </a:r>
            <a:r>
              <a:rPr lang="en-US" altLang="ko-KR" sz="1600" b="1" dirty="0" smtClean="0">
                <a:solidFill>
                  <a:srgbClr val="FF0000"/>
                </a:solidFill>
                <a:latin typeface="Courier New" pitchFamily="49" charset="0"/>
                <a:cs typeface="Courier New" pitchFamily="49" charset="0"/>
              </a:rPr>
              <a:t>    continue</a:t>
            </a:r>
            <a:r>
              <a:rPr lang="en-US" altLang="ko-KR" sz="1600" b="1" dirty="0">
                <a:solidFill>
                  <a:srgbClr val="FF0000"/>
                </a:solidFill>
                <a:latin typeface="Courier New" pitchFamily="49" charset="0"/>
                <a:cs typeface="Courier New" pitchFamily="49" charset="0"/>
              </a:rPr>
              <a:t>;} //</a:t>
            </a:r>
            <a:r>
              <a:rPr lang="en-US" altLang="ko-KR" sz="1600" b="1" dirty="0" err="1">
                <a:solidFill>
                  <a:srgbClr val="FF0000"/>
                </a:solidFill>
                <a:latin typeface="Courier New" pitchFamily="49" charset="0"/>
                <a:cs typeface="Courier New" pitchFamily="49" charset="0"/>
              </a:rPr>
              <a:t>ev</a:t>
            </a:r>
            <a:r>
              <a:rPr lang="en-US" altLang="ko-KR" sz="1600" b="1" dirty="0">
                <a:solidFill>
                  <a:srgbClr val="FF0000"/>
                </a:solidFill>
                <a:latin typeface="Courier New" pitchFamily="49" charset="0"/>
                <a:cs typeface="Courier New" pitchFamily="49" charset="0"/>
              </a:rPr>
              <a:t> is NOT removed from the queue</a:t>
            </a:r>
          </a:p>
          <a:p>
            <a:r>
              <a:rPr lang="en-US" altLang="ko-KR" sz="1600" dirty="0">
                <a:solidFill>
                  <a:schemeClr val="tx1"/>
                </a:solidFill>
                <a:latin typeface="Courier New" pitchFamily="49" charset="0"/>
                <a:cs typeface="Courier New" pitchFamily="49" charset="0"/>
              </a:rPr>
              <a:t>10: </a:t>
            </a:r>
            <a:r>
              <a:rPr lang="en-US" altLang="ko-KR" sz="1600" dirty="0" smtClean="0">
                <a:solidFill>
                  <a:schemeClr val="tx1"/>
                </a:solidFill>
                <a:latin typeface="Courier New" pitchFamily="49" charset="0"/>
                <a:cs typeface="Courier New" pitchFamily="49" charset="0"/>
              </a:rPr>
              <a:t>  else </a:t>
            </a:r>
            <a:r>
              <a:rPr lang="en-US" altLang="ko-KR" sz="1600" dirty="0">
                <a:solidFill>
                  <a:schemeClr val="tx1"/>
                </a:solidFill>
                <a:latin typeface="Courier New" pitchFamily="49" charset="0"/>
                <a:cs typeface="Courier New" pitchFamily="49" charset="0"/>
              </a:rPr>
              <a:t>if (</a:t>
            </a:r>
            <a:r>
              <a:rPr lang="en-US" altLang="ko-KR" sz="1600" dirty="0" err="1">
                <a:solidFill>
                  <a:schemeClr val="tx1"/>
                </a:solidFill>
                <a:latin typeface="Courier New" pitchFamily="49" charset="0"/>
                <a:cs typeface="Courier New" pitchFamily="49" charset="0"/>
              </a:rPr>
              <a:t>ev</a:t>
            </a:r>
            <a:r>
              <a:rPr lang="en-US" altLang="ko-KR" sz="1600" dirty="0">
                <a:solidFill>
                  <a:schemeClr val="tx1"/>
                </a:solidFill>
                <a:latin typeface="Courier New" pitchFamily="49" charset="0"/>
                <a:cs typeface="Courier New" pitchFamily="49" charset="0"/>
              </a:rPr>
              <a:t>-&gt;mask &amp; MOVE_IN){</a:t>
            </a:r>
          </a:p>
          <a:p>
            <a:r>
              <a:rPr lang="en-US" altLang="ko-KR" sz="1600" dirty="0">
                <a:solidFill>
                  <a:schemeClr val="tx1"/>
                </a:solidFill>
                <a:latin typeface="Courier New" pitchFamily="49" charset="0"/>
                <a:cs typeface="Courier New" pitchFamily="49" charset="0"/>
              </a:rPr>
              <a:t>11: </a:t>
            </a:r>
            <a:r>
              <a:rPr lang="en-US" altLang="ko-KR" sz="1600" dirty="0" smtClean="0">
                <a:solidFill>
                  <a:schemeClr val="tx1"/>
                </a:solidFill>
                <a:latin typeface="Courier New" pitchFamily="49" charset="0"/>
                <a:cs typeface="Courier New" pitchFamily="49" charset="0"/>
              </a:rPr>
              <a:t>    ... </a:t>
            </a:r>
            <a:r>
              <a:rPr lang="en-US" altLang="ko-KR" sz="1600" dirty="0">
                <a:solidFill>
                  <a:schemeClr val="tx1"/>
                </a:solidFill>
                <a:latin typeface="Courier New" pitchFamily="49" charset="0"/>
                <a:cs typeface="Courier New" pitchFamily="49" charset="0"/>
              </a:rPr>
              <a:t>// notify registered programs</a:t>
            </a:r>
          </a:p>
          <a:p>
            <a:r>
              <a:rPr lang="en-US" altLang="ko-KR" sz="1600" b="1" dirty="0">
                <a:solidFill>
                  <a:schemeClr val="tx1"/>
                </a:solidFill>
                <a:latin typeface="Courier New" pitchFamily="49" charset="0"/>
                <a:cs typeface="Courier New" pitchFamily="49" charset="0"/>
              </a:rPr>
              <a:t>12: </a:t>
            </a:r>
            <a:r>
              <a:rPr lang="en-US" altLang="ko-KR" sz="1600" b="1" dirty="0" smtClean="0">
                <a:solidFill>
                  <a:schemeClr val="tx1"/>
                </a:solidFill>
                <a:latin typeface="Courier New" pitchFamily="49" charset="0"/>
                <a:cs typeface="Courier New" pitchFamily="49" charset="0"/>
              </a:rPr>
              <a:t>    </a:t>
            </a:r>
            <a:r>
              <a:rPr lang="en-US" altLang="ko-KR" sz="1600" b="1" dirty="0" err="1" smtClean="0">
                <a:solidFill>
                  <a:schemeClr val="tx1"/>
                </a:solidFill>
                <a:latin typeface="Courier New" pitchFamily="49" charset="0"/>
                <a:cs typeface="Courier New" pitchFamily="49" charset="0"/>
              </a:rPr>
              <a:t>i</a:t>
            </a:r>
            <a:r>
              <a:rPr lang="en-US" altLang="ko-KR" sz="1600" b="1" dirty="0" smtClean="0">
                <a:solidFill>
                  <a:schemeClr val="tx1"/>
                </a:solidFill>
                <a:latin typeface="Courier New" pitchFamily="49" charset="0"/>
                <a:cs typeface="Courier New" pitchFamily="49" charset="0"/>
              </a:rPr>
              <a:t> += </a:t>
            </a:r>
            <a:r>
              <a:rPr lang="en-US" altLang="ko-KR" sz="1600" b="1" dirty="0" err="1" smtClean="0">
                <a:solidFill>
                  <a:schemeClr val="tx1"/>
                </a:solidFill>
                <a:latin typeface="Courier New" pitchFamily="49" charset="0"/>
                <a:cs typeface="Courier New" pitchFamily="49" charset="0"/>
              </a:rPr>
              <a:t>ev_len</a:t>
            </a:r>
            <a:r>
              <a:rPr lang="en-US" altLang="ko-KR" sz="1600" b="1" dirty="0" smtClean="0">
                <a:solidFill>
                  <a:schemeClr val="tx1"/>
                </a:solidFill>
                <a:latin typeface="Courier New" pitchFamily="49" charset="0"/>
                <a:cs typeface="Courier New" pitchFamily="49" charset="0"/>
              </a:rPr>
              <a:t>(</a:t>
            </a:r>
            <a:r>
              <a:rPr lang="en-US" altLang="ko-KR" sz="1600" b="1" dirty="0" err="1" smtClean="0">
                <a:solidFill>
                  <a:schemeClr val="tx1"/>
                </a:solidFill>
                <a:latin typeface="Courier New" pitchFamily="49" charset="0"/>
                <a:cs typeface="Courier New" pitchFamily="49" charset="0"/>
              </a:rPr>
              <a:t>ev</a:t>
            </a:r>
            <a:r>
              <a:rPr lang="en-US" altLang="ko-KR" sz="1600" b="1" dirty="0" smtClean="0">
                <a:solidFill>
                  <a:schemeClr val="tx1"/>
                </a:solidFill>
                <a:latin typeface="Courier New" pitchFamily="49" charset="0"/>
                <a:cs typeface="Courier New" pitchFamily="49" charset="0"/>
              </a:rPr>
              <a:t>); //</a:t>
            </a:r>
            <a:r>
              <a:rPr lang="en-US" altLang="ko-KR" sz="1600" b="1" dirty="0" err="1">
                <a:solidFill>
                  <a:schemeClr val="tx1"/>
                </a:solidFill>
                <a:latin typeface="Courier New" pitchFamily="49" charset="0"/>
                <a:cs typeface="Courier New" pitchFamily="49" charset="0"/>
              </a:rPr>
              <a:t>ev</a:t>
            </a:r>
            <a:r>
              <a:rPr lang="en-US" altLang="ko-KR" sz="1600" b="1" dirty="0">
                <a:solidFill>
                  <a:schemeClr val="tx1"/>
                </a:solidFill>
                <a:latin typeface="Courier New" pitchFamily="49" charset="0"/>
                <a:cs typeface="Courier New" pitchFamily="49" charset="0"/>
              </a:rPr>
              <a:t> is removed from the queue</a:t>
            </a:r>
          </a:p>
          <a:p>
            <a:r>
              <a:rPr lang="en-US" altLang="ko-KR" sz="1600" dirty="0">
                <a:solidFill>
                  <a:schemeClr val="tx1"/>
                </a:solidFill>
                <a:latin typeface="Courier New" pitchFamily="49" charset="0"/>
                <a:cs typeface="Courier New" pitchFamily="49" charset="0"/>
              </a:rPr>
              <a:t>13: </a:t>
            </a:r>
            <a:r>
              <a:rPr lang="en-US" altLang="ko-KR" sz="1600" dirty="0" smtClean="0">
                <a:solidFill>
                  <a:schemeClr val="tx1"/>
                </a:solidFill>
                <a:latin typeface="Courier New" pitchFamily="49" charset="0"/>
                <a:cs typeface="Courier New" pitchFamily="49" charset="0"/>
              </a:rPr>
              <a:t>  } </a:t>
            </a:r>
            <a:r>
              <a:rPr lang="en-US" altLang="ko-KR" sz="1600" dirty="0">
                <a:solidFill>
                  <a:schemeClr val="tx1"/>
                </a:solidFill>
                <a:latin typeface="Courier New" pitchFamily="49" charset="0"/>
                <a:cs typeface="Courier New" pitchFamily="49" charset="0"/>
              </a:rPr>
              <a:t>else if (</a:t>
            </a:r>
            <a:r>
              <a:rPr lang="en-US" altLang="ko-KR" sz="1600" dirty="0" err="1">
                <a:solidFill>
                  <a:schemeClr val="tx1"/>
                </a:solidFill>
                <a:latin typeface="Courier New" pitchFamily="49" charset="0"/>
                <a:cs typeface="Courier New" pitchFamily="49" charset="0"/>
              </a:rPr>
              <a:t>ev</a:t>
            </a:r>
            <a:r>
              <a:rPr lang="en-US" altLang="ko-KR" sz="1600" dirty="0">
                <a:solidFill>
                  <a:schemeClr val="tx1"/>
                </a:solidFill>
                <a:latin typeface="Courier New" pitchFamily="49" charset="0"/>
                <a:cs typeface="Courier New" pitchFamily="49" charset="0"/>
              </a:rPr>
              <a:t>-&gt;mask &amp; DELETE){ </a:t>
            </a:r>
            <a:r>
              <a:rPr lang="en-US" altLang="ko-KR" sz="1600" dirty="0" smtClean="0">
                <a:solidFill>
                  <a:schemeClr val="tx1"/>
                </a:solidFill>
                <a:latin typeface="Courier New" pitchFamily="49" charset="0"/>
                <a:cs typeface="Courier New" pitchFamily="49" charset="0"/>
              </a:rPr>
              <a:t>...</a:t>
            </a:r>
            <a:endParaRPr lang="en-US" altLang="ko-KR" sz="1600" dirty="0">
              <a:solidFill>
                <a:schemeClr val="tx1"/>
              </a:solidFill>
              <a:latin typeface="Courier New" pitchFamily="49" charset="0"/>
              <a:cs typeface="Courier New" pitchFamily="49" charset="0"/>
            </a:endParaRPr>
          </a:p>
        </p:txBody>
      </p:sp>
      <p:sp>
        <p:nvSpPr>
          <p:cNvPr id="9" name="날짜 개체 틀 8"/>
          <p:cNvSpPr>
            <a:spLocks noGrp="1"/>
          </p:cNvSpPr>
          <p:nvPr>
            <p:ph type="dt" sz="half" idx="10"/>
          </p:nvPr>
        </p:nvSpPr>
        <p:spPr/>
        <p:txBody>
          <a:bodyPr/>
          <a:lstStyle/>
          <a:p>
            <a:fld id="{3D34CBEA-0159-4580-B6AC-A2CE417933EB}" type="datetime1">
              <a:rPr lang="en-US" altLang="ko-KR" smtClean="0"/>
              <a:t>4/18/2012</a:t>
            </a:fld>
            <a:endParaRPr lang="en-US"/>
          </a:p>
        </p:txBody>
      </p:sp>
      <p:sp>
        <p:nvSpPr>
          <p:cNvPr id="10" name="Content Placeholder 4"/>
          <p:cNvSpPr>
            <a:spLocks noGrp="1"/>
          </p:cNvSpPr>
          <p:nvPr>
            <p:ph sz="quarter" idx="4294967295"/>
          </p:nvPr>
        </p:nvSpPr>
        <p:spPr>
          <a:xfrm>
            <a:off x="228600" y="685800"/>
            <a:ext cx="8763000" cy="2590800"/>
          </a:xfrm>
          <a:prstGeom prst="rect">
            <a:avLst/>
          </a:prstGeom>
        </p:spPr>
        <p:txBody>
          <a:bodyPr>
            <a:normAutofit lnSpcReduction="10000"/>
          </a:bodyPr>
          <a:lstStyle/>
          <a:p>
            <a:pPr>
              <a:spcBef>
                <a:spcPts val="1000"/>
              </a:spcBef>
            </a:pPr>
            <a:r>
              <a:rPr lang="en-US" altLang="ko-KR" sz="2000" dirty="0" smtClean="0">
                <a:latin typeface="Calibri" pitchFamily="34" charset="0"/>
                <a:cs typeface="Calibri" pitchFamily="34" charset="0"/>
              </a:rPr>
              <a:t>We found an infinite loop bug in the SLP FM</a:t>
            </a:r>
          </a:p>
          <a:p>
            <a:pPr>
              <a:spcBef>
                <a:spcPts val="1000"/>
              </a:spcBef>
            </a:pPr>
            <a:r>
              <a:rPr lang="en-US" altLang="ko-KR" sz="2000" dirty="0" smtClean="0">
                <a:latin typeface="Calibri" pitchFamily="34" charset="0"/>
                <a:cs typeface="Calibri" pitchFamily="34" charset="0"/>
              </a:rPr>
              <a:t>If </a:t>
            </a:r>
            <a:r>
              <a:rPr lang="en-US" altLang="ko-KR" sz="2000" dirty="0" err="1" smtClean="0">
                <a:latin typeface="Courier New" pitchFamily="49" charset="0"/>
                <a:cs typeface="Courier New" pitchFamily="49" charset="0"/>
              </a:rPr>
              <a:t>ev</a:t>
            </a:r>
            <a:r>
              <a:rPr lang="en-US" altLang="ko-KR" sz="2000" dirty="0" smtClean="0">
                <a:latin typeface="Courier New" pitchFamily="49" charset="0"/>
                <a:cs typeface="Courier New" pitchFamily="49" charset="0"/>
              </a:rPr>
              <a:t>-&gt;</a:t>
            </a:r>
            <a:r>
              <a:rPr lang="en-US" altLang="ko-KR" sz="2000" dirty="0" err="1" smtClean="0">
                <a:latin typeface="Courier New" pitchFamily="49" charset="0"/>
                <a:cs typeface="Courier New" pitchFamily="49" charset="0"/>
              </a:rPr>
              <a:t>wd</a:t>
            </a:r>
            <a:r>
              <a:rPr lang="en-US" altLang="ko-KR" sz="2000" dirty="0" smtClean="0">
                <a:latin typeface="Courier New" pitchFamily="49" charset="0"/>
                <a:cs typeface="Courier New" pitchFamily="49" charset="0"/>
              </a:rPr>
              <a:t> &lt; 1</a:t>
            </a:r>
            <a:r>
              <a:rPr lang="en-US" altLang="ko-KR" sz="2000" dirty="0" smtClean="0">
                <a:latin typeface="Calibri" pitchFamily="34" charset="0"/>
                <a:cs typeface="Calibri" pitchFamily="34" charset="0"/>
              </a:rPr>
              <a:t>(line 7), file manager ignores the event read from an inotify read descriptor</a:t>
            </a:r>
          </a:p>
          <a:p>
            <a:pPr lvl="1">
              <a:spcBef>
                <a:spcPts val="1000"/>
              </a:spcBef>
            </a:pPr>
            <a:r>
              <a:rPr lang="en-US" altLang="ko-KR" sz="1700" dirty="0" smtClean="0">
                <a:latin typeface="Calibri" pitchFamily="34" charset="0"/>
                <a:cs typeface="Calibri" pitchFamily="34" charset="0"/>
              </a:rPr>
              <a:t>However, the value of </a:t>
            </a:r>
            <a:r>
              <a:rPr lang="en-US" altLang="ko-KR" sz="1700" dirty="0" smtClean="0">
                <a:latin typeface="Courier New" pitchFamily="49" charset="0"/>
                <a:cs typeface="Courier New" pitchFamily="49" charset="0"/>
              </a:rPr>
              <a:t>i</a:t>
            </a:r>
            <a:r>
              <a:rPr lang="en-US" altLang="ko-KR" sz="1700" dirty="0" smtClean="0">
                <a:latin typeface="Calibri" pitchFamily="34" charset="0"/>
                <a:cs typeface="Calibri" pitchFamily="34" charset="0"/>
              </a:rPr>
              <a:t>, an index of the inotify event in a buffer, is not increased</a:t>
            </a:r>
          </a:p>
          <a:p>
            <a:pPr lvl="1">
              <a:spcBef>
                <a:spcPts val="1000"/>
              </a:spcBef>
            </a:pPr>
            <a:r>
              <a:rPr lang="en-US" altLang="ko-KR" sz="1700" dirty="0" smtClean="0">
                <a:latin typeface="Calibri" pitchFamily="34" charset="0"/>
                <a:cs typeface="Calibri" pitchFamily="34" charset="0"/>
              </a:rPr>
              <a:t>Thus, a loop from line </a:t>
            </a:r>
            <a:r>
              <a:rPr lang="en-US" altLang="ko-KR" sz="1700" dirty="0">
                <a:latin typeface="Calibri" pitchFamily="34" charset="0"/>
                <a:cs typeface="Calibri" pitchFamily="34" charset="0"/>
              </a:rPr>
              <a:t>3</a:t>
            </a:r>
            <a:r>
              <a:rPr lang="en-US" altLang="ko-KR" sz="1700" dirty="0" smtClean="0">
                <a:latin typeface="Calibri" pitchFamily="34" charset="0"/>
                <a:cs typeface="Calibri" pitchFamily="34" charset="0"/>
              </a:rPr>
              <a:t> to line 9 is executed </a:t>
            </a:r>
            <a:r>
              <a:rPr lang="en-US" altLang="ko-KR" sz="1700" dirty="0" smtClean="0">
                <a:solidFill>
                  <a:srgbClr val="FF0000"/>
                </a:solidFill>
                <a:latin typeface="Calibri" pitchFamily="34" charset="0"/>
                <a:cs typeface="Calibri" pitchFamily="34" charset="0"/>
              </a:rPr>
              <a:t>infinitely</a:t>
            </a:r>
          </a:p>
          <a:p>
            <a:pPr>
              <a:spcBef>
                <a:spcPts val="1000"/>
              </a:spcBef>
            </a:pPr>
            <a:r>
              <a:rPr lang="en-US" altLang="ko-KR" sz="2000" dirty="0" smtClean="0">
                <a:latin typeface="Calibri" pitchFamily="34" charset="0"/>
                <a:cs typeface="Calibri" pitchFamily="34" charset="0"/>
              </a:rPr>
              <a:t>After fix the bug, CREST generated 138 TCs in 5 </a:t>
            </a:r>
            <a:r>
              <a:rPr lang="en-US" altLang="ko-KR" sz="2000" dirty="0" err="1" smtClean="0">
                <a:latin typeface="Calibri" pitchFamily="34" charset="0"/>
                <a:cs typeface="Calibri" pitchFamily="34" charset="0"/>
              </a:rPr>
              <a:t>mins</a:t>
            </a:r>
            <a:r>
              <a:rPr lang="en-US" altLang="ko-KR" sz="2000" dirty="0" smtClean="0">
                <a:latin typeface="Calibri" pitchFamily="34" charset="0"/>
                <a:cs typeface="Calibri" pitchFamily="34" charset="0"/>
              </a:rPr>
              <a:t> and 1750/8152 (21.5%) branches are covered</a:t>
            </a:r>
            <a:endParaRPr lang="en-US" altLang="ko-KR" sz="2000" dirty="0">
              <a:latin typeface="Calibri" pitchFamily="34" charset="0"/>
              <a:cs typeface="Calibri" pitchFamily="34" charset="0"/>
            </a:endParaRPr>
          </a:p>
        </p:txBody>
      </p:sp>
      <p:sp>
        <p:nvSpPr>
          <p:cNvPr id="3" name="바닥글 개체 틀 2"/>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684200676"/>
      </p:ext>
    </p:extLst>
  </p:cSld>
  <p:clrMapOvr>
    <a:masterClrMapping/>
  </p:clrMapOvr>
  <mc:AlternateContent xmlns:mc="http://schemas.openxmlformats.org/markup-compatibility/2006" xmlns:p14="http://schemas.microsoft.com/office/powerpoint/2010/main">
    <mc:Choice Requires="p14">
      <p:transition spd="slow" p14:dur="2000" advTm="74914"/>
    </mc:Choice>
    <mc:Fallback xmlns="">
      <p:transition spd="slow" advTm="7491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모서리가 둥근 직사각형 5"/>
          <p:cNvSpPr/>
          <p:nvPr/>
        </p:nvSpPr>
        <p:spPr>
          <a:xfrm>
            <a:off x="0" y="0"/>
            <a:ext cx="72390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Case 2: </a:t>
            </a:r>
            <a:r>
              <a:rPr lang="en-US" altLang="ko-KR" dirty="0" err="1" smtClean="0"/>
              <a:t>Busybox</a:t>
            </a:r>
            <a:r>
              <a:rPr lang="en-US" altLang="ko-KR" dirty="0" smtClean="0"/>
              <a:t> </a:t>
            </a:r>
            <a:r>
              <a:rPr lang="en-US" altLang="ko-KR" dirty="0" err="1" smtClean="0"/>
              <a:t>ls</a:t>
            </a:r>
            <a:r>
              <a:rPr lang="en-US" altLang="ko-KR" dirty="0" smtClean="0"/>
              <a:t> Utility</a:t>
            </a:r>
            <a:endParaRPr lang="ko-KR" altLang="en-US" dirty="0"/>
          </a:p>
        </p:txBody>
      </p:sp>
      <p:sp>
        <p:nvSpPr>
          <p:cNvPr id="3" name="날짜 개체 틀 2"/>
          <p:cNvSpPr>
            <a:spLocks noGrp="1"/>
          </p:cNvSpPr>
          <p:nvPr>
            <p:ph type="dt" sz="half" idx="10"/>
          </p:nvPr>
        </p:nvSpPr>
        <p:spPr/>
        <p:txBody>
          <a:bodyPr/>
          <a:lstStyle/>
          <a:p>
            <a:fld id="{BD8BDF1A-701D-4E5C-A759-FE6DC1FC7FB2}"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내용 개체 틀 4"/>
          <p:cNvSpPr>
            <a:spLocks noGrp="1"/>
          </p:cNvSpPr>
          <p:nvPr>
            <p:ph sz="quarter" idx="1"/>
          </p:nvPr>
        </p:nvSpPr>
        <p:spPr/>
        <p:txBody>
          <a:bodyPr/>
          <a:lstStyle/>
          <a:p>
            <a:r>
              <a:rPr lang="en-US" altLang="ko-KR" dirty="0" smtClean="0">
                <a:latin typeface="Calibri" pitchFamily="34" charset="0"/>
                <a:cs typeface="Calibri" pitchFamily="34" charset="0"/>
              </a:rPr>
              <a:t>Overview</a:t>
            </a:r>
          </a:p>
          <a:p>
            <a:r>
              <a:rPr lang="en-US" altLang="ko-KR" dirty="0" smtClean="0">
                <a:latin typeface="Calibri" pitchFamily="34" charset="0"/>
                <a:cs typeface="Calibri" pitchFamily="34" charset="0"/>
              </a:rPr>
              <a:t>Challenges</a:t>
            </a:r>
          </a:p>
          <a:p>
            <a:r>
              <a:rPr lang="en-US" altLang="ko-KR" dirty="0" smtClean="0">
                <a:latin typeface="Calibri" pitchFamily="34" charset="0"/>
                <a:cs typeface="Calibri" pitchFamily="34" charset="0"/>
              </a:rPr>
              <a:t>Symbolic input setting</a:t>
            </a:r>
          </a:p>
          <a:p>
            <a:r>
              <a:rPr lang="en-US" altLang="ko-KR" dirty="0" smtClean="0">
                <a:latin typeface="Calibri" pitchFamily="34" charset="0"/>
                <a:cs typeface="Calibri" pitchFamily="34" charset="0"/>
              </a:rPr>
              <a:t>Test oracles</a:t>
            </a:r>
          </a:p>
          <a:p>
            <a:r>
              <a:rPr lang="en-US" altLang="ko-KR" dirty="0" smtClean="0">
                <a:latin typeface="Calibri" pitchFamily="34" charset="0"/>
                <a:cs typeface="Calibri" pitchFamily="34" charset="0"/>
              </a:rPr>
              <a:t>Results</a:t>
            </a:r>
          </a:p>
        </p:txBody>
      </p:sp>
      <p:sp>
        <p:nvSpPr>
          <p:cNvPr id="7" name="바닥글 개체 틀 6"/>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9" name="내용 개체 틀 4"/>
          <p:cNvSpPr txBox="1">
            <a:spLocks/>
          </p:cNvSpPr>
          <p:nvPr/>
        </p:nvSpPr>
        <p:spPr>
          <a:xfrm>
            <a:off x="3352800" y="3505200"/>
            <a:ext cx="5486400" cy="2804160"/>
          </a:xfrm>
          <a:prstGeom prst="rect">
            <a:avLst/>
          </a:prstGeom>
          <a:ln>
            <a:solidFill>
              <a:schemeClr val="tx1"/>
            </a:solid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Arial Unicode MS" pitchFamily="34" charset="-122"/>
                <a:cs typeface="Calibri"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Arial Unicode MS" pitchFamily="34" charset="-122"/>
                <a:cs typeface="Calibri" pitchFamily="34" charset="0"/>
              </a:defRPr>
            </a:lvl2pPr>
            <a:lvl3pPr marL="822960" indent="-228600" algn="l" rtl="0" eaLnBrk="1" latinLnBrk="0" hangingPunct="1">
              <a:spcBef>
                <a:spcPts val="500"/>
              </a:spcBef>
              <a:buClr>
                <a:schemeClr val="tx2"/>
              </a:buClr>
              <a:buSzPct val="76000"/>
              <a:buFont typeface="Wingdings 3"/>
              <a:buChar char=""/>
              <a:defRPr kumimoji="0" sz="2000" kern="1200">
                <a:solidFill>
                  <a:schemeClr val="tx1"/>
                </a:solidFill>
                <a:latin typeface="Calibri" pitchFamily="34" charset="0"/>
                <a:ea typeface="Arial Unicode MS" pitchFamily="34" charset="-122"/>
                <a:cs typeface="Calibr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Arial Unicode MS" pitchFamily="34" charset="-122"/>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Arial Unicode MS" pitchFamily="34" charset="-122"/>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smtClean="0"/>
              <a:t>Observations</a:t>
            </a:r>
          </a:p>
          <a:p>
            <a:pPr lvl="1"/>
            <a:r>
              <a:rPr lang="en-US" altLang="ko-KR" dirty="0" smtClean="0"/>
              <a:t>Concolic testing is effective to detect hidden bugs in corner cases</a:t>
            </a:r>
          </a:p>
          <a:p>
            <a:pPr lvl="1"/>
            <a:r>
              <a:rPr lang="en-US" altLang="ko-KR" dirty="0" smtClean="0"/>
              <a:t>Written specifications makes concolic testing more effective</a:t>
            </a:r>
          </a:p>
          <a:p>
            <a:pPr lvl="1"/>
            <a:r>
              <a:rPr lang="en-US" altLang="ko-KR" dirty="0" smtClean="0"/>
              <a:t>Users need to address limitations of the concolic testing tool </a:t>
            </a:r>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smtClean="0"/>
          </a:p>
        </p:txBody>
      </p:sp>
    </p:spTree>
    <p:extLst>
      <p:ext uri="{BB962C8B-B14F-4D97-AF65-F5344CB8AC3E}">
        <p14:creationId xmlns:p14="http://schemas.microsoft.com/office/powerpoint/2010/main" val="3588733049"/>
      </p:ext>
    </p:extLst>
  </p:cSld>
  <p:clrMapOvr>
    <a:masterClrMapping/>
  </p:clrMapOvr>
  <mc:AlternateContent xmlns:mc="http://schemas.openxmlformats.org/markup-compatibility/2006" xmlns:p14="http://schemas.microsoft.com/office/powerpoint/2010/main">
    <mc:Choice Requires="p14">
      <p:transition spd="slow" p14:dur="2000" advTm="52490"/>
    </mc:Choice>
    <mc:Fallback xmlns="">
      <p:transition spd="slow" advTm="5249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Busybox</a:t>
            </a:r>
            <a:r>
              <a:rPr lang="en-US" altLang="ko-KR" dirty="0" smtClean="0"/>
              <a:t> </a:t>
            </a:r>
            <a:r>
              <a:rPr lang="en-US" altLang="ko-KR" dirty="0" err="1" smtClean="0"/>
              <a:t>ls</a:t>
            </a:r>
            <a:r>
              <a:rPr lang="en-US" altLang="ko-KR" dirty="0" smtClean="0"/>
              <a:t> Utility</a:t>
            </a:r>
            <a:endParaRPr lang="ko-KR" altLang="en-US" dirty="0"/>
          </a:p>
        </p:txBody>
      </p:sp>
      <p:sp>
        <p:nvSpPr>
          <p:cNvPr id="3" name="날짜 개체 틀 2"/>
          <p:cNvSpPr>
            <a:spLocks noGrp="1"/>
          </p:cNvSpPr>
          <p:nvPr>
            <p:ph type="dt" sz="half" idx="10"/>
          </p:nvPr>
        </p:nvSpPr>
        <p:spPr/>
        <p:txBody>
          <a:bodyPr/>
          <a:lstStyle/>
          <a:p>
            <a:fld id="{650AD717-4505-42D5-95DE-EEA7720A8ABA}"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내용 개체 틀 4"/>
          <p:cNvSpPr>
            <a:spLocks noGrp="1"/>
          </p:cNvSpPr>
          <p:nvPr>
            <p:ph sz="quarter" idx="1"/>
          </p:nvPr>
        </p:nvSpPr>
        <p:spPr>
          <a:xfrm>
            <a:off x="152400" y="1219200"/>
            <a:ext cx="8915400" cy="4937760"/>
          </a:xfrm>
        </p:spPr>
        <p:txBody>
          <a:bodyPr>
            <a:normAutofit/>
          </a:bodyPr>
          <a:lstStyle/>
          <a:p>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is a one-in-all command-line utility that combines tiny versions of many UNIX utilities</a:t>
            </a:r>
          </a:p>
          <a:p>
            <a:endParaRPr lang="en-US" altLang="ko-KR" dirty="0">
              <a:latin typeface="Calibri" pitchFamily="34" charset="0"/>
              <a:cs typeface="Calibri" pitchFamily="34" charset="0"/>
            </a:endParaRPr>
          </a:p>
          <a:p>
            <a:r>
              <a:rPr lang="en-US" altLang="ko-KR" dirty="0" smtClean="0">
                <a:latin typeface="Calibri" pitchFamily="34" charset="0"/>
                <a:cs typeface="Calibri" pitchFamily="34" charset="0"/>
              </a:rPr>
              <a:t>We selected </a:t>
            </a:r>
            <a:r>
              <a:rPr lang="en-US" altLang="ko-KR" dirty="0" err="1" smtClean="0"/>
              <a:t>Busybox</a:t>
            </a:r>
            <a:r>
              <a:rPr lang="en-US" altLang="ko-KR" dirty="0" smtClean="0"/>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as our target utility </a:t>
            </a:r>
          </a:p>
          <a:p>
            <a:pPr lvl="1"/>
            <a:r>
              <a:rPr lang="en-US" altLang="ko-KR" dirty="0" err="1" smtClean="0"/>
              <a:t>Busybox</a:t>
            </a:r>
            <a:r>
              <a:rPr lang="en-US" altLang="ko-KR" dirty="0" smtClean="0"/>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utility is </a:t>
            </a:r>
            <a:r>
              <a:rPr lang="en-US" altLang="ko-KR" b="1" dirty="0" smtClean="0">
                <a:solidFill>
                  <a:srgbClr val="0033CC"/>
                </a:solidFill>
                <a:latin typeface="Calibri" pitchFamily="34" charset="0"/>
                <a:cs typeface="Calibri" pitchFamily="34" charset="0"/>
              </a:rPr>
              <a:t>the most frequently used </a:t>
            </a:r>
            <a:r>
              <a:rPr lang="en-US" altLang="ko-KR" dirty="0" smtClean="0">
                <a:latin typeface="Calibri" pitchFamily="34" charset="0"/>
                <a:cs typeface="Calibri" pitchFamily="34" charset="0"/>
              </a:rPr>
              <a:t>utility and used/tested by millions of users</a:t>
            </a:r>
          </a:p>
          <a:p>
            <a:pPr lvl="1"/>
            <a:r>
              <a:rPr lang="en-US" altLang="ko-KR" dirty="0" smtClean="0">
                <a:latin typeface="Calibri" pitchFamily="34" charset="0"/>
                <a:cs typeface="Calibri" pitchFamily="34" charset="0"/>
              </a:rPr>
              <a:t>Thus, we can evaluate the effectiveness of concolic testing for </a:t>
            </a:r>
            <a:r>
              <a:rPr lang="en-US" altLang="ko-KR" b="1" dirty="0" smtClean="0">
                <a:solidFill>
                  <a:srgbClr val="0033CC"/>
                </a:solidFill>
                <a:latin typeface="Calibri" pitchFamily="34" charset="0"/>
                <a:cs typeface="Calibri" pitchFamily="34" charset="0"/>
              </a:rPr>
              <a:t>field-proven</a:t>
            </a:r>
            <a:r>
              <a:rPr lang="en-US" altLang="ko-KR" dirty="0" smtClean="0">
                <a:latin typeface="Calibri" pitchFamily="34" charset="0"/>
                <a:cs typeface="Calibri" pitchFamily="34" charset="0"/>
              </a:rPr>
              <a:t> application </a:t>
            </a:r>
          </a:p>
          <a:p>
            <a:endParaRPr lang="en-US" altLang="ko-KR" dirty="0" smtClean="0">
              <a:latin typeface="Calibri" pitchFamily="34" charset="0"/>
              <a:cs typeface="Calibri" pitchFamily="34" charset="0"/>
            </a:endParaRPr>
          </a:p>
          <a:p>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follows a part of the POSIX specification as functional requirements</a:t>
            </a:r>
            <a:endParaRPr lang="en-US" altLang="ko-KR"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104550578"/>
      </p:ext>
    </p:extLst>
  </p:cSld>
  <p:clrMapOvr>
    <a:masterClrMapping/>
  </p:clrMapOvr>
  <mc:AlternateContent xmlns:mc="http://schemas.openxmlformats.org/markup-compatibility/2006" xmlns:p14="http://schemas.microsoft.com/office/powerpoint/2010/main">
    <mc:Choice Requires="p14">
      <p:transition spd="slow" p14:dur="2000" advTm="6294"/>
    </mc:Choice>
    <mc:Fallback xmlns="">
      <p:transition spd="slow" advTm="629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endParaRPr lang="ko-KR" altLang="en-US"/>
          </a:p>
        </p:txBody>
      </p:sp>
      <p:sp>
        <p:nvSpPr>
          <p:cNvPr id="3" name="날짜 개체 틀 2"/>
          <p:cNvSpPr>
            <a:spLocks noGrp="1"/>
          </p:cNvSpPr>
          <p:nvPr>
            <p:ph type="dt" sz="half" idx="10"/>
          </p:nvPr>
        </p:nvSpPr>
        <p:spPr/>
        <p:txBody>
          <a:bodyPr/>
          <a:lstStyle/>
          <a:p>
            <a:fld id="{5F882AE2-9A6C-4709-B66E-F303AEEF5F54}"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내용 개체 틀 4"/>
          <p:cNvSpPr>
            <a:spLocks noGrp="1"/>
          </p:cNvSpPr>
          <p:nvPr>
            <p:ph sz="quarter" idx="1"/>
          </p:nvPr>
        </p:nvSpPr>
        <p:spPr/>
        <p:txBody>
          <a:bodyPr/>
          <a:lstStyle/>
          <a:p>
            <a:endParaRPr lang="ko-KR" alt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91625"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030529"/>
      </p:ext>
    </p:extLst>
  </p:cSld>
  <p:clrMapOvr>
    <a:masterClrMapping/>
  </p:clrMapOvr>
  <mc:AlternateContent xmlns:mc="http://schemas.openxmlformats.org/markup-compatibility/2006" xmlns:p14="http://schemas.microsoft.com/office/powerpoint/2010/main">
    <mc:Choice Requires="p14">
      <p:transition spd="slow" p14:dur="2000" advTm="27150"/>
    </mc:Choice>
    <mc:Fallback xmlns="">
      <p:transition spd="slow" advTm="2715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Challenges of </a:t>
            </a:r>
            <a:r>
              <a:rPr lang="en-US" altLang="ko-KR" dirty="0" err="1" smtClean="0"/>
              <a:t>Busybox</a:t>
            </a:r>
            <a:r>
              <a:rPr lang="en-US" altLang="ko-KR" dirty="0" smtClean="0"/>
              <a:t> </a:t>
            </a:r>
            <a:r>
              <a:rPr lang="en-US" altLang="ko-KR" dirty="0" err="1" smtClean="0"/>
              <a:t>ls</a:t>
            </a:r>
            <a:r>
              <a:rPr lang="en-US" altLang="ko-KR" dirty="0" smtClean="0"/>
              <a:t> Utility</a:t>
            </a:r>
            <a:endParaRPr lang="ko-KR" altLang="en-US" dirty="0"/>
          </a:p>
        </p:txBody>
      </p:sp>
      <p:sp>
        <p:nvSpPr>
          <p:cNvPr id="3" name="날짜 개체 틀 2"/>
          <p:cNvSpPr>
            <a:spLocks noGrp="1"/>
          </p:cNvSpPr>
          <p:nvPr>
            <p:ph type="dt" sz="half" idx="10"/>
          </p:nvPr>
        </p:nvSpPr>
        <p:spPr/>
        <p:txBody>
          <a:bodyPr/>
          <a:lstStyle/>
          <a:p>
            <a:fld id="{C6A65FE9-43AD-409E-B96F-2082042C0AE3}"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내용 개체 틀 4"/>
          <p:cNvSpPr>
            <a:spLocks noGrp="1"/>
          </p:cNvSpPr>
          <p:nvPr>
            <p:ph sz="quarter" idx="1"/>
          </p:nvPr>
        </p:nvSpPr>
        <p:spPr>
          <a:xfrm>
            <a:off x="152400" y="1219200"/>
            <a:ext cx="8915400" cy="4937760"/>
          </a:xfrm>
        </p:spPr>
        <p:txBody>
          <a:bodyPr>
            <a:normAutofit/>
          </a:bodyPr>
          <a:lstStyle/>
          <a:p>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utilizes bit-wise operations that CREST does not support</a:t>
            </a:r>
          </a:p>
          <a:p>
            <a:endParaRPr lang="en-US" altLang="ko-KR" dirty="0" smtClean="0">
              <a:latin typeface="Calibri" pitchFamily="34" charset="0"/>
              <a:cs typeface="Calibri" pitchFamily="34" charset="0"/>
            </a:endParaRPr>
          </a:p>
          <a:p>
            <a:r>
              <a:rPr lang="en-US" altLang="ko-KR" dirty="0" smtClean="0">
                <a:latin typeface="Calibri" pitchFamily="34" charset="0"/>
                <a:cs typeface="Calibri" pitchFamily="34" charset="0"/>
              </a:rPr>
              <a:t>We developed a work-around solution by converting a 32-bit integer to a 32-elements integer array</a:t>
            </a:r>
            <a:endParaRPr lang="en-US" altLang="ko-KR" dirty="0">
              <a:latin typeface="Calibri" pitchFamily="34" charset="0"/>
              <a:cs typeface="Calibri" pitchFamily="34" charset="0"/>
            </a:endParaRPr>
          </a:p>
        </p:txBody>
      </p:sp>
      <p:sp>
        <p:nvSpPr>
          <p:cNvPr id="8" name="바닥글 개체 틀 7"/>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9" name="직사각형 8"/>
          <p:cNvSpPr/>
          <p:nvPr/>
        </p:nvSpPr>
        <p:spPr>
          <a:xfrm>
            <a:off x="548640" y="3886200"/>
            <a:ext cx="3337560" cy="954107"/>
          </a:xfrm>
          <a:prstGeom prst="rect">
            <a:avLst/>
          </a:prstGeom>
          <a:solidFill>
            <a:schemeClr val="bg1"/>
          </a:solidFill>
          <a:ln>
            <a:solidFill>
              <a:schemeClr val="tx1"/>
            </a:solidFill>
          </a:ln>
        </p:spPr>
        <p:txBody>
          <a:bodyPr wrap="square">
            <a:spAutoFit/>
          </a:bodyPr>
          <a:lstStyle/>
          <a:p>
            <a:r>
              <a:rPr lang="en-US" altLang="ko-KR" sz="1400" b="1" dirty="0" smtClean="0">
                <a:latin typeface="Courier New" pitchFamily="49" charset="0"/>
                <a:cs typeface="Courier New" pitchFamily="49" charset="0"/>
              </a:rPr>
              <a:t>1: unsigned </a:t>
            </a:r>
            <a:r>
              <a:rPr lang="en-US" altLang="ko-KR" sz="1400" b="1" dirty="0" err="1" smtClean="0">
                <a:latin typeface="Courier New" pitchFamily="49" charset="0"/>
                <a:cs typeface="Courier New" pitchFamily="49" charset="0"/>
              </a:rPr>
              <a:t>int</a:t>
            </a:r>
            <a:r>
              <a:rPr lang="en-US" altLang="ko-KR" sz="1400" b="1" dirty="0" smtClean="0">
                <a:latin typeface="Courier New" pitchFamily="49" charset="0"/>
                <a:cs typeface="Courier New" pitchFamily="49" charset="0"/>
              </a:rPr>
              <a:t> </a:t>
            </a:r>
            <a:r>
              <a:rPr lang="en-US" altLang="ko-KR" sz="1400" b="1" dirty="0" err="1" smtClean="0">
                <a:latin typeface="Courier New" pitchFamily="49" charset="0"/>
                <a:cs typeface="Courier New" pitchFamily="49" charset="0"/>
              </a:rPr>
              <a:t>opt_list</a:t>
            </a:r>
            <a:endParaRPr lang="en-US" altLang="ko-KR" sz="1400" b="1" dirty="0" smtClean="0">
              <a:latin typeface="Courier New" pitchFamily="49" charset="0"/>
              <a:cs typeface="Courier New" pitchFamily="49" charset="0"/>
            </a:endParaRPr>
          </a:p>
          <a:p>
            <a:r>
              <a:rPr lang="en-US" altLang="ko-KR" sz="1400" b="1" dirty="0" smtClean="0">
                <a:latin typeface="Courier New" pitchFamily="49" charset="0"/>
                <a:cs typeface="Courier New" pitchFamily="49" charset="0"/>
              </a:rPr>
              <a:t>2:  …</a:t>
            </a:r>
          </a:p>
          <a:p>
            <a:r>
              <a:rPr lang="en-US" altLang="ko-KR" sz="1400" b="1" dirty="0" smtClean="0">
                <a:latin typeface="Courier New" pitchFamily="49" charset="0"/>
                <a:cs typeface="Courier New" pitchFamily="49" charset="0"/>
              </a:rPr>
              <a:t>3:  if (</a:t>
            </a:r>
            <a:r>
              <a:rPr lang="en-US" altLang="ko-KR" sz="1400" b="1" dirty="0" err="1" smtClean="0">
                <a:latin typeface="Courier New" pitchFamily="49" charset="0"/>
                <a:cs typeface="Courier New" pitchFamily="49" charset="0"/>
              </a:rPr>
              <a:t>opt_list</a:t>
            </a:r>
            <a:r>
              <a:rPr lang="en-US" altLang="ko-KR" sz="1400" b="1" dirty="0" smtClean="0">
                <a:latin typeface="Courier New" pitchFamily="49" charset="0"/>
                <a:cs typeface="Courier New" pitchFamily="49" charset="0"/>
              </a:rPr>
              <a:t> &amp; OPT_L){</a:t>
            </a:r>
          </a:p>
          <a:p>
            <a:r>
              <a:rPr lang="en-US" altLang="ko-KR" sz="1400" b="1" dirty="0" smtClean="0">
                <a:latin typeface="Courier New" pitchFamily="49" charset="0"/>
                <a:cs typeface="Courier New" pitchFamily="49" charset="0"/>
              </a:rPr>
              <a:t>4:  …</a:t>
            </a:r>
            <a:endParaRPr lang="en-US" altLang="ko-KR" sz="1400" b="1" dirty="0">
              <a:latin typeface="Courier New" pitchFamily="49" charset="0"/>
              <a:cs typeface="Courier New" pitchFamily="49" charset="0"/>
            </a:endParaRPr>
          </a:p>
        </p:txBody>
      </p:sp>
      <p:sp>
        <p:nvSpPr>
          <p:cNvPr id="10" name="직사각형 9"/>
          <p:cNvSpPr/>
          <p:nvPr/>
        </p:nvSpPr>
        <p:spPr>
          <a:xfrm>
            <a:off x="5181600" y="3904446"/>
            <a:ext cx="3810000" cy="954107"/>
          </a:xfrm>
          <a:prstGeom prst="rect">
            <a:avLst/>
          </a:prstGeom>
          <a:solidFill>
            <a:schemeClr val="bg1"/>
          </a:solidFill>
          <a:ln>
            <a:solidFill>
              <a:schemeClr val="tx1"/>
            </a:solidFill>
          </a:ln>
        </p:spPr>
        <p:txBody>
          <a:bodyPr wrap="square">
            <a:spAutoFit/>
          </a:bodyPr>
          <a:lstStyle/>
          <a:p>
            <a:r>
              <a:rPr lang="en-US" altLang="ko-KR" sz="1400" b="1" dirty="0" smtClean="0">
                <a:latin typeface="Courier New" pitchFamily="49" charset="0"/>
                <a:cs typeface="Courier New" pitchFamily="49" charset="0"/>
              </a:rPr>
              <a:t>1: </a:t>
            </a:r>
            <a:r>
              <a:rPr lang="en-US" altLang="ko-KR" sz="1400" b="1" dirty="0" err="1" smtClean="0">
                <a:latin typeface="Courier New" pitchFamily="49" charset="0"/>
                <a:cs typeface="Courier New" pitchFamily="49" charset="0"/>
              </a:rPr>
              <a:t>int</a:t>
            </a:r>
            <a:r>
              <a:rPr lang="en-US" altLang="ko-KR" sz="1400" b="1" dirty="0" smtClean="0">
                <a:latin typeface="Courier New" pitchFamily="49" charset="0"/>
                <a:cs typeface="Courier New" pitchFamily="49" charset="0"/>
              </a:rPr>
              <a:t> </a:t>
            </a:r>
            <a:r>
              <a:rPr lang="en-US" altLang="ko-KR" sz="1400" b="1" dirty="0" err="1" smtClean="0">
                <a:latin typeface="Courier New" pitchFamily="49" charset="0"/>
                <a:cs typeface="Courier New" pitchFamily="49" charset="0"/>
              </a:rPr>
              <a:t>opt_list</a:t>
            </a:r>
            <a:r>
              <a:rPr lang="en-US" altLang="ko-KR" sz="1400" b="1" dirty="0" smtClean="0">
                <a:latin typeface="Courier New" pitchFamily="49" charset="0"/>
                <a:cs typeface="Courier New" pitchFamily="49" charset="0"/>
              </a:rPr>
              <a:t>[32];</a:t>
            </a:r>
          </a:p>
          <a:p>
            <a:r>
              <a:rPr lang="en-US" altLang="ko-KR" sz="1400" b="1" dirty="0" smtClean="0">
                <a:latin typeface="Courier New" pitchFamily="49" charset="0"/>
                <a:cs typeface="Courier New" pitchFamily="49" charset="0"/>
              </a:rPr>
              <a:t>2: …</a:t>
            </a:r>
          </a:p>
          <a:p>
            <a:r>
              <a:rPr lang="en-US" altLang="ko-KR" sz="1400" b="1" dirty="0" smtClean="0">
                <a:latin typeface="Courier New" pitchFamily="49" charset="0"/>
                <a:cs typeface="Courier New" pitchFamily="49" charset="0"/>
              </a:rPr>
              <a:t>3:  if(</a:t>
            </a:r>
            <a:r>
              <a:rPr lang="en-US" altLang="ko-KR" sz="1400" b="1" dirty="0" err="1" smtClean="0">
                <a:latin typeface="Courier New" pitchFamily="49" charset="0"/>
                <a:cs typeface="Courier New" pitchFamily="49" charset="0"/>
              </a:rPr>
              <a:t>bit_and</a:t>
            </a:r>
            <a:r>
              <a:rPr lang="en-US" altLang="ko-KR" sz="1400" b="1" dirty="0" smtClean="0">
                <a:latin typeface="Courier New" pitchFamily="49" charset="0"/>
                <a:cs typeface="Courier New" pitchFamily="49" charset="0"/>
              </a:rPr>
              <a:t>(</a:t>
            </a:r>
            <a:r>
              <a:rPr lang="en-US" altLang="ko-KR" sz="1400" b="1" dirty="0" err="1" smtClean="0">
                <a:latin typeface="Courier New" pitchFamily="49" charset="0"/>
                <a:cs typeface="Courier New" pitchFamily="49" charset="0"/>
              </a:rPr>
              <a:t>opt_list</a:t>
            </a:r>
            <a:r>
              <a:rPr lang="en-US" altLang="ko-KR" sz="1400" b="1" dirty="0" smtClean="0">
                <a:latin typeface="Courier New" pitchFamily="49" charset="0"/>
                <a:cs typeface="Courier New" pitchFamily="49" charset="0"/>
              </a:rPr>
              <a:t>, OPT_L)){</a:t>
            </a:r>
          </a:p>
          <a:p>
            <a:r>
              <a:rPr lang="en-US" altLang="ko-KR" sz="1400" b="1" dirty="0" smtClean="0">
                <a:latin typeface="Courier New" pitchFamily="49" charset="0"/>
                <a:cs typeface="Courier New" pitchFamily="49" charset="0"/>
              </a:rPr>
              <a:t>4:</a:t>
            </a:r>
            <a:endParaRPr lang="en-US" altLang="ko-KR" sz="1400" dirty="0">
              <a:latin typeface="Courier New" pitchFamily="49" charset="0"/>
              <a:cs typeface="Courier New" pitchFamily="49" charset="0"/>
            </a:endParaRPr>
          </a:p>
        </p:txBody>
      </p:sp>
      <p:sp>
        <p:nvSpPr>
          <p:cNvPr id="11" name="오른쪽 화살표 10"/>
          <p:cNvSpPr/>
          <p:nvPr/>
        </p:nvSpPr>
        <p:spPr>
          <a:xfrm>
            <a:off x="4114800" y="4114800"/>
            <a:ext cx="914400" cy="533400"/>
          </a:xfrm>
          <a:prstGeom prst="rightArrow">
            <a:avLst/>
          </a:prstGeom>
          <a:solidFill>
            <a:srgbClr val="0033CC"/>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Tree>
    <p:extLst>
      <p:ext uri="{BB962C8B-B14F-4D97-AF65-F5344CB8AC3E}">
        <p14:creationId xmlns:p14="http://schemas.microsoft.com/office/powerpoint/2010/main" val="2928362040"/>
      </p:ext>
    </p:extLst>
  </p:cSld>
  <p:clrMapOvr>
    <a:masterClrMapping/>
  </p:clrMapOvr>
  <mc:AlternateContent xmlns:mc="http://schemas.openxmlformats.org/markup-compatibility/2006" xmlns:p14="http://schemas.microsoft.com/office/powerpoint/2010/main">
    <mc:Choice Requires="p14">
      <p:transition spd="slow" p14:dur="2000" advTm="4459"/>
    </mc:Choice>
    <mc:Fallback xmlns="">
      <p:transition spd="slow" advTm="445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Symbolic Inputs for </a:t>
            </a:r>
            <a:r>
              <a:rPr lang="en-US" altLang="ko-KR" dirty="0" err="1" smtClean="0"/>
              <a:t>Busybox</a:t>
            </a:r>
            <a:r>
              <a:rPr lang="en-US" altLang="ko-KR" dirty="0" smtClean="0"/>
              <a:t> </a:t>
            </a:r>
            <a:r>
              <a:rPr lang="en-US" altLang="ko-KR" dirty="0" err="1" smtClean="0"/>
              <a:t>ls</a:t>
            </a:r>
            <a:r>
              <a:rPr lang="en-US" altLang="ko-KR" dirty="0" smtClean="0"/>
              <a:t> Utility</a:t>
            </a:r>
            <a:endParaRPr lang="ko-KR" altLang="en-US" dirty="0"/>
          </a:p>
        </p:txBody>
      </p:sp>
      <p:sp>
        <p:nvSpPr>
          <p:cNvPr id="3" name="날짜 개체 틀 2"/>
          <p:cNvSpPr>
            <a:spLocks noGrp="1"/>
          </p:cNvSpPr>
          <p:nvPr>
            <p:ph type="dt" sz="half" idx="10"/>
          </p:nvPr>
        </p:nvSpPr>
        <p:spPr/>
        <p:txBody>
          <a:bodyPr/>
          <a:lstStyle/>
          <a:p>
            <a:fld id="{A2FAE7DE-BEF7-4A12-A47C-BA90505AB479}"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7" name="원통 6"/>
          <p:cNvSpPr/>
          <p:nvPr/>
        </p:nvSpPr>
        <p:spPr>
          <a:xfrm>
            <a:off x="1295400" y="1219200"/>
            <a:ext cx="1524000" cy="1828800"/>
          </a:xfrm>
          <a:prstGeom prst="can">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dirty="0">
              <a:solidFill>
                <a:schemeClr val="tx1"/>
              </a:solidFill>
              <a:latin typeface="Calibri" pitchFamily="34" charset="0"/>
              <a:cs typeface="Calibri" pitchFamily="34" charset="0"/>
            </a:endParaRPr>
          </a:p>
          <a:p>
            <a:pPr algn="ctr"/>
            <a:endParaRPr lang="en-US" altLang="ko-KR" dirty="0" smtClean="0">
              <a:solidFill>
                <a:schemeClr val="tx1"/>
              </a:solidFill>
              <a:latin typeface="Calibri" pitchFamily="34" charset="0"/>
              <a:cs typeface="Calibri" pitchFamily="34" charset="0"/>
            </a:endParaRPr>
          </a:p>
          <a:p>
            <a:pPr algn="ctr"/>
            <a:endParaRPr lang="en-US" altLang="ko-KR" dirty="0">
              <a:solidFill>
                <a:schemeClr val="tx1"/>
              </a:solidFill>
              <a:latin typeface="Calibri" pitchFamily="34" charset="0"/>
              <a:cs typeface="Calibri" pitchFamily="34" charset="0"/>
            </a:endParaRPr>
          </a:p>
          <a:p>
            <a:pPr algn="ctr"/>
            <a:endParaRPr lang="ko-KR" altLang="en-US" dirty="0" smtClean="0">
              <a:solidFill>
                <a:schemeClr val="tx1"/>
              </a:solidFill>
              <a:latin typeface="Calibri" pitchFamily="34" charset="0"/>
              <a:cs typeface="Calibri" pitchFamily="34" charset="0"/>
            </a:endParaRPr>
          </a:p>
        </p:txBody>
      </p:sp>
      <p:sp>
        <p:nvSpPr>
          <p:cNvPr id="8" name="타원 7"/>
          <p:cNvSpPr/>
          <p:nvPr/>
        </p:nvSpPr>
        <p:spPr>
          <a:xfrm>
            <a:off x="3505200" y="1295400"/>
            <a:ext cx="914400" cy="685800"/>
          </a:xfrm>
          <a:prstGeom prst="ellipse">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a:solidFill>
                  <a:schemeClr val="tx1"/>
                </a:solidFill>
                <a:latin typeface="Calibri" pitchFamily="34" charset="0"/>
                <a:cs typeface="Calibri" pitchFamily="34" charset="0"/>
              </a:rPr>
              <a:t>s</a:t>
            </a:r>
            <a:r>
              <a:rPr lang="en-US" altLang="ko-KR" dirty="0" smtClean="0">
                <a:solidFill>
                  <a:schemeClr val="tx1"/>
                </a:solidFill>
                <a:latin typeface="Calibri" pitchFamily="34" charset="0"/>
                <a:cs typeface="Calibri" pitchFamily="34" charset="0"/>
              </a:rPr>
              <a:t>tat()</a:t>
            </a:r>
            <a:endParaRPr lang="ko-KR" altLang="en-US" dirty="0" smtClean="0">
              <a:solidFill>
                <a:schemeClr val="tx1"/>
              </a:solidFill>
              <a:latin typeface="Calibri" pitchFamily="34" charset="0"/>
              <a:cs typeface="Calibri" pitchFamily="34" charset="0"/>
            </a:endParaRPr>
          </a:p>
        </p:txBody>
      </p:sp>
      <p:sp>
        <p:nvSpPr>
          <p:cNvPr id="9" name="오른쪽 화살표 8"/>
          <p:cNvSpPr/>
          <p:nvPr/>
        </p:nvSpPr>
        <p:spPr>
          <a:xfrm rot="20325050">
            <a:off x="2514600" y="1680000"/>
            <a:ext cx="990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10" name="오른쪽 화살표 9"/>
          <p:cNvSpPr/>
          <p:nvPr/>
        </p:nvSpPr>
        <p:spPr>
          <a:xfrm>
            <a:off x="4495800" y="1447800"/>
            <a:ext cx="609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11" name="직사각형 10"/>
          <p:cNvSpPr/>
          <p:nvPr/>
        </p:nvSpPr>
        <p:spPr>
          <a:xfrm>
            <a:off x="5181600" y="1295400"/>
            <a:ext cx="1752600" cy="7620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ko-KR" sz="1600" dirty="0" err="1" smtClean="0">
                <a:solidFill>
                  <a:schemeClr val="tx1"/>
                </a:solidFill>
                <a:latin typeface="Calibri" pitchFamily="34" charset="0"/>
                <a:cs typeface="Calibri" pitchFamily="34" charset="0"/>
              </a:rPr>
              <a:t>struct</a:t>
            </a:r>
            <a:r>
              <a:rPr lang="en-US" altLang="ko-KR" sz="1600" dirty="0" smtClean="0">
                <a:solidFill>
                  <a:schemeClr val="tx1"/>
                </a:solidFill>
                <a:latin typeface="Calibri" pitchFamily="34" charset="0"/>
                <a:cs typeface="Calibri" pitchFamily="34" charset="0"/>
              </a:rPr>
              <a:t> stat {…</a:t>
            </a:r>
          </a:p>
          <a:p>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mode_t</a:t>
            </a:r>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st_mode</a:t>
            </a:r>
            <a:endParaRPr lang="en-US" altLang="ko-KR" sz="1600" dirty="0" smtClean="0">
              <a:solidFill>
                <a:schemeClr val="tx1"/>
              </a:solidFill>
              <a:latin typeface="Calibri" pitchFamily="34" charset="0"/>
              <a:cs typeface="Calibri" pitchFamily="34" charset="0"/>
            </a:endParaRPr>
          </a:p>
          <a:p>
            <a:r>
              <a:rPr lang="en-US" altLang="ko-KR" sz="1600" dirty="0" smtClean="0">
                <a:solidFill>
                  <a:schemeClr val="tx1"/>
                </a:solidFill>
                <a:latin typeface="Calibri" pitchFamily="34" charset="0"/>
                <a:cs typeface="Calibri" pitchFamily="34" charset="0"/>
              </a:rPr>
              <a:t>…}</a:t>
            </a:r>
            <a:endParaRPr lang="ko-KR" altLang="en-US" sz="1600" dirty="0" smtClean="0">
              <a:solidFill>
                <a:schemeClr val="tx1"/>
              </a:solidFill>
              <a:latin typeface="Calibri" pitchFamily="34" charset="0"/>
              <a:cs typeface="Calibri" pitchFamily="34" charset="0"/>
            </a:endParaRPr>
          </a:p>
        </p:txBody>
      </p:sp>
      <p:sp>
        <p:nvSpPr>
          <p:cNvPr id="12" name="직사각형 11"/>
          <p:cNvSpPr/>
          <p:nvPr/>
        </p:nvSpPr>
        <p:spPr>
          <a:xfrm>
            <a:off x="1650124" y="1981200"/>
            <a:ext cx="762000" cy="3048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smtClean="0">
                <a:solidFill>
                  <a:schemeClr val="tx1"/>
                </a:solidFill>
                <a:latin typeface="Calibri" pitchFamily="34" charset="0"/>
                <a:cs typeface="Calibri" pitchFamily="34" charset="0"/>
              </a:rPr>
              <a:t>file1</a:t>
            </a:r>
            <a:endParaRPr lang="ko-KR" altLang="en-US" dirty="0" smtClean="0">
              <a:solidFill>
                <a:schemeClr val="tx1"/>
              </a:solidFill>
              <a:latin typeface="Calibri" pitchFamily="34" charset="0"/>
              <a:cs typeface="Calibri" pitchFamily="34" charset="0"/>
            </a:endParaRPr>
          </a:p>
        </p:txBody>
      </p:sp>
      <p:sp>
        <p:nvSpPr>
          <p:cNvPr id="13" name="타원 12"/>
          <p:cNvSpPr/>
          <p:nvPr/>
        </p:nvSpPr>
        <p:spPr>
          <a:xfrm>
            <a:off x="3505200" y="2286000"/>
            <a:ext cx="914400" cy="685800"/>
          </a:xfrm>
          <a:prstGeom prst="ellipse">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err="1" smtClean="0">
                <a:solidFill>
                  <a:schemeClr val="tx1"/>
                </a:solidFill>
                <a:latin typeface="Calibri" pitchFamily="34" charset="0"/>
                <a:cs typeface="Calibri" pitchFamily="34" charset="0"/>
              </a:rPr>
              <a:t>lstat</a:t>
            </a:r>
            <a:r>
              <a:rPr lang="en-US" altLang="ko-KR" dirty="0" smtClean="0">
                <a:solidFill>
                  <a:schemeClr val="tx1"/>
                </a:solidFill>
                <a:latin typeface="Calibri" pitchFamily="34" charset="0"/>
                <a:cs typeface="Calibri" pitchFamily="34" charset="0"/>
              </a:rPr>
              <a:t>()</a:t>
            </a:r>
            <a:endParaRPr lang="ko-KR" altLang="en-US" dirty="0" smtClean="0">
              <a:solidFill>
                <a:schemeClr val="tx1"/>
              </a:solidFill>
              <a:latin typeface="Calibri" pitchFamily="34" charset="0"/>
              <a:cs typeface="Calibri" pitchFamily="34" charset="0"/>
            </a:endParaRPr>
          </a:p>
        </p:txBody>
      </p:sp>
      <p:sp>
        <p:nvSpPr>
          <p:cNvPr id="14" name="오른쪽 화살표 13"/>
          <p:cNvSpPr/>
          <p:nvPr/>
        </p:nvSpPr>
        <p:spPr>
          <a:xfrm>
            <a:off x="4495800" y="2438400"/>
            <a:ext cx="609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15" name="직사각형 14"/>
          <p:cNvSpPr/>
          <p:nvPr/>
        </p:nvSpPr>
        <p:spPr>
          <a:xfrm>
            <a:off x="5181600" y="2286000"/>
            <a:ext cx="1752600" cy="7620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ko-KR" sz="1600" dirty="0" err="1" smtClean="0">
                <a:solidFill>
                  <a:schemeClr val="tx1"/>
                </a:solidFill>
                <a:latin typeface="Calibri" pitchFamily="34" charset="0"/>
                <a:cs typeface="Calibri" pitchFamily="34" charset="0"/>
              </a:rPr>
              <a:t>struct</a:t>
            </a:r>
            <a:r>
              <a:rPr lang="en-US" altLang="ko-KR" sz="1600" dirty="0" smtClean="0">
                <a:solidFill>
                  <a:schemeClr val="tx1"/>
                </a:solidFill>
                <a:latin typeface="Calibri" pitchFamily="34" charset="0"/>
                <a:cs typeface="Calibri" pitchFamily="34" charset="0"/>
              </a:rPr>
              <a:t> stat {…</a:t>
            </a:r>
          </a:p>
          <a:p>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mode_t</a:t>
            </a:r>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st_mode</a:t>
            </a:r>
            <a:endParaRPr lang="en-US" altLang="ko-KR" sz="1600" dirty="0" smtClean="0">
              <a:solidFill>
                <a:schemeClr val="tx1"/>
              </a:solidFill>
              <a:latin typeface="Calibri" pitchFamily="34" charset="0"/>
              <a:cs typeface="Calibri" pitchFamily="34" charset="0"/>
            </a:endParaRPr>
          </a:p>
          <a:p>
            <a:r>
              <a:rPr lang="en-US" altLang="ko-KR" sz="1600" dirty="0" smtClean="0">
                <a:solidFill>
                  <a:schemeClr val="tx1"/>
                </a:solidFill>
                <a:latin typeface="Calibri" pitchFamily="34" charset="0"/>
                <a:cs typeface="Calibri" pitchFamily="34" charset="0"/>
              </a:rPr>
              <a:t>…}</a:t>
            </a:r>
            <a:endParaRPr lang="ko-KR" altLang="en-US" sz="1600" dirty="0" smtClean="0">
              <a:solidFill>
                <a:schemeClr val="tx1"/>
              </a:solidFill>
              <a:latin typeface="Calibri" pitchFamily="34" charset="0"/>
              <a:cs typeface="Calibri" pitchFamily="34" charset="0"/>
            </a:endParaRPr>
          </a:p>
        </p:txBody>
      </p:sp>
      <p:sp>
        <p:nvSpPr>
          <p:cNvPr id="16" name="오른쪽 화살표 15"/>
          <p:cNvSpPr/>
          <p:nvPr/>
        </p:nvSpPr>
        <p:spPr>
          <a:xfrm rot="952876">
            <a:off x="2473730" y="2379841"/>
            <a:ext cx="990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17" name="타원 16"/>
          <p:cNvSpPr/>
          <p:nvPr/>
        </p:nvSpPr>
        <p:spPr>
          <a:xfrm>
            <a:off x="3505200" y="3886200"/>
            <a:ext cx="914400" cy="685800"/>
          </a:xfrm>
          <a:prstGeom prst="ellipse">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err="1" smtClean="0">
                <a:solidFill>
                  <a:srgbClr val="00B0F0"/>
                </a:solidFill>
                <a:latin typeface="Calibri" pitchFamily="34" charset="0"/>
                <a:cs typeface="Calibri" pitchFamily="34" charset="0"/>
              </a:rPr>
              <a:t>sym</a:t>
            </a:r>
            <a:r>
              <a:rPr lang="en-US" altLang="ko-KR" dirty="0" smtClean="0">
                <a:solidFill>
                  <a:srgbClr val="00B0F0"/>
                </a:solidFill>
                <a:latin typeface="Calibri" pitchFamily="34" charset="0"/>
                <a:cs typeface="Calibri" pitchFamily="34" charset="0"/>
              </a:rPr>
              <a:t>_</a:t>
            </a:r>
          </a:p>
          <a:p>
            <a:pPr algn="ctr"/>
            <a:r>
              <a:rPr lang="en-US" altLang="ko-KR" dirty="0" smtClean="0">
                <a:solidFill>
                  <a:srgbClr val="00B0F0"/>
                </a:solidFill>
                <a:latin typeface="Calibri" pitchFamily="34" charset="0"/>
                <a:cs typeface="Calibri" pitchFamily="34" charset="0"/>
              </a:rPr>
              <a:t>stat()</a:t>
            </a:r>
            <a:endParaRPr lang="ko-KR" altLang="en-US" dirty="0" smtClean="0">
              <a:solidFill>
                <a:srgbClr val="00B0F0"/>
              </a:solidFill>
              <a:latin typeface="Calibri" pitchFamily="34" charset="0"/>
              <a:cs typeface="Calibri" pitchFamily="34" charset="0"/>
            </a:endParaRPr>
          </a:p>
        </p:txBody>
      </p:sp>
      <p:sp>
        <p:nvSpPr>
          <p:cNvPr id="18" name="오른쪽 화살표 17"/>
          <p:cNvSpPr/>
          <p:nvPr/>
        </p:nvSpPr>
        <p:spPr>
          <a:xfrm>
            <a:off x="4495800" y="4038600"/>
            <a:ext cx="609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19" name="직사각형 18"/>
          <p:cNvSpPr/>
          <p:nvPr/>
        </p:nvSpPr>
        <p:spPr>
          <a:xfrm>
            <a:off x="5181600" y="3886200"/>
            <a:ext cx="3505200" cy="7620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ko-KR" sz="1600" dirty="0" err="1" smtClean="0">
                <a:solidFill>
                  <a:schemeClr val="tx1"/>
                </a:solidFill>
                <a:latin typeface="Calibri" pitchFamily="34" charset="0"/>
                <a:cs typeface="Calibri" pitchFamily="34" charset="0"/>
              </a:rPr>
              <a:t>struct</a:t>
            </a:r>
            <a:r>
              <a:rPr lang="en-US" altLang="ko-KR" sz="1600" dirty="0" smtClean="0">
                <a:solidFill>
                  <a:schemeClr val="tx1"/>
                </a:solidFill>
                <a:latin typeface="Calibri" pitchFamily="34" charset="0"/>
                <a:cs typeface="Calibri" pitchFamily="34" charset="0"/>
              </a:rPr>
              <a:t> stat {…</a:t>
            </a:r>
          </a:p>
          <a:p>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mode_t</a:t>
            </a:r>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st_mode</a:t>
            </a:r>
            <a:r>
              <a:rPr lang="en-US" altLang="ko-KR" sz="1600" dirty="0" smtClean="0">
                <a:solidFill>
                  <a:schemeClr val="tx1"/>
                </a:solidFill>
                <a:latin typeface="Calibri" pitchFamily="34" charset="0"/>
                <a:cs typeface="Calibri" pitchFamily="34" charset="0"/>
              </a:rPr>
              <a:t> </a:t>
            </a:r>
            <a:r>
              <a:rPr lang="en-US" altLang="ko-KR" sz="1600" dirty="0" smtClean="0">
                <a:solidFill>
                  <a:srgbClr val="00B0F0"/>
                </a:solidFill>
                <a:latin typeface="Calibri" pitchFamily="34" charset="0"/>
                <a:cs typeface="Calibri" pitchFamily="34" charset="0"/>
              </a:rPr>
              <a:t>//symbolic value</a:t>
            </a:r>
          </a:p>
          <a:p>
            <a:r>
              <a:rPr lang="en-US" altLang="ko-KR" sz="1600" dirty="0" smtClean="0">
                <a:solidFill>
                  <a:schemeClr val="tx1"/>
                </a:solidFill>
                <a:latin typeface="Calibri" pitchFamily="34" charset="0"/>
                <a:cs typeface="Calibri" pitchFamily="34" charset="0"/>
              </a:rPr>
              <a:t>…}</a:t>
            </a:r>
            <a:endParaRPr lang="ko-KR" altLang="en-US" sz="1600" dirty="0" smtClean="0">
              <a:solidFill>
                <a:schemeClr val="tx1"/>
              </a:solidFill>
              <a:latin typeface="Calibri" pitchFamily="34" charset="0"/>
              <a:cs typeface="Calibri" pitchFamily="34" charset="0"/>
            </a:endParaRPr>
          </a:p>
        </p:txBody>
      </p:sp>
      <p:sp>
        <p:nvSpPr>
          <p:cNvPr id="20" name="타원 19"/>
          <p:cNvSpPr/>
          <p:nvPr/>
        </p:nvSpPr>
        <p:spPr>
          <a:xfrm>
            <a:off x="3505200" y="4876800"/>
            <a:ext cx="914400" cy="685800"/>
          </a:xfrm>
          <a:prstGeom prst="ellipse">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err="1" smtClean="0">
                <a:solidFill>
                  <a:srgbClr val="00B0F0"/>
                </a:solidFill>
                <a:latin typeface="Calibri" pitchFamily="34" charset="0"/>
                <a:cs typeface="Calibri" pitchFamily="34" charset="0"/>
              </a:rPr>
              <a:t>sym</a:t>
            </a:r>
            <a:r>
              <a:rPr lang="en-US" altLang="ko-KR" dirty="0" smtClean="0">
                <a:solidFill>
                  <a:srgbClr val="00B0F0"/>
                </a:solidFill>
                <a:latin typeface="Calibri" pitchFamily="34" charset="0"/>
                <a:cs typeface="Calibri" pitchFamily="34" charset="0"/>
              </a:rPr>
              <a:t>_</a:t>
            </a:r>
          </a:p>
          <a:p>
            <a:pPr algn="ctr"/>
            <a:r>
              <a:rPr lang="en-US" altLang="ko-KR" dirty="0" err="1" smtClean="0">
                <a:solidFill>
                  <a:srgbClr val="00B0F0"/>
                </a:solidFill>
                <a:latin typeface="Calibri" pitchFamily="34" charset="0"/>
                <a:cs typeface="Calibri" pitchFamily="34" charset="0"/>
              </a:rPr>
              <a:t>lstat</a:t>
            </a:r>
            <a:r>
              <a:rPr lang="en-US" altLang="ko-KR" dirty="0" smtClean="0">
                <a:solidFill>
                  <a:srgbClr val="00B0F0"/>
                </a:solidFill>
                <a:latin typeface="Calibri" pitchFamily="34" charset="0"/>
                <a:cs typeface="Calibri" pitchFamily="34" charset="0"/>
              </a:rPr>
              <a:t>()</a:t>
            </a:r>
            <a:endParaRPr lang="ko-KR" altLang="en-US" dirty="0" smtClean="0">
              <a:solidFill>
                <a:srgbClr val="00B0F0"/>
              </a:solidFill>
              <a:latin typeface="Calibri" pitchFamily="34" charset="0"/>
              <a:cs typeface="Calibri" pitchFamily="34" charset="0"/>
            </a:endParaRPr>
          </a:p>
        </p:txBody>
      </p:sp>
      <p:sp>
        <p:nvSpPr>
          <p:cNvPr id="21" name="오른쪽 화살표 20"/>
          <p:cNvSpPr/>
          <p:nvPr/>
        </p:nvSpPr>
        <p:spPr>
          <a:xfrm>
            <a:off x="4495800" y="5029200"/>
            <a:ext cx="609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22" name="원통 21"/>
          <p:cNvSpPr/>
          <p:nvPr/>
        </p:nvSpPr>
        <p:spPr>
          <a:xfrm>
            <a:off x="1295400" y="3810000"/>
            <a:ext cx="1524000" cy="1828800"/>
          </a:xfrm>
          <a:prstGeom prst="can">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dirty="0" smtClean="0">
              <a:solidFill>
                <a:schemeClr val="tx1"/>
              </a:solidFill>
              <a:latin typeface="Calibri" pitchFamily="34" charset="0"/>
              <a:cs typeface="Calibri" pitchFamily="34" charset="0"/>
            </a:endParaRPr>
          </a:p>
          <a:p>
            <a:pPr algn="ctr"/>
            <a:endParaRPr lang="en-US" altLang="ko-KR" dirty="0">
              <a:solidFill>
                <a:schemeClr val="tx1"/>
              </a:solidFill>
              <a:latin typeface="Calibri" pitchFamily="34" charset="0"/>
              <a:cs typeface="Calibri" pitchFamily="34" charset="0"/>
            </a:endParaRPr>
          </a:p>
          <a:p>
            <a:pPr algn="ctr"/>
            <a:endParaRPr lang="en-US" altLang="ko-KR" dirty="0" smtClean="0">
              <a:solidFill>
                <a:schemeClr val="tx1"/>
              </a:solidFill>
              <a:latin typeface="Calibri" pitchFamily="34" charset="0"/>
              <a:cs typeface="Calibri" pitchFamily="34" charset="0"/>
            </a:endParaRPr>
          </a:p>
          <a:p>
            <a:pPr algn="ctr"/>
            <a:endParaRPr lang="en-US" altLang="ko-KR" dirty="0">
              <a:solidFill>
                <a:schemeClr val="tx1"/>
              </a:solidFill>
              <a:latin typeface="Calibri" pitchFamily="34" charset="0"/>
              <a:cs typeface="Calibri" pitchFamily="34" charset="0"/>
            </a:endParaRPr>
          </a:p>
          <a:p>
            <a:pPr algn="ctr"/>
            <a:endParaRPr lang="en-US" altLang="ko-KR" dirty="0">
              <a:solidFill>
                <a:schemeClr val="tx1"/>
              </a:solidFill>
              <a:latin typeface="Calibri" pitchFamily="34" charset="0"/>
              <a:cs typeface="Calibri" pitchFamily="34" charset="0"/>
            </a:endParaRPr>
          </a:p>
          <a:p>
            <a:pPr algn="ctr"/>
            <a:endParaRPr lang="en-US" altLang="ko-KR" dirty="0" smtClean="0">
              <a:solidFill>
                <a:schemeClr val="tx1"/>
              </a:solidFill>
              <a:latin typeface="Calibri" pitchFamily="34" charset="0"/>
              <a:cs typeface="Calibri" pitchFamily="34" charset="0"/>
            </a:endParaRPr>
          </a:p>
          <a:p>
            <a:pPr algn="ctr"/>
            <a:endParaRPr lang="en-US" altLang="ko-KR" dirty="0">
              <a:solidFill>
                <a:schemeClr val="tx1"/>
              </a:solidFill>
              <a:latin typeface="Calibri" pitchFamily="34" charset="0"/>
              <a:cs typeface="Calibri" pitchFamily="34" charset="0"/>
            </a:endParaRPr>
          </a:p>
          <a:p>
            <a:pPr algn="ctr"/>
            <a:endParaRPr lang="ko-KR" altLang="en-US" dirty="0" smtClean="0">
              <a:solidFill>
                <a:schemeClr val="tx1"/>
              </a:solidFill>
              <a:latin typeface="Calibri" pitchFamily="34" charset="0"/>
              <a:cs typeface="Calibri" pitchFamily="34" charset="0"/>
            </a:endParaRPr>
          </a:p>
        </p:txBody>
      </p:sp>
      <p:sp>
        <p:nvSpPr>
          <p:cNvPr id="23" name="직사각형 22"/>
          <p:cNvSpPr/>
          <p:nvPr/>
        </p:nvSpPr>
        <p:spPr>
          <a:xfrm>
            <a:off x="5181600" y="4876800"/>
            <a:ext cx="3505200" cy="7620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ko-KR" sz="1600" dirty="0" err="1" smtClean="0">
                <a:solidFill>
                  <a:schemeClr val="tx1"/>
                </a:solidFill>
                <a:latin typeface="Calibri" pitchFamily="34" charset="0"/>
                <a:cs typeface="Calibri" pitchFamily="34" charset="0"/>
              </a:rPr>
              <a:t>struct</a:t>
            </a:r>
            <a:r>
              <a:rPr lang="en-US" altLang="ko-KR" sz="1600" dirty="0" smtClean="0">
                <a:solidFill>
                  <a:schemeClr val="tx1"/>
                </a:solidFill>
                <a:latin typeface="Calibri" pitchFamily="34" charset="0"/>
                <a:cs typeface="Calibri" pitchFamily="34" charset="0"/>
              </a:rPr>
              <a:t> stat {…</a:t>
            </a:r>
          </a:p>
          <a:p>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mode_t</a:t>
            </a:r>
            <a:r>
              <a:rPr lang="en-US" altLang="ko-KR" sz="1600" dirty="0" smtClean="0">
                <a:solidFill>
                  <a:schemeClr val="tx1"/>
                </a:solidFill>
                <a:latin typeface="Calibri" pitchFamily="34" charset="0"/>
                <a:cs typeface="Calibri" pitchFamily="34" charset="0"/>
              </a:rPr>
              <a:t> </a:t>
            </a:r>
            <a:r>
              <a:rPr lang="en-US" altLang="ko-KR" sz="1600" dirty="0" err="1" smtClean="0">
                <a:solidFill>
                  <a:schemeClr val="tx1"/>
                </a:solidFill>
                <a:latin typeface="Calibri" pitchFamily="34" charset="0"/>
                <a:cs typeface="Calibri" pitchFamily="34" charset="0"/>
              </a:rPr>
              <a:t>st_mode</a:t>
            </a:r>
            <a:r>
              <a:rPr lang="en-US" altLang="ko-KR" sz="1600" dirty="0" smtClean="0">
                <a:solidFill>
                  <a:schemeClr val="tx1"/>
                </a:solidFill>
                <a:latin typeface="Calibri" pitchFamily="34" charset="0"/>
                <a:cs typeface="Calibri" pitchFamily="34" charset="0"/>
              </a:rPr>
              <a:t> </a:t>
            </a:r>
            <a:r>
              <a:rPr lang="en-US" altLang="ko-KR" sz="1600" dirty="0" smtClean="0">
                <a:solidFill>
                  <a:srgbClr val="00B0F0"/>
                </a:solidFill>
                <a:latin typeface="Calibri" pitchFamily="34" charset="0"/>
                <a:cs typeface="Calibri" pitchFamily="34" charset="0"/>
              </a:rPr>
              <a:t>//symbolic value</a:t>
            </a:r>
          </a:p>
          <a:p>
            <a:r>
              <a:rPr lang="en-US" altLang="ko-KR" sz="1600" dirty="0" smtClean="0">
                <a:solidFill>
                  <a:schemeClr val="tx1"/>
                </a:solidFill>
                <a:latin typeface="Calibri" pitchFamily="34" charset="0"/>
                <a:cs typeface="Calibri" pitchFamily="34" charset="0"/>
              </a:rPr>
              <a:t>…}</a:t>
            </a:r>
            <a:endParaRPr lang="ko-KR" altLang="en-US" sz="1600" dirty="0" smtClean="0">
              <a:solidFill>
                <a:schemeClr val="tx1"/>
              </a:solidFill>
              <a:latin typeface="Calibri" pitchFamily="34" charset="0"/>
              <a:cs typeface="Calibri" pitchFamily="34" charset="0"/>
            </a:endParaRPr>
          </a:p>
        </p:txBody>
      </p:sp>
      <p:sp>
        <p:nvSpPr>
          <p:cNvPr id="24" name="직사각형 23"/>
          <p:cNvSpPr/>
          <p:nvPr/>
        </p:nvSpPr>
        <p:spPr>
          <a:xfrm>
            <a:off x="1650124" y="2417941"/>
            <a:ext cx="762000" cy="3048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smtClean="0">
                <a:solidFill>
                  <a:schemeClr val="tx1"/>
                </a:solidFill>
                <a:latin typeface="Calibri" pitchFamily="34" charset="0"/>
                <a:cs typeface="Calibri" pitchFamily="34" charset="0"/>
              </a:rPr>
              <a:t>file2</a:t>
            </a:r>
            <a:endParaRPr lang="ko-KR" altLang="en-US" dirty="0" smtClean="0">
              <a:solidFill>
                <a:schemeClr val="tx1"/>
              </a:solidFill>
              <a:latin typeface="Calibri" pitchFamily="34" charset="0"/>
              <a:cs typeface="Calibri" pitchFamily="34" charset="0"/>
            </a:endParaRPr>
          </a:p>
        </p:txBody>
      </p:sp>
      <p:sp>
        <p:nvSpPr>
          <p:cNvPr id="25" name="직사각형 24"/>
          <p:cNvSpPr/>
          <p:nvPr/>
        </p:nvSpPr>
        <p:spPr>
          <a:xfrm>
            <a:off x="1524000" y="1870500"/>
            <a:ext cx="990600" cy="1101300"/>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26" name="TextBox 25"/>
          <p:cNvSpPr txBox="1"/>
          <p:nvPr/>
        </p:nvSpPr>
        <p:spPr>
          <a:xfrm>
            <a:off x="984688" y="775138"/>
            <a:ext cx="2145424" cy="369332"/>
          </a:xfrm>
          <a:prstGeom prst="rect">
            <a:avLst/>
          </a:prstGeom>
          <a:noFill/>
        </p:spPr>
        <p:txBody>
          <a:bodyPr wrap="square" rtlCol="0">
            <a:spAutoFit/>
          </a:bodyPr>
          <a:lstStyle/>
          <a:p>
            <a:pPr algn="ctr"/>
            <a:r>
              <a:rPr lang="en-US" altLang="ko-KR" dirty="0" smtClean="0">
                <a:latin typeface="Calibri" pitchFamily="34" charset="0"/>
                <a:cs typeface="Calibri" pitchFamily="34" charset="0"/>
              </a:rPr>
              <a:t>Concrete File System</a:t>
            </a:r>
            <a:endParaRPr lang="ko-KR" altLang="en-US" dirty="0">
              <a:latin typeface="Calibri" pitchFamily="34" charset="0"/>
              <a:cs typeface="Calibri" pitchFamily="34" charset="0"/>
            </a:endParaRPr>
          </a:p>
        </p:txBody>
      </p:sp>
      <p:sp>
        <p:nvSpPr>
          <p:cNvPr id="27" name="TextBox 26"/>
          <p:cNvSpPr txBox="1"/>
          <p:nvPr/>
        </p:nvSpPr>
        <p:spPr>
          <a:xfrm>
            <a:off x="1383424" y="1566446"/>
            <a:ext cx="1295400" cy="338554"/>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Directory1</a:t>
            </a:r>
            <a:endParaRPr lang="ko-KR" altLang="en-US" sz="1600" dirty="0">
              <a:latin typeface="Calibri" pitchFamily="34" charset="0"/>
              <a:cs typeface="Calibri" pitchFamily="34" charset="0"/>
            </a:endParaRPr>
          </a:p>
        </p:txBody>
      </p:sp>
      <p:sp>
        <p:nvSpPr>
          <p:cNvPr id="28" name="TextBox 27"/>
          <p:cNvSpPr txBox="1"/>
          <p:nvPr/>
        </p:nvSpPr>
        <p:spPr>
          <a:xfrm>
            <a:off x="984688" y="3427530"/>
            <a:ext cx="2145424" cy="369332"/>
          </a:xfrm>
          <a:prstGeom prst="rect">
            <a:avLst/>
          </a:prstGeom>
          <a:noFill/>
        </p:spPr>
        <p:txBody>
          <a:bodyPr wrap="square" rtlCol="0">
            <a:spAutoFit/>
          </a:bodyPr>
          <a:lstStyle/>
          <a:p>
            <a:pPr algn="ctr"/>
            <a:r>
              <a:rPr lang="en-US" altLang="ko-KR" dirty="0" smtClean="0">
                <a:latin typeface="Calibri" pitchFamily="34" charset="0"/>
                <a:cs typeface="Calibri" pitchFamily="34" charset="0"/>
              </a:rPr>
              <a:t>Symbolic File System</a:t>
            </a:r>
            <a:endParaRPr lang="ko-KR" altLang="en-US" dirty="0">
              <a:latin typeface="Calibri" pitchFamily="34" charset="0"/>
              <a:cs typeface="Calibri" pitchFamily="34" charset="0"/>
            </a:endParaRPr>
          </a:p>
        </p:txBody>
      </p:sp>
      <p:sp>
        <p:nvSpPr>
          <p:cNvPr id="29" name="직사각형 28"/>
          <p:cNvSpPr/>
          <p:nvPr/>
        </p:nvSpPr>
        <p:spPr>
          <a:xfrm>
            <a:off x="1650124" y="4648200"/>
            <a:ext cx="762000" cy="3048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smtClean="0">
                <a:solidFill>
                  <a:schemeClr val="tx1"/>
                </a:solidFill>
                <a:latin typeface="Calibri" pitchFamily="34" charset="0"/>
                <a:cs typeface="Calibri" pitchFamily="34" charset="0"/>
              </a:rPr>
              <a:t>file1</a:t>
            </a:r>
            <a:endParaRPr lang="ko-KR" altLang="en-US" dirty="0" smtClean="0">
              <a:solidFill>
                <a:schemeClr val="tx1"/>
              </a:solidFill>
              <a:latin typeface="Calibri" pitchFamily="34" charset="0"/>
              <a:cs typeface="Calibri" pitchFamily="34" charset="0"/>
            </a:endParaRPr>
          </a:p>
        </p:txBody>
      </p:sp>
      <p:sp>
        <p:nvSpPr>
          <p:cNvPr id="30" name="직사각형 29"/>
          <p:cNvSpPr/>
          <p:nvPr/>
        </p:nvSpPr>
        <p:spPr>
          <a:xfrm>
            <a:off x="1650124" y="5084941"/>
            <a:ext cx="762000" cy="3048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dirty="0" smtClean="0">
                <a:solidFill>
                  <a:schemeClr val="tx1"/>
                </a:solidFill>
                <a:latin typeface="Calibri" pitchFamily="34" charset="0"/>
                <a:cs typeface="Calibri" pitchFamily="34" charset="0"/>
              </a:rPr>
              <a:t>file2</a:t>
            </a:r>
            <a:endParaRPr lang="ko-KR" altLang="en-US" dirty="0" smtClean="0">
              <a:solidFill>
                <a:schemeClr val="tx1"/>
              </a:solidFill>
              <a:latin typeface="Calibri" pitchFamily="34" charset="0"/>
              <a:cs typeface="Calibri" pitchFamily="34" charset="0"/>
            </a:endParaRPr>
          </a:p>
        </p:txBody>
      </p:sp>
      <p:sp>
        <p:nvSpPr>
          <p:cNvPr id="31" name="직사각형 30"/>
          <p:cNvSpPr/>
          <p:nvPr/>
        </p:nvSpPr>
        <p:spPr>
          <a:xfrm>
            <a:off x="1524000" y="4537500"/>
            <a:ext cx="990600" cy="948900"/>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32" name="TextBox 31"/>
          <p:cNvSpPr txBox="1"/>
          <p:nvPr/>
        </p:nvSpPr>
        <p:spPr>
          <a:xfrm>
            <a:off x="1409700" y="4233446"/>
            <a:ext cx="1295400" cy="338554"/>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Directory1</a:t>
            </a:r>
            <a:endParaRPr lang="ko-KR" altLang="en-US" sz="1600" dirty="0">
              <a:latin typeface="Calibri" pitchFamily="34" charset="0"/>
              <a:cs typeface="Calibri" pitchFamily="34" charset="0"/>
            </a:endParaRPr>
          </a:p>
        </p:txBody>
      </p:sp>
      <p:sp>
        <p:nvSpPr>
          <p:cNvPr id="33" name="TextBox 32"/>
          <p:cNvSpPr txBox="1"/>
          <p:nvPr/>
        </p:nvSpPr>
        <p:spPr>
          <a:xfrm>
            <a:off x="1790043" y="2570341"/>
            <a:ext cx="482162" cy="369332"/>
          </a:xfrm>
          <a:prstGeom prst="rect">
            <a:avLst/>
          </a:prstGeom>
          <a:noFill/>
        </p:spPr>
        <p:txBody>
          <a:bodyPr wrap="square" rtlCol="0">
            <a:spAutoFit/>
          </a:bodyPr>
          <a:lstStyle/>
          <a:p>
            <a:r>
              <a:rPr lang="en-US" altLang="ko-KR" dirty="0" smtClean="0"/>
              <a:t>…</a:t>
            </a:r>
            <a:endParaRPr lang="ko-KR" altLang="en-US" dirty="0"/>
          </a:p>
        </p:txBody>
      </p:sp>
      <p:sp>
        <p:nvSpPr>
          <p:cNvPr id="34" name="오른쪽 화살표 33"/>
          <p:cNvSpPr/>
          <p:nvPr/>
        </p:nvSpPr>
        <p:spPr>
          <a:xfrm rot="20325050">
            <a:off x="2549967" y="4212223"/>
            <a:ext cx="990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35" name="오른쪽 화살표 34"/>
          <p:cNvSpPr/>
          <p:nvPr/>
        </p:nvSpPr>
        <p:spPr>
          <a:xfrm rot="952876">
            <a:off x="2509097" y="4912064"/>
            <a:ext cx="990600" cy="381000"/>
          </a:xfrm>
          <a:prstGeom prst="rightArrow">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latin typeface="Calibri" pitchFamily="34" charset="0"/>
              <a:cs typeface="Calibri" pitchFamily="34" charset="0"/>
            </a:endParaRPr>
          </a:p>
        </p:txBody>
      </p:sp>
      <p:sp>
        <p:nvSpPr>
          <p:cNvPr id="36" name="TextBox 35"/>
          <p:cNvSpPr txBox="1"/>
          <p:nvPr/>
        </p:nvSpPr>
        <p:spPr>
          <a:xfrm>
            <a:off x="2486868" y="1491734"/>
            <a:ext cx="482162" cy="369332"/>
          </a:xfrm>
          <a:prstGeom prst="rect">
            <a:avLst/>
          </a:prstGeom>
          <a:noFill/>
        </p:spPr>
        <p:txBody>
          <a:bodyPr wrap="square" rtlCol="0">
            <a:spAutoFit/>
          </a:bodyPr>
          <a:lstStyle/>
          <a:p>
            <a:r>
              <a:rPr lang="en-US" altLang="ko-KR" dirty="0" smtClean="0"/>
              <a:t>…</a:t>
            </a:r>
            <a:endParaRPr lang="ko-KR" altLang="en-US" dirty="0"/>
          </a:p>
        </p:txBody>
      </p:sp>
    </p:spTree>
    <p:extLst>
      <p:ext uri="{BB962C8B-B14F-4D97-AF65-F5344CB8AC3E}">
        <p14:creationId xmlns:p14="http://schemas.microsoft.com/office/powerpoint/2010/main" val="4074630694"/>
      </p:ext>
    </p:extLst>
  </p:cSld>
  <p:clrMapOvr>
    <a:masterClrMapping/>
  </p:clrMapOvr>
  <mc:AlternateContent xmlns:mc="http://schemas.openxmlformats.org/markup-compatibility/2006" xmlns:p14="http://schemas.microsoft.com/office/powerpoint/2010/main">
    <mc:Choice Requires="p14">
      <p:transition spd="slow" p14:dur="2000" advTm="156367"/>
    </mc:Choice>
    <mc:Fallback xmlns="">
      <p:transition spd="slow" advTm="15636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Test Oracles</a:t>
            </a:r>
            <a:endParaRPr lang="ko-KR" altLang="en-US" dirty="0"/>
          </a:p>
        </p:txBody>
      </p:sp>
      <p:sp>
        <p:nvSpPr>
          <p:cNvPr id="3" name="날짜 개체 틀 2"/>
          <p:cNvSpPr>
            <a:spLocks noGrp="1"/>
          </p:cNvSpPr>
          <p:nvPr>
            <p:ph type="dt" sz="half" idx="10"/>
          </p:nvPr>
        </p:nvSpPr>
        <p:spPr/>
        <p:txBody>
          <a:bodyPr/>
          <a:lstStyle/>
          <a:p>
            <a:fld id="{A6739F35-0543-476E-B886-7A12CE23E601}"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내용 개체 틀 4"/>
          <p:cNvSpPr>
            <a:spLocks noGrp="1"/>
          </p:cNvSpPr>
          <p:nvPr>
            <p:ph sz="quarter" idx="1"/>
          </p:nvPr>
        </p:nvSpPr>
        <p:spPr>
          <a:xfrm>
            <a:off x="152400" y="1219200"/>
            <a:ext cx="8915400" cy="4937760"/>
          </a:xfrm>
        </p:spPr>
        <p:txBody>
          <a:bodyPr>
            <a:normAutofit/>
          </a:bodyPr>
          <a:lstStyle/>
          <a:p>
            <a:r>
              <a:rPr lang="en-US" altLang="ko-KR" dirty="0" smtClean="0">
                <a:latin typeface="Calibri" pitchFamily="34" charset="0"/>
                <a:cs typeface="Calibri" pitchFamily="34" charset="0"/>
              </a:rPr>
              <a:t>For each command-line option in the POSIX specification, we inserted corresponding assert() as test oracles</a:t>
            </a:r>
          </a:p>
          <a:p>
            <a:r>
              <a:rPr lang="en-US" altLang="ko-KR" dirty="0">
                <a:latin typeface="Calibri" pitchFamily="34" charset="0"/>
                <a:cs typeface="Calibri" pitchFamily="34" charset="0"/>
              </a:rPr>
              <a:t>-F  </a:t>
            </a:r>
            <a:r>
              <a:rPr lang="en-US" altLang="ko-KR" dirty="0" smtClean="0"/>
              <a:t>d</a:t>
            </a:r>
            <a:r>
              <a:rPr lang="en-US" altLang="ko-KR" dirty="0" smtClean="0">
                <a:latin typeface="Calibri" pitchFamily="34" charset="0"/>
                <a:cs typeface="Calibri" pitchFamily="34" charset="0"/>
              </a:rPr>
              <a:t>oes </a:t>
            </a:r>
            <a:r>
              <a:rPr lang="en-US" altLang="ko-KR" dirty="0">
                <a:latin typeface="Calibri" pitchFamily="34" charset="0"/>
                <a:cs typeface="Calibri" pitchFamily="34" charset="0"/>
              </a:rPr>
              <a:t>not follow symbolic links named as operands unless the –H or –L options are </a:t>
            </a:r>
            <a:r>
              <a:rPr lang="en-US" altLang="ko-KR" dirty="0" smtClean="0">
                <a:latin typeface="Calibri" pitchFamily="34" charset="0"/>
                <a:cs typeface="Calibri" pitchFamily="34" charset="0"/>
              </a:rPr>
              <a:t>specified(from the POSIX specification)</a:t>
            </a:r>
            <a:endParaRPr lang="ko-KR" altLang="en-US" dirty="0">
              <a:latin typeface="Calibri" pitchFamily="34" charset="0"/>
              <a:cs typeface="Calibri" pitchFamily="34" charset="0"/>
            </a:endParaRPr>
          </a:p>
          <a:p>
            <a:pPr lvl="1"/>
            <a:r>
              <a:rPr lang="en-US" altLang="ko-KR" dirty="0" smtClean="0">
                <a:latin typeface="Calibri" pitchFamily="34" charset="0"/>
                <a:cs typeface="Calibri" pitchFamily="34" charset="0"/>
              </a:rPr>
              <a:t>(-F is set &amp;&amp; -H and –L are not set) </a:t>
            </a:r>
            <a:r>
              <a:rPr lang="en-US" altLang="ko-KR" dirty="0" smtClean="0"/>
              <a:t>=&gt;</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should not follow symbolic links</a:t>
            </a:r>
            <a:endParaRPr lang="ko-KR" altLang="en-US" dirty="0">
              <a:latin typeface="Calibri" pitchFamily="34" charset="0"/>
              <a:cs typeface="Calibri" pitchFamily="34" charset="0"/>
            </a:endParaRPr>
          </a:p>
          <a:p>
            <a:pPr lvl="1"/>
            <a:r>
              <a:rPr lang="en-US" altLang="ko-KR" dirty="0" smtClean="0">
                <a:latin typeface="Calibri" pitchFamily="34" charset="0"/>
                <a:cs typeface="Calibri" pitchFamily="34" charset="0"/>
              </a:rPr>
              <a:t>assert</a:t>
            </a:r>
            <a:r>
              <a:rPr lang="en-US" altLang="ko-KR" sz="2400" dirty="0">
                <a:latin typeface="Calibri" pitchFamily="34" charset="0"/>
                <a:cs typeface="Calibri" pitchFamily="34" charset="0"/>
              </a:rPr>
              <a:t> (!(</a:t>
            </a:r>
            <a:r>
              <a:rPr lang="en-US" altLang="ko-KR" sz="2400" dirty="0" err="1">
                <a:solidFill>
                  <a:srgbClr val="00B050"/>
                </a:solidFill>
                <a:latin typeface="Calibri" pitchFamily="34" charset="0"/>
                <a:cs typeface="Calibri" pitchFamily="34" charset="0"/>
              </a:rPr>
              <a:t>opt_list</a:t>
            </a:r>
            <a:r>
              <a:rPr lang="en-US" altLang="ko-KR" sz="2400" dirty="0">
                <a:solidFill>
                  <a:srgbClr val="00B050"/>
                </a:solidFill>
                <a:latin typeface="Calibri" pitchFamily="34" charset="0"/>
                <a:cs typeface="Calibri" pitchFamily="34" charset="0"/>
              </a:rPr>
              <a:t>[21]</a:t>
            </a:r>
            <a:r>
              <a:rPr lang="en-US" altLang="ko-KR" sz="2400" dirty="0">
                <a:latin typeface="Calibri" pitchFamily="34" charset="0"/>
                <a:cs typeface="Calibri" pitchFamily="34" charset="0"/>
              </a:rPr>
              <a:t> &amp;&amp; </a:t>
            </a:r>
            <a:r>
              <a:rPr lang="en-US" altLang="ko-KR" sz="2400" dirty="0" smtClean="0">
                <a:solidFill>
                  <a:srgbClr val="0070C0"/>
                </a:solidFill>
                <a:latin typeface="Calibri" pitchFamily="34" charset="0"/>
                <a:cs typeface="Calibri" pitchFamily="34" charset="0"/>
              </a:rPr>
              <a:t>(!</a:t>
            </a:r>
            <a:r>
              <a:rPr lang="en-US" altLang="ko-KR" sz="2400" dirty="0" err="1">
                <a:solidFill>
                  <a:srgbClr val="0070C0"/>
                </a:solidFill>
                <a:latin typeface="Calibri" pitchFamily="34" charset="0"/>
                <a:cs typeface="Calibri" pitchFamily="34" charset="0"/>
              </a:rPr>
              <a:t>opt_list</a:t>
            </a:r>
            <a:r>
              <a:rPr lang="en-US" altLang="ko-KR" sz="2400" dirty="0">
                <a:solidFill>
                  <a:srgbClr val="0070C0"/>
                </a:solidFill>
                <a:latin typeface="Calibri" pitchFamily="34" charset="0"/>
                <a:cs typeface="Calibri" pitchFamily="34" charset="0"/>
              </a:rPr>
              <a:t>[23</a:t>
            </a:r>
            <a:r>
              <a:rPr lang="en-US" altLang="ko-KR" sz="2400" dirty="0" smtClean="0">
                <a:solidFill>
                  <a:srgbClr val="0070C0"/>
                </a:solidFill>
                <a:latin typeface="Calibri" pitchFamily="34" charset="0"/>
                <a:cs typeface="Calibri" pitchFamily="34" charset="0"/>
              </a:rPr>
              <a:t>]</a:t>
            </a:r>
            <a:r>
              <a:rPr lang="en-US" altLang="ko-KR" sz="2400" dirty="0" smtClean="0">
                <a:latin typeface="Calibri" pitchFamily="34" charset="0"/>
                <a:cs typeface="Calibri" pitchFamily="34" charset="0"/>
              </a:rPr>
              <a:t>&amp;&amp;</a:t>
            </a:r>
            <a:r>
              <a:rPr lang="en-US" altLang="ko-KR" sz="2400" dirty="0" smtClean="0">
                <a:solidFill>
                  <a:srgbClr val="7030A0"/>
                </a:solidFill>
                <a:latin typeface="Calibri" pitchFamily="34" charset="0"/>
                <a:cs typeface="Calibri" pitchFamily="34" charset="0"/>
              </a:rPr>
              <a:t>!</a:t>
            </a:r>
            <a:r>
              <a:rPr lang="en-US" altLang="ko-KR" sz="2400" dirty="0" err="1" smtClean="0">
                <a:solidFill>
                  <a:srgbClr val="7030A0"/>
                </a:solidFill>
                <a:latin typeface="Calibri" pitchFamily="34" charset="0"/>
                <a:cs typeface="Calibri" pitchFamily="34" charset="0"/>
              </a:rPr>
              <a:t>opt_list</a:t>
            </a:r>
            <a:r>
              <a:rPr lang="en-US" altLang="ko-KR" sz="2400" dirty="0" smtClean="0">
                <a:solidFill>
                  <a:srgbClr val="7030A0"/>
                </a:solidFill>
                <a:latin typeface="Calibri" pitchFamily="34" charset="0"/>
                <a:cs typeface="Calibri" pitchFamily="34" charset="0"/>
              </a:rPr>
              <a:t>[24]</a:t>
            </a:r>
            <a:r>
              <a:rPr lang="en-US" altLang="ko-KR" sz="2400" dirty="0" smtClean="0">
                <a:latin typeface="Calibri" pitchFamily="34" charset="0"/>
                <a:cs typeface="Calibri" pitchFamily="34" charset="0"/>
              </a:rPr>
              <a:t>)) || </a:t>
            </a:r>
          </a:p>
          <a:p>
            <a:pPr marL="274320" lvl="1" indent="0">
              <a:buNone/>
            </a:pPr>
            <a:r>
              <a:rPr lang="en-US" altLang="ko-KR" sz="2400" dirty="0">
                <a:latin typeface="Calibri" pitchFamily="34" charset="0"/>
                <a:cs typeface="Calibri" pitchFamily="34" charset="0"/>
              </a:rPr>
              <a:t> </a:t>
            </a:r>
            <a:r>
              <a:rPr lang="en-US" altLang="ko-KR" sz="2400" dirty="0" smtClean="0">
                <a:latin typeface="Calibri" pitchFamily="34" charset="0"/>
                <a:cs typeface="Calibri" pitchFamily="34" charset="0"/>
              </a:rPr>
              <a:t>                      </a:t>
            </a:r>
            <a:r>
              <a:rPr lang="en-US" altLang="ko-KR" sz="2400" dirty="0" smtClean="0">
                <a:solidFill>
                  <a:srgbClr val="00B050"/>
                </a:solidFill>
                <a:latin typeface="Calibri" pitchFamily="34" charset="0"/>
                <a:cs typeface="Calibri" pitchFamily="34" charset="0"/>
              </a:rPr>
              <a:t>-F is set               </a:t>
            </a:r>
            <a:r>
              <a:rPr lang="en-US" altLang="ko-KR" sz="2400" dirty="0" smtClean="0">
                <a:solidFill>
                  <a:srgbClr val="0070C0"/>
                </a:solidFill>
                <a:latin typeface="Calibri" pitchFamily="34" charset="0"/>
                <a:cs typeface="Calibri" pitchFamily="34" charset="0"/>
              </a:rPr>
              <a:t>-L is not set       </a:t>
            </a:r>
            <a:r>
              <a:rPr lang="en-US" altLang="ko-KR" sz="2400" dirty="0" smtClean="0">
                <a:solidFill>
                  <a:srgbClr val="7030A0"/>
                </a:solidFill>
                <a:latin typeface="Calibri" pitchFamily="34" charset="0"/>
                <a:cs typeface="Calibri" pitchFamily="34" charset="0"/>
              </a:rPr>
              <a:t>-H is not set</a:t>
            </a:r>
          </a:p>
          <a:p>
            <a:pPr marL="274320" lvl="1" indent="0">
              <a:buNone/>
            </a:pPr>
            <a:r>
              <a:rPr lang="en-US" altLang="ko-KR" sz="2400" dirty="0">
                <a:latin typeface="Calibri" pitchFamily="34" charset="0"/>
                <a:cs typeface="Calibri" pitchFamily="34" charset="0"/>
              </a:rPr>
              <a:t>	 </a:t>
            </a:r>
            <a:r>
              <a:rPr lang="en-US" altLang="ko-KR" sz="2400" dirty="0" smtClean="0">
                <a:latin typeface="Calibri" pitchFamily="34" charset="0"/>
                <a:cs typeface="Calibri" pitchFamily="34" charset="0"/>
              </a:rPr>
              <a:t>       </a:t>
            </a:r>
            <a:r>
              <a:rPr lang="en-US" altLang="ko-KR" sz="2400" dirty="0" smtClean="0">
                <a:solidFill>
                  <a:srgbClr val="FF0000"/>
                </a:solidFill>
                <a:latin typeface="Calibri" pitchFamily="34" charset="0"/>
                <a:cs typeface="Calibri" pitchFamily="34" charset="0"/>
              </a:rPr>
              <a:t>!((</a:t>
            </a:r>
            <a:r>
              <a:rPr lang="en-US" altLang="ko-KR" sz="2400" dirty="0" err="1">
                <a:solidFill>
                  <a:srgbClr val="FF0000"/>
                </a:solidFill>
                <a:latin typeface="Calibri" pitchFamily="34" charset="0"/>
                <a:cs typeface="Calibri" pitchFamily="34" charset="0"/>
              </a:rPr>
              <a:t>all_fmt</a:t>
            </a:r>
            <a:r>
              <a:rPr lang="en-US" altLang="ko-KR" sz="2400" dirty="0">
                <a:solidFill>
                  <a:srgbClr val="FF0000"/>
                </a:solidFill>
                <a:latin typeface="Calibri" pitchFamily="34" charset="0"/>
                <a:cs typeface="Calibri" pitchFamily="34" charset="0"/>
              </a:rPr>
              <a:t> &amp; FOLLOW_LINKS)||</a:t>
            </a:r>
            <a:r>
              <a:rPr lang="en-US" altLang="ko-KR" sz="2400" dirty="0" err="1">
                <a:solidFill>
                  <a:srgbClr val="FF0000"/>
                </a:solidFill>
                <a:latin typeface="Calibri" pitchFamily="34" charset="0"/>
                <a:cs typeface="Calibri" pitchFamily="34" charset="0"/>
              </a:rPr>
              <a:t>force_follow</a:t>
            </a:r>
            <a:r>
              <a:rPr lang="en-US" altLang="ko-KR" sz="2400" dirty="0" smtClean="0">
                <a:solidFill>
                  <a:srgbClr val="FF0000"/>
                </a:solidFill>
                <a:latin typeface="Calibri" pitchFamily="34" charset="0"/>
                <a:cs typeface="Calibri" pitchFamily="34" charset="0"/>
              </a:rPr>
              <a:t>)</a:t>
            </a:r>
            <a:r>
              <a:rPr lang="en-US" altLang="ko-KR" sz="2400" dirty="0" smtClean="0">
                <a:latin typeface="Calibri" pitchFamily="34" charset="0"/>
                <a:cs typeface="Calibri" pitchFamily="34" charset="0"/>
              </a:rPr>
              <a:t>)</a:t>
            </a:r>
          </a:p>
          <a:p>
            <a:pPr marL="274320" lvl="1" indent="0">
              <a:buNone/>
            </a:pPr>
            <a:r>
              <a:rPr lang="en-US" altLang="ko-KR" sz="2400" dirty="0">
                <a:latin typeface="Calibri" pitchFamily="34" charset="0"/>
                <a:cs typeface="Calibri" pitchFamily="34" charset="0"/>
              </a:rPr>
              <a:t> </a:t>
            </a:r>
            <a:r>
              <a:rPr lang="en-US" altLang="ko-KR" sz="2400" dirty="0" smtClean="0">
                <a:latin typeface="Calibri" pitchFamily="34" charset="0"/>
                <a:cs typeface="Calibri" pitchFamily="34" charset="0"/>
              </a:rPr>
              <a:t>                        </a:t>
            </a:r>
            <a:r>
              <a:rPr lang="en-US" altLang="ko-KR" sz="2400" dirty="0" err="1" smtClean="0">
                <a:solidFill>
                  <a:srgbClr val="FF0000"/>
                </a:solidFill>
                <a:latin typeface="Calibri" pitchFamily="34" charset="0"/>
                <a:cs typeface="Calibri" pitchFamily="34" charset="0"/>
              </a:rPr>
              <a:t>ls</a:t>
            </a:r>
            <a:r>
              <a:rPr lang="en-US" altLang="ko-KR" sz="2400" dirty="0" smtClean="0">
                <a:solidFill>
                  <a:srgbClr val="FF0000"/>
                </a:solidFill>
                <a:latin typeface="Calibri" pitchFamily="34" charset="0"/>
                <a:cs typeface="Calibri" pitchFamily="34" charset="0"/>
              </a:rPr>
              <a:t> should not follow symbolic links</a:t>
            </a:r>
            <a:endParaRPr lang="en-US" altLang="ko-KR" dirty="0">
              <a:solidFill>
                <a:srgbClr val="FF0000"/>
              </a:solidFill>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3566923648"/>
      </p:ext>
    </p:extLst>
  </p:cSld>
  <p:clrMapOvr>
    <a:masterClrMapping/>
  </p:clrMapOvr>
  <mc:AlternateContent xmlns:mc="http://schemas.openxmlformats.org/markup-compatibility/2006" xmlns:p14="http://schemas.microsoft.com/office/powerpoint/2010/main">
    <mc:Choice Requires="p14">
      <p:transition spd="slow" p14:dur="2000" advTm="58945"/>
    </mc:Choice>
    <mc:Fallback xmlns="">
      <p:transition spd="slow" advTm="5894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Results</a:t>
            </a:r>
            <a:endParaRPr lang="ko-KR" altLang="en-US" dirty="0"/>
          </a:p>
        </p:txBody>
      </p:sp>
      <p:sp>
        <p:nvSpPr>
          <p:cNvPr id="3" name="날짜 개체 틀 2"/>
          <p:cNvSpPr>
            <a:spLocks noGrp="1"/>
          </p:cNvSpPr>
          <p:nvPr>
            <p:ph type="dt" sz="half" idx="10"/>
          </p:nvPr>
        </p:nvSpPr>
        <p:spPr/>
        <p:txBody>
          <a:bodyPr/>
          <a:lstStyle/>
          <a:p>
            <a:fld id="{A60C45C9-BFE5-42DA-AD0E-CD3BC495016E}"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내용 개체 틀 4"/>
          <p:cNvSpPr>
            <a:spLocks noGrp="1"/>
          </p:cNvSpPr>
          <p:nvPr>
            <p:ph sz="quarter" idx="1"/>
          </p:nvPr>
        </p:nvSpPr>
        <p:spPr>
          <a:xfrm>
            <a:off x="63837" y="5943600"/>
            <a:ext cx="9003963" cy="591800"/>
          </a:xfrm>
        </p:spPr>
        <p:txBody>
          <a:bodyPr>
            <a:normAutofit/>
          </a:bodyPr>
          <a:lstStyle/>
          <a:p>
            <a:r>
              <a:rPr lang="en-US" altLang="ko-KR" sz="2400" dirty="0" smtClean="0">
                <a:latin typeface="Calibri" pitchFamily="34" charset="0"/>
                <a:cs typeface="Calibri" pitchFamily="34" charset="0"/>
              </a:rPr>
              <a:t>13K TCs  generated in 15 </a:t>
            </a:r>
            <a:r>
              <a:rPr lang="en-US" altLang="ko-KR" sz="2400" dirty="0" err="1" smtClean="0">
                <a:latin typeface="Calibri" pitchFamily="34" charset="0"/>
                <a:cs typeface="Calibri" pitchFamily="34" charset="0"/>
              </a:rPr>
              <a:t>mins</a:t>
            </a:r>
            <a:r>
              <a:rPr lang="en-US" altLang="ko-KR" sz="2400" dirty="0" smtClean="0">
                <a:latin typeface="Calibri" pitchFamily="34" charset="0"/>
                <a:cs typeface="Calibri" pitchFamily="34" charset="0"/>
              </a:rPr>
              <a:t> ( covered 68.6% branches(188/274) )</a:t>
            </a:r>
            <a:endParaRPr lang="en-US" altLang="ko-KR" sz="2400" dirty="0">
              <a:latin typeface="Calibri" pitchFamily="34" charset="0"/>
              <a:cs typeface="Calibri" pitchFamily="34" charset="0"/>
            </a:endParaRPr>
          </a:p>
        </p:txBody>
      </p:sp>
      <p:sp>
        <p:nvSpPr>
          <p:cNvPr id="6" name="Rectangle 6"/>
          <p:cNvSpPr/>
          <p:nvPr/>
        </p:nvSpPr>
        <p:spPr>
          <a:xfrm>
            <a:off x="85495" y="1550166"/>
            <a:ext cx="3352800" cy="60960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ls -F </a:t>
            </a:r>
            <a:r>
              <a:rPr lang="en-US" sz="1600" dirty="0" err="1" smtClean="0">
                <a:solidFill>
                  <a:schemeClr val="tx1"/>
                </a:solidFill>
                <a:latin typeface="Calibri" pitchFamily="34" charset="0"/>
                <a:cs typeface="Calibri" pitchFamily="34" charset="0"/>
              </a:rPr>
              <a:t>t.lnk</a:t>
            </a:r>
            <a:endParaRPr lang="en-US" sz="1600" dirty="0" smtClean="0">
              <a:solidFill>
                <a:schemeClr val="tx1"/>
              </a:solidFill>
              <a:latin typeface="Calibri" pitchFamily="34" charset="0"/>
              <a:cs typeface="Calibri" pitchFamily="34" charset="0"/>
            </a:endParaRPr>
          </a:p>
          <a:p>
            <a:pPr marL="228600" indent="-228600"/>
            <a:r>
              <a:rPr lang="en-US" sz="1600" dirty="0" err="1" smtClean="0">
                <a:solidFill>
                  <a:schemeClr val="tx1"/>
                </a:solidFill>
                <a:latin typeface="Calibri" pitchFamily="34" charset="0"/>
                <a:cs typeface="Calibri" pitchFamily="34" charset="0"/>
              </a:rPr>
              <a:t>t.lnk</a:t>
            </a:r>
            <a:r>
              <a:rPr lang="en-US" sz="1600" dirty="0" smtClean="0">
                <a:solidFill>
                  <a:srgbClr val="FF0000"/>
                </a:solidFill>
                <a:latin typeface="Calibri" pitchFamily="34" charset="0"/>
                <a:cs typeface="Calibri" pitchFamily="34" charset="0"/>
              </a:rPr>
              <a:t>@</a:t>
            </a:r>
          </a:p>
        </p:txBody>
      </p:sp>
      <p:sp>
        <p:nvSpPr>
          <p:cNvPr id="7" name="Rectangle 7"/>
          <p:cNvSpPr/>
          <p:nvPr/>
        </p:nvSpPr>
        <p:spPr>
          <a:xfrm>
            <a:off x="85495" y="2514600"/>
            <a:ext cx="3352800" cy="69598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sz="1600" dirty="0" err="1" smtClean="0">
                <a:solidFill>
                  <a:schemeClr val="tx1"/>
                </a:solidFill>
                <a:latin typeface="Calibri" pitchFamily="34" charset="0"/>
                <a:cs typeface="Calibri" pitchFamily="34" charset="0"/>
              </a:rPr>
              <a:t>busybox</a:t>
            </a:r>
            <a:r>
              <a:rPr lang="en-US" sz="1600" dirty="0" smtClean="0">
                <a:solidFill>
                  <a:schemeClr val="tx1"/>
                </a:solidFill>
                <a:latin typeface="Calibri" pitchFamily="34" charset="0"/>
                <a:cs typeface="Calibri" pitchFamily="34" charset="0"/>
              </a:rPr>
              <a:t> ls -F </a:t>
            </a:r>
            <a:r>
              <a:rPr lang="en-US" sz="1600" dirty="0" err="1" smtClean="0">
                <a:solidFill>
                  <a:schemeClr val="tx1"/>
                </a:solidFill>
                <a:latin typeface="Calibri" pitchFamily="34" charset="0"/>
                <a:cs typeface="Calibri" pitchFamily="34" charset="0"/>
              </a:rPr>
              <a:t>t.lnk</a:t>
            </a:r>
            <a:endParaRPr lang="en-US" sz="1600" dirty="0" smtClean="0">
              <a:solidFill>
                <a:schemeClr val="tx1"/>
              </a:solidFill>
              <a:latin typeface="Calibri" pitchFamily="34" charset="0"/>
              <a:cs typeface="Calibri" pitchFamily="34" charset="0"/>
            </a:endParaRPr>
          </a:p>
          <a:p>
            <a:pPr marL="228600" indent="-228600"/>
            <a:r>
              <a:rPr lang="en-US" sz="1600" dirty="0" err="1" smtClean="0">
                <a:solidFill>
                  <a:schemeClr val="tx1"/>
                </a:solidFill>
                <a:latin typeface="Calibri" pitchFamily="34" charset="0"/>
                <a:cs typeface="Calibri" pitchFamily="34" charset="0"/>
              </a:rPr>
              <a:t>t.lnk</a:t>
            </a:r>
            <a:endParaRPr lang="en-US" sz="1600" dirty="0" smtClean="0">
              <a:solidFill>
                <a:schemeClr val="tx1"/>
              </a:solidFill>
              <a:latin typeface="Calibri" pitchFamily="34" charset="0"/>
              <a:cs typeface="Calibri" pitchFamily="34" charset="0"/>
            </a:endParaRPr>
          </a:p>
        </p:txBody>
      </p:sp>
      <p:sp>
        <p:nvSpPr>
          <p:cNvPr id="8" name="TextBox 7"/>
          <p:cNvSpPr txBox="1"/>
          <p:nvPr/>
        </p:nvSpPr>
        <p:spPr>
          <a:xfrm>
            <a:off x="51336" y="1143000"/>
            <a:ext cx="2362200" cy="381000"/>
          </a:xfrm>
          <a:prstGeom prst="rect">
            <a:avLst/>
          </a:prstGeom>
          <a:noFill/>
        </p:spPr>
        <p:txBody>
          <a:bodyPr wrap="square" rtlCol="0">
            <a:spAutoFit/>
          </a:bodyPr>
          <a:lstStyle/>
          <a:p>
            <a:r>
              <a:rPr lang="en-US" altLang="ko-KR" dirty="0" smtClean="0">
                <a:latin typeface="Calibri" pitchFamily="34" charset="0"/>
                <a:cs typeface="Calibri" pitchFamily="34" charset="0"/>
              </a:rPr>
              <a:t>Output of Linux </a:t>
            </a:r>
            <a:r>
              <a:rPr lang="en-US" altLang="ko-KR" dirty="0" err="1" smtClean="0">
                <a:latin typeface="Calibri" pitchFamily="34" charset="0"/>
                <a:cs typeface="Calibri" pitchFamily="34" charset="0"/>
              </a:rPr>
              <a:t>ls</a:t>
            </a:r>
            <a:endParaRPr lang="ko-KR" altLang="en-US" dirty="0">
              <a:latin typeface="Calibri" pitchFamily="34" charset="0"/>
              <a:cs typeface="Calibri" pitchFamily="34" charset="0"/>
            </a:endParaRPr>
          </a:p>
        </p:txBody>
      </p:sp>
      <p:sp>
        <p:nvSpPr>
          <p:cNvPr id="9" name="TextBox 8"/>
          <p:cNvSpPr txBox="1"/>
          <p:nvPr/>
        </p:nvSpPr>
        <p:spPr>
          <a:xfrm>
            <a:off x="51335" y="2159766"/>
            <a:ext cx="4072759" cy="369332"/>
          </a:xfrm>
          <a:prstGeom prst="rect">
            <a:avLst/>
          </a:prstGeom>
          <a:noFill/>
        </p:spPr>
        <p:txBody>
          <a:bodyPr wrap="square" rtlCol="0">
            <a:spAutoFit/>
          </a:bodyPr>
          <a:lstStyle/>
          <a:p>
            <a:r>
              <a:rPr lang="en-US" altLang="ko-KR" dirty="0" smtClean="0">
                <a:latin typeface="Calibri" pitchFamily="34" charset="0"/>
                <a:cs typeface="Calibri" pitchFamily="34" charset="0"/>
              </a:rPr>
              <a:t>Output of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(incorrect behavior)</a:t>
            </a:r>
            <a:endParaRPr lang="ko-KR" altLang="en-US" dirty="0">
              <a:latin typeface="Calibri" pitchFamily="34" charset="0"/>
              <a:cs typeface="Calibri" pitchFamily="34" charset="0"/>
            </a:endParaRPr>
          </a:p>
        </p:txBody>
      </p:sp>
      <p:sp>
        <p:nvSpPr>
          <p:cNvPr id="10" name="TextBox 9"/>
          <p:cNvSpPr txBox="1"/>
          <p:nvPr/>
        </p:nvSpPr>
        <p:spPr>
          <a:xfrm>
            <a:off x="21657" y="543580"/>
            <a:ext cx="4321743" cy="646331"/>
          </a:xfrm>
          <a:prstGeom prst="rect">
            <a:avLst/>
          </a:prstGeom>
          <a:noFill/>
        </p:spPr>
        <p:txBody>
          <a:bodyPr wrap="square" rtlCol="0">
            <a:spAutoFit/>
          </a:bodyPr>
          <a:lstStyle/>
          <a:p>
            <a:pPr marL="0" lvl="1"/>
            <a:r>
              <a:rPr lang="en-US" altLang="ko-KR" b="1" dirty="0" smtClean="0">
                <a:latin typeface="Calibri" pitchFamily="34" charset="0"/>
                <a:cs typeface="Calibri" pitchFamily="34" charset="0"/>
              </a:rPr>
              <a:t>1. Missing </a:t>
            </a:r>
            <a:r>
              <a:rPr lang="en-US" altLang="ko-KR" b="1" dirty="0">
                <a:latin typeface="Calibri" pitchFamily="34" charset="0"/>
                <a:cs typeface="Calibri" pitchFamily="34" charset="0"/>
              </a:rPr>
              <a:t>‘@’ symbol for a </a:t>
            </a:r>
            <a:r>
              <a:rPr lang="en-US" altLang="ko-KR" b="1" dirty="0" smtClean="0">
                <a:latin typeface="Calibri" pitchFamily="34" charset="0"/>
                <a:cs typeface="Calibri" pitchFamily="34" charset="0"/>
              </a:rPr>
              <a:t>symbolic </a:t>
            </a:r>
            <a:r>
              <a:rPr lang="en-US" altLang="ko-KR" b="1" dirty="0">
                <a:latin typeface="Calibri" pitchFamily="34" charset="0"/>
                <a:cs typeface="Calibri" pitchFamily="34" charset="0"/>
              </a:rPr>
              <a:t>link file with –F </a:t>
            </a:r>
            <a:r>
              <a:rPr lang="en-US" altLang="ko-KR" b="1" dirty="0" smtClean="0">
                <a:latin typeface="Calibri" pitchFamily="34" charset="0"/>
                <a:cs typeface="Calibri" pitchFamily="34" charset="0"/>
              </a:rPr>
              <a:t>option</a:t>
            </a:r>
            <a:endParaRPr lang="ko-KR" altLang="en-US" b="1" dirty="0">
              <a:latin typeface="Calibri" pitchFamily="34" charset="0"/>
              <a:cs typeface="Calibri" pitchFamily="34" charset="0"/>
            </a:endParaRPr>
          </a:p>
        </p:txBody>
      </p:sp>
      <p:sp>
        <p:nvSpPr>
          <p:cNvPr id="11" name="바닥글 개체 틀 10"/>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12" name="직사각형 11"/>
          <p:cNvSpPr/>
          <p:nvPr/>
        </p:nvSpPr>
        <p:spPr>
          <a:xfrm>
            <a:off x="21658" y="1143000"/>
            <a:ext cx="4080778" cy="2093746"/>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13" name="TextBox 12"/>
          <p:cNvSpPr txBox="1"/>
          <p:nvPr/>
        </p:nvSpPr>
        <p:spPr>
          <a:xfrm>
            <a:off x="4800600" y="543580"/>
            <a:ext cx="4495800" cy="923330"/>
          </a:xfrm>
          <a:prstGeom prst="rect">
            <a:avLst/>
          </a:prstGeom>
          <a:noFill/>
        </p:spPr>
        <p:txBody>
          <a:bodyPr wrap="square" rtlCol="0">
            <a:spAutoFit/>
          </a:bodyPr>
          <a:lstStyle/>
          <a:p>
            <a:r>
              <a:rPr lang="en-US" altLang="ko-KR" b="1" dirty="0" smtClean="0">
                <a:latin typeface="Calibri" pitchFamily="34" charset="0"/>
                <a:cs typeface="Calibri" pitchFamily="34" charset="0"/>
              </a:rPr>
              <a:t>2. Missing </a:t>
            </a:r>
            <a:r>
              <a:rPr lang="en-US" altLang="ko-KR" b="1" dirty="0">
                <a:latin typeface="Calibri" pitchFamily="34" charset="0"/>
                <a:cs typeface="Calibri" pitchFamily="34" charset="0"/>
              </a:rPr>
              <a:t>space between adjacent two columns with –i or –b options</a:t>
            </a:r>
          </a:p>
          <a:p>
            <a:endParaRPr lang="ko-KR" altLang="en-US" dirty="0">
              <a:latin typeface="Calibri" pitchFamily="34" charset="0"/>
              <a:cs typeface="Calibri" pitchFamily="34" charset="0"/>
            </a:endParaRPr>
          </a:p>
        </p:txBody>
      </p:sp>
      <p:sp>
        <p:nvSpPr>
          <p:cNvPr id="14" name="직사각형 13"/>
          <p:cNvSpPr/>
          <p:nvPr/>
        </p:nvSpPr>
        <p:spPr>
          <a:xfrm>
            <a:off x="4800600" y="1143000"/>
            <a:ext cx="4343400" cy="2093746"/>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15" name="Rectangle 6"/>
          <p:cNvSpPr/>
          <p:nvPr/>
        </p:nvSpPr>
        <p:spPr>
          <a:xfrm>
            <a:off x="4876802" y="1494821"/>
            <a:ext cx="4038600" cy="706655"/>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ls</a:t>
            </a:r>
            <a:r>
              <a:rPr lang="en-US" altLang="ko-KR" sz="1600" dirty="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i</a:t>
            </a:r>
            <a:r>
              <a:rPr lang="en-US" altLang="ko-KR" sz="1600" dirty="0">
                <a:solidFill>
                  <a:schemeClr val="tx1"/>
                </a:solidFill>
                <a:latin typeface="Calibri" pitchFamily="34" charset="0"/>
                <a:cs typeface="Calibri" pitchFamily="34" charset="0"/>
              </a:rPr>
              <a:t> </a:t>
            </a:r>
            <a:r>
              <a:rPr lang="en-US" altLang="ko-KR" sz="1600" dirty="0" smtClean="0">
                <a:solidFill>
                  <a:schemeClr val="tx1"/>
                </a:solidFill>
                <a:latin typeface="Calibri" pitchFamily="34" charset="0"/>
                <a:cs typeface="Calibri" pitchFamily="34" charset="0"/>
              </a:rPr>
              <a:t>~user/12345 ~user/11111 </a:t>
            </a:r>
          </a:p>
          <a:p>
            <a:pPr marL="228600" indent="-228600"/>
            <a:r>
              <a:rPr lang="en-US" altLang="ko-KR" sz="1600" dirty="0" smtClean="0">
                <a:solidFill>
                  <a:schemeClr val="tx1"/>
                </a:solidFill>
                <a:latin typeface="Calibri" pitchFamily="34" charset="0"/>
                <a:cs typeface="Calibri" pitchFamily="34" charset="0"/>
              </a:rPr>
              <a:t>154930324 </a:t>
            </a:r>
            <a:r>
              <a:rPr lang="en-US" altLang="ko-KR" sz="1600" dirty="0">
                <a:solidFill>
                  <a:schemeClr val="tx1"/>
                </a:solidFill>
                <a:latin typeface="Calibri" pitchFamily="34" charset="0"/>
                <a:cs typeface="Calibri" pitchFamily="34" charset="0"/>
              </a:rPr>
              <a:t>/</a:t>
            </a:r>
            <a:r>
              <a:rPr lang="en-US" altLang="ko-KR" sz="1600" dirty="0" smtClean="0">
                <a:solidFill>
                  <a:schemeClr val="tx1"/>
                </a:solidFill>
                <a:latin typeface="Calibri" pitchFamily="34" charset="0"/>
                <a:cs typeface="Calibri" pitchFamily="34" charset="0"/>
              </a:rPr>
              <a:t>home/user/11111</a:t>
            </a:r>
            <a:r>
              <a:rPr lang="ko-KR" altLang="en-US" sz="1600" dirty="0" smtClean="0">
                <a:solidFill>
                  <a:srgbClr val="FF0000"/>
                </a:solidFill>
                <a:latin typeface="Calibri" pitchFamily="34" charset="0"/>
                <a:cs typeface="Calibri" pitchFamily="34" charset="0"/>
              </a:rPr>
              <a:t>　</a:t>
            </a:r>
            <a:r>
              <a:rPr lang="en-US" altLang="ko-KR" sz="1600" dirty="0" smtClean="0">
                <a:solidFill>
                  <a:schemeClr val="tx1"/>
                </a:solidFill>
                <a:latin typeface="Calibri" pitchFamily="34" charset="0"/>
                <a:cs typeface="Calibri" pitchFamily="34" charset="0"/>
              </a:rPr>
              <a:t>154930124  </a:t>
            </a:r>
            <a:r>
              <a:rPr lang="en-US" altLang="ko-KR" sz="1600" dirty="0">
                <a:solidFill>
                  <a:schemeClr val="tx1"/>
                </a:solidFill>
                <a:latin typeface="Calibri" pitchFamily="34" charset="0"/>
                <a:cs typeface="Calibri" pitchFamily="34" charset="0"/>
              </a:rPr>
              <a:t>/</a:t>
            </a:r>
            <a:r>
              <a:rPr lang="en-US" altLang="ko-KR" sz="1600" dirty="0" smtClean="0">
                <a:solidFill>
                  <a:schemeClr val="tx1"/>
                </a:solidFill>
                <a:latin typeface="Calibri" pitchFamily="34" charset="0"/>
                <a:cs typeface="Calibri" pitchFamily="34" charset="0"/>
              </a:rPr>
              <a:t>home/user/12345</a:t>
            </a:r>
            <a:endParaRPr lang="en-US" sz="1600" dirty="0" smtClean="0">
              <a:solidFill>
                <a:schemeClr val="tx1"/>
              </a:solidFill>
              <a:latin typeface="Calibri" pitchFamily="34" charset="0"/>
              <a:cs typeface="Calibri" pitchFamily="34" charset="0"/>
            </a:endParaRPr>
          </a:p>
        </p:txBody>
      </p:sp>
      <p:sp>
        <p:nvSpPr>
          <p:cNvPr id="16" name="Rectangle 7"/>
          <p:cNvSpPr/>
          <p:nvPr/>
        </p:nvSpPr>
        <p:spPr>
          <a:xfrm>
            <a:off x="4876802" y="2514600"/>
            <a:ext cx="4038600" cy="69598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altLang="ko-KR" sz="1600" dirty="0">
                <a:solidFill>
                  <a:schemeClr val="tx1"/>
                </a:solidFill>
                <a:latin typeface="Calibri" pitchFamily="34" charset="0"/>
                <a:cs typeface="Calibri" pitchFamily="34" charset="0"/>
              </a:rPr>
              <a:t>./</a:t>
            </a:r>
            <a:r>
              <a:rPr lang="en-US" altLang="ko-KR" sz="1600" dirty="0" err="1">
                <a:solidFill>
                  <a:schemeClr val="tx1"/>
                </a:solidFill>
                <a:latin typeface="Calibri" pitchFamily="34" charset="0"/>
                <a:cs typeface="Calibri" pitchFamily="34" charset="0"/>
              </a:rPr>
              <a:t>busybox</a:t>
            </a:r>
            <a:r>
              <a:rPr lang="en-US" altLang="ko-KR" sz="1600" dirty="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ls</a:t>
            </a:r>
            <a:r>
              <a:rPr lang="en-US" altLang="ko-KR" sz="1600" dirty="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i</a:t>
            </a:r>
            <a:r>
              <a:rPr lang="en-US" altLang="ko-KR" sz="1600" dirty="0">
                <a:solidFill>
                  <a:schemeClr val="tx1"/>
                </a:solidFill>
                <a:latin typeface="Calibri" pitchFamily="34" charset="0"/>
                <a:cs typeface="Calibri" pitchFamily="34" charset="0"/>
              </a:rPr>
              <a:t> </a:t>
            </a:r>
            <a:r>
              <a:rPr lang="en-US" altLang="ko-KR" sz="1600" dirty="0" smtClean="0">
                <a:solidFill>
                  <a:schemeClr val="tx1"/>
                </a:solidFill>
                <a:latin typeface="Calibri" pitchFamily="34" charset="0"/>
                <a:cs typeface="Calibri" pitchFamily="34" charset="0"/>
              </a:rPr>
              <a:t>~user/12345 ~user/11111 </a:t>
            </a:r>
            <a:r>
              <a:rPr lang="en-US" altLang="ko-KR" sz="1600" dirty="0">
                <a:solidFill>
                  <a:schemeClr val="tx1"/>
                </a:solidFill>
                <a:latin typeface="Calibri" pitchFamily="34" charset="0"/>
                <a:cs typeface="Calibri" pitchFamily="34" charset="0"/>
              </a:rPr>
              <a:t>154930324 </a:t>
            </a:r>
            <a:r>
              <a:rPr lang="en-US" altLang="ko-KR" sz="1600" dirty="0" smtClean="0">
                <a:solidFill>
                  <a:schemeClr val="tx1"/>
                </a:solidFill>
                <a:latin typeface="Calibri" pitchFamily="34" charset="0"/>
                <a:cs typeface="Calibri" pitchFamily="34" charset="0"/>
              </a:rPr>
              <a:t>/home/user/11111154930124 </a:t>
            </a:r>
            <a:r>
              <a:rPr lang="en-US" altLang="ko-KR" sz="1600" dirty="0">
                <a:solidFill>
                  <a:schemeClr val="tx1"/>
                </a:solidFill>
                <a:latin typeface="Calibri" pitchFamily="34" charset="0"/>
                <a:cs typeface="Calibri" pitchFamily="34" charset="0"/>
              </a:rPr>
              <a:t>/</a:t>
            </a:r>
            <a:r>
              <a:rPr lang="en-US" altLang="ko-KR" sz="1600" dirty="0" smtClean="0">
                <a:solidFill>
                  <a:schemeClr val="tx1"/>
                </a:solidFill>
                <a:latin typeface="Calibri" pitchFamily="34" charset="0"/>
                <a:cs typeface="Calibri" pitchFamily="34" charset="0"/>
              </a:rPr>
              <a:t>home/user/12345</a:t>
            </a:r>
            <a:endParaRPr lang="en-US" sz="1600" dirty="0" smtClean="0">
              <a:solidFill>
                <a:schemeClr val="tx1"/>
              </a:solidFill>
              <a:latin typeface="Calibri" pitchFamily="34" charset="0"/>
              <a:cs typeface="Calibri" pitchFamily="34" charset="0"/>
            </a:endParaRPr>
          </a:p>
        </p:txBody>
      </p:sp>
      <p:sp>
        <p:nvSpPr>
          <p:cNvPr id="17" name="TextBox 16"/>
          <p:cNvSpPr txBox="1"/>
          <p:nvPr/>
        </p:nvSpPr>
        <p:spPr>
          <a:xfrm>
            <a:off x="4842643" y="1143000"/>
            <a:ext cx="2362200" cy="381000"/>
          </a:xfrm>
          <a:prstGeom prst="rect">
            <a:avLst/>
          </a:prstGeom>
          <a:noFill/>
        </p:spPr>
        <p:txBody>
          <a:bodyPr wrap="square" rtlCol="0">
            <a:spAutoFit/>
          </a:bodyPr>
          <a:lstStyle/>
          <a:p>
            <a:r>
              <a:rPr lang="en-US" altLang="ko-KR" dirty="0" smtClean="0">
                <a:latin typeface="Calibri" pitchFamily="34" charset="0"/>
                <a:cs typeface="Calibri" pitchFamily="34" charset="0"/>
              </a:rPr>
              <a:t>Output of Linux </a:t>
            </a:r>
            <a:r>
              <a:rPr lang="en-US" altLang="ko-KR" dirty="0" err="1" smtClean="0">
                <a:latin typeface="Calibri" pitchFamily="34" charset="0"/>
                <a:cs typeface="Calibri" pitchFamily="34" charset="0"/>
              </a:rPr>
              <a:t>ls</a:t>
            </a:r>
            <a:endParaRPr lang="ko-KR" altLang="en-US" dirty="0">
              <a:latin typeface="Calibri" pitchFamily="34" charset="0"/>
              <a:cs typeface="Calibri" pitchFamily="34" charset="0"/>
            </a:endParaRPr>
          </a:p>
        </p:txBody>
      </p:sp>
      <p:sp>
        <p:nvSpPr>
          <p:cNvPr id="18" name="TextBox 17"/>
          <p:cNvSpPr txBox="1"/>
          <p:nvPr/>
        </p:nvSpPr>
        <p:spPr>
          <a:xfrm>
            <a:off x="4842642" y="2159766"/>
            <a:ext cx="4072759" cy="369332"/>
          </a:xfrm>
          <a:prstGeom prst="rect">
            <a:avLst/>
          </a:prstGeom>
          <a:noFill/>
        </p:spPr>
        <p:txBody>
          <a:bodyPr wrap="square" rtlCol="0">
            <a:spAutoFit/>
          </a:bodyPr>
          <a:lstStyle/>
          <a:p>
            <a:r>
              <a:rPr lang="en-US" altLang="ko-KR" dirty="0" smtClean="0">
                <a:latin typeface="Calibri" pitchFamily="34" charset="0"/>
                <a:cs typeface="Calibri" pitchFamily="34" charset="0"/>
              </a:rPr>
              <a:t>Output of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(incorrect behavior)</a:t>
            </a:r>
            <a:endParaRPr lang="ko-KR" altLang="en-US" dirty="0">
              <a:latin typeface="Calibri" pitchFamily="34" charset="0"/>
              <a:cs typeface="Calibri" pitchFamily="34" charset="0"/>
            </a:endParaRPr>
          </a:p>
        </p:txBody>
      </p:sp>
      <p:sp>
        <p:nvSpPr>
          <p:cNvPr id="19" name="직사각형 18"/>
          <p:cNvSpPr/>
          <p:nvPr/>
        </p:nvSpPr>
        <p:spPr>
          <a:xfrm>
            <a:off x="7563049" y="1778766"/>
            <a:ext cx="152398" cy="152400"/>
          </a:xfrm>
          <a:prstGeom prst="rect">
            <a:avLst/>
          </a:prstGeom>
          <a:solidFill>
            <a:srgbClr val="FF0000"/>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20" name="Rectangle 6"/>
          <p:cNvSpPr/>
          <p:nvPr/>
        </p:nvSpPr>
        <p:spPr>
          <a:xfrm>
            <a:off x="63837" y="4140966"/>
            <a:ext cx="3352800" cy="60960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ls</a:t>
            </a:r>
            <a:r>
              <a:rPr lang="en-US" altLang="ko-KR" sz="1600" dirty="0">
                <a:solidFill>
                  <a:schemeClr val="tx1"/>
                </a:solidFill>
                <a:latin typeface="Calibri" pitchFamily="34" charset="0"/>
                <a:cs typeface="Calibri" pitchFamily="34" charset="0"/>
              </a:rPr>
              <a:t> -1C</a:t>
            </a:r>
            <a:endParaRPr lang="en-US" sz="1600" dirty="0" smtClean="0">
              <a:solidFill>
                <a:schemeClr val="tx1"/>
              </a:solidFill>
              <a:latin typeface="Calibri" pitchFamily="34" charset="0"/>
              <a:cs typeface="Calibri" pitchFamily="34" charset="0"/>
            </a:endParaRPr>
          </a:p>
          <a:p>
            <a:pPr marL="228600" indent="-228600"/>
            <a:r>
              <a:rPr lang="en-US" sz="1600" dirty="0" smtClean="0">
                <a:solidFill>
                  <a:srgbClr val="FF0000"/>
                </a:solidFill>
                <a:latin typeface="Calibri" pitchFamily="34" charset="0"/>
                <a:cs typeface="Calibri" pitchFamily="34" charset="0"/>
              </a:rPr>
              <a:t>a.txt b.txt</a:t>
            </a:r>
          </a:p>
        </p:txBody>
      </p:sp>
      <p:sp>
        <p:nvSpPr>
          <p:cNvPr id="21" name="Rectangle 7"/>
          <p:cNvSpPr/>
          <p:nvPr/>
        </p:nvSpPr>
        <p:spPr>
          <a:xfrm>
            <a:off x="63837" y="5131566"/>
            <a:ext cx="3352800" cy="69598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sz="1600" dirty="0" err="1" smtClean="0">
                <a:solidFill>
                  <a:schemeClr val="tx1"/>
                </a:solidFill>
                <a:latin typeface="Calibri" pitchFamily="34" charset="0"/>
                <a:cs typeface="Calibri" pitchFamily="34" charset="0"/>
              </a:rPr>
              <a:t>busybox</a:t>
            </a:r>
            <a:r>
              <a:rPr lang="en-US" sz="1600" dirty="0" smtClean="0">
                <a:solidFill>
                  <a:schemeClr val="tx1"/>
                </a:solidFill>
                <a:latin typeface="Calibri" pitchFamily="34" charset="0"/>
                <a:cs typeface="Calibri" pitchFamily="34" charset="0"/>
              </a:rPr>
              <a:t> </a:t>
            </a:r>
            <a:r>
              <a:rPr lang="en-US" sz="1600" dirty="0" err="1" smtClean="0">
                <a:solidFill>
                  <a:schemeClr val="tx1"/>
                </a:solidFill>
                <a:latin typeface="Calibri" pitchFamily="34" charset="0"/>
                <a:cs typeface="Calibri" pitchFamily="34" charset="0"/>
              </a:rPr>
              <a:t>ls</a:t>
            </a:r>
            <a:r>
              <a:rPr lang="en-US" sz="1600" dirty="0" smtClean="0">
                <a:solidFill>
                  <a:schemeClr val="tx1"/>
                </a:solidFill>
                <a:latin typeface="Calibri" pitchFamily="34" charset="0"/>
                <a:cs typeface="Calibri" pitchFamily="34" charset="0"/>
              </a:rPr>
              <a:t> -1C</a:t>
            </a:r>
          </a:p>
          <a:p>
            <a:pPr marL="228600" indent="-228600"/>
            <a:r>
              <a:rPr lang="en-US" sz="1600" dirty="0" smtClean="0">
                <a:solidFill>
                  <a:schemeClr val="tx1"/>
                </a:solidFill>
                <a:latin typeface="Calibri" pitchFamily="34" charset="0"/>
                <a:cs typeface="Calibri" pitchFamily="34" charset="0"/>
              </a:rPr>
              <a:t>a.txt</a:t>
            </a:r>
          </a:p>
          <a:p>
            <a:pPr marL="228600" indent="-228600"/>
            <a:r>
              <a:rPr lang="en-US" sz="1600" dirty="0" smtClean="0">
                <a:solidFill>
                  <a:schemeClr val="tx1"/>
                </a:solidFill>
                <a:latin typeface="Calibri" pitchFamily="34" charset="0"/>
                <a:cs typeface="Calibri" pitchFamily="34" charset="0"/>
              </a:rPr>
              <a:t>b.txt</a:t>
            </a:r>
          </a:p>
        </p:txBody>
      </p:sp>
      <p:sp>
        <p:nvSpPr>
          <p:cNvPr id="22" name="TextBox 21"/>
          <p:cNvSpPr txBox="1"/>
          <p:nvPr/>
        </p:nvSpPr>
        <p:spPr>
          <a:xfrm>
            <a:off x="29678" y="3733800"/>
            <a:ext cx="2362200" cy="381000"/>
          </a:xfrm>
          <a:prstGeom prst="rect">
            <a:avLst/>
          </a:prstGeom>
          <a:noFill/>
        </p:spPr>
        <p:txBody>
          <a:bodyPr wrap="square" rtlCol="0">
            <a:spAutoFit/>
          </a:bodyPr>
          <a:lstStyle/>
          <a:p>
            <a:r>
              <a:rPr lang="en-US" altLang="ko-KR" dirty="0" smtClean="0">
                <a:latin typeface="Calibri" pitchFamily="34" charset="0"/>
                <a:cs typeface="Calibri" pitchFamily="34" charset="0"/>
              </a:rPr>
              <a:t>Output of Linux </a:t>
            </a:r>
            <a:r>
              <a:rPr lang="en-US" altLang="ko-KR" dirty="0" err="1" smtClean="0">
                <a:latin typeface="Calibri" pitchFamily="34" charset="0"/>
                <a:cs typeface="Calibri" pitchFamily="34" charset="0"/>
              </a:rPr>
              <a:t>ls</a:t>
            </a:r>
            <a:endParaRPr lang="ko-KR" altLang="en-US" dirty="0">
              <a:latin typeface="Calibri" pitchFamily="34" charset="0"/>
              <a:cs typeface="Calibri" pitchFamily="34" charset="0"/>
            </a:endParaRPr>
          </a:p>
        </p:txBody>
      </p:sp>
      <p:sp>
        <p:nvSpPr>
          <p:cNvPr id="23" name="TextBox 22"/>
          <p:cNvSpPr txBox="1"/>
          <p:nvPr/>
        </p:nvSpPr>
        <p:spPr>
          <a:xfrm>
            <a:off x="29677" y="4750566"/>
            <a:ext cx="4072759" cy="369332"/>
          </a:xfrm>
          <a:prstGeom prst="rect">
            <a:avLst/>
          </a:prstGeom>
          <a:noFill/>
        </p:spPr>
        <p:txBody>
          <a:bodyPr wrap="square" rtlCol="0">
            <a:spAutoFit/>
          </a:bodyPr>
          <a:lstStyle/>
          <a:p>
            <a:r>
              <a:rPr lang="en-US" altLang="ko-KR" dirty="0" smtClean="0">
                <a:latin typeface="Calibri" pitchFamily="34" charset="0"/>
                <a:cs typeface="Calibri" pitchFamily="34" charset="0"/>
              </a:rPr>
              <a:t>Output of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(incorrect behavior)</a:t>
            </a:r>
            <a:endParaRPr lang="ko-KR" altLang="en-US" dirty="0">
              <a:latin typeface="Calibri" pitchFamily="34" charset="0"/>
              <a:cs typeface="Calibri" pitchFamily="34" charset="0"/>
            </a:endParaRPr>
          </a:p>
        </p:txBody>
      </p:sp>
      <p:sp>
        <p:nvSpPr>
          <p:cNvPr id="24" name="직사각형 23"/>
          <p:cNvSpPr/>
          <p:nvPr/>
        </p:nvSpPr>
        <p:spPr>
          <a:xfrm>
            <a:off x="0" y="3733800"/>
            <a:ext cx="4102436" cy="2133600"/>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25" name="TextBox 24"/>
          <p:cNvSpPr txBox="1"/>
          <p:nvPr/>
        </p:nvSpPr>
        <p:spPr>
          <a:xfrm>
            <a:off x="76200" y="3364468"/>
            <a:ext cx="3733800" cy="369332"/>
          </a:xfrm>
          <a:prstGeom prst="rect">
            <a:avLst/>
          </a:prstGeom>
          <a:noFill/>
        </p:spPr>
        <p:txBody>
          <a:bodyPr wrap="square" rtlCol="0">
            <a:spAutoFit/>
          </a:bodyPr>
          <a:lstStyle/>
          <a:p>
            <a:r>
              <a:rPr lang="en-US" altLang="ko-KR" b="1" dirty="0" smtClean="0">
                <a:latin typeface="Calibri" pitchFamily="34" charset="0"/>
                <a:cs typeface="Calibri" pitchFamily="34" charset="0"/>
              </a:rPr>
              <a:t>3. The </a:t>
            </a:r>
            <a:r>
              <a:rPr lang="en-US" altLang="ko-KR" b="1" dirty="0">
                <a:latin typeface="Calibri" pitchFamily="34" charset="0"/>
                <a:cs typeface="Calibri" pitchFamily="34" charset="0"/>
              </a:rPr>
              <a:t>order of options is ignored</a:t>
            </a:r>
          </a:p>
        </p:txBody>
      </p:sp>
      <p:sp>
        <p:nvSpPr>
          <p:cNvPr id="26" name="직사각형 25"/>
          <p:cNvSpPr/>
          <p:nvPr/>
        </p:nvSpPr>
        <p:spPr>
          <a:xfrm>
            <a:off x="4800601" y="3733800"/>
            <a:ext cx="4343399" cy="2133600"/>
          </a:xfrm>
          <a:prstGeom prst="rect">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dirty="0" smtClean="0">
              <a:solidFill>
                <a:schemeClr val="tx1"/>
              </a:solidFill>
            </a:endParaRPr>
          </a:p>
        </p:txBody>
      </p:sp>
      <p:sp>
        <p:nvSpPr>
          <p:cNvPr id="27" name="TextBox 26"/>
          <p:cNvSpPr txBox="1"/>
          <p:nvPr/>
        </p:nvSpPr>
        <p:spPr>
          <a:xfrm>
            <a:off x="4800600" y="3352800"/>
            <a:ext cx="4267200" cy="369332"/>
          </a:xfrm>
          <a:prstGeom prst="rect">
            <a:avLst/>
          </a:prstGeom>
          <a:noFill/>
        </p:spPr>
        <p:txBody>
          <a:bodyPr wrap="square" rtlCol="0">
            <a:spAutoFit/>
          </a:bodyPr>
          <a:lstStyle/>
          <a:p>
            <a:r>
              <a:rPr lang="en-US" altLang="ko-KR" b="1" dirty="0" smtClean="0">
                <a:latin typeface="Calibri" pitchFamily="34" charset="0"/>
                <a:cs typeface="Calibri" pitchFamily="34" charset="0"/>
              </a:rPr>
              <a:t>4. –n </a:t>
            </a:r>
            <a:r>
              <a:rPr lang="en-US" altLang="ko-KR" b="1" dirty="0">
                <a:latin typeface="Calibri" pitchFamily="34" charset="0"/>
                <a:cs typeface="Calibri" pitchFamily="34" charset="0"/>
              </a:rPr>
              <a:t>does not show files in a long format </a:t>
            </a:r>
          </a:p>
        </p:txBody>
      </p:sp>
      <p:sp>
        <p:nvSpPr>
          <p:cNvPr id="28" name="Rectangle 6"/>
          <p:cNvSpPr/>
          <p:nvPr/>
        </p:nvSpPr>
        <p:spPr>
          <a:xfrm>
            <a:off x="4953003" y="4140966"/>
            <a:ext cx="3946358" cy="60960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altLang="ko-KR" sz="1600" dirty="0" err="1">
                <a:solidFill>
                  <a:schemeClr val="tx1"/>
                </a:solidFill>
                <a:latin typeface="Calibri" pitchFamily="34" charset="0"/>
                <a:cs typeface="Calibri" pitchFamily="34" charset="0"/>
              </a:rPr>
              <a:t>ls</a:t>
            </a:r>
            <a:r>
              <a:rPr lang="en-US" altLang="ko-KR" sz="1600" dirty="0">
                <a:solidFill>
                  <a:schemeClr val="tx1"/>
                </a:solidFill>
                <a:latin typeface="Calibri" pitchFamily="34" charset="0"/>
                <a:cs typeface="Calibri" pitchFamily="34" charset="0"/>
              </a:rPr>
              <a:t> </a:t>
            </a:r>
            <a:r>
              <a:rPr lang="en-US" altLang="ko-KR" sz="1600" dirty="0" smtClean="0">
                <a:solidFill>
                  <a:schemeClr val="tx1"/>
                </a:solidFill>
                <a:latin typeface="Calibri" pitchFamily="34" charset="0"/>
                <a:cs typeface="Calibri" pitchFamily="34" charset="0"/>
              </a:rPr>
              <a:t>–n a.txt</a:t>
            </a:r>
            <a:endParaRPr lang="en-US" sz="1600" dirty="0" smtClean="0">
              <a:solidFill>
                <a:schemeClr val="tx1"/>
              </a:solidFill>
              <a:latin typeface="Calibri" pitchFamily="34" charset="0"/>
              <a:cs typeface="Calibri" pitchFamily="34" charset="0"/>
            </a:endParaRPr>
          </a:p>
          <a:p>
            <a:pPr marL="228600" indent="-228600"/>
            <a:r>
              <a:rPr lang="pt-BR" sz="1600" dirty="0">
                <a:solidFill>
                  <a:srgbClr val="FF0000"/>
                </a:solidFill>
                <a:latin typeface="Calibri" pitchFamily="34" charset="0"/>
                <a:cs typeface="Calibri" pitchFamily="34" charset="0"/>
              </a:rPr>
              <a:t>-rw-r--r-- 1 1000 1000 5833 Jun 24  </a:t>
            </a:r>
            <a:r>
              <a:rPr lang="pt-BR" sz="1600" dirty="0" smtClean="0">
                <a:solidFill>
                  <a:srgbClr val="FF0000"/>
                </a:solidFill>
                <a:latin typeface="Calibri" pitchFamily="34" charset="0"/>
                <a:cs typeface="Calibri" pitchFamily="34" charset="0"/>
              </a:rPr>
              <a:t>2010 </a:t>
            </a:r>
            <a:r>
              <a:rPr lang="en-US" sz="1600" dirty="0" smtClean="0">
                <a:solidFill>
                  <a:schemeClr val="tx1"/>
                </a:solidFill>
                <a:latin typeface="Calibri" pitchFamily="34" charset="0"/>
                <a:cs typeface="Calibri" pitchFamily="34" charset="0"/>
              </a:rPr>
              <a:t>a.txt</a:t>
            </a:r>
            <a:endParaRPr lang="en-US" sz="1600" dirty="0" smtClean="0">
              <a:solidFill>
                <a:srgbClr val="FF0000"/>
              </a:solidFill>
              <a:latin typeface="Calibri" pitchFamily="34" charset="0"/>
              <a:cs typeface="Calibri" pitchFamily="34" charset="0"/>
            </a:endParaRPr>
          </a:p>
        </p:txBody>
      </p:sp>
      <p:sp>
        <p:nvSpPr>
          <p:cNvPr id="29" name="Rectangle 7"/>
          <p:cNvSpPr/>
          <p:nvPr/>
        </p:nvSpPr>
        <p:spPr>
          <a:xfrm>
            <a:off x="4953003" y="5131566"/>
            <a:ext cx="3352800" cy="695980"/>
          </a:xfrm>
          <a:prstGeom prst="rect">
            <a:avLst/>
          </a:prstGeom>
          <a:solidFill>
            <a:schemeClr val="accent2">
              <a:lumMod val="60000"/>
              <a:lumOff val="40000"/>
            </a:schemeClr>
          </a:solidFill>
        </p:spPr>
        <p:style>
          <a:lnRef idx="2">
            <a:schemeClr val="accent1">
              <a:shade val="50000"/>
            </a:schemeClr>
          </a:lnRef>
          <a:fillRef idx="1002">
            <a:schemeClr val="lt2"/>
          </a:fillRef>
          <a:effectRef idx="0">
            <a:schemeClr val="accent1"/>
          </a:effectRef>
          <a:fontRef idx="minor">
            <a:schemeClr val="lt1"/>
          </a:fontRef>
        </p:style>
        <p:txBody>
          <a:bodyPr numCol="1" rtlCol="0" anchor="ctr"/>
          <a:lstStyle/>
          <a:p>
            <a:pPr marL="228600" indent="-228600"/>
            <a:r>
              <a:rPr lang="en-US" sz="1600" dirty="0" smtClean="0">
                <a:solidFill>
                  <a:schemeClr val="tx1"/>
                </a:solidFill>
                <a:latin typeface="Calibri" pitchFamily="34" charset="0"/>
                <a:cs typeface="Calibri" pitchFamily="34" charset="0"/>
              </a:rPr>
              <a:t>$ ./</a:t>
            </a:r>
            <a:r>
              <a:rPr lang="en-US" sz="1600" dirty="0" err="1" smtClean="0">
                <a:solidFill>
                  <a:schemeClr val="tx1"/>
                </a:solidFill>
                <a:latin typeface="Calibri" pitchFamily="34" charset="0"/>
                <a:cs typeface="Calibri" pitchFamily="34" charset="0"/>
              </a:rPr>
              <a:t>busybox</a:t>
            </a:r>
            <a:r>
              <a:rPr lang="en-US" sz="1600" dirty="0" smtClean="0">
                <a:solidFill>
                  <a:schemeClr val="tx1"/>
                </a:solidFill>
                <a:latin typeface="Calibri" pitchFamily="34" charset="0"/>
                <a:cs typeface="Calibri" pitchFamily="34" charset="0"/>
              </a:rPr>
              <a:t> </a:t>
            </a:r>
            <a:r>
              <a:rPr lang="en-US" sz="1600" dirty="0" err="1" smtClean="0">
                <a:solidFill>
                  <a:schemeClr val="tx1"/>
                </a:solidFill>
                <a:latin typeface="Calibri" pitchFamily="34" charset="0"/>
                <a:cs typeface="Calibri" pitchFamily="34" charset="0"/>
              </a:rPr>
              <a:t>ls</a:t>
            </a:r>
            <a:r>
              <a:rPr lang="en-US" sz="1600" dirty="0" smtClean="0">
                <a:solidFill>
                  <a:schemeClr val="tx1"/>
                </a:solidFill>
                <a:latin typeface="Calibri" pitchFamily="34" charset="0"/>
                <a:cs typeface="Calibri" pitchFamily="34" charset="0"/>
              </a:rPr>
              <a:t> –n a.txt</a:t>
            </a:r>
          </a:p>
          <a:p>
            <a:pPr marL="228600" indent="-228600"/>
            <a:r>
              <a:rPr lang="en-US" sz="1600" dirty="0" smtClean="0">
                <a:solidFill>
                  <a:schemeClr val="tx1"/>
                </a:solidFill>
                <a:latin typeface="Calibri" pitchFamily="34" charset="0"/>
                <a:cs typeface="Calibri" pitchFamily="34" charset="0"/>
              </a:rPr>
              <a:t>a.txt</a:t>
            </a:r>
          </a:p>
        </p:txBody>
      </p:sp>
      <p:sp>
        <p:nvSpPr>
          <p:cNvPr id="30" name="TextBox 29"/>
          <p:cNvSpPr txBox="1"/>
          <p:nvPr/>
        </p:nvSpPr>
        <p:spPr>
          <a:xfrm>
            <a:off x="4918844" y="3733800"/>
            <a:ext cx="2362200" cy="381000"/>
          </a:xfrm>
          <a:prstGeom prst="rect">
            <a:avLst/>
          </a:prstGeom>
          <a:noFill/>
        </p:spPr>
        <p:txBody>
          <a:bodyPr wrap="square" rtlCol="0">
            <a:spAutoFit/>
          </a:bodyPr>
          <a:lstStyle/>
          <a:p>
            <a:r>
              <a:rPr lang="en-US" altLang="ko-KR" dirty="0" smtClean="0">
                <a:latin typeface="Calibri" pitchFamily="34" charset="0"/>
                <a:cs typeface="Calibri" pitchFamily="34" charset="0"/>
              </a:rPr>
              <a:t>Output of Linux </a:t>
            </a:r>
            <a:r>
              <a:rPr lang="en-US" altLang="ko-KR" dirty="0" err="1" smtClean="0">
                <a:latin typeface="Calibri" pitchFamily="34" charset="0"/>
                <a:cs typeface="Calibri" pitchFamily="34" charset="0"/>
              </a:rPr>
              <a:t>ls</a:t>
            </a:r>
            <a:endParaRPr lang="ko-KR" altLang="en-US" dirty="0">
              <a:latin typeface="Calibri" pitchFamily="34" charset="0"/>
              <a:cs typeface="Calibri" pitchFamily="34" charset="0"/>
            </a:endParaRPr>
          </a:p>
        </p:txBody>
      </p:sp>
      <p:sp>
        <p:nvSpPr>
          <p:cNvPr id="31" name="TextBox 30"/>
          <p:cNvSpPr txBox="1"/>
          <p:nvPr/>
        </p:nvSpPr>
        <p:spPr>
          <a:xfrm>
            <a:off x="4918843" y="4750566"/>
            <a:ext cx="4072759" cy="369332"/>
          </a:xfrm>
          <a:prstGeom prst="rect">
            <a:avLst/>
          </a:prstGeom>
          <a:noFill/>
        </p:spPr>
        <p:txBody>
          <a:bodyPr wrap="square" rtlCol="0">
            <a:spAutoFit/>
          </a:bodyPr>
          <a:lstStyle/>
          <a:p>
            <a:r>
              <a:rPr lang="en-US" altLang="ko-KR" dirty="0" smtClean="0">
                <a:latin typeface="Calibri" pitchFamily="34" charset="0"/>
                <a:cs typeface="Calibri" pitchFamily="34" charset="0"/>
              </a:rPr>
              <a:t>Output of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(incorrect behavior)</a:t>
            </a:r>
            <a:endParaRPr lang="ko-KR" altLang="en-US" dirty="0">
              <a:latin typeface="Calibri" pitchFamily="34" charset="0"/>
              <a:cs typeface="Calibri" pitchFamily="34" charset="0"/>
            </a:endParaRPr>
          </a:p>
        </p:txBody>
      </p:sp>
    </p:spTree>
    <p:extLst>
      <p:ext uri="{BB962C8B-B14F-4D97-AF65-F5344CB8AC3E}">
        <p14:creationId xmlns:p14="http://schemas.microsoft.com/office/powerpoint/2010/main" val="4124927613"/>
      </p:ext>
    </p:extLst>
  </p:cSld>
  <p:clrMapOvr>
    <a:masterClrMapping/>
  </p:clrMapOvr>
  <mc:AlternateContent xmlns:mc="http://schemas.openxmlformats.org/markup-compatibility/2006" xmlns:p14="http://schemas.microsoft.com/office/powerpoint/2010/main">
    <mc:Choice Requires="p14">
      <p:transition spd="slow" p14:dur="2000" advTm="7176"/>
    </mc:Choice>
    <mc:Fallback xmlns="">
      <p:transition spd="slow" advTm="71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Contents</a:t>
            </a:r>
            <a:endParaRPr lang="ko-KR" altLang="en-US" dirty="0"/>
          </a:p>
        </p:txBody>
      </p:sp>
      <p:sp>
        <p:nvSpPr>
          <p:cNvPr id="3" name="날짜 개체 틀 2"/>
          <p:cNvSpPr>
            <a:spLocks noGrp="1"/>
          </p:cNvSpPr>
          <p:nvPr>
            <p:ph type="dt" sz="half" idx="10"/>
          </p:nvPr>
        </p:nvSpPr>
        <p:spPr/>
        <p:txBody>
          <a:bodyPr/>
          <a:lstStyle/>
          <a:p>
            <a:fld id="{3F7249B9-B01A-4C54-B0C2-5496BA3EF283}"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내용 개체 틀 4"/>
          <p:cNvSpPr>
            <a:spLocks noGrp="1"/>
          </p:cNvSpPr>
          <p:nvPr>
            <p:ph sz="quarter" idx="1"/>
          </p:nvPr>
        </p:nvSpPr>
        <p:spPr>
          <a:xfrm>
            <a:off x="457200" y="1219200"/>
            <a:ext cx="8534400" cy="4937760"/>
          </a:xfrm>
        </p:spPr>
        <p:txBody>
          <a:bodyPr>
            <a:normAutofit/>
          </a:bodyPr>
          <a:lstStyle/>
          <a:p>
            <a:r>
              <a:rPr lang="en-US" altLang="ko-KR" dirty="0" smtClean="0">
                <a:latin typeface="Calibri" pitchFamily="34" charset="0"/>
                <a:cs typeface="Calibri" pitchFamily="34" charset="0"/>
              </a:rPr>
              <a:t>Motivation and overview of the concolic testing  </a:t>
            </a:r>
          </a:p>
          <a:p>
            <a:r>
              <a:rPr lang="en-US" altLang="ko-KR" dirty="0" smtClean="0">
                <a:latin typeface="Calibri" pitchFamily="34" charset="0"/>
                <a:cs typeface="Calibri" pitchFamily="34" charset="0"/>
              </a:rPr>
              <a:t>Project scope</a:t>
            </a:r>
          </a:p>
          <a:p>
            <a:r>
              <a:rPr lang="en-US" altLang="ko-KR" dirty="0" smtClean="0">
                <a:latin typeface="Calibri" pitchFamily="34" charset="0"/>
                <a:cs typeface="Calibri" pitchFamily="34" charset="0"/>
              </a:rPr>
              <a:t>Case studies of concolic testing application</a:t>
            </a:r>
          </a:p>
          <a:p>
            <a:pPr lvl="1"/>
            <a:r>
              <a:rPr lang="en-US" altLang="ko-KR" dirty="0" smtClean="0">
                <a:latin typeface="Calibri" pitchFamily="34" charset="0"/>
                <a:cs typeface="Calibri" pitchFamily="34" charset="0"/>
              </a:rPr>
              <a:t>Case 1: Samsung Linux Platform </a:t>
            </a:r>
            <a:r>
              <a:rPr lang="en-US" altLang="ko-KR" dirty="0">
                <a:latin typeface="Calibri" pitchFamily="34" charset="0"/>
                <a:cs typeface="Calibri" pitchFamily="34" charset="0"/>
              </a:rPr>
              <a:t>file </a:t>
            </a:r>
            <a:r>
              <a:rPr lang="en-US" altLang="ko-KR" dirty="0" smtClean="0">
                <a:latin typeface="Calibri" pitchFamily="34" charset="0"/>
                <a:cs typeface="Calibri" pitchFamily="34" charset="0"/>
              </a:rPr>
              <a:t>manager</a:t>
            </a:r>
          </a:p>
          <a:p>
            <a:pPr lvl="1"/>
            <a:r>
              <a:rPr lang="en-US" altLang="ko-KR" dirty="0" smtClean="0">
                <a:solidFill>
                  <a:schemeClr val="bg1">
                    <a:lumMod val="75000"/>
                  </a:schemeClr>
                </a:solidFill>
              </a:rPr>
              <a:t>Case 2: </a:t>
            </a:r>
            <a:r>
              <a:rPr lang="en-US" altLang="ko-KR" dirty="0">
                <a:solidFill>
                  <a:schemeClr val="bg1">
                    <a:lumMod val="75000"/>
                  </a:schemeClr>
                </a:solidFill>
              </a:rPr>
              <a:t>Samsung </a:t>
            </a:r>
            <a:r>
              <a:rPr lang="en-US" altLang="ko-KR" dirty="0" smtClean="0">
                <a:solidFill>
                  <a:schemeClr val="bg1">
                    <a:lumMod val="75000"/>
                  </a:schemeClr>
                </a:solidFill>
              </a:rPr>
              <a:t>Security Library </a:t>
            </a:r>
            <a:endParaRPr lang="en-US" altLang="ko-KR" dirty="0">
              <a:solidFill>
                <a:schemeClr val="bg1">
                  <a:lumMod val="75000"/>
                </a:schemeClr>
              </a:solidFill>
            </a:endParaRPr>
          </a:p>
          <a:p>
            <a:pPr lvl="1"/>
            <a:r>
              <a:rPr lang="en-US" altLang="ko-KR" dirty="0" smtClean="0">
                <a:latin typeface="Calibri" pitchFamily="34" charset="0"/>
                <a:cs typeface="Calibri" pitchFamily="34" charset="0"/>
              </a:rPr>
              <a:t>Case 3: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r>
              <a:rPr lang="en-US" altLang="ko-KR" dirty="0" smtClean="0">
                <a:latin typeface="Calibri" pitchFamily="34" charset="0"/>
                <a:cs typeface="Calibri" pitchFamily="34" charset="0"/>
              </a:rPr>
              <a:t> utility</a:t>
            </a:r>
          </a:p>
          <a:p>
            <a:r>
              <a:rPr lang="en-US" altLang="ko-KR" dirty="0" smtClean="0">
                <a:latin typeface="Calibri" pitchFamily="34" charset="0"/>
                <a:cs typeface="Calibri" pitchFamily="34" charset="0"/>
              </a:rPr>
              <a:t>Lessons learned </a:t>
            </a:r>
          </a:p>
          <a:p>
            <a:r>
              <a:rPr lang="en-US" altLang="ko-KR" dirty="0" smtClean="0">
                <a:latin typeface="Calibri" pitchFamily="34" charset="0"/>
                <a:cs typeface="Calibri" pitchFamily="34" charset="0"/>
              </a:rPr>
              <a:t>Conclusion</a:t>
            </a:r>
          </a:p>
        </p:txBody>
      </p:sp>
      <p:sp>
        <p:nvSpPr>
          <p:cNvPr id="6" name="바닥글 개체 틀 5"/>
          <p:cNvSpPr>
            <a:spLocks noGrp="1"/>
          </p:cNvSpPr>
          <p:nvPr>
            <p:ph type="ftr" sz="quarter" idx="3"/>
          </p:nvPr>
        </p:nvSpPr>
        <p:spPr/>
        <p:txBody>
          <a:bodyPr/>
          <a:lstStyle/>
          <a:p>
            <a:pPr algn="l"/>
            <a:r>
              <a:rPr lang="en-US" dirty="0" smtClean="0"/>
              <a:t>Industrial Application of Concolic Testing on Embedded Software: Case Studies</a:t>
            </a:r>
            <a:endParaRPr lang="en-US" dirty="0"/>
          </a:p>
        </p:txBody>
      </p:sp>
    </p:spTree>
    <p:extLst>
      <p:ext uri="{BB962C8B-B14F-4D97-AF65-F5344CB8AC3E}">
        <p14:creationId xmlns:p14="http://schemas.microsoft.com/office/powerpoint/2010/main" val="744285959"/>
      </p:ext>
    </p:extLst>
  </p:cSld>
  <p:clrMapOvr>
    <a:masterClrMapping/>
  </p:clrMapOvr>
  <mc:AlternateContent xmlns:mc="http://schemas.openxmlformats.org/markup-compatibility/2006">
    <mc:Choice xmlns:p14="http://schemas.microsoft.com/office/powerpoint/2010/main" Requires="p14">
      <p:transition spd="slow" p14:dur="2000" advTm="3695"/>
    </mc:Choice>
    <mc:Fallback>
      <p:transition spd="slow" advTm="369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Lessons Learned</a:t>
            </a:r>
            <a:endParaRPr lang="ko-KR" altLang="en-US" dirty="0"/>
          </a:p>
        </p:txBody>
      </p:sp>
      <p:sp>
        <p:nvSpPr>
          <p:cNvPr id="3" name="날짜 개체 틀 2"/>
          <p:cNvSpPr>
            <a:spLocks noGrp="1"/>
          </p:cNvSpPr>
          <p:nvPr>
            <p:ph type="dt" sz="half" idx="10"/>
          </p:nvPr>
        </p:nvSpPr>
        <p:spPr/>
        <p:txBody>
          <a:bodyPr/>
          <a:lstStyle/>
          <a:p>
            <a:fld id="{10BE443E-8DF8-46D7-A28E-E8F8093129C7}"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내용 개체 틀 4"/>
          <p:cNvSpPr>
            <a:spLocks noGrp="1"/>
          </p:cNvSpPr>
          <p:nvPr>
            <p:ph sz="quarter" idx="1"/>
          </p:nvPr>
        </p:nvSpPr>
        <p:spPr>
          <a:xfrm>
            <a:off x="152400" y="1219200"/>
            <a:ext cx="8915400" cy="4937760"/>
          </a:xfrm>
        </p:spPr>
        <p:txBody>
          <a:bodyPr>
            <a:normAutofit lnSpcReduction="10000"/>
          </a:bodyPr>
          <a:lstStyle/>
          <a:p>
            <a:r>
              <a:rPr lang="en-US" altLang="ko-KR" dirty="0" smtClean="0"/>
              <a:t>We found that </a:t>
            </a:r>
            <a:r>
              <a:rPr lang="en-US" altLang="ko-KR" dirty="0" err="1" smtClean="0"/>
              <a:t>concolic</a:t>
            </a:r>
            <a:r>
              <a:rPr lang="en-US" altLang="ko-KR" dirty="0" smtClean="0"/>
              <a:t> testing is effective for covering exceptional scenarios</a:t>
            </a:r>
          </a:p>
          <a:p>
            <a:pPr lvl="1"/>
            <a:r>
              <a:rPr lang="en-US" altLang="ko-KR" dirty="0" smtClean="0">
                <a:latin typeface="Calibri" pitchFamily="34" charset="0"/>
                <a:cs typeface="Calibri" pitchFamily="34" charset="0"/>
              </a:rPr>
              <a:t>a corner case bug </a:t>
            </a:r>
            <a:r>
              <a:rPr lang="en-US" altLang="ko-KR" dirty="0" smtClean="0"/>
              <a:t>caused by a embedded HW failure </a:t>
            </a:r>
            <a:r>
              <a:rPr lang="en-US" altLang="ko-KR" dirty="0" smtClean="0">
                <a:latin typeface="Calibri" pitchFamily="34" charset="0"/>
                <a:cs typeface="Calibri" pitchFamily="34" charset="0"/>
              </a:rPr>
              <a:t>in SLP FM </a:t>
            </a:r>
          </a:p>
          <a:p>
            <a:pPr lvl="1"/>
            <a:r>
              <a:rPr lang="en-US" altLang="ko-KR" dirty="0" smtClean="0"/>
              <a:t>an invalid memory access bugs in Samsung Security library</a:t>
            </a:r>
          </a:p>
          <a:p>
            <a:pPr lvl="1"/>
            <a:r>
              <a:rPr lang="en-US" altLang="ko-KR" dirty="0" smtClean="0">
                <a:latin typeface="Calibri" pitchFamily="34" charset="0"/>
                <a:cs typeface="Calibri" pitchFamily="34" charset="0"/>
              </a:rPr>
              <a:t>4 exceptional bugs in </a:t>
            </a:r>
            <a:r>
              <a:rPr lang="en-US" altLang="ko-KR" dirty="0" err="1" smtClean="0">
                <a:latin typeface="Calibri" pitchFamily="34" charset="0"/>
                <a:cs typeface="Calibri" pitchFamily="34" charset="0"/>
              </a:rPr>
              <a:t>busybox</a:t>
            </a:r>
            <a:r>
              <a:rPr lang="en-US" altLang="ko-KR" dirty="0" smtClean="0">
                <a:latin typeface="Calibri" pitchFamily="34" charset="0"/>
                <a:cs typeface="Calibri" pitchFamily="34" charset="0"/>
              </a:rPr>
              <a:t> </a:t>
            </a:r>
            <a:r>
              <a:rPr lang="en-US" altLang="ko-KR" dirty="0" err="1" smtClean="0">
                <a:latin typeface="Calibri" pitchFamily="34" charset="0"/>
                <a:cs typeface="Calibri" pitchFamily="34" charset="0"/>
              </a:rPr>
              <a:t>ls</a:t>
            </a:r>
            <a:endParaRPr lang="en-US" altLang="ko-KR" dirty="0" smtClean="0">
              <a:latin typeface="Calibri" pitchFamily="34" charset="0"/>
              <a:cs typeface="Calibri" pitchFamily="34" charset="0"/>
            </a:endParaRPr>
          </a:p>
          <a:p>
            <a:pPr lvl="1"/>
            <a:endParaRPr lang="en-US" altLang="ko-KR" dirty="0"/>
          </a:p>
          <a:p>
            <a:r>
              <a:rPr lang="en-US" altLang="ko-KR" dirty="0" smtClean="0"/>
              <a:t>To make concolic testing more effective, we need to address several challenges in practice</a:t>
            </a:r>
          </a:p>
          <a:p>
            <a:pPr lvl="1"/>
            <a:r>
              <a:rPr lang="en-US" altLang="ko-KR" dirty="0"/>
              <a:t>Written requirement specifications often do not exist in industries</a:t>
            </a:r>
          </a:p>
          <a:p>
            <a:pPr lvl="1"/>
            <a:r>
              <a:rPr lang="en-US" altLang="ko-KR" dirty="0" smtClean="0"/>
              <a:t>Domain knowledge of a target program is necessary</a:t>
            </a:r>
          </a:p>
          <a:p>
            <a:pPr lvl="1"/>
            <a:r>
              <a:rPr lang="en-US" altLang="ko-KR" dirty="0" smtClean="0"/>
              <a:t>Users need to understand limitations of the concolic testing tool they use</a:t>
            </a:r>
          </a:p>
          <a:p>
            <a:pPr lvl="1"/>
            <a:endParaRPr lang="en-US" altLang="ko-KR" dirty="0" smtClean="0"/>
          </a:p>
          <a:p>
            <a:pPr lvl="1"/>
            <a:endParaRPr lang="en-US" altLang="ko-KR" dirty="0" smtClean="0"/>
          </a:p>
          <a:p>
            <a:pPr lvl="1"/>
            <a:endParaRPr lang="en-US" altLang="ko-KR" dirty="0" smtClean="0">
              <a:latin typeface="Calibri" pitchFamily="34" charset="0"/>
              <a:cs typeface="Calibri" pitchFamily="34" charset="0"/>
            </a:endParaRPr>
          </a:p>
          <a:p>
            <a:endParaRPr lang="en-US" altLang="ko-KR" dirty="0"/>
          </a:p>
          <a:p>
            <a:pPr lvl="1"/>
            <a:endParaRPr lang="en-US" altLang="ko-KR" dirty="0" smtClean="0">
              <a:latin typeface="Calibri" pitchFamily="34" charset="0"/>
              <a:cs typeface="Calibri" pitchFamily="34" charset="0"/>
            </a:endParaRPr>
          </a:p>
          <a:p>
            <a:pPr lvl="1"/>
            <a:endParaRPr lang="en-US" altLang="ko-KR" dirty="0" smtClean="0"/>
          </a:p>
          <a:p>
            <a:pPr lvl="1"/>
            <a:endParaRPr lang="en-US" altLang="ko-KR" dirty="0" smtClean="0">
              <a:latin typeface="Calibri" pitchFamily="34" charset="0"/>
              <a:cs typeface="Calibri" pitchFamily="34" charset="0"/>
            </a:endParaRPr>
          </a:p>
          <a:p>
            <a:pPr lvl="1"/>
            <a:endParaRPr lang="en-US" altLang="ko-KR"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999434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smtClean="0"/>
              <a:t>Suggestions for More Effective Concolic Testing(1/2)</a:t>
            </a:r>
            <a:endParaRPr lang="ko-KR" altLang="en-US" sz="2400" dirty="0"/>
          </a:p>
        </p:txBody>
      </p:sp>
      <p:sp>
        <p:nvSpPr>
          <p:cNvPr id="3" name="날짜 개체 틀 2"/>
          <p:cNvSpPr>
            <a:spLocks noGrp="1"/>
          </p:cNvSpPr>
          <p:nvPr>
            <p:ph type="dt" sz="half" idx="10"/>
          </p:nvPr>
        </p:nvSpPr>
        <p:spPr/>
        <p:txBody>
          <a:bodyPr/>
          <a:lstStyle/>
          <a:p>
            <a:fld id="{10BE443E-8DF8-46D7-A28E-E8F8093129C7}"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내용 개체 틀 4"/>
          <p:cNvSpPr>
            <a:spLocks noGrp="1"/>
          </p:cNvSpPr>
          <p:nvPr>
            <p:ph sz="quarter" idx="1"/>
          </p:nvPr>
        </p:nvSpPr>
        <p:spPr>
          <a:xfrm>
            <a:off x="152400" y="1219200"/>
            <a:ext cx="8915400" cy="4937760"/>
          </a:xfrm>
        </p:spPr>
        <p:txBody>
          <a:bodyPr>
            <a:normAutofit/>
          </a:bodyPr>
          <a:lstStyle/>
          <a:p>
            <a:r>
              <a:rPr lang="en-US" altLang="ko-KR" dirty="0" smtClean="0">
                <a:latin typeface="Calibri" pitchFamily="34" charset="0"/>
                <a:cs typeface="Calibri" pitchFamily="34" charset="0"/>
              </a:rPr>
              <a:t>Write explicit requirement specifications</a:t>
            </a:r>
          </a:p>
          <a:p>
            <a:pPr lvl="1"/>
            <a:r>
              <a:rPr lang="en-US" altLang="ko-KR" dirty="0" smtClean="0">
                <a:latin typeface="Calibri" pitchFamily="34" charset="0"/>
                <a:cs typeface="Calibri" pitchFamily="34" charset="0"/>
              </a:rPr>
              <a:t>Concolic testing can detect bugs that violate GIVEN requirement specifications</a:t>
            </a:r>
          </a:p>
          <a:p>
            <a:pPr lvl="2"/>
            <a:r>
              <a:rPr lang="en-US" altLang="ko-KR" dirty="0"/>
              <a:t>The activity that makes SW testing effective also makes </a:t>
            </a:r>
            <a:r>
              <a:rPr lang="en-US" altLang="ko-KR" dirty="0" err="1"/>
              <a:t>concolic</a:t>
            </a:r>
            <a:r>
              <a:rPr lang="en-US" altLang="ko-KR" dirty="0"/>
              <a:t> testing </a:t>
            </a:r>
            <a:r>
              <a:rPr lang="en-US" altLang="ko-KR" dirty="0" smtClean="0"/>
              <a:t>effective</a:t>
            </a:r>
            <a:endParaRPr lang="en-US" altLang="ko-KR" dirty="0" smtClean="0">
              <a:latin typeface="Calibri" pitchFamily="34" charset="0"/>
              <a:cs typeface="Calibri" pitchFamily="34" charset="0"/>
            </a:endParaRPr>
          </a:p>
          <a:p>
            <a:endParaRPr lang="en-US" altLang="ko-KR" dirty="0" smtClean="0"/>
          </a:p>
          <a:p>
            <a:r>
              <a:rPr lang="en-US" altLang="ko-KR" dirty="0" smtClean="0"/>
              <a:t>Have domain </a:t>
            </a:r>
            <a:r>
              <a:rPr lang="en-US" altLang="ko-KR" dirty="0"/>
              <a:t>knowledge of a target program</a:t>
            </a:r>
          </a:p>
          <a:p>
            <a:pPr lvl="1"/>
            <a:r>
              <a:rPr lang="en-US" altLang="ko-KR" dirty="0" smtClean="0"/>
              <a:t>To set which variables as symbolic inputs is critical to effectiveness and efficiency of concolic testing</a:t>
            </a:r>
          </a:p>
          <a:p>
            <a:pPr lvl="2"/>
            <a:r>
              <a:rPr lang="en-US" altLang="ko-KR" dirty="0" smtClean="0"/>
              <a:t>E.g.) How many symbolic files would need to test </a:t>
            </a:r>
            <a:r>
              <a:rPr lang="en-US" altLang="ko-KR" dirty="0" err="1" smtClean="0"/>
              <a:t>Busybox</a:t>
            </a:r>
            <a:r>
              <a:rPr lang="en-US" altLang="ko-KR" dirty="0" smtClean="0"/>
              <a:t> </a:t>
            </a:r>
            <a:r>
              <a:rPr lang="en-US" altLang="ko-KR" dirty="0" err="1" smtClean="0"/>
              <a:t>ls</a:t>
            </a:r>
            <a:r>
              <a:rPr lang="en-US" altLang="ko-KR" dirty="0" smtClean="0"/>
              <a:t> utility?</a:t>
            </a:r>
            <a:endParaRPr lang="en-US" altLang="ko-KR" dirty="0"/>
          </a:p>
          <a:p>
            <a:pPr lvl="1"/>
            <a:r>
              <a:rPr lang="en-US" altLang="ko-KR" dirty="0" smtClean="0"/>
              <a:t>Working with developers can reduce a significant amount of time to understand a target program</a:t>
            </a:r>
            <a:endParaRPr lang="en-US" altLang="ko-KR" dirty="0"/>
          </a:p>
          <a:p>
            <a:endParaRPr lang="en-US" altLang="ko-KR" dirty="0" smtClean="0"/>
          </a:p>
          <a:p>
            <a:endParaRPr lang="en-US" altLang="ko-KR"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431198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smtClean="0"/>
              <a:t>Suggestions for More Effective Concolic Testing(2/2)</a:t>
            </a:r>
            <a:endParaRPr lang="ko-KR" altLang="en-US" sz="2400" dirty="0"/>
          </a:p>
        </p:txBody>
      </p:sp>
      <p:sp>
        <p:nvSpPr>
          <p:cNvPr id="3" name="날짜 개체 틀 2"/>
          <p:cNvSpPr>
            <a:spLocks noGrp="1"/>
          </p:cNvSpPr>
          <p:nvPr>
            <p:ph type="dt" sz="half" idx="10"/>
          </p:nvPr>
        </p:nvSpPr>
        <p:spPr/>
        <p:txBody>
          <a:bodyPr/>
          <a:lstStyle/>
          <a:p>
            <a:fld id="{10BE443E-8DF8-46D7-A28E-E8F8093129C7}"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내용 개체 틀 4"/>
          <p:cNvSpPr>
            <a:spLocks noGrp="1"/>
          </p:cNvSpPr>
          <p:nvPr>
            <p:ph sz="quarter" idx="1"/>
          </p:nvPr>
        </p:nvSpPr>
        <p:spPr>
          <a:xfrm>
            <a:off x="152400" y="1219200"/>
            <a:ext cx="8915400" cy="4937760"/>
          </a:xfrm>
        </p:spPr>
        <p:txBody>
          <a:bodyPr>
            <a:normAutofit/>
          </a:bodyPr>
          <a:lstStyle/>
          <a:p>
            <a:r>
              <a:rPr lang="en-US" altLang="ko-KR" dirty="0"/>
              <a:t>Understand the concolic testing tool you use</a:t>
            </a:r>
          </a:p>
          <a:p>
            <a:pPr lvl="1"/>
            <a:r>
              <a:rPr lang="en-US" altLang="ko-KR" dirty="0"/>
              <a:t>Evaluate available concolic testing tools and choose a best-fit </a:t>
            </a:r>
            <a:r>
              <a:rPr lang="en-US" altLang="ko-KR" dirty="0" smtClean="0"/>
              <a:t>one</a:t>
            </a:r>
          </a:p>
          <a:p>
            <a:pPr lvl="2"/>
            <a:r>
              <a:rPr lang="en-US" altLang="ko-KR" dirty="0" smtClean="0"/>
              <a:t>Concolic testing highly depends on the compile and run-time environments</a:t>
            </a:r>
            <a:endParaRPr lang="en-US" altLang="ko-KR" dirty="0"/>
          </a:p>
          <a:p>
            <a:pPr lvl="2"/>
            <a:r>
              <a:rPr lang="en-US" altLang="ko-KR" dirty="0" smtClean="0"/>
              <a:t>E.g.) We found </a:t>
            </a:r>
            <a:r>
              <a:rPr lang="en-US" altLang="ko-KR" dirty="0"/>
              <a:t>that KLEE was </a:t>
            </a:r>
            <a:r>
              <a:rPr lang="en-US" altLang="ko-KR" dirty="0" smtClean="0"/>
              <a:t>much slower </a:t>
            </a:r>
            <a:r>
              <a:rPr lang="en-US" altLang="ko-KR" dirty="0"/>
              <a:t>than CREST and compiling embedded SW to KLEE’s VM byte-code was difficult</a:t>
            </a:r>
          </a:p>
          <a:p>
            <a:pPr lvl="1"/>
            <a:r>
              <a:rPr lang="en-US" altLang="ko-KR" dirty="0"/>
              <a:t>You may need </a:t>
            </a:r>
            <a:r>
              <a:rPr lang="en-US" altLang="ko-KR" dirty="0" smtClean="0"/>
              <a:t>a </a:t>
            </a:r>
            <a:r>
              <a:rPr lang="en-US" altLang="ko-KR" dirty="0"/>
              <a:t>work-around solution to address the limitations of the chosen concolic testing </a:t>
            </a:r>
            <a:r>
              <a:rPr lang="en-US" altLang="ko-KR" dirty="0" smtClean="0"/>
              <a:t>tool</a:t>
            </a:r>
          </a:p>
          <a:p>
            <a:pPr lvl="2"/>
            <a:r>
              <a:rPr lang="en-US" altLang="ko-KR" dirty="0" smtClean="0"/>
              <a:t>E.g.) Compile problem in SLP FM, bit-wise operations problem in </a:t>
            </a:r>
            <a:r>
              <a:rPr lang="en-US" altLang="ko-KR" dirty="0" err="1" smtClean="0"/>
              <a:t>Busybox</a:t>
            </a:r>
            <a:r>
              <a:rPr lang="en-US" altLang="ko-KR" dirty="0" smtClean="0"/>
              <a:t> </a:t>
            </a:r>
            <a:r>
              <a:rPr lang="en-US" altLang="ko-KR" dirty="0" err="1" smtClean="0"/>
              <a:t>ls</a:t>
            </a:r>
            <a:endParaRPr lang="en-US" altLang="ko-KR" dirty="0"/>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322502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Conclusion &amp; </a:t>
            </a:r>
            <a:r>
              <a:rPr lang="en-US" altLang="ko-KR" smtClean="0"/>
              <a:t>Future Work</a:t>
            </a:r>
            <a:endParaRPr lang="ko-KR" altLang="en-US" dirty="0"/>
          </a:p>
        </p:txBody>
      </p:sp>
      <p:sp>
        <p:nvSpPr>
          <p:cNvPr id="3" name="날짜 개체 틀 2"/>
          <p:cNvSpPr>
            <a:spLocks noGrp="1"/>
          </p:cNvSpPr>
          <p:nvPr>
            <p:ph type="dt" sz="half" idx="10"/>
          </p:nvPr>
        </p:nvSpPr>
        <p:spPr/>
        <p:txBody>
          <a:bodyPr/>
          <a:lstStyle/>
          <a:p>
            <a:fld id="{AF3D4145-D76E-49ED-919F-FA24140044EC}"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내용 개체 틀 4"/>
          <p:cNvSpPr>
            <a:spLocks noGrp="1"/>
          </p:cNvSpPr>
          <p:nvPr>
            <p:ph sz="quarter" idx="1"/>
          </p:nvPr>
        </p:nvSpPr>
        <p:spPr/>
        <p:txBody>
          <a:bodyPr>
            <a:normAutofit/>
          </a:bodyPr>
          <a:lstStyle/>
          <a:p>
            <a:r>
              <a:rPr lang="en-US" altLang="ko-KR" dirty="0" smtClean="0">
                <a:latin typeface="Calibri" pitchFamily="34" charset="0"/>
                <a:cs typeface="Calibri" pitchFamily="34" charset="0"/>
              </a:rPr>
              <a:t>We have successfully applied concolic testing to Samsung’s mobile platform software and field-proven open-source software</a:t>
            </a:r>
          </a:p>
          <a:p>
            <a:pPr lvl="1"/>
            <a:r>
              <a:rPr lang="en-US" altLang="ko-KR" dirty="0" smtClean="0">
                <a:latin typeface="Calibri" pitchFamily="34" charset="0"/>
                <a:cs typeface="Calibri" pitchFamily="34" charset="0"/>
              </a:rPr>
              <a:t>We found new bugs in all target programs</a:t>
            </a:r>
          </a:p>
          <a:p>
            <a:pPr lvl="1"/>
            <a:r>
              <a:rPr lang="en-US" altLang="ko-KR" dirty="0" smtClean="0">
                <a:latin typeface="Calibri" pitchFamily="34" charset="0"/>
                <a:cs typeface="Calibri" pitchFamily="34" charset="0"/>
              </a:rPr>
              <a:t>Samsung highly valued the results</a:t>
            </a:r>
            <a:endParaRPr lang="en-US" altLang="ko-KR" dirty="0">
              <a:latin typeface="Calibri" pitchFamily="34" charset="0"/>
              <a:cs typeface="Calibri" pitchFamily="34" charset="0"/>
            </a:endParaRPr>
          </a:p>
          <a:p>
            <a:endParaRPr lang="en-US" altLang="ko-KR" dirty="0" smtClean="0">
              <a:latin typeface="Calibri" pitchFamily="34" charset="0"/>
              <a:cs typeface="Calibri" pitchFamily="34" charset="0"/>
            </a:endParaRPr>
          </a:p>
          <a:p>
            <a:r>
              <a:rPr lang="en-US" altLang="ko-KR" dirty="0" smtClean="0">
                <a:latin typeface="Calibri" pitchFamily="34" charset="0"/>
                <a:cs typeface="Calibri" pitchFamily="34" charset="0"/>
              </a:rPr>
              <a:t>Samsung Electronics and KAIST will continue collaboration </a:t>
            </a:r>
          </a:p>
          <a:p>
            <a:pPr lvl="1"/>
            <a:r>
              <a:rPr lang="en-US" altLang="ko-KR" dirty="0" smtClean="0">
                <a:latin typeface="Calibri" pitchFamily="34" charset="0"/>
                <a:cs typeface="Calibri" pitchFamily="34" charset="0"/>
              </a:rPr>
              <a:t>To overcome limitations and improve applicability of CREST: CREST-BV  </a:t>
            </a:r>
          </a:p>
          <a:p>
            <a:pPr lvl="2"/>
            <a:r>
              <a:rPr lang="en-US" altLang="ko-KR" dirty="0" smtClean="0"/>
              <a:t>Industrial </a:t>
            </a:r>
            <a:r>
              <a:rPr lang="en-US" altLang="ko-KR" dirty="0"/>
              <a:t>Application of Concolic Testing Approach: A Case Study on </a:t>
            </a:r>
            <a:r>
              <a:rPr lang="en-US" altLang="ko-KR" dirty="0" err="1"/>
              <a:t>libexif</a:t>
            </a:r>
            <a:r>
              <a:rPr lang="en-US" altLang="ko-KR" dirty="0"/>
              <a:t> by Using CREST-BV and KLEE, </a:t>
            </a:r>
            <a:r>
              <a:rPr lang="en-US" altLang="ko-KR" dirty="0" smtClean="0"/>
              <a:t>ICSE SEIP track </a:t>
            </a:r>
            <a:r>
              <a:rPr lang="en-US" altLang="ko-KR" dirty="0"/>
              <a:t>2012</a:t>
            </a:r>
            <a:endParaRPr lang="ko-KR" altLang="en-US" dirty="0"/>
          </a:p>
          <a:p>
            <a:pPr lvl="3"/>
            <a:endParaRPr lang="en-US" altLang="ko-KR" dirty="0" smtClean="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3424059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endParaRPr lang="ko-KR" altLang="en-US"/>
          </a:p>
        </p:txBody>
      </p:sp>
      <p:sp>
        <p:nvSpPr>
          <p:cNvPr id="3" name="날짜 개체 틀 2"/>
          <p:cNvSpPr>
            <a:spLocks noGrp="1"/>
          </p:cNvSpPr>
          <p:nvPr>
            <p:ph type="dt" sz="half" idx="10"/>
          </p:nvPr>
        </p:nvSpPr>
        <p:spPr/>
        <p:txBody>
          <a:bodyPr/>
          <a:lstStyle/>
          <a:p>
            <a:fld id="{F7F07320-6D13-4FF5-AFDE-ACB56546E22A}"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내용 개체 틀 4"/>
          <p:cNvSpPr>
            <a:spLocks noGrp="1"/>
          </p:cNvSpPr>
          <p:nvPr>
            <p:ph sz="quarter" idx="1"/>
          </p:nvPr>
        </p:nvSpPr>
        <p:spPr/>
        <p:txBody>
          <a:bodyPr/>
          <a:lstStyle/>
          <a:p>
            <a:endParaRPr lang="ko-KR" altLang="en-US"/>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669455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Concolic Testing Technique for Embedded SW</a:t>
            </a:r>
            <a:endParaRPr lang="ko-KR" altLang="en-US" dirty="0"/>
          </a:p>
        </p:txBody>
      </p:sp>
      <p:sp>
        <p:nvSpPr>
          <p:cNvPr id="3" name="날짜 개체 틀 2"/>
          <p:cNvSpPr>
            <a:spLocks noGrp="1"/>
          </p:cNvSpPr>
          <p:nvPr>
            <p:ph type="dt" sz="half" idx="10"/>
          </p:nvPr>
        </p:nvSpPr>
        <p:spPr/>
        <p:txBody>
          <a:bodyPr/>
          <a:lstStyle/>
          <a:p>
            <a:fld id="{6035D6E7-3141-4AD8-B720-7AAD0F408526}"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내용 개체 틀 4"/>
          <p:cNvSpPr>
            <a:spLocks noGrp="1"/>
          </p:cNvSpPr>
          <p:nvPr>
            <p:ph sz="quarter" idx="1"/>
          </p:nvPr>
        </p:nvSpPr>
        <p:spPr>
          <a:xfrm>
            <a:off x="457200" y="1219200"/>
            <a:ext cx="8534400" cy="4937760"/>
          </a:xfrm>
        </p:spPr>
        <p:txBody>
          <a:bodyPr>
            <a:normAutofit/>
          </a:bodyPr>
          <a:lstStyle/>
          <a:p>
            <a:r>
              <a:rPr lang="en-US" altLang="ko-KR" sz="2800" dirty="0" smtClean="0">
                <a:solidFill>
                  <a:srgbClr val="0033CC"/>
                </a:solidFill>
              </a:rPr>
              <a:t>VM-based</a:t>
            </a:r>
            <a:r>
              <a:rPr lang="en-US" altLang="ko-KR" sz="2800" dirty="0" smtClean="0">
                <a:solidFill>
                  <a:srgbClr val="FF0000"/>
                </a:solidFill>
              </a:rPr>
              <a:t> </a:t>
            </a:r>
            <a:r>
              <a:rPr lang="en-US" altLang="ko-KR" sz="2800" dirty="0"/>
              <a:t>concolic testing</a:t>
            </a:r>
          </a:p>
          <a:p>
            <a:pPr lvl="1"/>
            <a:r>
              <a:rPr lang="en-US" altLang="ko-KR" sz="2400" dirty="0">
                <a:latin typeface="Calibri" pitchFamily="34" charset="0"/>
                <a:cs typeface="Calibri" pitchFamily="34" charset="0"/>
              </a:rPr>
              <a:t>Modify</a:t>
            </a:r>
            <a:r>
              <a:rPr lang="en-US" altLang="ko-KR" sz="2400" dirty="0"/>
              <a:t> VM to extract symbolic path </a:t>
            </a:r>
            <a:r>
              <a:rPr lang="en-US" altLang="ko-KR" sz="2400" dirty="0" smtClean="0"/>
              <a:t>formula (</a:t>
            </a:r>
            <a:r>
              <a:rPr lang="en-US" altLang="ko-KR" sz="2400" dirty="0" err="1" smtClean="0"/>
              <a:t>KLEE,PeX,SPF</a:t>
            </a:r>
            <a:r>
              <a:rPr lang="en-US" altLang="ko-KR" sz="2400" dirty="0" smtClean="0"/>
              <a:t>)</a:t>
            </a:r>
            <a:endParaRPr lang="en-US" altLang="ko-KR" sz="2400" dirty="0"/>
          </a:p>
          <a:p>
            <a:r>
              <a:rPr lang="en-US" altLang="ko-KR" sz="2800" dirty="0">
                <a:solidFill>
                  <a:srgbClr val="0033CC"/>
                </a:solidFill>
              </a:rPr>
              <a:t>Instrumentation-based </a:t>
            </a:r>
            <a:r>
              <a:rPr lang="en-US" altLang="ko-KR" sz="2800" dirty="0"/>
              <a:t>concolic testing</a:t>
            </a:r>
          </a:p>
          <a:p>
            <a:pPr lvl="1"/>
            <a:r>
              <a:rPr lang="en-US" altLang="ko-KR" sz="2400" dirty="0"/>
              <a:t>Insert probes to extract symbolic path </a:t>
            </a:r>
            <a:r>
              <a:rPr lang="en-US" altLang="ko-KR" sz="2400" dirty="0" smtClean="0"/>
              <a:t>formula (CUTE,CREST,SPLAT)</a:t>
            </a:r>
            <a:endParaRPr lang="en-US" altLang="ko-KR" sz="2400" dirty="0"/>
          </a:p>
          <a:p>
            <a:r>
              <a:rPr lang="en-US" altLang="ko-KR" sz="2800" dirty="0">
                <a:solidFill>
                  <a:srgbClr val="0033CC"/>
                </a:solidFill>
              </a:rPr>
              <a:t>Advantages</a:t>
            </a:r>
            <a:r>
              <a:rPr lang="en-US" altLang="ko-KR" sz="2800" dirty="0">
                <a:solidFill>
                  <a:srgbClr val="FF0000"/>
                </a:solidFill>
              </a:rPr>
              <a:t> </a:t>
            </a:r>
            <a:r>
              <a:rPr lang="en-US" altLang="ko-KR" sz="2800" dirty="0"/>
              <a:t>of instrumentation-based concolic testing for embedded SW</a:t>
            </a:r>
          </a:p>
          <a:p>
            <a:pPr lvl="1"/>
            <a:r>
              <a:rPr lang="en-US" altLang="ko-KR" sz="2400" dirty="0"/>
              <a:t>Do not require to port a VM to a specific platform</a:t>
            </a:r>
          </a:p>
          <a:p>
            <a:pPr lvl="1"/>
            <a:r>
              <a:rPr lang="en-US" altLang="ko-KR" sz="2400" dirty="0"/>
              <a:t>Run a target program on </a:t>
            </a:r>
            <a:r>
              <a:rPr lang="en-US" altLang="ko-KR" sz="2400" dirty="0" smtClean="0"/>
              <a:t>the target platform directly</a:t>
            </a:r>
          </a:p>
          <a:p>
            <a:r>
              <a:rPr lang="en-US" altLang="ko-KR" sz="2700" dirty="0" smtClean="0"/>
              <a:t>Thus, we </a:t>
            </a:r>
            <a:r>
              <a:rPr lang="en-US" altLang="ko-KR" sz="2700" dirty="0"/>
              <a:t>used CREST as a concolic testing tool</a:t>
            </a:r>
          </a:p>
          <a:p>
            <a:pPr lvl="1"/>
            <a:endParaRPr lang="ko-KR" altLang="en-US" sz="2400" dirty="0"/>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296123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ea typeface="굴림" pitchFamily="50" charset="-127"/>
              </a:rPr>
              <a:t>Concolic Approach</a:t>
            </a:r>
            <a:endParaRPr lang="ko-KR" altLang="en-US" dirty="0"/>
          </a:p>
        </p:txBody>
      </p:sp>
      <p:sp>
        <p:nvSpPr>
          <p:cNvPr id="3" name="날짜 개체 틀 2"/>
          <p:cNvSpPr>
            <a:spLocks noGrp="1"/>
          </p:cNvSpPr>
          <p:nvPr>
            <p:ph type="dt" sz="half" idx="10"/>
          </p:nvPr>
        </p:nvSpPr>
        <p:spPr/>
        <p:txBody>
          <a:bodyPr/>
          <a:lstStyle/>
          <a:p>
            <a:fld id="{836742BA-DABA-4B4F-8CCF-CA011010CC7A}"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내용 개체 틀 4"/>
          <p:cNvSpPr>
            <a:spLocks noGrp="1"/>
          </p:cNvSpPr>
          <p:nvPr>
            <p:ph sz="quarter" idx="1"/>
          </p:nvPr>
        </p:nvSpPr>
        <p:spPr>
          <a:xfrm>
            <a:off x="457200" y="548640"/>
            <a:ext cx="8229600" cy="4937760"/>
          </a:xfrm>
        </p:spPr>
        <p:txBody>
          <a:bodyPr/>
          <a:lstStyle/>
          <a:p>
            <a:r>
              <a:rPr lang="en-US" altLang="ko-KR" dirty="0">
                <a:latin typeface="Calibri" pitchFamily="34" charset="0"/>
                <a:ea typeface="굴림" pitchFamily="50" charset="-127"/>
                <a:cs typeface="Calibri" pitchFamily="34" charset="0"/>
              </a:rPr>
              <a:t>Combine concrete execution and symbolic execution</a:t>
            </a:r>
          </a:p>
          <a:p>
            <a:pPr lvl="1"/>
            <a:r>
              <a:rPr lang="en-US" altLang="ko-KR" sz="2200" b="1" dirty="0">
                <a:solidFill>
                  <a:srgbClr val="000099"/>
                </a:solidFill>
                <a:latin typeface="Calibri" pitchFamily="34" charset="0"/>
                <a:ea typeface="굴림" pitchFamily="50" charset="-127"/>
                <a:cs typeface="Calibri" pitchFamily="34" charset="0"/>
              </a:rPr>
              <a:t>Conc</a:t>
            </a:r>
            <a:r>
              <a:rPr lang="en-US" altLang="ko-KR" sz="2200" dirty="0">
                <a:latin typeface="Calibri" pitchFamily="34" charset="0"/>
                <a:ea typeface="굴림" pitchFamily="50" charset="-127"/>
                <a:cs typeface="Calibri" pitchFamily="34" charset="0"/>
              </a:rPr>
              <a:t>rete + Symb</a:t>
            </a:r>
            <a:r>
              <a:rPr lang="en-US" altLang="ko-KR" sz="2200" b="1" dirty="0">
                <a:solidFill>
                  <a:srgbClr val="000099"/>
                </a:solidFill>
                <a:latin typeface="Calibri" pitchFamily="34" charset="0"/>
                <a:ea typeface="굴림" pitchFamily="50" charset="-127"/>
                <a:cs typeface="Calibri" pitchFamily="34" charset="0"/>
              </a:rPr>
              <a:t>olic</a:t>
            </a:r>
            <a:r>
              <a:rPr lang="en-US" altLang="ko-KR" sz="2200" dirty="0">
                <a:latin typeface="Calibri" pitchFamily="34" charset="0"/>
                <a:ea typeface="굴림" pitchFamily="50" charset="-127"/>
                <a:cs typeface="Calibri" pitchFamily="34" charset="0"/>
              </a:rPr>
              <a:t> = </a:t>
            </a:r>
            <a:r>
              <a:rPr lang="en-US" altLang="ko-KR" sz="2200" dirty="0">
                <a:solidFill>
                  <a:srgbClr val="000099"/>
                </a:solidFill>
                <a:latin typeface="Calibri" pitchFamily="34" charset="0"/>
                <a:ea typeface="굴림" pitchFamily="50" charset="-127"/>
                <a:cs typeface="Calibri" pitchFamily="34" charset="0"/>
              </a:rPr>
              <a:t>Concolic</a:t>
            </a:r>
          </a:p>
          <a:p>
            <a:pPr lvl="2"/>
            <a:endParaRPr lang="en-US" altLang="ko-KR" sz="1800" dirty="0">
              <a:latin typeface="Calibri" pitchFamily="34" charset="0"/>
              <a:ea typeface="굴림" pitchFamily="50" charset="-127"/>
              <a:cs typeface="Calibri" pitchFamily="34" charset="0"/>
            </a:endParaRPr>
          </a:p>
          <a:p>
            <a:endParaRPr lang="ko-KR" altLang="en-US"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7" name="내용 개체 틀 2"/>
          <p:cNvSpPr txBox="1">
            <a:spLocks/>
          </p:cNvSpPr>
          <p:nvPr/>
        </p:nvSpPr>
        <p:spPr>
          <a:xfrm>
            <a:off x="3635896" y="1714480"/>
            <a:ext cx="5508104" cy="461012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Arial Unicode MS" pitchFamily="34" charset="-122"/>
                <a:cs typeface="Calibri"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Arial Unicode MS" pitchFamily="34" charset="-122"/>
                <a:cs typeface="Calibri" pitchFamily="34" charset="0"/>
              </a:defRPr>
            </a:lvl2pPr>
            <a:lvl3pPr marL="822960" indent="-228600" algn="l" rtl="0" eaLnBrk="1" latinLnBrk="0" hangingPunct="1">
              <a:spcBef>
                <a:spcPts val="500"/>
              </a:spcBef>
              <a:buClr>
                <a:schemeClr val="tx2"/>
              </a:buClr>
              <a:buSzPct val="76000"/>
              <a:buFont typeface="Wingdings 3"/>
              <a:buChar char=""/>
              <a:defRPr kumimoji="0" sz="2000" kern="1200">
                <a:solidFill>
                  <a:schemeClr val="tx1"/>
                </a:solidFill>
                <a:latin typeface="Calibri" pitchFamily="34" charset="0"/>
                <a:ea typeface="Arial Unicode MS" pitchFamily="34" charset="-122"/>
                <a:cs typeface="Calibr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Arial Unicode MS" pitchFamily="34" charset="-122"/>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Arial Unicode MS" pitchFamily="34" charset="-122"/>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sz="2400" dirty="0" smtClean="0">
                <a:ea typeface="굴림" pitchFamily="50" charset="-127"/>
              </a:rPr>
              <a:t>Concolic testing generates the following 4 test cases</a:t>
            </a:r>
          </a:p>
          <a:p>
            <a:pPr lvl="1"/>
            <a:r>
              <a:rPr lang="en-US" altLang="ko-KR" sz="1800" dirty="0" smtClean="0">
                <a:ea typeface="굴림" pitchFamily="50" charset="-127"/>
              </a:rPr>
              <a:t>(0,0,0): </a:t>
            </a:r>
            <a:r>
              <a:rPr lang="en-US" altLang="ko-KR" sz="1600" dirty="0" smtClean="0">
                <a:ea typeface="굴림" pitchFamily="50" charset="-127"/>
              </a:rPr>
              <a:t>initial random input</a:t>
            </a:r>
          </a:p>
          <a:p>
            <a:pPr lvl="2"/>
            <a:r>
              <a:rPr lang="en-US" altLang="ko-KR" sz="1600" dirty="0" smtClean="0">
                <a:ea typeface="굴림" pitchFamily="50" charset="-127"/>
              </a:rPr>
              <a:t>Obtained symbolic path formula (SPF) </a:t>
            </a:r>
            <a:r>
              <a:rPr lang="el-GR" altLang="ko-KR" sz="1600" dirty="0" smtClean="0"/>
              <a:t>φ</a:t>
            </a:r>
            <a:r>
              <a:rPr lang="en-US" altLang="ko-KR" sz="1600" dirty="0" smtClean="0">
                <a:ea typeface="굴림" pitchFamily="50" charset="-127"/>
              </a:rPr>
              <a:t>: a!=1</a:t>
            </a:r>
          </a:p>
          <a:p>
            <a:pPr lvl="2"/>
            <a:r>
              <a:rPr lang="en-US" altLang="ko-KR" sz="1600" dirty="0" smtClean="0">
                <a:ea typeface="굴림" pitchFamily="50" charset="-127"/>
              </a:rPr>
              <a:t>Next SPF </a:t>
            </a:r>
            <a:r>
              <a:rPr lang="el-GR" altLang="ko-KR" sz="1600" dirty="0" smtClean="0">
                <a:latin typeface="Calibri"/>
              </a:rPr>
              <a:t>ψ</a:t>
            </a:r>
            <a:r>
              <a:rPr lang="el-GR" altLang="ko-KR" sz="1600" dirty="0" smtClean="0"/>
              <a:t> </a:t>
            </a:r>
            <a:r>
              <a:rPr lang="en-US" altLang="ko-KR" sz="1600" dirty="0" smtClean="0"/>
              <a:t>generated </a:t>
            </a:r>
            <a:r>
              <a:rPr lang="en-US" altLang="ko-KR" sz="1600" dirty="0" smtClean="0">
                <a:ea typeface="굴림" pitchFamily="50" charset="-127"/>
              </a:rPr>
              <a:t>from </a:t>
            </a:r>
            <a:r>
              <a:rPr lang="el-GR" altLang="ko-KR" sz="1600" dirty="0" smtClean="0"/>
              <a:t>φ</a:t>
            </a:r>
            <a:r>
              <a:rPr lang="en-US" altLang="ko-KR" sz="1600" dirty="0" smtClean="0"/>
              <a:t>:</a:t>
            </a:r>
            <a:r>
              <a:rPr lang="en-US" altLang="ko-KR" sz="1600" dirty="0" smtClean="0">
                <a:ea typeface="굴림" pitchFamily="50" charset="-127"/>
              </a:rPr>
              <a:t> </a:t>
            </a:r>
            <a:r>
              <a:rPr lang="en-US" altLang="ko-KR" sz="1600" dirty="0" smtClean="0">
                <a:solidFill>
                  <a:srgbClr val="FF0000"/>
                </a:solidFill>
                <a:ea typeface="굴림" pitchFamily="50" charset="-127"/>
              </a:rPr>
              <a:t>!</a:t>
            </a:r>
            <a:r>
              <a:rPr lang="en-US" altLang="ko-KR" sz="1600" dirty="0" smtClean="0">
                <a:ea typeface="굴림" pitchFamily="50" charset="-127"/>
              </a:rPr>
              <a:t>(a!=1)  </a:t>
            </a:r>
          </a:p>
          <a:p>
            <a:pPr lvl="1"/>
            <a:r>
              <a:rPr lang="en-US" altLang="ko-KR" sz="1800" dirty="0" smtClean="0">
                <a:ea typeface="굴림" pitchFamily="50" charset="-127"/>
              </a:rPr>
              <a:t>(1,0,0): a solution of </a:t>
            </a:r>
            <a:r>
              <a:rPr lang="el-GR" altLang="ko-KR" sz="1800" dirty="0" smtClean="0">
                <a:latin typeface="Calibri"/>
              </a:rPr>
              <a:t>ψ</a:t>
            </a:r>
            <a:r>
              <a:rPr lang="en-US" altLang="ko-KR" sz="1800" dirty="0" smtClean="0">
                <a:latin typeface="Calibri"/>
              </a:rPr>
              <a:t> (i.e. </a:t>
            </a:r>
            <a:r>
              <a:rPr lang="en-US" altLang="ko-KR" sz="1800" dirty="0" smtClean="0">
                <a:solidFill>
                  <a:srgbClr val="FF0000"/>
                </a:solidFill>
                <a:ea typeface="굴림" pitchFamily="50" charset="-127"/>
              </a:rPr>
              <a:t>!</a:t>
            </a:r>
            <a:r>
              <a:rPr lang="en-US" altLang="ko-KR" sz="1800" dirty="0" smtClean="0">
                <a:ea typeface="굴림" pitchFamily="50" charset="-127"/>
              </a:rPr>
              <a:t>(a!=1))</a:t>
            </a:r>
          </a:p>
          <a:p>
            <a:pPr lvl="2"/>
            <a:r>
              <a:rPr lang="en-US" altLang="ko-KR" sz="1600" dirty="0" smtClean="0">
                <a:ea typeface="굴림" pitchFamily="50" charset="-127"/>
              </a:rPr>
              <a:t>SPF </a:t>
            </a:r>
            <a:r>
              <a:rPr lang="el-GR" altLang="ko-KR" sz="1600" dirty="0" smtClean="0"/>
              <a:t>φ</a:t>
            </a:r>
            <a:r>
              <a:rPr lang="en-US" altLang="ko-KR" sz="1600" dirty="0" smtClean="0">
                <a:ea typeface="굴림" pitchFamily="50" charset="-127"/>
              </a:rPr>
              <a:t>: a==1 &amp;&amp; b!=2</a:t>
            </a:r>
          </a:p>
          <a:p>
            <a:pPr lvl="2"/>
            <a:r>
              <a:rPr lang="en-US" altLang="ko-KR" sz="1600" dirty="0" smtClean="0">
                <a:ea typeface="굴림" pitchFamily="50" charset="-127"/>
              </a:rPr>
              <a:t>Next SPF </a:t>
            </a:r>
            <a:r>
              <a:rPr lang="el-GR" altLang="ko-KR" sz="1600" dirty="0" smtClean="0">
                <a:latin typeface="Calibri"/>
              </a:rPr>
              <a:t>ψ</a:t>
            </a:r>
            <a:r>
              <a:rPr lang="en-US" altLang="ko-KR" sz="1600" dirty="0" smtClean="0">
                <a:ea typeface="굴림" pitchFamily="50" charset="-127"/>
              </a:rPr>
              <a:t>: a==1 &amp;&amp; </a:t>
            </a:r>
            <a:r>
              <a:rPr lang="en-US" altLang="ko-KR" sz="1600" dirty="0" smtClean="0">
                <a:solidFill>
                  <a:srgbClr val="FF0000"/>
                </a:solidFill>
                <a:ea typeface="굴림" pitchFamily="50" charset="-127"/>
              </a:rPr>
              <a:t>!</a:t>
            </a:r>
            <a:r>
              <a:rPr lang="en-US" altLang="ko-KR" sz="1600" dirty="0" smtClean="0">
                <a:ea typeface="굴림" pitchFamily="50" charset="-127"/>
              </a:rPr>
              <a:t>(b!=2)</a:t>
            </a:r>
          </a:p>
          <a:p>
            <a:pPr lvl="1"/>
            <a:r>
              <a:rPr lang="en-US" altLang="ko-KR" sz="1800" dirty="0" smtClean="0">
                <a:ea typeface="굴림" pitchFamily="50" charset="-127"/>
              </a:rPr>
              <a:t>(1,2,0)</a:t>
            </a:r>
          </a:p>
          <a:p>
            <a:pPr lvl="2"/>
            <a:r>
              <a:rPr lang="en-US" altLang="ko-KR" sz="1600" dirty="0" smtClean="0">
                <a:ea typeface="굴림" pitchFamily="50" charset="-127"/>
              </a:rPr>
              <a:t>SPF </a:t>
            </a:r>
            <a:r>
              <a:rPr lang="el-GR" altLang="ko-KR" sz="1600" dirty="0" smtClean="0"/>
              <a:t>φ</a:t>
            </a:r>
            <a:r>
              <a:rPr lang="en-US" altLang="ko-KR" sz="1600" dirty="0" smtClean="0">
                <a:ea typeface="굴림" pitchFamily="50" charset="-127"/>
              </a:rPr>
              <a:t>: a==1 &amp;&amp; (b==2) &amp;&amp; (c!=3*a +b)</a:t>
            </a:r>
          </a:p>
          <a:p>
            <a:pPr lvl="2"/>
            <a:r>
              <a:rPr lang="en-US" altLang="ko-KR" sz="1600" dirty="0" smtClean="0">
                <a:ea typeface="굴림" pitchFamily="50" charset="-127"/>
              </a:rPr>
              <a:t>Next SPF </a:t>
            </a:r>
            <a:r>
              <a:rPr lang="el-GR" altLang="ko-KR" sz="1600" dirty="0" smtClean="0">
                <a:latin typeface="Calibri"/>
              </a:rPr>
              <a:t>ψ</a:t>
            </a:r>
            <a:r>
              <a:rPr lang="en-US" altLang="ko-KR" sz="1600" dirty="0" smtClean="0">
                <a:ea typeface="굴림" pitchFamily="50" charset="-127"/>
              </a:rPr>
              <a:t>: a==1 &amp;&amp; (b==2) &amp;&amp; </a:t>
            </a:r>
            <a:r>
              <a:rPr lang="en-US" altLang="ko-KR" sz="1600" dirty="0" smtClean="0">
                <a:solidFill>
                  <a:srgbClr val="FF0000"/>
                </a:solidFill>
                <a:ea typeface="굴림" pitchFamily="50" charset="-127"/>
              </a:rPr>
              <a:t>!</a:t>
            </a:r>
            <a:r>
              <a:rPr lang="en-US" altLang="ko-KR" sz="1600" dirty="0" smtClean="0">
                <a:ea typeface="굴림" pitchFamily="50" charset="-127"/>
              </a:rPr>
              <a:t>(c!=3*a +b)</a:t>
            </a:r>
          </a:p>
          <a:p>
            <a:pPr lvl="1"/>
            <a:r>
              <a:rPr lang="en-US" altLang="ko-KR" sz="1800" dirty="0" smtClean="0">
                <a:ea typeface="굴림" pitchFamily="50" charset="-127"/>
              </a:rPr>
              <a:t>(1,2,5)</a:t>
            </a:r>
          </a:p>
          <a:p>
            <a:pPr lvl="2"/>
            <a:r>
              <a:rPr lang="en-US" altLang="ko-KR" sz="1600" dirty="0" smtClean="0">
                <a:ea typeface="굴림" pitchFamily="50" charset="-127"/>
              </a:rPr>
              <a:t>Covered all paths and  </a:t>
            </a:r>
            <a:endParaRPr lang="en-US" altLang="ko-KR" sz="1600" dirty="0" smtClean="0">
              <a:solidFill>
                <a:srgbClr val="FF0000"/>
              </a:solidFill>
              <a:ea typeface="굴림" pitchFamily="50" charset="-127"/>
            </a:endParaRPr>
          </a:p>
          <a:p>
            <a:endParaRPr lang="en-US" altLang="ko-KR" sz="2400" dirty="0" smtClean="0">
              <a:ea typeface="굴림" pitchFamily="50" charset="-127"/>
            </a:endParaRPr>
          </a:p>
          <a:p>
            <a:pPr lvl="3"/>
            <a:endParaRPr lang="en-US" altLang="ko-KR" sz="2400" b="1" dirty="0" smtClean="0">
              <a:ea typeface="굴림" pitchFamily="50" charset="-127"/>
            </a:endParaRPr>
          </a:p>
          <a:p>
            <a:endParaRPr lang="ko-KR" altLang="en-US" sz="2400" dirty="0"/>
          </a:p>
        </p:txBody>
      </p:sp>
      <p:sp>
        <p:nvSpPr>
          <p:cNvPr id="8" name="내용 개체 틀 2"/>
          <p:cNvSpPr txBox="1">
            <a:spLocks/>
          </p:cNvSpPr>
          <p:nvPr/>
        </p:nvSpPr>
        <p:spPr>
          <a:xfrm>
            <a:off x="500034" y="1714480"/>
            <a:ext cx="2928958" cy="2400320"/>
          </a:xfrm>
          <a:prstGeom prst="rect">
            <a:avLst/>
          </a:prstGeom>
          <a:ln>
            <a:solidFill>
              <a:schemeClr val="accent1"/>
            </a:solidFill>
          </a:ln>
        </p:spPr>
        <p:txBody>
          <a:bodyPr vert="horz" lIns="91440" tIns="45720" rIns="91440" bIns="45720" rtlCol="0">
            <a:normAutofit lnSpcReduction="10000"/>
          </a:bodyPr>
          <a:lstStyle/>
          <a:p>
            <a:pPr marL="342900" lvl="0" indent="-342900">
              <a:spcBef>
                <a:spcPct val="20000"/>
              </a:spcBef>
            </a:pPr>
            <a:r>
              <a:rPr lang="en-US" altLang="ko-KR" sz="2000" dirty="0" smtClean="0">
                <a:latin typeface="Calibri" pitchFamily="34" charset="0"/>
              </a:rPr>
              <a:t>// Test input a, b, c</a:t>
            </a:r>
          </a:p>
          <a:p>
            <a:pPr marL="342900" lvl="0" indent="-342900">
              <a:spcBef>
                <a:spcPct val="20000"/>
              </a:spcBef>
            </a:pPr>
            <a:r>
              <a:rPr lang="en-US" altLang="ko-KR" sz="2000" dirty="0" smtClean="0">
                <a:latin typeface="Calibri" pitchFamily="34" charset="0"/>
              </a:rPr>
              <a:t>void f(</a:t>
            </a:r>
            <a:r>
              <a:rPr lang="en-US" altLang="ko-KR" sz="2000" dirty="0" err="1" smtClean="0">
                <a:latin typeface="Calibri" pitchFamily="34" charset="0"/>
              </a:rPr>
              <a:t>int</a:t>
            </a:r>
            <a:r>
              <a:rPr lang="en-US" altLang="ko-KR" sz="2000" dirty="0" smtClean="0">
                <a:latin typeface="Calibri" pitchFamily="34" charset="0"/>
              </a:rPr>
              <a:t> a, </a:t>
            </a:r>
            <a:r>
              <a:rPr lang="en-US" altLang="ko-KR" sz="2000" dirty="0" err="1" smtClean="0">
                <a:latin typeface="Calibri" pitchFamily="34" charset="0"/>
              </a:rPr>
              <a:t>int</a:t>
            </a:r>
            <a:r>
              <a:rPr lang="en-US" altLang="ko-KR" sz="2000" dirty="0" smtClean="0">
                <a:latin typeface="Calibri" pitchFamily="34" charset="0"/>
              </a:rPr>
              <a:t> b, </a:t>
            </a:r>
            <a:r>
              <a:rPr lang="en-US" altLang="ko-KR" sz="2000" dirty="0" err="1" smtClean="0">
                <a:latin typeface="Calibri" pitchFamily="34" charset="0"/>
              </a:rPr>
              <a:t>int</a:t>
            </a:r>
            <a:r>
              <a:rPr lang="en-US" altLang="ko-KR" sz="2000" dirty="0" smtClean="0">
                <a:latin typeface="Calibri" pitchFamily="34" charset="0"/>
              </a:rPr>
              <a:t> c) { </a:t>
            </a:r>
          </a:p>
          <a:p>
            <a:pPr marL="342900" lvl="0" indent="-342900">
              <a:spcBef>
                <a:spcPct val="20000"/>
              </a:spcBef>
            </a:pPr>
            <a:r>
              <a:rPr lang="en-US" altLang="ko-KR" sz="2000" dirty="0" smtClean="0">
                <a:solidFill>
                  <a:srgbClr val="FF0000"/>
                </a:solidFill>
                <a:latin typeface="Calibri" pitchFamily="34" charset="0"/>
              </a:rPr>
              <a:t>  </a:t>
            </a:r>
            <a:r>
              <a:rPr lang="en-US" altLang="ko-KR" sz="2000" dirty="0" smtClean="0">
                <a:latin typeface="Calibri" pitchFamily="34" charset="0"/>
              </a:rPr>
              <a:t>  if (a == 1) {</a:t>
            </a:r>
          </a:p>
          <a:p>
            <a:pPr marL="342900" lvl="0" indent="-342900">
              <a:spcBef>
                <a:spcPct val="20000"/>
              </a:spcBef>
            </a:pPr>
            <a:r>
              <a:rPr lang="en-US" altLang="ko-KR" sz="2000" dirty="0" smtClean="0">
                <a:latin typeface="Calibri" pitchFamily="34" charset="0"/>
              </a:rPr>
              <a:t>    	if (b == 2) {</a:t>
            </a:r>
          </a:p>
          <a:p>
            <a:pPr marL="342900" lvl="0" indent="-342900">
              <a:spcBef>
                <a:spcPct val="20000"/>
              </a:spcBef>
            </a:pPr>
            <a:r>
              <a:rPr lang="en-US" altLang="ko-KR" sz="2000" dirty="0" smtClean="0">
                <a:latin typeface="Calibri" pitchFamily="34" charset="0"/>
              </a:rPr>
              <a:t>          if (c == 3*a + b) {</a:t>
            </a:r>
          </a:p>
          <a:p>
            <a:pPr marL="342900" lvl="0" indent="-342900">
              <a:spcBef>
                <a:spcPct val="20000"/>
              </a:spcBef>
            </a:pPr>
            <a:r>
              <a:rPr lang="en-US" altLang="ko-KR" sz="2000" b="1" dirty="0" smtClean="0">
                <a:solidFill>
                  <a:srgbClr val="FF0000"/>
                </a:solidFill>
                <a:latin typeface="Calibri" pitchFamily="34" charset="0"/>
              </a:rPr>
              <a:t>              Error();</a:t>
            </a:r>
          </a:p>
          <a:p>
            <a:pPr marL="342900" lvl="0" indent="-342900">
              <a:spcBef>
                <a:spcPct val="20000"/>
              </a:spcBef>
            </a:pPr>
            <a:r>
              <a:rPr lang="en-US" altLang="ko-KR" sz="2000" dirty="0" smtClean="0">
                <a:latin typeface="Calibri" pitchFamily="34" charset="0"/>
              </a:rPr>
              <a:t>}  }  } }</a:t>
            </a:r>
            <a:endParaRPr kumimoji="0" lang="ko-KR" altLang="en-US" sz="2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grpSp>
        <p:nvGrpSpPr>
          <p:cNvPr id="9" name="그룹 8"/>
          <p:cNvGrpSpPr/>
          <p:nvPr/>
        </p:nvGrpSpPr>
        <p:grpSpPr>
          <a:xfrm>
            <a:off x="469369" y="4357694"/>
            <a:ext cx="3341298" cy="2143140"/>
            <a:chOff x="469369" y="4357694"/>
            <a:chExt cx="3341298" cy="2143140"/>
          </a:xfrm>
        </p:grpSpPr>
        <p:cxnSp>
          <p:nvCxnSpPr>
            <p:cNvPr id="10" name="직선 연결선 9"/>
            <p:cNvCxnSpPr/>
            <p:nvPr/>
          </p:nvCxnSpPr>
          <p:spPr>
            <a:xfrm rot="5400000">
              <a:off x="804997" y="442913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rot="16200000" flipH="1">
              <a:off x="1376501" y="442913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05129" y="4500570"/>
              <a:ext cx="667170" cy="338554"/>
            </a:xfrm>
            <a:prstGeom prst="rect">
              <a:avLst/>
            </a:prstGeom>
            <a:noFill/>
          </p:spPr>
          <p:txBody>
            <a:bodyPr wrap="none" rtlCol="0">
              <a:spAutoFit/>
            </a:bodyPr>
            <a:lstStyle/>
            <a:p>
              <a:r>
                <a:rPr lang="en-US" altLang="ko-KR" sz="1600" b="1" dirty="0" smtClean="0">
                  <a:solidFill>
                    <a:schemeClr val="accent1"/>
                  </a:solidFill>
                </a:rPr>
                <a:t>a==1</a:t>
              </a:r>
              <a:endParaRPr lang="ko-KR" altLang="en-US" sz="1600" b="1" dirty="0">
                <a:solidFill>
                  <a:schemeClr val="accent1"/>
                </a:solidFill>
              </a:endParaRPr>
            </a:p>
          </p:txBody>
        </p:sp>
        <p:sp>
          <p:nvSpPr>
            <p:cNvPr id="13" name="TextBox 12"/>
            <p:cNvSpPr txBox="1"/>
            <p:nvPr/>
          </p:nvSpPr>
          <p:spPr>
            <a:xfrm>
              <a:off x="469369" y="4500570"/>
              <a:ext cx="607859" cy="338554"/>
            </a:xfrm>
            <a:prstGeom prst="rect">
              <a:avLst/>
            </a:prstGeom>
            <a:noFill/>
          </p:spPr>
          <p:txBody>
            <a:bodyPr wrap="none" rtlCol="0">
              <a:spAutoFit/>
            </a:bodyPr>
            <a:lstStyle/>
            <a:p>
              <a:r>
                <a:rPr lang="en-US" altLang="ko-KR" sz="1600" b="1" dirty="0" smtClean="0">
                  <a:solidFill>
                    <a:schemeClr val="accent1"/>
                  </a:solidFill>
                </a:rPr>
                <a:t>a!=1</a:t>
              </a:r>
              <a:endParaRPr lang="ko-KR" altLang="en-US" sz="1600" b="1" dirty="0">
                <a:solidFill>
                  <a:schemeClr val="accent1"/>
                </a:solidFill>
              </a:endParaRPr>
            </a:p>
          </p:txBody>
        </p:sp>
        <p:cxnSp>
          <p:nvCxnSpPr>
            <p:cNvPr id="14" name="직선 연결선 13"/>
            <p:cNvCxnSpPr/>
            <p:nvPr/>
          </p:nvCxnSpPr>
          <p:spPr>
            <a:xfrm rot="5400000">
              <a:off x="1406984" y="514351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rot="16200000" flipH="1">
              <a:off x="1978488" y="514351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05195" y="5214950"/>
              <a:ext cx="675185" cy="338554"/>
            </a:xfrm>
            <a:prstGeom prst="rect">
              <a:avLst/>
            </a:prstGeom>
            <a:noFill/>
          </p:spPr>
          <p:txBody>
            <a:bodyPr wrap="none" rtlCol="0">
              <a:spAutoFit/>
            </a:bodyPr>
            <a:lstStyle/>
            <a:p>
              <a:r>
                <a:rPr lang="en-US" altLang="ko-KR" sz="1600" b="1" dirty="0" smtClean="0">
                  <a:solidFill>
                    <a:schemeClr val="accent1"/>
                  </a:solidFill>
                </a:rPr>
                <a:t>b==2</a:t>
              </a:r>
              <a:endParaRPr lang="ko-KR" altLang="en-US" sz="1600" b="1" dirty="0">
                <a:solidFill>
                  <a:schemeClr val="accent1"/>
                </a:solidFill>
              </a:endParaRPr>
            </a:p>
          </p:txBody>
        </p:sp>
        <p:sp>
          <p:nvSpPr>
            <p:cNvPr id="17" name="TextBox 16"/>
            <p:cNvSpPr txBox="1"/>
            <p:nvPr/>
          </p:nvSpPr>
          <p:spPr>
            <a:xfrm>
              <a:off x="928662" y="5214950"/>
              <a:ext cx="615874" cy="338554"/>
            </a:xfrm>
            <a:prstGeom prst="rect">
              <a:avLst/>
            </a:prstGeom>
            <a:noFill/>
          </p:spPr>
          <p:txBody>
            <a:bodyPr wrap="none" rtlCol="0">
              <a:spAutoFit/>
            </a:bodyPr>
            <a:lstStyle/>
            <a:p>
              <a:r>
                <a:rPr lang="en-US" altLang="ko-KR" sz="1600" b="1" dirty="0" smtClean="0">
                  <a:solidFill>
                    <a:schemeClr val="accent1"/>
                  </a:solidFill>
                </a:rPr>
                <a:t>b!=2</a:t>
              </a:r>
              <a:endParaRPr lang="ko-KR" altLang="en-US" sz="1600" b="1" dirty="0">
                <a:solidFill>
                  <a:schemeClr val="accent1"/>
                </a:solidFill>
              </a:endParaRPr>
            </a:p>
          </p:txBody>
        </p:sp>
        <p:cxnSp>
          <p:nvCxnSpPr>
            <p:cNvPr id="18" name="직선 연결선 17"/>
            <p:cNvCxnSpPr/>
            <p:nvPr/>
          </p:nvCxnSpPr>
          <p:spPr>
            <a:xfrm rot="5400000">
              <a:off x="1978488" y="585789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rot="16200000" flipH="1">
              <a:off x="2549992" y="5857892"/>
              <a:ext cx="714380" cy="5715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7316" y="5636942"/>
              <a:ext cx="763351" cy="584775"/>
            </a:xfrm>
            <a:prstGeom prst="rect">
              <a:avLst/>
            </a:prstGeom>
            <a:noFill/>
          </p:spPr>
          <p:txBody>
            <a:bodyPr wrap="none" rtlCol="0">
              <a:spAutoFit/>
            </a:bodyPr>
            <a:lstStyle/>
            <a:p>
              <a:r>
                <a:rPr lang="en-US" altLang="ko-KR" sz="1600" b="1" dirty="0" smtClean="0">
                  <a:solidFill>
                    <a:schemeClr val="accent1"/>
                  </a:solidFill>
                </a:rPr>
                <a:t>c==</a:t>
              </a:r>
            </a:p>
            <a:p>
              <a:r>
                <a:rPr lang="en-US" altLang="ko-KR" sz="1600" b="1" dirty="0" smtClean="0">
                  <a:solidFill>
                    <a:schemeClr val="accent1"/>
                  </a:solidFill>
                </a:rPr>
                <a:t>3*</a:t>
              </a:r>
              <a:r>
                <a:rPr lang="en-US" altLang="ko-KR" sz="1600" b="1" dirty="0" err="1" smtClean="0">
                  <a:solidFill>
                    <a:schemeClr val="accent1"/>
                  </a:solidFill>
                </a:rPr>
                <a:t>a+b</a:t>
              </a:r>
              <a:endParaRPr lang="ko-KR" altLang="en-US" sz="1600" b="1" dirty="0">
                <a:solidFill>
                  <a:schemeClr val="accent1"/>
                </a:solidFill>
              </a:endParaRPr>
            </a:p>
          </p:txBody>
        </p:sp>
        <p:sp>
          <p:nvSpPr>
            <p:cNvPr id="21" name="TextBox 20"/>
            <p:cNvSpPr txBox="1"/>
            <p:nvPr/>
          </p:nvSpPr>
          <p:spPr>
            <a:xfrm>
              <a:off x="1399569" y="5786454"/>
              <a:ext cx="1072730" cy="338554"/>
            </a:xfrm>
            <a:prstGeom prst="rect">
              <a:avLst/>
            </a:prstGeom>
            <a:noFill/>
          </p:spPr>
          <p:txBody>
            <a:bodyPr wrap="none" rtlCol="0">
              <a:spAutoFit/>
            </a:bodyPr>
            <a:lstStyle/>
            <a:p>
              <a:r>
                <a:rPr lang="en-US" altLang="ko-KR" sz="1600" b="1" dirty="0" smtClean="0">
                  <a:solidFill>
                    <a:schemeClr val="accent1"/>
                  </a:solidFill>
                </a:rPr>
                <a:t>c!=3*</a:t>
              </a:r>
              <a:r>
                <a:rPr lang="en-US" altLang="ko-KR" sz="1600" b="1" dirty="0" err="1" smtClean="0">
                  <a:solidFill>
                    <a:schemeClr val="accent1"/>
                  </a:solidFill>
                </a:rPr>
                <a:t>a+b</a:t>
              </a:r>
              <a:endParaRPr lang="ko-KR" altLang="en-US" sz="1600" b="1" dirty="0">
                <a:solidFill>
                  <a:schemeClr val="accent1"/>
                </a:solidFill>
              </a:endParaRPr>
            </a:p>
          </p:txBody>
        </p:sp>
      </p:grpSp>
      <p:grpSp>
        <p:nvGrpSpPr>
          <p:cNvPr id="22" name="그룹 21"/>
          <p:cNvGrpSpPr/>
          <p:nvPr/>
        </p:nvGrpSpPr>
        <p:grpSpPr>
          <a:xfrm>
            <a:off x="428596" y="4357694"/>
            <a:ext cx="928694" cy="969354"/>
            <a:chOff x="285720" y="4357694"/>
            <a:chExt cx="928694" cy="969354"/>
          </a:xfrm>
        </p:grpSpPr>
        <p:cxnSp>
          <p:nvCxnSpPr>
            <p:cNvPr id="23" name="직선 연결선 22"/>
            <p:cNvCxnSpPr/>
            <p:nvPr/>
          </p:nvCxnSpPr>
          <p:spPr>
            <a:xfrm rot="5400000">
              <a:off x="607191" y="4393413"/>
              <a:ext cx="642942" cy="57150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5720" y="4988494"/>
              <a:ext cx="832279" cy="338554"/>
            </a:xfrm>
            <a:prstGeom prst="rect">
              <a:avLst/>
            </a:prstGeom>
            <a:noFill/>
          </p:spPr>
          <p:txBody>
            <a:bodyPr wrap="none" rtlCol="0">
              <a:spAutoFit/>
            </a:bodyPr>
            <a:lstStyle/>
            <a:p>
              <a:r>
                <a:rPr lang="en-US" altLang="ko-KR" sz="1600" smtClean="0">
                  <a:solidFill>
                    <a:srgbClr val="FF0000"/>
                  </a:solidFill>
                </a:rPr>
                <a:t>(0,0,0</a:t>
              </a:r>
              <a:r>
                <a:rPr lang="en-US" altLang="ko-KR" sz="1600" dirty="0" smtClean="0">
                  <a:solidFill>
                    <a:srgbClr val="FF0000"/>
                  </a:solidFill>
                </a:rPr>
                <a:t>)</a:t>
              </a:r>
              <a:endParaRPr lang="ko-KR" altLang="en-US" sz="1600" dirty="0">
                <a:solidFill>
                  <a:srgbClr val="FF0000"/>
                </a:solidFill>
              </a:endParaRPr>
            </a:p>
          </p:txBody>
        </p:sp>
      </p:grpSp>
      <p:grpSp>
        <p:nvGrpSpPr>
          <p:cNvPr id="25" name="그룹 24"/>
          <p:cNvGrpSpPr/>
          <p:nvPr/>
        </p:nvGrpSpPr>
        <p:grpSpPr>
          <a:xfrm>
            <a:off x="639704" y="4380705"/>
            <a:ext cx="1331500" cy="1602052"/>
            <a:chOff x="740170" y="4286256"/>
            <a:chExt cx="1331500" cy="1602052"/>
          </a:xfrm>
        </p:grpSpPr>
        <p:cxnSp>
          <p:nvCxnSpPr>
            <p:cNvPr id="26" name="직선 연결선 25"/>
            <p:cNvCxnSpPr/>
            <p:nvPr/>
          </p:nvCxnSpPr>
          <p:spPr>
            <a:xfrm rot="16200000" flipH="1">
              <a:off x="1428728" y="4357694"/>
              <a:ext cx="714380" cy="57150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rot="5400000" flipH="1" flipV="1">
              <a:off x="1406311" y="5074692"/>
              <a:ext cx="704856" cy="581028"/>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0170" y="5549754"/>
              <a:ext cx="808235" cy="338554"/>
            </a:xfrm>
            <a:prstGeom prst="rect">
              <a:avLst/>
            </a:prstGeom>
            <a:noFill/>
          </p:spPr>
          <p:txBody>
            <a:bodyPr wrap="square" rtlCol="0">
              <a:spAutoFit/>
            </a:bodyPr>
            <a:lstStyle/>
            <a:p>
              <a:r>
                <a:rPr lang="en-US" altLang="ko-KR" sz="1600" dirty="0" smtClean="0">
                  <a:solidFill>
                    <a:srgbClr val="FF0000"/>
                  </a:solidFill>
                </a:rPr>
                <a:t>(1,0,0)</a:t>
              </a:r>
              <a:endParaRPr lang="ko-KR" altLang="en-US" sz="1600" dirty="0">
                <a:solidFill>
                  <a:srgbClr val="FF0000"/>
                </a:solidFill>
              </a:endParaRPr>
            </a:p>
          </p:txBody>
        </p:sp>
      </p:grpSp>
      <p:grpSp>
        <p:nvGrpSpPr>
          <p:cNvPr id="29" name="그룹 28"/>
          <p:cNvGrpSpPr/>
          <p:nvPr/>
        </p:nvGrpSpPr>
        <p:grpSpPr>
          <a:xfrm>
            <a:off x="1233625" y="4357694"/>
            <a:ext cx="1480987" cy="2255332"/>
            <a:chOff x="3948269" y="3714753"/>
            <a:chExt cx="1480987" cy="2255332"/>
          </a:xfrm>
        </p:grpSpPr>
        <p:cxnSp>
          <p:nvCxnSpPr>
            <p:cNvPr id="30" name="직선 연결선 29"/>
            <p:cNvCxnSpPr/>
            <p:nvPr/>
          </p:nvCxnSpPr>
          <p:spPr>
            <a:xfrm rot="16200000" flipH="1">
              <a:off x="4786314" y="4510094"/>
              <a:ext cx="714380" cy="57150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rot="5400000" flipH="1" flipV="1">
              <a:off x="4763897" y="5227092"/>
              <a:ext cx="704856" cy="581028"/>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48269" y="5631531"/>
              <a:ext cx="808235" cy="338554"/>
            </a:xfrm>
            <a:prstGeom prst="rect">
              <a:avLst/>
            </a:prstGeom>
            <a:noFill/>
          </p:spPr>
          <p:txBody>
            <a:bodyPr wrap="square" rtlCol="0">
              <a:spAutoFit/>
            </a:bodyPr>
            <a:lstStyle/>
            <a:p>
              <a:r>
                <a:rPr lang="en-US" altLang="ko-KR" sz="1600" dirty="0" smtClean="0">
                  <a:solidFill>
                    <a:srgbClr val="FF0000"/>
                  </a:solidFill>
                </a:rPr>
                <a:t>(1,2,0)</a:t>
              </a:r>
              <a:endParaRPr lang="ko-KR" altLang="en-US" sz="1600" dirty="0">
                <a:solidFill>
                  <a:srgbClr val="FF0000"/>
                </a:solidFill>
              </a:endParaRPr>
            </a:p>
          </p:txBody>
        </p:sp>
        <p:cxnSp>
          <p:nvCxnSpPr>
            <p:cNvPr id="33" name="직선 연결선 32"/>
            <p:cNvCxnSpPr/>
            <p:nvPr/>
          </p:nvCxnSpPr>
          <p:spPr>
            <a:xfrm rot="16200000" flipH="1">
              <a:off x="4201428" y="3786191"/>
              <a:ext cx="714380" cy="57150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1549187" y="4205270"/>
            <a:ext cx="2756184" cy="2398726"/>
            <a:chOff x="1428728" y="4205270"/>
            <a:chExt cx="2756184" cy="2398726"/>
          </a:xfrm>
        </p:grpSpPr>
        <p:cxnSp>
          <p:nvCxnSpPr>
            <p:cNvPr id="35" name="직선 연결선 34"/>
            <p:cNvCxnSpPr/>
            <p:nvPr/>
          </p:nvCxnSpPr>
          <p:spPr>
            <a:xfrm rot="16200000" flipH="1">
              <a:off x="1209652" y="4424346"/>
              <a:ext cx="2295540" cy="1857388"/>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76677" y="6265442"/>
              <a:ext cx="808235" cy="338554"/>
            </a:xfrm>
            <a:prstGeom prst="rect">
              <a:avLst/>
            </a:prstGeom>
            <a:noFill/>
          </p:spPr>
          <p:txBody>
            <a:bodyPr wrap="square" rtlCol="0">
              <a:spAutoFit/>
            </a:bodyPr>
            <a:lstStyle/>
            <a:p>
              <a:r>
                <a:rPr lang="en-US" altLang="ko-KR" sz="1600" dirty="0" smtClean="0">
                  <a:solidFill>
                    <a:srgbClr val="FF0000"/>
                  </a:solidFill>
                </a:rPr>
                <a:t>(1,2,5)</a:t>
              </a:r>
              <a:endParaRPr lang="ko-KR" altLang="en-US" sz="1600" dirty="0">
                <a:solidFill>
                  <a:srgbClr val="FF0000"/>
                </a:solidFill>
              </a:endParaRPr>
            </a:p>
          </p:txBody>
        </p:sp>
      </p:grpSp>
      <p:sp>
        <p:nvSpPr>
          <p:cNvPr id="37" name="AutoShape 29"/>
          <p:cNvSpPr>
            <a:spLocks noChangeArrowheads="1"/>
          </p:cNvSpPr>
          <p:nvPr/>
        </p:nvSpPr>
        <p:spPr bwMode="auto">
          <a:xfrm>
            <a:off x="6389948" y="5435348"/>
            <a:ext cx="1721768" cy="1053320"/>
          </a:xfrm>
          <a:prstGeom prst="star16">
            <a:avLst>
              <a:gd name="adj" fmla="val 37500"/>
            </a:avLst>
          </a:prstGeom>
          <a:solidFill>
            <a:srgbClr val="FFCC99"/>
          </a:solidFill>
          <a:ln w="12700" algn="ctr">
            <a:solidFill>
              <a:schemeClr val="tx1"/>
            </a:solidFill>
            <a:miter lim="800000"/>
            <a:headEnd type="none" w="lg" len="lg"/>
            <a:tailEnd/>
          </a:ln>
        </p:spPr>
        <p:txBody>
          <a:bodyPr wrap="none" lIns="0" anchor="ctr"/>
          <a:lstStyle/>
          <a:p>
            <a:r>
              <a:rPr lang="en-US" altLang="ko-KR" sz="2400" dirty="0" smtClean="0">
                <a:solidFill>
                  <a:srgbClr val="FF0000"/>
                </a:solidFill>
                <a:latin typeface="Calibri" pitchFamily="34" charset="0"/>
                <a:ea typeface="굴림" charset="-127"/>
                <a:cs typeface="Calibri" pitchFamily="34" charset="0"/>
              </a:rPr>
              <a:t>Error() </a:t>
            </a:r>
          </a:p>
          <a:p>
            <a:r>
              <a:rPr lang="en-US" altLang="ko-KR" sz="2400" dirty="0" smtClean="0">
                <a:solidFill>
                  <a:srgbClr val="FF0000"/>
                </a:solidFill>
                <a:latin typeface="Calibri" pitchFamily="34" charset="0"/>
                <a:ea typeface="굴림" charset="-127"/>
                <a:cs typeface="Calibri" pitchFamily="34" charset="0"/>
              </a:rPr>
              <a:t>reached</a:t>
            </a:r>
            <a:endParaRPr lang="en-US" altLang="ko-KR" sz="2400" dirty="0">
              <a:solidFill>
                <a:srgbClr val="FF0000"/>
              </a:solidFill>
              <a:latin typeface="Calibri" pitchFamily="34" charset="0"/>
              <a:ea typeface="굴림" charset="-127"/>
              <a:cs typeface="Calibri" pitchFamily="34" charset="0"/>
            </a:endParaRPr>
          </a:p>
        </p:txBody>
      </p:sp>
    </p:spTree>
    <p:extLst>
      <p:ext uri="{BB962C8B-B14F-4D97-AF65-F5344CB8AC3E}">
        <p14:creationId xmlns:p14="http://schemas.microsoft.com/office/powerpoint/2010/main" val="7067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linds(horizontal)">
                                      <p:cBhvr>
                                        <p:cTn id="24" dur="500"/>
                                        <p:tgtEl>
                                          <p:spTgt spid="7">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blinds(horizontal)">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par>
                                <p:cTn id="36" presetID="1" presetClass="entr" presetSubtype="0"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par>
                                <p:cTn id="47" presetID="3" presetClass="entr" presetSubtype="10" fill="hold" nodeType="with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blinds(horizontal)">
                                      <p:cBhvr>
                                        <p:cTn id="49" dur="500"/>
                                        <p:tgtEl>
                                          <p:spTgt spid="7">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blinds(horizontal)">
                                      <p:cBhvr>
                                        <p:cTn id="52" dur="500"/>
                                        <p:tgtEl>
                                          <p:spTgt spid="7">
                                            <p:txEl>
                                              <p:pRg st="11" end="11"/>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500" fill="hold"/>
                                        <p:tgtEl>
                                          <p:spTgt spid="37"/>
                                        </p:tgtEl>
                                        <p:attrNameLst>
                                          <p:attrName>ppt_w</p:attrName>
                                        </p:attrNameLst>
                                      </p:cBhvr>
                                      <p:tavLst>
                                        <p:tav tm="0">
                                          <p:val>
                                            <p:fltVal val="0"/>
                                          </p:val>
                                        </p:tav>
                                        <p:tav tm="100000">
                                          <p:val>
                                            <p:strVal val="#ppt_w"/>
                                          </p:val>
                                        </p:tav>
                                      </p:tavLst>
                                    </p:anim>
                                    <p:anim calcmode="lin" valueType="num">
                                      <p:cBhvr>
                                        <p:cTn id="56" dur="500" fill="hold"/>
                                        <p:tgtEl>
                                          <p:spTgt spid="37"/>
                                        </p:tgtEl>
                                        <p:attrNameLst>
                                          <p:attrName>ppt_h</p:attrName>
                                        </p:attrNameLst>
                                      </p:cBhvr>
                                      <p:tavLst>
                                        <p:tav tm="0">
                                          <p:val>
                                            <p:fltVal val="0"/>
                                          </p:val>
                                        </p:tav>
                                        <p:tav tm="100000">
                                          <p:val>
                                            <p:strVal val="#ppt_h"/>
                                          </p:val>
                                        </p:tav>
                                      </p:tavLst>
                                    </p:anim>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Weakness of Conventional Testing for </a:t>
            </a:r>
            <a:r>
              <a:rPr lang="en-US" altLang="ko-KR" sz="2400" dirty="0" smtClean="0"/>
              <a:t>Software </a:t>
            </a:r>
            <a:endParaRPr lang="ko-KR" altLang="en-US" sz="2400" dirty="0"/>
          </a:p>
        </p:txBody>
      </p:sp>
      <p:sp>
        <p:nvSpPr>
          <p:cNvPr id="3" name="날짜 개체 틀 2"/>
          <p:cNvSpPr>
            <a:spLocks noGrp="1"/>
          </p:cNvSpPr>
          <p:nvPr>
            <p:ph type="dt" sz="half" idx="10"/>
          </p:nvPr>
        </p:nvSpPr>
        <p:spPr/>
        <p:txBody>
          <a:bodyPr/>
          <a:lstStyle/>
          <a:p>
            <a:fld id="{2EB38BB4-E226-4315-B503-987B4CD1C42F}"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내용 개체 틀 4"/>
          <p:cNvSpPr>
            <a:spLocks noGrp="1"/>
          </p:cNvSpPr>
          <p:nvPr>
            <p:ph sz="quarter" idx="1"/>
          </p:nvPr>
        </p:nvSpPr>
        <p:spPr/>
        <p:txBody>
          <a:bodyPr>
            <a:normAutofit/>
          </a:bodyPr>
          <a:lstStyle/>
          <a:p>
            <a:r>
              <a:rPr lang="en-US" altLang="ko-KR" dirty="0">
                <a:latin typeface="Calibri" pitchFamily="34" charset="0"/>
                <a:cs typeface="Calibri" pitchFamily="34" charset="0"/>
              </a:rPr>
              <a:t>Current industrial practice forces a human engineer to generate test cases </a:t>
            </a:r>
            <a:r>
              <a:rPr lang="en-US" altLang="ko-KR" dirty="0">
                <a:solidFill>
                  <a:srgbClr val="FF0000"/>
                </a:solidFill>
                <a:latin typeface="Calibri" pitchFamily="34" charset="0"/>
                <a:cs typeface="Calibri" pitchFamily="34" charset="0"/>
              </a:rPr>
              <a:t>manually </a:t>
            </a:r>
          </a:p>
          <a:p>
            <a:endParaRPr lang="en-US" altLang="ko-KR" dirty="0">
              <a:solidFill>
                <a:srgbClr val="FF0000"/>
              </a:solidFill>
              <a:latin typeface="Calibri" pitchFamily="34" charset="0"/>
              <a:cs typeface="Calibri" pitchFamily="34" charset="0"/>
            </a:endParaRPr>
          </a:p>
          <a:p>
            <a:r>
              <a:rPr lang="en-US" altLang="ko-KR" dirty="0" smtClean="0">
                <a:solidFill>
                  <a:srgbClr val="FF0000"/>
                </a:solidFill>
                <a:latin typeface="Calibri" pitchFamily="34" charset="0"/>
                <a:cs typeface="Calibri" pitchFamily="34" charset="0"/>
              </a:rPr>
              <a:t>Poor </a:t>
            </a:r>
            <a:r>
              <a:rPr lang="en-US" altLang="ko-KR" dirty="0">
                <a:solidFill>
                  <a:srgbClr val="FF0000"/>
                </a:solidFill>
                <a:latin typeface="Calibri" pitchFamily="34" charset="0"/>
                <a:cs typeface="Calibri" pitchFamily="34" charset="0"/>
              </a:rPr>
              <a:t>effectiveness</a:t>
            </a:r>
          </a:p>
          <a:p>
            <a:pPr lvl="1"/>
            <a:r>
              <a:rPr lang="en-US" altLang="ko-KR" dirty="0" smtClean="0">
                <a:latin typeface="Calibri" pitchFamily="34" charset="0"/>
                <a:cs typeface="Calibri" pitchFamily="34" charset="0"/>
              </a:rPr>
              <a:t>SW bugs usually exist in corner cases hard to expect</a:t>
            </a:r>
          </a:p>
          <a:p>
            <a:pPr lvl="1"/>
            <a:r>
              <a:rPr lang="en-US" altLang="ko-KR" dirty="0" smtClean="0">
                <a:latin typeface="Calibri" pitchFamily="34" charset="0"/>
                <a:cs typeface="Calibri" pitchFamily="34" charset="0"/>
              </a:rPr>
              <a:t>Easy to miss testing for exception handling of embedded HW failures</a:t>
            </a:r>
          </a:p>
          <a:p>
            <a:pPr lvl="1"/>
            <a:endParaRPr lang="en-US" altLang="ko-KR" dirty="0">
              <a:latin typeface="Calibri" pitchFamily="34" charset="0"/>
              <a:cs typeface="Calibri" pitchFamily="34" charset="0"/>
            </a:endParaRPr>
          </a:p>
          <a:p>
            <a:r>
              <a:rPr lang="en-US" altLang="ko-KR" dirty="0">
                <a:solidFill>
                  <a:srgbClr val="FF0000"/>
                </a:solidFill>
                <a:latin typeface="Calibri" pitchFamily="34" charset="0"/>
                <a:cs typeface="Calibri" pitchFamily="34" charset="0"/>
              </a:rPr>
              <a:t>Poor efficiency </a:t>
            </a:r>
            <a:r>
              <a:rPr lang="en-US" altLang="ko-KR" dirty="0">
                <a:latin typeface="Calibri" pitchFamily="34" charset="0"/>
                <a:cs typeface="Calibri" pitchFamily="34" charset="0"/>
              </a:rPr>
              <a:t>due to labor intensive technique </a:t>
            </a:r>
          </a:p>
          <a:p>
            <a:pPr lvl="1"/>
            <a:r>
              <a:rPr lang="en-US" altLang="ko-KR" dirty="0">
                <a:latin typeface="Calibri" pitchFamily="34" charset="0"/>
                <a:cs typeface="Calibri" pitchFamily="34" charset="0"/>
              </a:rPr>
              <a:t>Hard to generate a sufficient # of test cases in a given amount of project time </a:t>
            </a:r>
          </a:p>
          <a:p>
            <a:pPr lvl="1"/>
            <a:endParaRPr lang="ko-KR" altLang="en-US"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3084097046"/>
      </p:ext>
    </p:extLst>
  </p:cSld>
  <p:clrMapOvr>
    <a:masterClrMapping/>
  </p:clrMapOvr>
  <mc:AlternateContent xmlns:mc="http://schemas.openxmlformats.org/markup-compatibility/2006" xmlns:p14="http://schemas.microsoft.com/office/powerpoint/2010/main">
    <mc:Choice Requires="p14">
      <p:transition spd="slow" p14:dur="2000" advTm="126583"/>
    </mc:Choice>
    <mc:Fallback xmlns="">
      <p:transition spd="slow" advTm="12658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ea typeface="굴림" pitchFamily="50" charset="-127"/>
              </a:rPr>
              <a:t>Concolic </a:t>
            </a:r>
            <a:r>
              <a:rPr lang="en-US" altLang="ko-KR" dirty="0" smtClean="0">
                <a:ea typeface="굴림" pitchFamily="50" charset="-127"/>
              </a:rPr>
              <a:t>Testing</a:t>
            </a:r>
            <a:endParaRPr lang="ko-KR" altLang="en-US" dirty="0"/>
          </a:p>
        </p:txBody>
      </p:sp>
      <p:sp>
        <p:nvSpPr>
          <p:cNvPr id="3" name="날짜 개체 틀 2"/>
          <p:cNvSpPr>
            <a:spLocks noGrp="1"/>
          </p:cNvSpPr>
          <p:nvPr>
            <p:ph type="dt" sz="half" idx="10"/>
          </p:nvPr>
        </p:nvSpPr>
        <p:spPr/>
        <p:txBody>
          <a:bodyPr/>
          <a:lstStyle/>
          <a:p>
            <a:fld id="{836742BA-DABA-4B4F-8CCF-CA011010CC7A}"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38" name="내용 개체 틀 37"/>
          <p:cNvSpPr>
            <a:spLocks noGrp="1"/>
          </p:cNvSpPr>
          <p:nvPr>
            <p:ph sz="quarter" idx="1"/>
          </p:nvPr>
        </p:nvSpPr>
        <p:spPr/>
        <p:txBody>
          <a:bodyPr/>
          <a:lstStyle/>
          <a:p>
            <a:r>
              <a:rPr lang="en-US" altLang="ko-KR" dirty="0">
                <a:ea typeface="굴림" pitchFamily="50" charset="-127"/>
              </a:rPr>
              <a:t>Combine concrete execution and symbolic execution</a:t>
            </a:r>
          </a:p>
          <a:p>
            <a:pPr lvl="1"/>
            <a:r>
              <a:rPr lang="en-US" altLang="ko-KR" sz="2200" b="1" dirty="0">
                <a:solidFill>
                  <a:srgbClr val="000099"/>
                </a:solidFill>
                <a:ea typeface="굴림" pitchFamily="50" charset="-127"/>
              </a:rPr>
              <a:t>Conc</a:t>
            </a:r>
            <a:r>
              <a:rPr lang="en-US" altLang="ko-KR" sz="2200" dirty="0">
                <a:ea typeface="굴림" pitchFamily="50" charset="-127"/>
              </a:rPr>
              <a:t>rete + Symb</a:t>
            </a:r>
            <a:r>
              <a:rPr lang="en-US" altLang="ko-KR" sz="2200" b="1" dirty="0">
                <a:solidFill>
                  <a:srgbClr val="000099"/>
                </a:solidFill>
                <a:ea typeface="굴림" pitchFamily="50" charset="-127"/>
              </a:rPr>
              <a:t>olic</a:t>
            </a:r>
            <a:r>
              <a:rPr lang="en-US" altLang="ko-KR" sz="2200" dirty="0">
                <a:ea typeface="굴림" pitchFamily="50" charset="-127"/>
              </a:rPr>
              <a:t> = </a:t>
            </a:r>
            <a:r>
              <a:rPr lang="en-US" altLang="ko-KR" sz="2200" b="1" dirty="0">
                <a:solidFill>
                  <a:srgbClr val="000099"/>
                </a:solidFill>
                <a:ea typeface="굴림" pitchFamily="50" charset="-127"/>
              </a:rPr>
              <a:t>Concolic</a:t>
            </a:r>
          </a:p>
          <a:p>
            <a:pPr lvl="2"/>
            <a:endParaRPr lang="en-US" altLang="ko-KR" sz="1800" dirty="0">
              <a:ea typeface="굴림" pitchFamily="50" charset="-127"/>
            </a:endParaRPr>
          </a:p>
          <a:p>
            <a:r>
              <a:rPr lang="en-US" altLang="ko-KR" b="1" dirty="0">
                <a:solidFill>
                  <a:srgbClr val="0033CC"/>
                </a:solidFill>
                <a:ea typeface="굴림" pitchFamily="50" charset="-127"/>
              </a:rPr>
              <a:t>Automated</a:t>
            </a:r>
            <a:r>
              <a:rPr lang="en-US" altLang="ko-KR" dirty="0">
                <a:solidFill>
                  <a:srgbClr val="0033CC"/>
                </a:solidFill>
                <a:ea typeface="굴림" pitchFamily="50" charset="-127"/>
              </a:rPr>
              <a:t> </a:t>
            </a:r>
            <a:r>
              <a:rPr lang="en-US" altLang="ko-KR" dirty="0">
                <a:ea typeface="굴림" pitchFamily="50" charset="-127"/>
              </a:rPr>
              <a:t>test case generation technique</a:t>
            </a:r>
          </a:p>
          <a:p>
            <a:pPr lvl="1"/>
            <a:r>
              <a:rPr lang="en-US" altLang="ko-KR" sz="2200" dirty="0">
                <a:ea typeface="굴림" pitchFamily="50" charset="-127"/>
              </a:rPr>
              <a:t>Execute a target program on </a:t>
            </a:r>
            <a:r>
              <a:rPr lang="en-US" altLang="ko-KR" sz="2200" b="1" dirty="0">
                <a:solidFill>
                  <a:srgbClr val="0033CC"/>
                </a:solidFill>
                <a:ea typeface="굴림" pitchFamily="50" charset="-127"/>
              </a:rPr>
              <a:t>automatically</a:t>
            </a:r>
            <a:r>
              <a:rPr lang="en-US" altLang="ko-KR" sz="2200" dirty="0">
                <a:solidFill>
                  <a:srgbClr val="0033CC"/>
                </a:solidFill>
                <a:ea typeface="굴림" pitchFamily="50" charset="-127"/>
              </a:rPr>
              <a:t> </a:t>
            </a:r>
            <a:r>
              <a:rPr lang="en-US" altLang="ko-KR" sz="2200" dirty="0">
                <a:ea typeface="굴림" pitchFamily="50" charset="-127"/>
              </a:rPr>
              <a:t>generated test inputs</a:t>
            </a:r>
          </a:p>
          <a:p>
            <a:pPr lvl="1"/>
            <a:r>
              <a:rPr lang="en-US" altLang="ko-KR" sz="2200" b="1" dirty="0">
                <a:solidFill>
                  <a:srgbClr val="0033CC"/>
                </a:solidFill>
                <a:ea typeface="굴림" pitchFamily="50" charset="-127"/>
              </a:rPr>
              <a:t>All possible execution paths </a:t>
            </a:r>
            <a:r>
              <a:rPr lang="en-US" altLang="ko-KR" sz="2200" dirty="0">
                <a:ea typeface="굴림" pitchFamily="50" charset="-127"/>
              </a:rPr>
              <a:t>are to be explored  </a:t>
            </a:r>
          </a:p>
          <a:p>
            <a:pPr lvl="1"/>
            <a:r>
              <a:rPr lang="en-US" altLang="ko-KR" sz="2200" dirty="0">
                <a:ea typeface="굴림" pitchFamily="50" charset="-127"/>
              </a:rPr>
              <a:t>Higher branch coverage than random testing</a:t>
            </a:r>
          </a:p>
          <a:p>
            <a:endParaRPr lang="en-US" altLang="ko-KR" dirty="0" smtClean="0"/>
          </a:p>
        </p:txBody>
      </p:sp>
    </p:spTree>
    <p:extLst>
      <p:ext uri="{BB962C8B-B14F-4D97-AF65-F5344CB8AC3E}">
        <p14:creationId xmlns:p14="http://schemas.microsoft.com/office/powerpoint/2010/main" val="2494494068"/>
      </p:ext>
    </p:extLst>
  </p:cSld>
  <p:clrMapOvr>
    <a:masterClrMapping/>
  </p:clrMapOvr>
  <mc:AlternateContent xmlns:mc="http://schemas.openxmlformats.org/markup-compatibility/2006" xmlns:p14="http://schemas.microsoft.com/office/powerpoint/2010/main">
    <mc:Choice Requires="p14">
      <p:transition spd="slow" p14:dur="2000" advTm="59314"/>
    </mc:Choice>
    <mc:Fallback xmlns="">
      <p:transition spd="slow" advTm="5931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Project Scope</a:t>
            </a:r>
            <a:endParaRPr lang="ko-KR" altLang="en-US" dirty="0"/>
          </a:p>
        </p:txBody>
      </p:sp>
      <p:sp>
        <p:nvSpPr>
          <p:cNvPr id="3" name="날짜 개체 틀 2"/>
          <p:cNvSpPr>
            <a:spLocks noGrp="1"/>
          </p:cNvSpPr>
          <p:nvPr>
            <p:ph type="dt" sz="half" idx="10"/>
          </p:nvPr>
        </p:nvSpPr>
        <p:spPr/>
        <p:txBody>
          <a:bodyPr/>
          <a:lstStyle/>
          <a:p>
            <a:fld id="{50E8B251-DDF7-494C-B890-BC53FF7F9ECF}"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내용 개체 틀 4"/>
          <p:cNvSpPr>
            <a:spLocks noGrp="1"/>
          </p:cNvSpPr>
          <p:nvPr>
            <p:ph sz="quarter" idx="1"/>
          </p:nvPr>
        </p:nvSpPr>
        <p:spPr>
          <a:xfrm>
            <a:off x="457200" y="1219200"/>
            <a:ext cx="8534400" cy="5105400"/>
          </a:xfrm>
        </p:spPr>
        <p:txBody>
          <a:bodyPr>
            <a:normAutofit fontScale="85000" lnSpcReduction="20000"/>
          </a:bodyPr>
          <a:lstStyle/>
          <a:p>
            <a:r>
              <a:rPr lang="en-US" altLang="ko-KR" dirty="0" smtClean="0">
                <a:latin typeface="Calibri" pitchFamily="34" charset="0"/>
                <a:cs typeface="Calibri" pitchFamily="34" charset="0"/>
              </a:rPr>
              <a:t> A pilot project to investigate the </a:t>
            </a:r>
            <a:r>
              <a:rPr lang="en-US" altLang="ko-KR" b="1" dirty="0" smtClean="0">
                <a:solidFill>
                  <a:srgbClr val="0033CC"/>
                </a:solidFill>
                <a:latin typeface="Calibri" pitchFamily="34" charset="0"/>
                <a:cs typeface="Calibri" pitchFamily="34" charset="0"/>
              </a:rPr>
              <a:t>practical application </a:t>
            </a:r>
            <a:r>
              <a:rPr lang="en-US" altLang="ko-KR" dirty="0" smtClean="0">
                <a:latin typeface="Calibri" pitchFamily="34" charset="0"/>
                <a:cs typeface="Calibri" pitchFamily="34" charset="0"/>
              </a:rPr>
              <a:t>of concolic testing techniques</a:t>
            </a:r>
          </a:p>
          <a:p>
            <a:pPr lvl="1"/>
            <a:r>
              <a:rPr lang="en-US" altLang="ko-KR" dirty="0" smtClean="0">
                <a:latin typeface="Calibri" pitchFamily="34" charset="0"/>
                <a:cs typeface="Calibri" pitchFamily="34" charset="0"/>
              </a:rPr>
              <a:t>To investigate the effectiveness and efficiency of concolic testing techniques (also,</a:t>
            </a:r>
            <a:r>
              <a:rPr lang="en-US" altLang="ko-KR" dirty="0" smtClean="0"/>
              <a:t> challenges to overcome)</a:t>
            </a:r>
            <a:endParaRPr lang="en-US" altLang="ko-KR" dirty="0" smtClean="0">
              <a:latin typeface="Calibri" pitchFamily="34" charset="0"/>
              <a:cs typeface="Calibri" pitchFamily="34" charset="0"/>
            </a:endParaRPr>
          </a:p>
          <a:p>
            <a:pPr lvl="1"/>
            <a:endParaRPr lang="en-US" altLang="ko-KR" dirty="0">
              <a:latin typeface="Calibri" pitchFamily="34" charset="0"/>
              <a:cs typeface="Calibri" pitchFamily="34" charset="0"/>
            </a:endParaRPr>
          </a:p>
          <a:p>
            <a:r>
              <a:rPr lang="en-US" altLang="ko-KR" dirty="0"/>
              <a:t>Our team consists of 1 professor, 1 Ph.D. student, and 1 Samsung Electronics senior </a:t>
            </a:r>
            <a:r>
              <a:rPr lang="en-US" altLang="ko-KR" dirty="0" smtClean="0"/>
              <a:t>engineer</a:t>
            </a:r>
          </a:p>
          <a:p>
            <a:pPr lvl="1"/>
            <a:r>
              <a:rPr lang="en-US" altLang="ko-KR" dirty="0" smtClean="0"/>
              <a:t>Total man-month: 2 persons * 1 month</a:t>
            </a:r>
            <a:endParaRPr lang="en-US" altLang="ko-KR" dirty="0"/>
          </a:p>
          <a:p>
            <a:endParaRPr lang="en-US" altLang="ko-KR" dirty="0">
              <a:latin typeface="Calibri" pitchFamily="34" charset="0"/>
              <a:cs typeface="Calibri" pitchFamily="34" charset="0"/>
            </a:endParaRPr>
          </a:p>
          <a:p>
            <a:r>
              <a:rPr lang="en-US" altLang="ko-KR" dirty="0" smtClean="0">
                <a:latin typeface="Calibri" pitchFamily="34" charset="0"/>
                <a:cs typeface="Calibri" pitchFamily="34" charset="0"/>
              </a:rPr>
              <a:t>Target programs </a:t>
            </a:r>
            <a:r>
              <a:rPr lang="en-US" altLang="ko-KR" dirty="0">
                <a:latin typeface="Calibri" pitchFamily="34" charset="0"/>
                <a:cs typeface="Calibri" pitchFamily="34" charset="0"/>
              </a:rPr>
              <a:t>we </a:t>
            </a:r>
            <a:r>
              <a:rPr lang="en-US" altLang="ko-KR" dirty="0" smtClean="0">
                <a:latin typeface="Calibri" pitchFamily="34" charset="0"/>
                <a:cs typeface="Calibri" pitchFamily="34" charset="0"/>
              </a:rPr>
              <a:t>tested</a:t>
            </a:r>
            <a:endParaRPr lang="en-US" altLang="ko-KR" dirty="0">
              <a:latin typeface="Calibri" pitchFamily="34" charset="0"/>
              <a:cs typeface="Calibri" pitchFamily="34" charset="0"/>
            </a:endParaRPr>
          </a:p>
          <a:p>
            <a:pPr lvl="1"/>
            <a:r>
              <a:rPr lang="en-US" altLang="ko-KR" b="1" dirty="0" smtClean="0">
                <a:latin typeface="Calibri" pitchFamily="34" charset="0"/>
                <a:cs typeface="Calibri" pitchFamily="34" charset="0"/>
              </a:rPr>
              <a:t>Samsung </a:t>
            </a:r>
            <a:r>
              <a:rPr lang="en-US" altLang="ko-KR" b="1" dirty="0">
                <a:latin typeface="Calibri" pitchFamily="34" charset="0"/>
                <a:cs typeface="Calibri" pitchFamily="34" charset="0"/>
              </a:rPr>
              <a:t>Linux Platform(SLP) file </a:t>
            </a:r>
            <a:r>
              <a:rPr lang="en-US" altLang="ko-KR" b="1" dirty="0" smtClean="0">
                <a:latin typeface="Calibri" pitchFamily="34" charset="0"/>
                <a:cs typeface="Calibri" pitchFamily="34" charset="0"/>
              </a:rPr>
              <a:t>manager(18 KLOC, 85 functions</a:t>
            </a:r>
            <a:r>
              <a:rPr lang="en-US" altLang="ko-KR" b="1" dirty="0">
                <a:latin typeface="Calibri" pitchFamily="34" charset="0"/>
                <a:cs typeface="Calibri" pitchFamily="34" charset="0"/>
              </a:rPr>
              <a:t>)</a:t>
            </a:r>
          </a:p>
          <a:p>
            <a:pPr lvl="1"/>
            <a:r>
              <a:rPr lang="en-US" altLang="ko-KR" dirty="0"/>
              <a:t>Samsung security library(8 KLOC, 62 functions)</a:t>
            </a:r>
          </a:p>
          <a:p>
            <a:pPr lvl="1"/>
            <a:r>
              <a:rPr lang="en-US" altLang="ko-KR" b="1" dirty="0" err="1" smtClean="0">
                <a:latin typeface="Calibri" pitchFamily="34" charset="0"/>
                <a:cs typeface="Calibri" pitchFamily="34" charset="0"/>
              </a:rPr>
              <a:t>Busybox</a:t>
            </a:r>
            <a:r>
              <a:rPr lang="en-US" altLang="ko-KR" b="1" dirty="0" smtClean="0">
                <a:latin typeface="Calibri" pitchFamily="34" charset="0"/>
                <a:cs typeface="Calibri" pitchFamily="34" charset="0"/>
              </a:rPr>
              <a:t> </a:t>
            </a:r>
            <a:r>
              <a:rPr lang="en-US" altLang="ko-KR" b="1" dirty="0" err="1" smtClean="0">
                <a:latin typeface="Calibri" pitchFamily="34" charset="0"/>
                <a:cs typeface="Calibri" pitchFamily="34" charset="0"/>
              </a:rPr>
              <a:t>ls</a:t>
            </a:r>
            <a:r>
              <a:rPr lang="en-US" altLang="ko-KR" b="1" dirty="0" smtClean="0">
                <a:latin typeface="Calibri" pitchFamily="34" charset="0"/>
                <a:cs typeface="Calibri" pitchFamily="34" charset="0"/>
              </a:rPr>
              <a:t> </a:t>
            </a:r>
            <a:r>
              <a:rPr lang="en-US" altLang="ko-KR" b="1" dirty="0" err="1" smtClean="0">
                <a:latin typeface="Calibri" pitchFamily="34" charset="0"/>
                <a:cs typeface="Calibri" pitchFamily="34" charset="0"/>
              </a:rPr>
              <a:t>utillity</a:t>
            </a:r>
            <a:r>
              <a:rPr lang="en-US" altLang="ko-KR" b="1" dirty="0" smtClean="0">
                <a:latin typeface="Calibri" pitchFamily="34" charset="0"/>
                <a:cs typeface="Calibri" pitchFamily="34" charset="0"/>
              </a:rPr>
              <a:t>(1.1 KLOC, 16 functions)</a:t>
            </a:r>
          </a:p>
          <a:p>
            <a:endParaRPr lang="en-US" altLang="ko-KR" dirty="0" smtClean="0"/>
          </a:p>
          <a:p>
            <a:r>
              <a:rPr lang="en-US" altLang="ko-KR" dirty="0" smtClean="0"/>
              <a:t>We used CREST as a concolic testing tool for target C programs</a:t>
            </a:r>
            <a:endParaRPr lang="en-US" altLang="ko-KR"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365677184"/>
      </p:ext>
    </p:extLst>
  </p:cSld>
  <p:clrMapOvr>
    <a:masterClrMapping/>
  </p:clrMapOvr>
  <mc:AlternateContent xmlns:mc="http://schemas.openxmlformats.org/markup-compatibility/2006" xmlns:p14="http://schemas.microsoft.com/office/powerpoint/2010/main">
    <mc:Choice Requires="p14">
      <p:transition spd="slow" p14:dur="2000" advTm="187423"/>
    </mc:Choice>
    <mc:Fallback xmlns="">
      <p:transition spd="slow" advTm="18742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ea typeface="굴림" pitchFamily="50" charset="-127"/>
              </a:rPr>
              <a:t>Effectiveness of Concolic Testing </a:t>
            </a:r>
            <a:endParaRPr lang="ko-KR" altLang="en-US" dirty="0"/>
          </a:p>
        </p:txBody>
      </p:sp>
      <p:sp>
        <p:nvSpPr>
          <p:cNvPr id="3" name="날짜 개체 틀 2"/>
          <p:cNvSpPr>
            <a:spLocks noGrp="1"/>
          </p:cNvSpPr>
          <p:nvPr>
            <p:ph type="dt" sz="half" idx="10"/>
          </p:nvPr>
        </p:nvSpPr>
        <p:spPr/>
        <p:txBody>
          <a:bodyPr/>
          <a:lstStyle/>
          <a:p>
            <a:fld id="{836742BA-DABA-4B4F-8CCF-CA011010CC7A}"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38" name="내용 개체 틀 37"/>
          <p:cNvSpPr>
            <a:spLocks noGrp="1"/>
          </p:cNvSpPr>
          <p:nvPr>
            <p:ph sz="quarter" idx="1"/>
          </p:nvPr>
        </p:nvSpPr>
        <p:spPr/>
        <p:txBody>
          <a:bodyPr>
            <a:normAutofit/>
          </a:bodyPr>
          <a:lstStyle/>
          <a:p>
            <a:r>
              <a:rPr lang="en-US" altLang="ko-KR" sz="2400" dirty="0">
                <a:ea typeface="굴림" pitchFamily="50" charset="-127"/>
              </a:rPr>
              <a:t>Concolic testing is highly </a:t>
            </a:r>
            <a:r>
              <a:rPr lang="en-US" altLang="ko-KR" sz="2400" b="1" dirty="0">
                <a:solidFill>
                  <a:srgbClr val="0033CC"/>
                </a:solidFill>
                <a:ea typeface="굴림" pitchFamily="50" charset="-127"/>
              </a:rPr>
              <a:t>effective to detect </a:t>
            </a:r>
            <a:r>
              <a:rPr lang="en-US" altLang="ko-KR" sz="2400" b="1" dirty="0" smtClean="0">
                <a:solidFill>
                  <a:srgbClr val="0033CC"/>
                </a:solidFill>
                <a:ea typeface="굴림" pitchFamily="50" charset="-127"/>
              </a:rPr>
              <a:t>corner case bugs</a:t>
            </a:r>
            <a:endParaRPr lang="ko-KR" altLang="en-US" sz="2400" b="1" dirty="0">
              <a:solidFill>
                <a:srgbClr val="0033CC"/>
              </a:solidFill>
            </a:endParaRPr>
          </a:p>
          <a:p>
            <a:endParaRPr lang="en-US" altLang="ko-KR" dirty="0" smtClean="0">
              <a:ea typeface="굴림" pitchFamily="50" charset="-127"/>
            </a:endParaRPr>
          </a:p>
          <a:p>
            <a:r>
              <a:rPr lang="en-US" altLang="ko-KR" sz="2400" dirty="0" smtClean="0">
                <a:ea typeface="굴림" pitchFamily="50" charset="-127"/>
              </a:rPr>
              <a:t>Through this project, concolic testing can detect 6 hidden bugs in the 3 target embedded software</a:t>
            </a:r>
          </a:p>
          <a:p>
            <a:pPr lvl="1"/>
            <a:r>
              <a:rPr lang="en-US" altLang="ko-KR" sz="2000" dirty="0" smtClean="0">
                <a:ea typeface="굴림" pitchFamily="50" charset="-127"/>
              </a:rPr>
              <a:t>An infinite loop bug in Samsung Linux Platform file manager</a:t>
            </a:r>
          </a:p>
          <a:p>
            <a:pPr lvl="1"/>
            <a:r>
              <a:rPr lang="en-US" altLang="ko-KR" sz="2000" dirty="0">
                <a:ea typeface="굴림" pitchFamily="50" charset="-127"/>
              </a:rPr>
              <a:t>A buffer overflow </a:t>
            </a:r>
            <a:r>
              <a:rPr lang="en-US" altLang="ko-KR" sz="2000" dirty="0" smtClean="0">
                <a:ea typeface="굴림" pitchFamily="50" charset="-127"/>
              </a:rPr>
              <a:t>bug </a:t>
            </a:r>
            <a:r>
              <a:rPr lang="en-US" altLang="ko-KR" sz="2000" dirty="0">
                <a:ea typeface="굴림" pitchFamily="50" charset="-127"/>
              </a:rPr>
              <a:t>in Samsung security library</a:t>
            </a:r>
            <a:endParaRPr lang="ko-KR" altLang="en-US" sz="2000" dirty="0"/>
          </a:p>
          <a:p>
            <a:pPr lvl="1"/>
            <a:r>
              <a:rPr lang="en-US" altLang="ko-KR" sz="2000" dirty="0" smtClean="0">
                <a:ea typeface="굴림" pitchFamily="50" charset="-127"/>
              </a:rPr>
              <a:t>4 bugs in </a:t>
            </a:r>
            <a:r>
              <a:rPr lang="en-US" altLang="ko-KR" sz="2000" dirty="0" err="1" smtClean="0">
                <a:ea typeface="굴림" pitchFamily="50" charset="-127"/>
              </a:rPr>
              <a:t>Busybox</a:t>
            </a:r>
            <a:r>
              <a:rPr lang="en-US" altLang="ko-KR" sz="2000" dirty="0" smtClean="0">
                <a:ea typeface="굴림" pitchFamily="50" charset="-127"/>
              </a:rPr>
              <a:t> </a:t>
            </a:r>
            <a:r>
              <a:rPr lang="en-US" altLang="ko-KR" sz="2000" dirty="0" err="1" smtClean="0">
                <a:ea typeface="굴림" pitchFamily="50" charset="-127"/>
              </a:rPr>
              <a:t>ls</a:t>
            </a:r>
            <a:r>
              <a:rPr lang="en-US" altLang="ko-KR" sz="2000" dirty="0" smtClean="0">
                <a:ea typeface="굴림" pitchFamily="50" charset="-127"/>
              </a:rPr>
              <a:t> utility</a:t>
            </a:r>
          </a:p>
          <a:p>
            <a:pPr lvl="2"/>
            <a:r>
              <a:rPr lang="en-US" altLang="ko-KR" dirty="0">
                <a:ea typeface="굴림" pitchFamily="50" charset="-127"/>
              </a:rPr>
              <a:t>Missing ‘@’ symbol for a symbolic link file with –F option</a:t>
            </a:r>
          </a:p>
          <a:p>
            <a:pPr lvl="2"/>
            <a:r>
              <a:rPr lang="en-US" altLang="ko-KR" dirty="0">
                <a:ea typeface="굴림" pitchFamily="50" charset="-127"/>
              </a:rPr>
              <a:t>Missing space between adjacent two columns with –</a:t>
            </a:r>
            <a:r>
              <a:rPr lang="en-US" altLang="ko-KR" dirty="0" err="1">
                <a:ea typeface="굴림" pitchFamily="50" charset="-127"/>
              </a:rPr>
              <a:t>i</a:t>
            </a:r>
            <a:r>
              <a:rPr lang="en-US" altLang="ko-KR" dirty="0">
                <a:ea typeface="굴림" pitchFamily="50" charset="-127"/>
              </a:rPr>
              <a:t> or –b options</a:t>
            </a:r>
          </a:p>
          <a:p>
            <a:pPr lvl="2"/>
            <a:r>
              <a:rPr lang="en-US" altLang="ko-KR" dirty="0">
                <a:ea typeface="굴림" pitchFamily="50" charset="-127"/>
              </a:rPr>
              <a:t>The order of mutual exclusive options is ignored</a:t>
            </a:r>
          </a:p>
          <a:p>
            <a:pPr lvl="2"/>
            <a:r>
              <a:rPr lang="en-US" altLang="ko-KR" dirty="0">
                <a:ea typeface="굴림" pitchFamily="50" charset="-127"/>
              </a:rPr>
              <a:t>Option –n does not show files in a long format </a:t>
            </a:r>
            <a:endParaRPr lang="en-US" altLang="ko-KR" dirty="0" smtClean="0">
              <a:ea typeface="굴림" pitchFamily="50" charset="-127"/>
            </a:endParaRPr>
          </a:p>
        </p:txBody>
      </p:sp>
    </p:spTree>
    <p:extLst>
      <p:ext uri="{BB962C8B-B14F-4D97-AF65-F5344CB8AC3E}">
        <p14:creationId xmlns:p14="http://schemas.microsoft.com/office/powerpoint/2010/main" val="3809460804"/>
      </p:ext>
    </p:extLst>
  </p:cSld>
  <p:clrMapOvr>
    <a:masterClrMapping/>
  </p:clrMapOvr>
  <mc:AlternateContent xmlns:mc="http://schemas.openxmlformats.org/markup-compatibility/2006" xmlns:p14="http://schemas.microsoft.com/office/powerpoint/2010/main">
    <mc:Choice Requires="p14">
      <p:transition spd="slow" p14:dur="2000" advTm="86009"/>
    </mc:Choice>
    <mc:Fallback xmlns="">
      <p:transition spd="slow" advTm="8600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Challenges</a:t>
            </a:r>
            <a:endParaRPr lang="ko-KR" altLang="en-US" dirty="0"/>
          </a:p>
        </p:txBody>
      </p:sp>
      <p:sp>
        <p:nvSpPr>
          <p:cNvPr id="3" name="날짜 개체 틀 2"/>
          <p:cNvSpPr>
            <a:spLocks noGrp="1"/>
          </p:cNvSpPr>
          <p:nvPr>
            <p:ph type="dt" sz="half" idx="10"/>
          </p:nvPr>
        </p:nvSpPr>
        <p:spPr/>
        <p:txBody>
          <a:bodyPr/>
          <a:lstStyle/>
          <a:p>
            <a:fld id="{50E8B251-DDF7-494C-B890-BC53FF7F9ECF}"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내용 개체 틀 4"/>
          <p:cNvSpPr>
            <a:spLocks noGrp="1"/>
          </p:cNvSpPr>
          <p:nvPr>
            <p:ph sz="quarter" idx="1"/>
          </p:nvPr>
        </p:nvSpPr>
        <p:spPr>
          <a:xfrm>
            <a:off x="457200" y="1219200"/>
            <a:ext cx="8534400" cy="5105400"/>
          </a:xfrm>
        </p:spPr>
        <p:txBody>
          <a:bodyPr>
            <a:normAutofit/>
          </a:bodyPr>
          <a:lstStyle/>
          <a:p>
            <a:r>
              <a:rPr lang="en-US" altLang="ko-KR" dirty="0" smtClean="0">
                <a:latin typeface="Calibri" pitchFamily="34" charset="0"/>
                <a:cs typeface="Calibri" pitchFamily="34" charset="0"/>
              </a:rPr>
              <a:t>Concolic testing is not an one button technology in practice</a:t>
            </a:r>
          </a:p>
          <a:p>
            <a:pPr lvl="1"/>
            <a:r>
              <a:rPr lang="en-US" altLang="ko-KR" dirty="0" smtClean="0">
                <a:latin typeface="Calibri" pitchFamily="34" charset="0"/>
                <a:cs typeface="Calibri" pitchFamily="34" charset="0"/>
              </a:rPr>
              <a:t>Even though we showed high effectiveness of concolic testing through this project, we found several </a:t>
            </a:r>
            <a:r>
              <a:rPr lang="en-US" altLang="ko-KR" dirty="0" smtClean="0"/>
              <a:t>challenges </a:t>
            </a:r>
            <a:r>
              <a:rPr lang="en-US" altLang="ko-KR" dirty="0" smtClean="0">
                <a:latin typeface="Calibri" pitchFamily="34" charset="0"/>
                <a:cs typeface="Calibri" pitchFamily="34" charset="0"/>
              </a:rPr>
              <a:t>for effective </a:t>
            </a:r>
            <a:r>
              <a:rPr lang="en-US" altLang="ko-KR" dirty="0" err="1" smtClean="0">
                <a:latin typeface="Calibri" pitchFamily="34" charset="0"/>
                <a:cs typeface="Calibri" pitchFamily="34" charset="0"/>
              </a:rPr>
              <a:t>concolic</a:t>
            </a:r>
            <a:r>
              <a:rPr lang="en-US" altLang="ko-KR" dirty="0" smtClean="0">
                <a:latin typeface="Calibri" pitchFamily="34" charset="0"/>
                <a:cs typeface="Calibri" pitchFamily="34" charset="0"/>
              </a:rPr>
              <a:t> testing</a:t>
            </a:r>
          </a:p>
          <a:p>
            <a:pPr lvl="2"/>
            <a:r>
              <a:rPr lang="en-US" altLang="ko-KR" dirty="0"/>
              <a:t>Ex1. Written requirement specifications often do not exist in industries</a:t>
            </a:r>
            <a:endParaRPr lang="en-US" altLang="ko-KR" dirty="0" smtClean="0"/>
          </a:p>
          <a:p>
            <a:pPr lvl="2"/>
            <a:r>
              <a:rPr lang="en-US" altLang="ko-KR" dirty="0"/>
              <a:t>Ex2. </a:t>
            </a:r>
            <a:r>
              <a:rPr lang="en-US" altLang="ko-KR" dirty="0" smtClean="0"/>
              <a:t>Domain </a:t>
            </a:r>
            <a:r>
              <a:rPr lang="en-US" altLang="ko-KR" dirty="0"/>
              <a:t>knowledge of a target program is necessary</a:t>
            </a:r>
            <a:endParaRPr lang="en-US" altLang="ko-KR" dirty="0" smtClean="0">
              <a:latin typeface="Calibri" pitchFamily="34" charset="0"/>
              <a:cs typeface="Calibri" pitchFamily="34" charset="0"/>
            </a:endParaRPr>
          </a:p>
          <a:p>
            <a:pPr lvl="2"/>
            <a:r>
              <a:rPr lang="en-US" altLang="ko-KR" dirty="0" smtClean="0"/>
              <a:t>Ex3</a:t>
            </a:r>
            <a:r>
              <a:rPr lang="en-US" altLang="ko-KR" dirty="0"/>
              <a:t>. Users need to understand limitations of the concolic testing tool they use</a:t>
            </a:r>
            <a:endParaRPr lang="en-US" altLang="ko-KR" dirty="0" smtClean="0">
              <a:latin typeface="Calibri" pitchFamily="34" charset="0"/>
              <a:cs typeface="Calibri" pitchFamily="34" charset="0"/>
            </a:endParaRPr>
          </a:p>
          <a:p>
            <a:endParaRPr lang="en-US" altLang="ko-KR" dirty="0"/>
          </a:p>
          <a:p>
            <a:r>
              <a:rPr lang="en-US" altLang="ko-KR" dirty="0" smtClean="0">
                <a:latin typeface="Calibri" pitchFamily="34" charset="0"/>
                <a:cs typeface="Calibri" pitchFamily="34" charset="0"/>
              </a:rPr>
              <a:t>We will share the challenges in detail through our case studies as well as the effectiveness of concolic testing</a:t>
            </a:r>
          </a:p>
          <a:p>
            <a:endParaRPr lang="en-US" altLang="ko-KR" dirty="0"/>
          </a:p>
          <a:p>
            <a:endParaRPr lang="en-US" altLang="ko-KR" dirty="0" smtClean="0">
              <a:latin typeface="Calibri" pitchFamily="34" charset="0"/>
              <a:cs typeface="Calibri" pitchFamily="34" charset="0"/>
            </a:endParaRPr>
          </a:p>
          <a:p>
            <a:endParaRPr lang="en-US" altLang="ko-KR" dirty="0"/>
          </a:p>
          <a:p>
            <a:endParaRPr lang="en-US" altLang="ko-KR" dirty="0">
              <a:latin typeface="Calibri" pitchFamily="34" charset="0"/>
              <a:cs typeface="Calibri" pitchFamily="34" charset="0"/>
            </a:endParaRPr>
          </a:p>
        </p:txBody>
      </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186394671"/>
      </p:ext>
    </p:extLst>
  </p:cSld>
  <p:clrMapOvr>
    <a:masterClrMapping/>
  </p:clrMapOvr>
  <mc:AlternateContent xmlns:mc="http://schemas.openxmlformats.org/markup-compatibility/2006" xmlns:p14="http://schemas.microsoft.com/office/powerpoint/2010/main">
    <mc:Choice Requires="p14">
      <p:transition spd="slow" p14:dur="2000" advTm="69337"/>
    </mc:Choice>
    <mc:Fallback xmlns="">
      <p:transition spd="slow" advTm="693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모서리가 둥근 직사각형 5"/>
          <p:cNvSpPr/>
          <p:nvPr/>
        </p:nvSpPr>
        <p:spPr>
          <a:xfrm>
            <a:off x="0" y="0"/>
            <a:ext cx="72390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Case 1: Samsung SLP File Manager</a:t>
            </a:r>
            <a:endParaRPr lang="ko-KR" altLang="en-US" dirty="0"/>
          </a:p>
        </p:txBody>
      </p:sp>
      <p:sp>
        <p:nvSpPr>
          <p:cNvPr id="3" name="날짜 개체 틀 2"/>
          <p:cNvSpPr>
            <a:spLocks noGrp="1"/>
          </p:cNvSpPr>
          <p:nvPr>
            <p:ph type="dt" sz="half" idx="10"/>
          </p:nvPr>
        </p:nvSpPr>
        <p:spPr/>
        <p:txBody>
          <a:bodyPr/>
          <a:lstStyle/>
          <a:p>
            <a:fld id="{2E8CF508-1D9B-45EB-A6CE-94B722E1DBA9}" type="datetime1">
              <a:rPr lang="en-US" altLang="ko-KR" smtClean="0"/>
              <a:t>4/18/2012</a:t>
            </a:fld>
            <a:endParaRPr lang="en-US"/>
          </a:p>
        </p:txBody>
      </p:sp>
      <p:sp>
        <p:nvSpPr>
          <p:cNvPr id="4" name="슬라이드 번호 개체 틀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내용 개체 틀 4"/>
          <p:cNvSpPr>
            <a:spLocks noGrp="1"/>
          </p:cNvSpPr>
          <p:nvPr>
            <p:ph sz="quarter" idx="1"/>
          </p:nvPr>
        </p:nvSpPr>
        <p:spPr/>
        <p:txBody>
          <a:bodyPr/>
          <a:lstStyle/>
          <a:p>
            <a:r>
              <a:rPr lang="en-US" altLang="ko-KR" dirty="0" smtClean="0">
                <a:latin typeface="Calibri" pitchFamily="34" charset="0"/>
                <a:cs typeface="Calibri" pitchFamily="34" charset="0"/>
              </a:rPr>
              <a:t>Overview</a:t>
            </a:r>
          </a:p>
          <a:p>
            <a:r>
              <a:rPr lang="en-US" altLang="ko-KR" dirty="0" smtClean="0">
                <a:latin typeface="Calibri" pitchFamily="34" charset="0"/>
                <a:cs typeface="Calibri" pitchFamily="34" charset="0"/>
              </a:rPr>
              <a:t>Challenges</a:t>
            </a:r>
          </a:p>
          <a:p>
            <a:r>
              <a:rPr lang="en-US" altLang="ko-KR" dirty="0" smtClean="0">
                <a:latin typeface="Calibri" pitchFamily="34" charset="0"/>
                <a:cs typeface="Calibri" pitchFamily="34" charset="0"/>
              </a:rPr>
              <a:t>Symbolic input setting</a:t>
            </a:r>
          </a:p>
          <a:p>
            <a:r>
              <a:rPr lang="en-US" altLang="ko-KR" dirty="0" smtClean="0">
                <a:latin typeface="Calibri" pitchFamily="34" charset="0"/>
                <a:cs typeface="Calibri" pitchFamily="34" charset="0"/>
              </a:rPr>
              <a:t>Results</a:t>
            </a:r>
          </a:p>
        </p:txBody>
      </p:sp>
      <p:sp>
        <p:nvSpPr>
          <p:cNvPr id="7" name="바닥글 개체 틀 6"/>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
        <p:nvSpPr>
          <p:cNvPr id="9" name="내용 개체 틀 4"/>
          <p:cNvSpPr txBox="1">
            <a:spLocks/>
          </p:cNvSpPr>
          <p:nvPr/>
        </p:nvSpPr>
        <p:spPr>
          <a:xfrm>
            <a:off x="3352800" y="3505200"/>
            <a:ext cx="5486400" cy="2804160"/>
          </a:xfrm>
          <a:prstGeom prst="rect">
            <a:avLst/>
          </a:prstGeom>
          <a:ln>
            <a:solidFill>
              <a:schemeClr val="tx1"/>
            </a:solid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Arial Unicode MS" pitchFamily="34" charset="-122"/>
                <a:cs typeface="Calibri"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Arial Unicode MS" pitchFamily="34" charset="-122"/>
                <a:cs typeface="Calibri" pitchFamily="34" charset="0"/>
              </a:defRPr>
            </a:lvl2pPr>
            <a:lvl3pPr marL="822960" indent="-228600" algn="l" rtl="0" eaLnBrk="1" latinLnBrk="0" hangingPunct="1">
              <a:spcBef>
                <a:spcPts val="500"/>
              </a:spcBef>
              <a:buClr>
                <a:schemeClr val="tx2"/>
              </a:buClr>
              <a:buSzPct val="76000"/>
              <a:buFont typeface="Wingdings 3"/>
              <a:buChar char=""/>
              <a:defRPr kumimoji="0" sz="2000" kern="1200">
                <a:solidFill>
                  <a:schemeClr val="tx1"/>
                </a:solidFill>
                <a:latin typeface="Calibri" pitchFamily="34" charset="0"/>
                <a:ea typeface="Arial Unicode MS" pitchFamily="34" charset="-122"/>
                <a:cs typeface="Calibr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Arial Unicode MS" pitchFamily="34" charset="-122"/>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Arial Unicode MS" pitchFamily="34" charset="-122"/>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smtClean="0"/>
              <a:t>Observations</a:t>
            </a:r>
          </a:p>
          <a:p>
            <a:pPr lvl="1"/>
            <a:r>
              <a:rPr lang="en-US" altLang="ko-KR" dirty="0" smtClean="0"/>
              <a:t>Concolic testing is effective to detect hidden corner case bugs  </a:t>
            </a:r>
          </a:p>
          <a:p>
            <a:pPr lvl="1"/>
            <a:r>
              <a:rPr lang="en-US" altLang="ko-KR" dirty="0" smtClean="0"/>
              <a:t>Concolic testing depends on the compile and run-time environments</a:t>
            </a:r>
          </a:p>
          <a:p>
            <a:pPr lvl="1"/>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smtClean="0"/>
          </a:p>
        </p:txBody>
      </p:sp>
    </p:spTree>
    <p:extLst>
      <p:ext uri="{BB962C8B-B14F-4D97-AF65-F5344CB8AC3E}">
        <p14:creationId xmlns:p14="http://schemas.microsoft.com/office/powerpoint/2010/main" val="209025330"/>
      </p:ext>
    </p:extLst>
  </p:cSld>
  <p:clrMapOvr>
    <a:masterClrMapping/>
  </p:clrMapOvr>
  <mc:AlternateContent xmlns:mc="http://schemas.openxmlformats.org/markup-compatibility/2006" xmlns:p14="http://schemas.microsoft.com/office/powerpoint/2010/main">
    <mc:Choice Requires="p14">
      <p:transition spd="slow" p14:dur="2000" advTm="40764"/>
    </mc:Choice>
    <mc:Fallback xmlns="">
      <p:transition spd="slow" advTm="4076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90518"/>
          </a:xfrm>
        </p:spPr>
        <p:txBody>
          <a:bodyPr>
            <a:noAutofit/>
          </a:bodyPr>
          <a:lstStyle/>
          <a:p>
            <a:pPr marL="514350" indent="-514350"/>
            <a:r>
              <a:rPr lang="en-US" altLang="ko-KR" sz="2900" dirty="0" smtClean="0"/>
              <a:t>Samsung Linux Platform(SLP) File Manager</a:t>
            </a:r>
            <a:endParaRPr lang="en-US" altLang="ko-KR" sz="2900" dirty="0"/>
          </a:p>
        </p:txBody>
      </p:sp>
      <p:sp>
        <p:nvSpPr>
          <p:cNvPr id="5" name="Content Placeholder 4"/>
          <p:cNvSpPr>
            <a:spLocks noGrp="1"/>
          </p:cNvSpPr>
          <p:nvPr>
            <p:ph sz="quarter" idx="4294967295"/>
          </p:nvPr>
        </p:nvSpPr>
        <p:spPr>
          <a:xfrm>
            <a:off x="457200" y="800100"/>
            <a:ext cx="8305800" cy="5524500"/>
          </a:xfrm>
          <a:prstGeom prst="rect">
            <a:avLst/>
          </a:prstGeom>
        </p:spPr>
        <p:txBody>
          <a:bodyPr>
            <a:noAutofit/>
          </a:bodyPr>
          <a:lstStyle/>
          <a:p>
            <a:pPr marL="274320" lvl="1">
              <a:spcBef>
                <a:spcPts val="600"/>
              </a:spcBef>
              <a:buClr>
                <a:schemeClr val="accent1"/>
              </a:buClr>
            </a:pPr>
            <a:r>
              <a:rPr lang="en-US" altLang="en-US" dirty="0" smtClean="0">
                <a:solidFill>
                  <a:schemeClr val="tx1"/>
                </a:solidFill>
                <a:latin typeface="Calibri" pitchFamily="34" charset="0"/>
                <a:cs typeface="Calibri" pitchFamily="34" charset="0"/>
              </a:rPr>
              <a:t>SLP file manager monitors file systems </a:t>
            </a:r>
            <a:r>
              <a:rPr lang="en-US" altLang="ko-KR" dirty="0" smtClean="0">
                <a:solidFill>
                  <a:schemeClr val="tx1"/>
                </a:solidFill>
                <a:latin typeface="Calibri" pitchFamily="34" charset="0"/>
                <a:cs typeface="Calibri" pitchFamily="34" charset="0"/>
              </a:rPr>
              <a:t>on</a:t>
            </a:r>
            <a:r>
              <a:rPr lang="ko-KR" altLang="en-US" dirty="0" smtClean="0">
                <a:solidFill>
                  <a:schemeClr val="tx1"/>
                </a:solidFill>
                <a:latin typeface="Calibri" pitchFamily="34" charset="0"/>
                <a:cs typeface="Calibri" pitchFamily="34" charset="0"/>
              </a:rPr>
              <a:t> </a:t>
            </a:r>
            <a:r>
              <a:rPr lang="en-US" altLang="ko-KR" dirty="0" smtClean="0">
                <a:solidFill>
                  <a:schemeClr val="tx1"/>
                </a:solidFill>
                <a:latin typeface="Calibri" pitchFamily="34" charset="0"/>
                <a:cs typeface="Calibri" pitchFamily="34" charset="0"/>
              </a:rPr>
              <a:t>an internal flash storage and on a SD card of a mobile phone</a:t>
            </a:r>
          </a:p>
          <a:p>
            <a:pPr marL="274320" lvl="1">
              <a:spcBef>
                <a:spcPts val="600"/>
              </a:spcBef>
              <a:buClr>
                <a:schemeClr val="accent1"/>
              </a:buClr>
            </a:pPr>
            <a:endParaRPr lang="en-US" altLang="ko-KR" dirty="0" smtClean="0">
              <a:latin typeface="Calibri" pitchFamily="34" charset="0"/>
              <a:cs typeface="Calibri" pitchFamily="34" charset="0"/>
            </a:endParaRPr>
          </a:p>
          <a:p>
            <a:pPr marL="274320" lvl="1">
              <a:spcBef>
                <a:spcPts val="600"/>
              </a:spcBef>
              <a:buClr>
                <a:schemeClr val="accent1"/>
              </a:buClr>
            </a:pPr>
            <a:endParaRPr lang="en-US" altLang="ko-KR" dirty="0">
              <a:latin typeface="Calibri" pitchFamily="34" charset="0"/>
              <a:cs typeface="Calibri" pitchFamily="34" charset="0"/>
            </a:endParaRPr>
          </a:p>
          <a:p>
            <a:pPr marL="274320" lvl="1">
              <a:spcBef>
                <a:spcPts val="600"/>
              </a:spcBef>
              <a:buClr>
                <a:schemeClr val="accent1"/>
              </a:buClr>
            </a:pPr>
            <a:endParaRPr lang="en-US" altLang="ko-KR" dirty="0" smtClean="0">
              <a:latin typeface="Calibri" pitchFamily="34" charset="0"/>
              <a:cs typeface="Calibri" pitchFamily="34" charset="0"/>
            </a:endParaRPr>
          </a:p>
          <a:p>
            <a:pPr marL="274320" lvl="1">
              <a:spcBef>
                <a:spcPts val="600"/>
              </a:spcBef>
              <a:buClr>
                <a:schemeClr val="accent1"/>
              </a:buClr>
            </a:pPr>
            <a:endParaRPr lang="en-US" altLang="ko-KR" dirty="0">
              <a:latin typeface="Calibri" pitchFamily="34" charset="0"/>
              <a:cs typeface="Calibri" pitchFamily="34" charset="0"/>
            </a:endParaRPr>
          </a:p>
          <a:p>
            <a:pPr marL="274320" lvl="1">
              <a:spcBef>
                <a:spcPts val="600"/>
              </a:spcBef>
              <a:buClr>
                <a:schemeClr val="accent1"/>
              </a:buClr>
            </a:pPr>
            <a:endParaRPr lang="en-US" altLang="ko-KR" dirty="0">
              <a:latin typeface="Calibri" pitchFamily="34" charset="0"/>
              <a:cs typeface="Calibri" pitchFamily="34" charset="0"/>
            </a:endParaRPr>
          </a:p>
          <a:p>
            <a:pPr marL="274320" lvl="1">
              <a:spcBef>
                <a:spcPts val="600"/>
              </a:spcBef>
              <a:buClr>
                <a:schemeClr val="accent1"/>
              </a:buClr>
            </a:pPr>
            <a:endParaRPr lang="en-US" altLang="ko-KR" dirty="0" smtClean="0">
              <a:latin typeface="Calibri" pitchFamily="34" charset="0"/>
              <a:cs typeface="Calibri" pitchFamily="34" charset="0"/>
            </a:endParaRPr>
          </a:p>
          <a:p>
            <a:pPr marL="274320" lvl="1">
              <a:spcBef>
                <a:spcPts val="600"/>
              </a:spcBef>
              <a:buClr>
                <a:schemeClr val="accent1"/>
              </a:buClr>
            </a:pPr>
            <a:endParaRPr lang="en-US" altLang="en-US" dirty="0" smtClean="0">
              <a:latin typeface="Calibri" pitchFamily="34" charset="0"/>
              <a:cs typeface="Calibri" pitchFamily="34" charset="0"/>
            </a:endParaRPr>
          </a:p>
          <a:p>
            <a:pPr marL="274320" lvl="1">
              <a:spcBef>
                <a:spcPts val="600"/>
              </a:spcBef>
              <a:buClr>
                <a:schemeClr val="accent1"/>
              </a:buClr>
            </a:pPr>
            <a:endParaRPr lang="en-US" altLang="en-US" dirty="0" smtClean="0">
              <a:latin typeface="Calibri" pitchFamily="34" charset="0"/>
              <a:cs typeface="Calibri" pitchFamily="34" charset="0"/>
            </a:endParaRPr>
          </a:p>
          <a:p>
            <a:pPr marL="274320" lvl="1">
              <a:spcBef>
                <a:spcPts val="600"/>
              </a:spcBef>
              <a:buClr>
                <a:schemeClr val="accent1"/>
              </a:buClr>
            </a:pPr>
            <a:r>
              <a:rPr lang="en-US" altLang="en-US" dirty="0" smtClean="0">
                <a:solidFill>
                  <a:schemeClr val="tx1"/>
                </a:solidFill>
                <a:latin typeface="Calibri" pitchFamily="34" charset="0"/>
                <a:cs typeface="Calibri" pitchFamily="34" charset="0"/>
              </a:rPr>
              <a:t>We tested main routine for SLP file manger which </a:t>
            </a:r>
            <a:r>
              <a:rPr lang="en-US" altLang="ko-KR" dirty="0" smtClean="0">
                <a:solidFill>
                  <a:schemeClr val="tx1"/>
                </a:solidFill>
                <a:latin typeface="Calibri" pitchFamily="34" charset="0"/>
                <a:cs typeface="Calibri" pitchFamily="34" charset="0"/>
              </a:rPr>
              <a:t>dispatches the file system events</a:t>
            </a:r>
            <a:endParaRPr lang="en-US" altLang="en-US" dirty="0" smtClean="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382000" y="6477000"/>
            <a:ext cx="457200" cy="292608"/>
          </a:xfrm>
          <a:prstGeom prst="rect">
            <a:avLst/>
          </a:prstGeom>
        </p:spPr>
        <p:txBody>
          <a:bodyPr/>
          <a:lstStyle/>
          <a:p>
            <a:fld id="{B6F15528-21DE-4FAA-801E-634DDDAF4B2B}" type="slidenum">
              <a:rPr lang="en-US" smtClean="0"/>
              <a:pPr/>
              <a:t>9</a:t>
            </a:fld>
            <a:endParaRPr lang="en-US" dirty="0"/>
          </a:p>
        </p:txBody>
      </p:sp>
      <p:sp>
        <p:nvSpPr>
          <p:cNvPr id="3" name="Date Placeholder 2"/>
          <p:cNvSpPr>
            <a:spLocks noGrp="1"/>
          </p:cNvSpPr>
          <p:nvPr>
            <p:ph type="dt" sz="half" idx="4294967295"/>
          </p:nvPr>
        </p:nvSpPr>
        <p:spPr>
          <a:xfrm>
            <a:off x="0" y="6500813"/>
            <a:ext cx="1285875" cy="292100"/>
          </a:xfrm>
        </p:spPr>
        <p:txBody>
          <a:bodyPr/>
          <a:lstStyle/>
          <a:p>
            <a:fld id="{EB55B1E5-2876-476E-B1F2-457797D5B59C}" type="datetime1">
              <a:rPr lang="en-US" altLang="ko-KR" smtClean="0"/>
              <a:t>4/18/2012</a:t>
            </a:fld>
            <a:endParaRPr lang="en-US" dirty="0"/>
          </a:p>
        </p:txBody>
      </p:sp>
      <p:grpSp>
        <p:nvGrpSpPr>
          <p:cNvPr id="11" name="그룹 10"/>
          <p:cNvGrpSpPr/>
          <p:nvPr/>
        </p:nvGrpSpPr>
        <p:grpSpPr>
          <a:xfrm>
            <a:off x="1219200" y="1613328"/>
            <a:ext cx="6705600" cy="3195016"/>
            <a:chOff x="1219200" y="1613328"/>
            <a:chExt cx="6705600" cy="3195016"/>
          </a:xfrm>
        </p:grpSpPr>
        <p:grpSp>
          <p:nvGrpSpPr>
            <p:cNvPr id="37" name="그룹 36"/>
            <p:cNvGrpSpPr/>
            <p:nvPr/>
          </p:nvGrpSpPr>
          <p:grpSpPr>
            <a:xfrm>
              <a:off x="1219200" y="1613328"/>
              <a:ext cx="6705600" cy="3195016"/>
              <a:chOff x="762000" y="1444795"/>
              <a:chExt cx="6705600" cy="3195016"/>
            </a:xfrm>
          </p:grpSpPr>
          <p:sp>
            <p:nvSpPr>
              <p:cNvPr id="8" name="순서도: 자기 디스크 7"/>
              <p:cNvSpPr/>
              <p:nvPr/>
            </p:nvSpPr>
            <p:spPr>
              <a:xfrm>
                <a:off x="762000" y="2094806"/>
                <a:ext cx="1219200" cy="154609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itchFamily="34" charset="0"/>
                    <a:cs typeface="Calibri" pitchFamily="34" charset="0"/>
                  </a:rPr>
                  <a:t>File Systems</a:t>
                </a:r>
                <a:endParaRPr lang="ko-KR" altLang="en-US" sz="1600" dirty="0">
                  <a:solidFill>
                    <a:schemeClr val="tx1"/>
                  </a:solidFill>
                  <a:latin typeface="Calibri" pitchFamily="34" charset="0"/>
                  <a:cs typeface="Calibri" pitchFamily="34" charset="0"/>
                </a:endParaRPr>
              </a:p>
            </p:txBody>
          </p:sp>
          <p:sp>
            <p:nvSpPr>
              <p:cNvPr id="12" name="직사각형 11"/>
              <p:cNvSpPr/>
              <p:nvPr/>
            </p:nvSpPr>
            <p:spPr>
              <a:xfrm>
                <a:off x="5715000" y="2091126"/>
                <a:ext cx="228600" cy="24046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Calibri" pitchFamily="34" charset="0"/>
                  <a:cs typeface="Calibri" pitchFamily="34" charset="0"/>
                </a:endParaRPr>
              </a:p>
            </p:txBody>
          </p:sp>
          <p:sp>
            <p:nvSpPr>
              <p:cNvPr id="13" name="TextBox 12"/>
              <p:cNvSpPr txBox="1"/>
              <p:nvPr/>
            </p:nvSpPr>
            <p:spPr>
              <a:xfrm>
                <a:off x="5229225" y="1444795"/>
                <a:ext cx="1200150" cy="584775"/>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D-BUS</a:t>
                </a:r>
              </a:p>
              <a:p>
                <a:pPr algn="ctr"/>
                <a:r>
                  <a:rPr lang="en-US" altLang="ko-KR" sz="1600" dirty="0" smtClean="0">
                    <a:latin typeface="Calibri" pitchFamily="34" charset="0"/>
                    <a:cs typeface="Calibri" pitchFamily="34" charset="0"/>
                  </a:rPr>
                  <a:t>interface</a:t>
                </a:r>
                <a:endParaRPr lang="ko-KR" altLang="en-US" sz="1600" dirty="0">
                  <a:latin typeface="Calibri" pitchFamily="34" charset="0"/>
                  <a:cs typeface="Calibri" pitchFamily="34" charset="0"/>
                </a:endParaRPr>
              </a:p>
            </p:txBody>
          </p:sp>
          <p:sp>
            <p:nvSpPr>
              <p:cNvPr id="14" name="모서리가 둥근 직사각형 13"/>
              <p:cNvSpPr/>
              <p:nvPr/>
            </p:nvSpPr>
            <p:spPr>
              <a:xfrm>
                <a:off x="6615545" y="2057400"/>
                <a:ext cx="838200" cy="7397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itchFamily="34" charset="0"/>
                    <a:cs typeface="Calibri" pitchFamily="34" charset="0"/>
                  </a:rPr>
                  <a:t>Music</a:t>
                </a:r>
              </a:p>
              <a:p>
                <a:pPr algn="ctr"/>
                <a:r>
                  <a:rPr lang="en-US" altLang="ko-KR" sz="1600" dirty="0" smtClean="0">
                    <a:solidFill>
                      <a:schemeClr val="tx1"/>
                    </a:solidFill>
                    <a:latin typeface="Calibri" pitchFamily="34" charset="0"/>
                    <a:cs typeface="Calibri" pitchFamily="34" charset="0"/>
                  </a:rPr>
                  <a:t>Player</a:t>
                </a:r>
                <a:endParaRPr lang="ko-KR" altLang="en-US" sz="1600" dirty="0">
                  <a:solidFill>
                    <a:schemeClr val="tx1"/>
                  </a:solidFill>
                  <a:latin typeface="Calibri" pitchFamily="34" charset="0"/>
                  <a:cs typeface="Calibri" pitchFamily="34" charset="0"/>
                </a:endParaRPr>
              </a:p>
            </p:txBody>
          </p:sp>
          <p:sp>
            <p:nvSpPr>
              <p:cNvPr id="15" name="모서리가 둥근 직사각형 14"/>
              <p:cNvSpPr/>
              <p:nvPr/>
            </p:nvSpPr>
            <p:spPr>
              <a:xfrm>
                <a:off x="6629400" y="2982922"/>
                <a:ext cx="838200" cy="7397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itchFamily="34" charset="0"/>
                    <a:cs typeface="Calibri" pitchFamily="34" charset="0"/>
                  </a:rPr>
                  <a:t>Movie</a:t>
                </a:r>
              </a:p>
              <a:p>
                <a:pPr algn="ctr"/>
                <a:r>
                  <a:rPr lang="en-US" altLang="ko-KR" sz="1600" dirty="0" smtClean="0">
                    <a:solidFill>
                      <a:schemeClr val="tx1"/>
                    </a:solidFill>
                    <a:latin typeface="Calibri" pitchFamily="34" charset="0"/>
                    <a:cs typeface="Calibri" pitchFamily="34" charset="0"/>
                  </a:rPr>
                  <a:t>Player</a:t>
                </a:r>
                <a:endParaRPr lang="ko-KR" altLang="en-US" sz="1600" dirty="0">
                  <a:solidFill>
                    <a:schemeClr val="tx1"/>
                  </a:solidFill>
                  <a:latin typeface="Calibri" pitchFamily="34" charset="0"/>
                  <a:cs typeface="Calibri" pitchFamily="34" charset="0"/>
                </a:endParaRPr>
              </a:p>
            </p:txBody>
          </p:sp>
          <p:sp>
            <p:nvSpPr>
              <p:cNvPr id="16" name="모서리가 둥근 직사각형 15"/>
              <p:cNvSpPr/>
              <p:nvPr/>
            </p:nvSpPr>
            <p:spPr>
              <a:xfrm>
                <a:off x="6615545" y="3900055"/>
                <a:ext cx="838200" cy="7397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itchFamily="34" charset="0"/>
                    <a:cs typeface="Calibri" pitchFamily="34" charset="0"/>
                  </a:rPr>
                  <a:t>User</a:t>
                </a:r>
              </a:p>
              <a:p>
                <a:pPr algn="ctr"/>
                <a:r>
                  <a:rPr lang="en-US" altLang="ko-KR" sz="1600" dirty="0" smtClean="0">
                    <a:solidFill>
                      <a:schemeClr val="tx1"/>
                    </a:solidFill>
                    <a:latin typeface="Calibri" pitchFamily="34" charset="0"/>
                    <a:cs typeface="Calibri" pitchFamily="34" charset="0"/>
                  </a:rPr>
                  <a:t>App</a:t>
                </a:r>
                <a:endParaRPr lang="ko-KR" altLang="en-US" sz="1600" dirty="0">
                  <a:solidFill>
                    <a:schemeClr val="tx1"/>
                  </a:solidFill>
                  <a:latin typeface="Calibri" pitchFamily="34" charset="0"/>
                  <a:cs typeface="Calibri" pitchFamily="34" charset="0"/>
                </a:endParaRPr>
              </a:p>
            </p:txBody>
          </p:sp>
          <p:sp>
            <p:nvSpPr>
              <p:cNvPr id="17" name="오른쪽 화살표 16"/>
              <p:cNvSpPr/>
              <p:nvPr/>
            </p:nvSpPr>
            <p:spPr>
              <a:xfrm>
                <a:off x="6019800" y="2236778"/>
                <a:ext cx="533400"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Calibri" pitchFamily="34" charset="0"/>
                  <a:cs typeface="Calibri" pitchFamily="34" charset="0"/>
                </a:endParaRPr>
              </a:p>
            </p:txBody>
          </p:sp>
          <p:sp>
            <p:nvSpPr>
              <p:cNvPr id="18" name="오른쪽 화살표 17"/>
              <p:cNvSpPr/>
              <p:nvPr/>
            </p:nvSpPr>
            <p:spPr>
              <a:xfrm>
                <a:off x="6019800" y="3162300"/>
                <a:ext cx="533400"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Calibri" pitchFamily="34" charset="0"/>
                  <a:cs typeface="Calibri" pitchFamily="34" charset="0"/>
                </a:endParaRPr>
              </a:p>
            </p:txBody>
          </p:sp>
          <p:sp>
            <p:nvSpPr>
              <p:cNvPr id="19" name="오른쪽 화살표 18"/>
              <p:cNvSpPr/>
              <p:nvPr/>
            </p:nvSpPr>
            <p:spPr>
              <a:xfrm>
                <a:off x="5974773" y="4079433"/>
                <a:ext cx="533400"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Calibri" pitchFamily="34" charset="0"/>
                  <a:cs typeface="Calibri" pitchFamily="34" charset="0"/>
                </a:endParaRPr>
              </a:p>
            </p:txBody>
          </p:sp>
          <p:grpSp>
            <p:nvGrpSpPr>
              <p:cNvPr id="24" name="그룹 23"/>
              <p:cNvGrpSpPr/>
              <p:nvPr/>
            </p:nvGrpSpPr>
            <p:grpSpPr>
              <a:xfrm>
                <a:off x="3124200" y="2091126"/>
                <a:ext cx="2362200" cy="2388541"/>
                <a:chOff x="3657600" y="2373868"/>
                <a:chExt cx="2362200" cy="1419337"/>
              </a:xfrm>
            </p:grpSpPr>
            <p:sp>
              <p:nvSpPr>
                <p:cNvPr id="10" name="직사각형 9"/>
                <p:cNvSpPr/>
                <p:nvPr/>
              </p:nvSpPr>
              <p:spPr>
                <a:xfrm>
                  <a:off x="3657600" y="2376055"/>
                  <a:ext cx="1394113" cy="1417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Calibri" pitchFamily="34" charset="0"/>
                    <a:cs typeface="Calibri" pitchFamily="34" charset="0"/>
                  </a:endParaRPr>
                </a:p>
              </p:txBody>
            </p:sp>
            <p:sp>
              <p:nvSpPr>
                <p:cNvPr id="23" name="TextBox 22"/>
                <p:cNvSpPr txBox="1"/>
                <p:nvPr/>
              </p:nvSpPr>
              <p:spPr>
                <a:xfrm>
                  <a:off x="3657600" y="2373868"/>
                  <a:ext cx="1447800" cy="201178"/>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File Manager</a:t>
                  </a:r>
                  <a:endParaRPr lang="ko-KR" altLang="en-US" sz="1600" dirty="0">
                    <a:latin typeface="Calibri" pitchFamily="34" charset="0"/>
                    <a:cs typeface="Calibri" pitchFamily="34" charset="0"/>
                  </a:endParaRPr>
                </a:p>
              </p:txBody>
            </p:sp>
            <p:sp>
              <p:nvSpPr>
                <p:cNvPr id="30" name="TextBox 29"/>
                <p:cNvSpPr txBox="1"/>
                <p:nvPr/>
              </p:nvSpPr>
              <p:spPr>
                <a:xfrm>
                  <a:off x="3657600" y="3445715"/>
                  <a:ext cx="1394113" cy="347490"/>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Inotify</a:t>
                  </a:r>
                </a:p>
                <a:p>
                  <a:pPr algn="ctr"/>
                  <a:r>
                    <a:rPr lang="en-US" altLang="ko-KR" sz="1600" dirty="0" smtClean="0">
                      <a:latin typeface="Calibri" pitchFamily="34" charset="0"/>
                      <a:cs typeface="Calibri" pitchFamily="34" charset="0"/>
                    </a:rPr>
                    <a:t>Event Queue</a:t>
                  </a:r>
                </a:p>
              </p:txBody>
            </p:sp>
            <p:sp>
              <p:nvSpPr>
                <p:cNvPr id="32" name="TextBox 31"/>
                <p:cNvSpPr txBox="1"/>
                <p:nvPr/>
              </p:nvSpPr>
              <p:spPr>
                <a:xfrm>
                  <a:off x="4572000" y="2684383"/>
                  <a:ext cx="1447800" cy="201178"/>
                </a:xfrm>
                <a:prstGeom prst="rect">
                  <a:avLst/>
                </a:prstGeom>
                <a:noFill/>
              </p:spPr>
              <p:txBody>
                <a:bodyPr wrap="square" rtlCol="0">
                  <a:spAutoFit/>
                </a:bodyPr>
                <a:lstStyle/>
                <a:p>
                  <a:pPr algn="ctr"/>
                  <a:endParaRPr lang="ko-KR" altLang="en-US" sz="1600" dirty="0">
                    <a:latin typeface="Calibri" pitchFamily="34" charset="0"/>
                    <a:cs typeface="Calibri" pitchFamily="34" charset="0"/>
                  </a:endParaRPr>
                </a:p>
              </p:txBody>
            </p:sp>
          </p:grpSp>
          <p:sp>
            <p:nvSpPr>
              <p:cNvPr id="9" name="오른쪽 화살표 8"/>
              <p:cNvSpPr/>
              <p:nvPr/>
            </p:nvSpPr>
            <p:spPr>
              <a:xfrm>
                <a:off x="2057400" y="2470043"/>
                <a:ext cx="990600"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Calibri" pitchFamily="34" charset="0"/>
                  <a:cs typeface="Calibri" pitchFamily="34" charset="0"/>
                </a:endParaRPr>
              </a:p>
            </p:txBody>
          </p:sp>
          <p:grpSp>
            <p:nvGrpSpPr>
              <p:cNvPr id="29" name="그룹 28"/>
              <p:cNvGrpSpPr/>
              <p:nvPr/>
            </p:nvGrpSpPr>
            <p:grpSpPr>
              <a:xfrm>
                <a:off x="3429000" y="3210577"/>
                <a:ext cx="762000" cy="591569"/>
                <a:chOff x="3886200" y="3362977"/>
                <a:chExt cx="762000" cy="591569"/>
              </a:xfrm>
            </p:grpSpPr>
            <p:sp>
              <p:nvSpPr>
                <p:cNvPr id="27" name="직사각형 26"/>
                <p:cNvSpPr/>
                <p:nvPr/>
              </p:nvSpPr>
              <p:spPr>
                <a:xfrm>
                  <a:off x="3886200" y="3750191"/>
                  <a:ext cx="762000" cy="204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Calibri" pitchFamily="34" charset="0"/>
                    <a:cs typeface="Calibri" pitchFamily="34" charset="0"/>
                  </a:endParaRPr>
                </a:p>
              </p:txBody>
            </p:sp>
            <p:sp>
              <p:nvSpPr>
                <p:cNvPr id="34" name="직사각형 33"/>
                <p:cNvSpPr/>
                <p:nvPr/>
              </p:nvSpPr>
              <p:spPr>
                <a:xfrm>
                  <a:off x="3886200" y="3548645"/>
                  <a:ext cx="762000" cy="204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Calibri" pitchFamily="34" charset="0"/>
                    <a:cs typeface="Calibri" pitchFamily="34" charset="0"/>
                  </a:endParaRPr>
                </a:p>
              </p:txBody>
            </p:sp>
            <p:sp>
              <p:nvSpPr>
                <p:cNvPr id="35" name="직사각형 34"/>
                <p:cNvSpPr/>
                <p:nvPr/>
              </p:nvSpPr>
              <p:spPr>
                <a:xfrm>
                  <a:off x="3886200" y="3362977"/>
                  <a:ext cx="762000" cy="204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Calibri" pitchFamily="34" charset="0"/>
                    <a:cs typeface="Calibri" pitchFamily="34" charset="0"/>
                  </a:endParaRPr>
                </a:p>
              </p:txBody>
            </p:sp>
          </p:grpSp>
          <p:sp>
            <p:nvSpPr>
              <p:cNvPr id="31" name="오른쪽 화살표 30"/>
              <p:cNvSpPr/>
              <p:nvPr/>
            </p:nvSpPr>
            <p:spPr>
              <a:xfrm>
                <a:off x="4648200" y="3160205"/>
                <a:ext cx="952500"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Calibri" pitchFamily="34" charset="0"/>
                  <a:cs typeface="Calibri" pitchFamily="34" charset="0"/>
                </a:endParaRPr>
              </a:p>
            </p:txBody>
          </p:sp>
          <p:sp>
            <p:nvSpPr>
              <p:cNvPr id="33" name="TextBox 32"/>
              <p:cNvSpPr txBox="1"/>
              <p:nvPr/>
            </p:nvSpPr>
            <p:spPr>
              <a:xfrm>
                <a:off x="1877291" y="2808983"/>
                <a:ext cx="1295400" cy="1200329"/>
              </a:xfrm>
              <a:prstGeom prst="rect">
                <a:avLst/>
              </a:prstGeom>
              <a:noFill/>
            </p:spPr>
            <p:txBody>
              <a:bodyPr wrap="square" rtlCol="0">
                <a:spAutoFit/>
              </a:bodyPr>
              <a:lstStyle/>
              <a:p>
                <a:pPr algn="ctr"/>
                <a:r>
                  <a:rPr lang="en-US" altLang="ko-KR" b="1" dirty="0" err="1" smtClean="0">
                    <a:solidFill>
                      <a:srgbClr val="0033CC"/>
                    </a:solidFill>
                    <a:latin typeface="Calibri" pitchFamily="34" charset="0"/>
                    <a:cs typeface="Calibri" pitchFamily="34" charset="0"/>
                  </a:rPr>
                  <a:t>Inotify</a:t>
                </a:r>
                <a:r>
                  <a:rPr lang="en-US" altLang="ko-KR" b="1" dirty="0" smtClean="0">
                    <a:solidFill>
                      <a:srgbClr val="0033CC"/>
                    </a:solidFill>
                    <a:latin typeface="Calibri" pitchFamily="34" charset="0"/>
                    <a:cs typeface="Calibri" pitchFamily="34" charset="0"/>
                  </a:rPr>
                  <a:t> </a:t>
                </a:r>
              </a:p>
              <a:p>
                <a:pPr algn="ctr"/>
                <a:r>
                  <a:rPr lang="en-US" altLang="ko-KR" b="1" dirty="0" smtClean="0">
                    <a:solidFill>
                      <a:srgbClr val="0033CC"/>
                    </a:solidFill>
                    <a:latin typeface="Calibri" pitchFamily="34" charset="0"/>
                    <a:cs typeface="Calibri" pitchFamily="34" charset="0"/>
                  </a:rPr>
                  <a:t>events</a:t>
                </a:r>
              </a:p>
              <a:p>
                <a:pPr algn="ctr"/>
                <a:r>
                  <a:rPr lang="en-US" altLang="ko-KR" b="1" dirty="0" smtClean="0">
                    <a:solidFill>
                      <a:srgbClr val="0033CC"/>
                    </a:solidFill>
                    <a:latin typeface="Calibri" pitchFamily="34" charset="0"/>
                    <a:cs typeface="Calibri" pitchFamily="34" charset="0"/>
                  </a:rPr>
                  <a:t>(symbolic</a:t>
                </a:r>
              </a:p>
              <a:p>
                <a:pPr algn="ctr"/>
                <a:r>
                  <a:rPr lang="en-US" altLang="ko-KR" b="1" dirty="0" smtClean="0">
                    <a:solidFill>
                      <a:srgbClr val="0033CC"/>
                    </a:solidFill>
                    <a:latin typeface="Calibri" pitchFamily="34" charset="0"/>
                    <a:cs typeface="Calibri" pitchFamily="34" charset="0"/>
                  </a:rPr>
                  <a:t>inputs)</a:t>
                </a:r>
                <a:endParaRPr lang="ko-KR" altLang="en-US" b="1" dirty="0">
                  <a:solidFill>
                    <a:srgbClr val="0033CC"/>
                  </a:solidFill>
                  <a:latin typeface="Calibri" pitchFamily="34" charset="0"/>
                  <a:cs typeface="Calibri" pitchFamily="34" charset="0"/>
                </a:endParaRPr>
              </a:p>
            </p:txBody>
          </p:sp>
          <p:sp>
            <p:nvSpPr>
              <p:cNvPr id="36" name="TextBox 35"/>
              <p:cNvSpPr txBox="1"/>
              <p:nvPr/>
            </p:nvSpPr>
            <p:spPr>
              <a:xfrm>
                <a:off x="4518313" y="2565464"/>
                <a:ext cx="1196687" cy="584775"/>
              </a:xfrm>
              <a:prstGeom prst="rect">
                <a:avLst/>
              </a:prstGeom>
              <a:noFill/>
            </p:spPr>
            <p:txBody>
              <a:bodyPr wrap="square" rtlCol="0">
                <a:spAutoFit/>
              </a:bodyPr>
              <a:lstStyle/>
              <a:p>
                <a:pPr algn="ctr"/>
                <a:r>
                  <a:rPr lang="en-US" altLang="ko-KR" sz="1600" dirty="0" smtClean="0">
                    <a:latin typeface="Calibri" pitchFamily="34" charset="0"/>
                    <a:cs typeface="Calibri" pitchFamily="34" charset="0"/>
                  </a:rPr>
                  <a:t>Event</a:t>
                </a:r>
              </a:p>
              <a:p>
                <a:pPr algn="ctr"/>
                <a:r>
                  <a:rPr lang="en-US" altLang="ko-KR" sz="1600" dirty="0" smtClean="0">
                    <a:latin typeface="Calibri" pitchFamily="34" charset="0"/>
                    <a:cs typeface="Calibri" pitchFamily="34" charset="0"/>
                  </a:rPr>
                  <a:t>Notification</a:t>
                </a:r>
                <a:endParaRPr lang="ko-KR" altLang="en-US" sz="1600" dirty="0">
                  <a:latin typeface="Calibri" pitchFamily="34" charset="0"/>
                  <a:cs typeface="Calibri" pitchFamily="34" charset="0"/>
                </a:endParaRPr>
              </a:p>
            </p:txBody>
          </p:sp>
        </p:grpSp>
        <p:cxnSp>
          <p:nvCxnSpPr>
            <p:cNvPr id="7" name="직선 연결선 6"/>
            <p:cNvCxnSpPr/>
            <p:nvPr/>
          </p:nvCxnSpPr>
          <p:spPr>
            <a:xfrm flipV="1">
              <a:off x="4648200" y="2590800"/>
              <a:ext cx="0" cy="15322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V="1">
              <a:off x="3886200" y="2590800"/>
              <a:ext cx="0" cy="156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바닥글 개체 틀 5"/>
          <p:cNvSpPr>
            <a:spLocks noGrp="1"/>
          </p:cNvSpPr>
          <p:nvPr>
            <p:ph type="ftr" sz="quarter" idx="3"/>
          </p:nvPr>
        </p:nvSpPr>
        <p:spPr/>
        <p:txBody>
          <a:bodyPr/>
          <a:lstStyle/>
          <a:p>
            <a:pPr algn="l"/>
            <a:r>
              <a:rPr lang="en-US" smtClean="0"/>
              <a:t>Industrial Application of Concolic Testing on Embedded Software: Case Studies</a:t>
            </a:r>
            <a:endParaRPr lang="en-US" dirty="0"/>
          </a:p>
        </p:txBody>
      </p:sp>
    </p:spTree>
    <p:extLst>
      <p:ext uri="{BB962C8B-B14F-4D97-AF65-F5344CB8AC3E}">
        <p14:creationId xmlns:p14="http://schemas.microsoft.com/office/powerpoint/2010/main" val="1540341163"/>
      </p:ext>
    </p:extLst>
  </p:cSld>
  <p:clrMapOvr>
    <a:masterClrMapping/>
  </p:clrMapOvr>
  <mc:AlternateContent xmlns:mc="http://schemas.openxmlformats.org/markup-compatibility/2006" xmlns:p14="http://schemas.microsoft.com/office/powerpoint/2010/main">
    <mc:Choice Requires="p14">
      <p:transition spd="slow" p14:dur="2000" advTm="56133"/>
    </mc:Choice>
    <mc:Fallback xmlns="">
      <p:transition spd="slow" advTm="5613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minar">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chemeClr val="bg1"/>
        </a:solidFill>
        <a:ln>
          <a:solidFill>
            <a:schemeClr val="accent1"/>
          </a:solidFill>
          <a:prstDash val="soli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Template>
  <TotalTime>69697</TotalTime>
  <Words>3742</Words>
  <Application>Microsoft Office PowerPoint</Application>
  <PresentationFormat>화면 슬라이드 쇼(4:3)</PresentationFormat>
  <Paragraphs>478</Paragraphs>
  <Slides>26</Slides>
  <Notes>24</Notes>
  <HiddenSlides>2</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26</vt:i4>
      </vt:variant>
    </vt:vector>
  </HeadingPairs>
  <TitlesOfParts>
    <vt:vector size="41" baseType="lpstr">
      <vt:lpstr>굴림</vt:lpstr>
      <vt:lpstr>Arial</vt:lpstr>
      <vt:lpstr>Gill Sans MT</vt:lpstr>
      <vt:lpstr>맑은 고딕</vt:lpstr>
      <vt:lpstr>Bookman Old Style</vt:lpstr>
      <vt:lpstr>Courier New</vt:lpstr>
      <vt:lpstr>돋움</vt:lpstr>
      <vt:lpstr>Calibri</vt:lpstr>
      <vt:lpstr>Courier</vt:lpstr>
      <vt:lpstr>Wingdings 3</vt:lpstr>
      <vt:lpstr>宋体</vt:lpstr>
      <vt:lpstr>Wingdings</vt:lpstr>
      <vt:lpstr>Arial Unicode MS</vt:lpstr>
      <vt:lpstr>华文新魏</vt:lpstr>
      <vt:lpstr>Seminar</vt:lpstr>
      <vt:lpstr>Industrial Application of Concolic Testing on Embedded Software: Case Studies</vt:lpstr>
      <vt:lpstr>Contents</vt:lpstr>
      <vt:lpstr>Weakness of Conventional Testing for Software </vt:lpstr>
      <vt:lpstr>Concolic Testing</vt:lpstr>
      <vt:lpstr>Project Scope</vt:lpstr>
      <vt:lpstr>Effectiveness of Concolic Testing </vt:lpstr>
      <vt:lpstr>Challenges</vt:lpstr>
      <vt:lpstr>Case 1: Samsung SLP File Manager</vt:lpstr>
      <vt:lpstr>Samsung Linux Platform(SLP) File Manager</vt:lpstr>
      <vt:lpstr>Challenges of Concolic Testing for FM</vt:lpstr>
      <vt:lpstr>Symbolic Inputs</vt:lpstr>
      <vt:lpstr>Results</vt:lpstr>
      <vt:lpstr>Case 2: Busybox ls Utility</vt:lpstr>
      <vt:lpstr>Busybox ls Utility</vt:lpstr>
      <vt:lpstr>PowerPoint 프레젠테이션</vt:lpstr>
      <vt:lpstr>Challenges of Busybox ls Utility</vt:lpstr>
      <vt:lpstr>Symbolic Inputs for Busybox ls Utility</vt:lpstr>
      <vt:lpstr>Test Oracles</vt:lpstr>
      <vt:lpstr>Results</vt:lpstr>
      <vt:lpstr>Lessons Learned</vt:lpstr>
      <vt:lpstr>Suggestions for More Effective Concolic Testing(1/2)</vt:lpstr>
      <vt:lpstr>Suggestions for More Effective Concolic Testing(2/2)</vt:lpstr>
      <vt:lpstr>Conclusion &amp; Future Work</vt:lpstr>
      <vt:lpstr>PowerPoint 프레젠테이션</vt:lpstr>
      <vt:lpstr>Concolic Testing Technique for Embedded SW</vt:lpstr>
      <vt:lpstr>Concolic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yhkim</dc:creator>
  <cp:lastModifiedBy>Yunho Kim</cp:lastModifiedBy>
  <cp:revision>6916</cp:revision>
  <cp:lastPrinted>2012-04-14T11:06:18Z</cp:lastPrinted>
  <dcterms:created xsi:type="dcterms:W3CDTF">2006-08-16T00:00:00Z</dcterms:created>
  <dcterms:modified xsi:type="dcterms:W3CDTF">2012-04-18T18:26:11Z</dcterms:modified>
</cp:coreProperties>
</file>