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4" r:id="rId2"/>
  </p:sldMasterIdLst>
  <p:notesMasterIdLst>
    <p:notesMasterId r:id="rId27"/>
  </p:notesMasterIdLst>
  <p:sldIdLst>
    <p:sldId id="609" r:id="rId3"/>
    <p:sldId id="593" r:id="rId4"/>
    <p:sldId id="298" r:id="rId5"/>
    <p:sldId id="281" r:id="rId6"/>
    <p:sldId id="282" r:id="rId7"/>
    <p:sldId id="613" r:id="rId8"/>
    <p:sldId id="594" r:id="rId9"/>
    <p:sldId id="595" r:id="rId10"/>
    <p:sldId id="617" r:id="rId11"/>
    <p:sldId id="270" r:id="rId12"/>
    <p:sldId id="264" r:id="rId13"/>
    <p:sldId id="273" r:id="rId14"/>
    <p:sldId id="285" r:id="rId15"/>
    <p:sldId id="625" r:id="rId16"/>
    <p:sldId id="626" r:id="rId17"/>
    <p:sldId id="627" r:id="rId18"/>
    <p:sldId id="272" r:id="rId19"/>
    <p:sldId id="286" r:id="rId20"/>
    <p:sldId id="287" r:id="rId21"/>
    <p:sldId id="288" r:id="rId22"/>
    <p:sldId id="289" r:id="rId23"/>
    <p:sldId id="290" r:id="rId24"/>
    <p:sldId id="294" r:id="rId25"/>
    <p:sldId id="295" r:id="rId2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3" autoAdjust="0"/>
    <p:restoredTop sz="94170" autoAdjust="0"/>
  </p:normalViewPr>
  <p:slideViewPr>
    <p:cSldViewPr snapToGrid="0">
      <p:cViewPr varScale="1">
        <p:scale>
          <a:sx n="73" d="100"/>
          <a:sy n="73" d="100"/>
        </p:scale>
        <p:origin x="78" y="3996"/>
      </p:cViewPr>
      <p:guideLst/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4D2B845B-DD03-4EB5-9B8F-9DA37CC68F3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</a:defRPr>
            </a:lvl1pPr>
          </a:lstStyle>
          <a:p>
            <a:fld id="{EBEBCD26-330D-4037-9732-1A94F49E6E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스퀘어" panose="020B0600000101010101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have demonstrated that our new technique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could  effectively detect 24 crash bugs. Now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 is successfully adopted by the original development team. I personally believe that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is mature enough to be adopted by industry, not only academy. Traditionally, testing focuses on manual TC generation testing main scenarios, ~~. But I believe that our testing paradigm is changing to new testing new paradigm based on </a:t>
            </a:r>
            <a:r>
              <a:rPr lang="en-US" altLang="ko-KR" baseline="0" dirty="0" err="1"/>
              <a:t>concolic</a:t>
            </a:r>
            <a:r>
              <a:rPr lang="en-US" altLang="ko-KR" baseline="0" dirty="0"/>
              <a:t> testing like </a:t>
            </a:r>
            <a:r>
              <a:rPr lang="en-US" altLang="ko-KR" baseline="0" dirty="0" err="1"/>
              <a:t>conbol</a:t>
            </a:r>
            <a:r>
              <a:rPr lang="en-US" altLang="ko-KR" baseline="0" dirty="0"/>
              <a:t>. Now we generate millions of test cases automatically, and targeting exceptional scenarios as we detected 24 hidden bugs with unit-level testing and large # of TCs. So overall I believe automated testing has a lower V7V cost than manual testing for higher reliability. And our group and </a:t>
            </a:r>
            <a:r>
              <a:rPr lang="en-US" altLang="ko-KR" baseline="0" dirty="0" err="1"/>
              <a:t>samsung</a:t>
            </a:r>
            <a:r>
              <a:rPr lang="en-US" altLang="ko-KR" baseline="0" dirty="0"/>
              <a:t> electronics try hard to apply such automated technique to more larger product.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EC2DCC-8750-4A47-8AEC-5DB665F4C3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33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ko-KR" altLang="en-US" dirty="0" err="1"/>
              <a:t>퍼징이란</a:t>
            </a:r>
            <a:r>
              <a:rPr lang="en-US" altLang="ko-KR" dirty="0"/>
              <a:t>, </a:t>
            </a:r>
            <a:r>
              <a:rPr lang="ko-KR" altLang="en-US" dirty="0"/>
              <a:t>무작위 변이 기반 테스트 생성 기술입니다</a:t>
            </a:r>
            <a:r>
              <a:rPr lang="en-US" altLang="ko-KR" dirty="0"/>
              <a:t>. </a:t>
            </a:r>
            <a:r>
              <a:rPr lang="ko-KR" altLang="en-US" dirty="0"/>
              <a:t>테스트 케이스는 타겟 프로그램에 따라 </a:t>
            </a:r>
            <a:r>
              <a:rPr lang="en-US" altLang="ko-KR" dirty="0"/>
              <a:t>Html,</a:t>
            </a:r>
            <a:r>
              <a:rPr lang="en-US" altLang="ko-KR" baseline="0" dirty="0"/>
              <a:t> jpeg </a:t>
            </a:r>
            <a:r>
              <a:rPr lang="ko-KR" altLang="en-US" baseline="0" dirty="0"/>
              <a:t>이미지 파일 또는 </a:t>
            </a:r>
            <a:r>
              <a:rPr lang="en-US" altLang="ko-KR" baseline="0" dirty="0"/>
              <a:t>txt </a:t>
            </a:r>
            <a:r>
              <a:rPr lang="ko-KR" altLang="en-US" baseline="0" dirty="0"/>
              <a:t>파일 등이 될 수 있는데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퍼징은</a:t>
            </a:r>
            <a:r>
              <a:rPr lang="ko-KR" altLang="en-US" baseline="0" dirty="0"/>
              <a:t> 각 파일의 구조를 단순히 바이트의 나열이라 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무작위의 바이트를 무작위의 값으로 바꾸어서 새로운 테스트 케이스를 생성하는 기술입니다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기본적인 </a:t>
            </a:r>
            <a:r>
              <a:rPr lang="ko-KR" altLang="en-US" baseline="0" dirty="0" err="1"/>
              <a:t>퍼징의</a:t>
            </a:r>
            <a:r>
              <a:rPr lang="ko-KR" altLang="en-US" baseline="0" dirty="0"/>
              <a:t> 프로세스는 아래 그림과 같이 이루어 집니다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이미 존재하는 테스트 </a:t>
            </a:r>
            <a:r>
              <a:rPr lang="ko-KR" altLang="en-US" baseline="0" dirty="0" err="1"/>
              <a:t>입력값</a:t>
            </a:r>
            <a:r>
              <a:rPr lang="ko-KR" altLang="en-US" baseline="0" dirty="0"/>
              <a:t> 중 하나를 선택해서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변이해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만들어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새로운 </a:t>
            </a:r>
            <a:r>
              <a:rPr lang="ko-KR" altLang="en-US" baseline="0" dirty="0" err="1"/>
              <a:t>입력값을</a:t>
            </a:r>
            <a:r>
              <a:rPr lang="ko-KR" altLang="en-US" baseline="0" dirty="0"/>
              <a:t> 타겟 프로그램에 실행하여 커버리지 결과를 구해 만약 새로운 커버리지를 보이면 저장하고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아니라면 버리기를 반복합니다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예상하실 수 있다시피 나이브하게 아무 바이트나 골라서 아무 값으로 넣어 줬는데 프로그램의 새로운 </a:t>
            </a:r>
            <a:r>
              <a:rPr lang="en-US" altLang="ko-KR" baseline="0" dirty="0"/>
              <a:t>behavior</a:t>
            </a:r>
            <a:r>
              <a:rPr lang="ko-KR" altLang="en-US" baseline="0" dirty="0"/>
              <a:t>를 만들기는 어렵겠죠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어떤 바이트를 골라서 어떤 값으로 변이해야 하는지에 대한 기법이 많이 나와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퍼징에서</a:t>
            </a:r>
            <a:r>
              <a:rPr lang="ko-KR" altLang="en-US" dirty="0"/>
              <a:t> 첫번째로 고민해볼 점은 어떤 테스트 </a:t>
            </a:r>
            <a:r>
              <a:rPr lang="ko-KR" altLang="en-US" dirty="0" err="1"/>
              <a:t>입력값을</a:t>
            </a:r>
            <a:r>
              <a:rPr lang="ko-KR" altLang="en-US" dirty="0"/>
              <a:t> 변이할지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171-AAF7-49F7-B0DA-DA7F05527D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C6009-DA3C-421D-A6B5-8D59EB14EF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2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BCD26-330D-4037-9732-1A94F49E6E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5857-0C05-433E-B446-8F6456499A9D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5EB1-D544-4DA5-A969-1C8E6280D7EB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7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BA8B-AB2C-4904-A4C0-3DD3ECE826AB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E974-F6CD-45A6-8AD3-41B1A8D4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3EEC0-8DFD-42AE-BB0D-8515945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45B8BA-CB54-44DF-ACF6-5EA700DD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40A7B-5332-4342-A8ED-AF98B6DA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02E87-A6E1-4E3F-B8E5-7A84E0D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D9AF-AFF9-42EC-9F07-45A339B2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1CB-7181-4DD2-8B30-FB9CE6CD059B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62B4D-7B7F-4392-B51F-B1F02263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844FFD-279C-451C-8B65-C3D4603D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12192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144021" y="6492902"/>
            <a:ext cx="1809763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/>
              <a:t>Moonzoo Kim Provable SW Lab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09984" y="6491294"/>
            <a:ext cx="428628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Automated Software Analysis Techniques</a:t>
            </a:r>
            <a:br>
              <a:rPr lang="en-US" altLang="ko-KR" dirty="0"/>
            </a:br>
            <a:r>
              <a:rPr lang="en-US" altLang="ko-KR" dirty="0"/>
              <a:t>For High Reliability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/42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80962" y="1214422"/>
            <a:ext cx="11239540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5471" y="620688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271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4" y="724782"/>
            <a:ext cx="11137901" cy="745133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da-DK" dirty="0"/>
              <a:t>TITLE WITH CAPITAL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734" y="1608251"/>
            <a:ext cx="11131551" cy="4557601"/>
          </a:xfrm>
        </p:spPr>
        <p:txBody>
          <a:bodyPr/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나눔스퀘어" panose="020B0600000101010101" pitchFamily="50" charset="-127"/>
                <a:cs typeface="Calibri" panose="020F0502020204030204" pitchFamily="34" charset="0"/>
              </a:defRPr>
            </a:lvl4pPr>
          </a:lstStyle>
          <a:p>
            <a:pPr lvl="0"/>
            <a:r>
              <a:rPr lang="da-DK" dirty="0"/>
              <a:t>Click to add text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6757" y="586445"/>
            <a:ext cx="129715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1200" smtClean="0">
                <a:solidFill>
                  <a:srgbClr val="001E4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a-DK">
                <a:latin typeface="나눔스퀘어" panose="020B0600000101010101" pitchFamily="50" charset="-127"/>
              </a:rPr>
              <a:t>SLIDE </a:t>
            </a:r>
            <a:fld id="{7FD275C9-4D9F-4A63-8FA5-7F168B5983C1}" type="slidenum">
              <a:rPr lang="da-DK" smtClean="0">
                <a:latin typeface="나눔스퀘어" panose="020B0600000101010101" pitchFamily="50" charset="-127"/>
              </a:rPr>
              <a:pPr>
                <a:defRPr/>
              </a:pPr>
              <a:t>‹#›</a:t>
            </a:fld>
            <a:endParaRPr lang="da-DK" dirty="0">
              <a:latin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45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575734" y="2753925"/>
            <a:ext cx="1871133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 sz="1800" dirty="0">
              <a:latin typeface="나눔스퀘어" panose="020B0600000101010101" pitchFamily="50" charset="-127"/>
            </a:endParaRPr>
          </a:p>
        </p:txBody>
      </p:sp>
      <p:sp>
        <p:nvSpPr>
          <p:cNvPr id="6" name="SD_FLD_SD_FLD_Date"/>
          <p:cNvSpPr txBox="1">
            <a:spLocks noChangeArrowheads="1"/>
          </p:cNvSpPr>
          <p:nvPr/>
        </p:nvSpPr>
        <p:spPr bwMode="auto">
          <a:xfrm>
            <a:off x="10075334" y="476250"/>
            <a:ext cx="1631951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da-DK" sz="900" dirty="0">
                <a:solidFill>
                  <a:schemeClr val="bg1"/>
                </a:solidFill>
                <a:latin typeface="나눔스퀘어" panose="020B0600000101010101" pitchFamily="50" charset="-127"/>
              </a:rPr>
              <a:t>9.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</a:t>
            </a:r>
            <a:r>
              <a:rPr lang="en-GB" sz="900" baseline="0" noProof="0" dirty="0">
                <a:solidFill>
                  <a:schemeClr val="bg1"/>
                </a:solidFill>
                <a:latin typeface="나눔스퀘어" panose="020B0600000101010101" pitchFamily="50" charset="-127"/>
              </a:rPr>
              <a:t>OCTOBER</a:t>
            </a:r>
            <a:r>
              <a:rPr lang="da-DK" sz="900" baseline="0" dirty="0">
                <a:solidFill>
                  <a:schemeClr val="bg1"/>
                </a:solidFill>
                <a:latin typeface="나눔스퀘어" panose="020B0600000101010101" pitchFamily="50" charset="-127"/>
              </a:rPr>
              <a:t> 2014</a:t>
            </a:r>
            <a:endParaRPr lang="da-DK" sz="900" dirty="0">
              <a:solidFill>
                <a:schemeClr val="bg1"/>
              </a:solidFill>
              <a:latin typeface="나눔스퀘어" panose="020B0600000101010101" pitchFamily="50" charset="-127"/>
            </a:endParaRPr>
          </a:p>
        </p:txBody>
      </p:sp>
      <p:sp>
        <p:nvSpPr>
          <p:cNvPr id="3074" name="SD_FLD_SD_FLD_PresentationTitle"/>
          <p:cNvSpPr>
            <a:spLocks noGrp="1" noChangeArrowheads="1"/>
          </p:cNvSpPr>
          <p:nvPr>
            <p:ph type="ctrTitle"/>
          </p:nvPr>
        </p:nvSpPr>
        <p:spPr>
          <a:xfrm>
            <a:off x="575734" y="1628801"/>
            <a:ext cx="11131551" cy="949325"/>
          </a:xfrm>
        </p:spPr>
        <p:txBody>
          <a:bodyPr/>
          <a:lstStyle>
            <a:lvl1pPr>
              <a:lnSpc>
                <a:spcPts val="3600"/>
              </a:lnSpc>
              <a:defRPr sz="2800" b="0" baseline="0">
                <a:solidFill>
                  <a:schemeClr val="accent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5734" y="2924944"/>
            <a:ext cx="11137900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77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0A61-46D3-4484-9229-16A9E8379CC3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2F2A-6048-436E-BB67-C8D03B16893F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449-BDB1-4ECD-95E3-97EEE56EF99C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스퀘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229-26D3-48A8-8845-355DF38849BB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5AD0-3E3A-4D06-8DC0-407554756AC3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D904-9C62-4D70-8B14-0F3FF81204F7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스퀘어" panose="020B0600000101010101" pitchFamily="50" charset="-127"/>
              </a:defRPr>
            </a:lvl1pPr>
            <a:lvl2pPr>
              <a:defRPr sz="2800">
                <a:latin typeface="나눔스퀘어" panose="020B0600000101010101" pitchFamily="50" charset="-127"/>
              </a:defRPr>
            </a:lvl2pPr>
            <a:lvl3pPr>
              <a:defRPr sz="2400">
                <a:latin typeface="나눔스퀘어" panose="020B0600000101010101" pitchFamily="50" charset="-127"/>
              </a:defRPr>
            </a:lvl3pPr>
            <a:lvl4pPr>
              <a:defRPr sz="2000">
                <a:latin typeface="나눔스퀘어" panose="020B0600000101010101" pitchFamily="50" charset="-127"/>
              </a:defRPr>
            </a:lvl4pPr>
            <a:lvl5pPr>
              <a:defRPr sz="2000">
                <a:latin typeface="나눔스퀘어" panose="020B0600000101010101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73B0-C7A9-4206-B178-0340C77AA565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스퀘어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나눔스퀘어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EC1D-07BC-46DA-899D-8C60D289D6E5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419001CB-7181-4DD2-8B30-FB9CE6CD059B}" type="datetime1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</a:defRPr>
            </a:lvl1pPr>
          </a:lstStyle>
          <a:p>
            <a:fld id="{3CEFF034-1544-4888-90B5-30CFED17D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64FEAD9-7DE6-4FE7-9CA6-D677A11AB259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7D93266A-0071-47B4-B15B-CDF694F8A46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  <p:pic>
        <p:nvPicPr>
          <p:cNvPr id="9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1B011AE3-1E0D-4178-B6DC-15A6B2F32B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681038"/>
            <a:ext cx="12191999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  <p:sldLayoutId id="2147483681" r:id="rId13"/>
    <p:sldLayoutId id="214748370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478367" y="6096364"/>
            <a:ext cx="778933" cy="502510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 sz="1800" dirty="0">
              <a:latin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27" name="SD_FLD_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743485"/>
            <a:ext cx="11131551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844825"/>
            <a:ext cx="11131551" cy="432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8" name="Picture 2" descr="https://download.hipwallpaper.com/desktop/1920/1080/74/27/GO5V1i.png">
            <a:extLst>
              <a:ext uri="{FF2B5EF4-FFF2-40B4-BE49-F238E27FC236}">
                <a16:creationId xmlns:a16="http://schemas.microsoft.com/office/drawing/2014/main" id="{5AAD4CFD-56F0-4C1D-BED6-3E17FC7E86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" y="522410"/>
            <a:ext cx="12191999" cy="63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9833713D-EE7D-4BDB-BEF5-BC3614B5F496}"/>
              </a:ext>
            </a:extLst>
          </p:cNvPr>
          <p:cNvSpPr/>
          <p:nvPr userDrawn="1"/>
        </p:nvSpPr>
        <p:spPr>
          <a:xfrm>
            <a:off x="0" y="-2"/>
            <a:ext cx="12192000" cy="681039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69000">
                <a:schemeClr val="accent1">
                  <a:lumMod val="75000"/>
                </a:schemeClr>
              </a:gs>
              <a:gs pos="39000">
                <a:schemeClr val="tx2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맑은 고딕"/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7ED7001D-B761-4BA0-9F4D-763F9C6E548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0788829" y="203865"/>
            <a:ext cx="950976" cy="3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나눔스퀘어" panose="020B0600000101010101" pitchFamily="50" charset="-127"/>
          <a:ea typeface="+mj-ea"/>
          <a:cs typeface="Calibri" panose="020F0502020204030204" pitchFamily="34" charset="0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chemeClr val="tx1"/>
          </a:solidFill>
          <a:latin typeface="나눔스퀘어" panose="020B0600000101010101" pitchFamily="50" charset="-127"/>
          <a:ea typeface="+mn-ea"/>
          <a:cs typeface="Calibri" panose="020F0502020204030204" pitchFamily="34" charset="0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tx1"/>
          </a:solidFill>
          <a:latin typeface="나눔스퀘어" panose="020B0600000101010101" pitchFamily="50" charset="-127"/>
          <a:cs typeface="Calibri" panose="020F0502020204030204" pitchFamily="34" charset="0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E188-0645-4C26-A4B0-0DB12AEB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3F449-1E3F-4E83-B9E0-4CD481773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141A3A-0864-44C3-A2AA-B279216D09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8A10D38-98AD-492E-BCB2-0430085D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grpSp>
          <p:nvGrpSpPr>
            <p:cNvPr id="7" name="그룹 39">
              <a:extLst>
                <a:ext uri="{FF2B5EF4-FFF2-40B4-BE49-F238E27FC236}">
                  <a16:creationId xmlns:a16="http://schemas.microsoft.com/office/drawing/2014/main" id="{F4891C71-819B-41A5-9EDC-132ADC72EEAC}"/>
                </a:ext>
              </a:extLst>
            </p:cNvPr>
            <p:cNvGrpSpPr/>
            <p:nvPr/>
          </p:nvGrpSpPr>
          <p:grpSpPr>
            <a:xfrm>
              <a:off x="5807968" y="0"/>
              <a:ext cx="576064" cy="2286000"/>
              <a:chOff x="5951984" y="0"/>
              <a:chExt cx="576064" cy="2286000"/>
            </a:xfrm>
          </p:grpSpPr>
          <p:cxnSp>
            <p:nvCxnSpPr>
              <p:cNvPr id="13" name="Straight Connector 47">
                <a:extLst>
                  <a:ext uri="{FF2B5EF4-FFF2-40B4-BE49-F238E27FC236}">
                    <a16:creationId xmlns:a16="http://schemas.microsoft.com/office/drawing/2014/main" id="{400D2110-5827-4CEB-B436-8D212CC6BB22}"/>
                  </a:ext>
                </a:extLst>
              </p:cNvPr>
              <p:cNvCxnSpPr/>
              <p:nvPr/>
            </p:nvCxnSpPr>
            <p:spPr>
              <a:xfrm>
                <a:off x="5951984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8">
                <a:extLst>
                  <a:ext uri="{FF2B5EF4-FFF2-40B4-BE49-F238E27FC236}">
                    <a16:creationId xmlns:a16="http://schemas.microsoft.com/office/drawing/2014/main" id="{917A05DA-E15C-4CF1-9F94-FDEF9DF8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0016" y="0"/>
                <a:ext cx="1" cy="2286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9">
                <a:extLst>
                  <a:ext uri="{FF2B5EF4-FFF2-40B4-BE49-F238E27FC236}">
                    <a16:creationId xmlns:a16="http://schemas.microsoft.com/office/drawing/2014/main" id="{9F3064A2-D020-4680-94D1-BD9EBFFA9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8048" y="0"/>
                <a:ext cx="0" cy="22768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9DB697-4FE2-4377-9199-57473A3987EE}"/>
                </a:ext>
              </a:extLst>
            </p:cNvPr>
            <p:cNvSpPr txBox="1"/>
            <p:nvPr/>
          </p:nvSpPr>
          <p:spPr>
            <a:xfrm>
              <a:off x="335362" y="2274724"/>
              <a:ext cx="11593286" cy="1850186"/>
            </a:xfrm>
            <a:prstGeom prst="rect">
              <a:avLst/>
            </a:prstGeom>
            <a:noFill/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Automated</a:t>
              </a:r>
              <a:r>
                <a:rPr lang="ko-KR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</a:t>
              </a: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Test Input Generation </a:t>
              </a:r>
              <a:b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</a:br>
              <a:r>
                <a:rPr lang="en-US" altLang="ko-KR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through Fuzzing  </a:t>
              </a:r>
              <a:endPara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1D7D08-6401-4EAC-B43A-F3A47F5E87E2}"/>
                </a:ext>
              </a:extLst>
            </p:cNvPr>
            <p:cNvSpPr txBox="1"/>
            <p:nvPr/>
          </p:nvSpPr>
          <p:spPr>
            <a:xfrm>
              <a:off x="3719736" y="4356393"/>
              <a:ext cx="4848200" cy="646331"/>
            </a:xfrm>
            <a:prstGeom prst="rect">
              <a:avLst/>
            </a:prstGeom>
            <a:noFill/>
            <a:effectLst>
              <a:outerShdw blurRad="50800" dist="38100" dir="5400000" algn="ctr" rotWithShape="0">
                <a:srgbClr val="00000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Moonzoo</a:t>
              </a:r>
              <a:r>
                <a:rPr lang="en-US" altLang="ko-K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  <a:cs typeface="Calibri" panose="020F0502020204030204" pitchFamily="34" charset="0"/>
                </a:rPr>
                <a:t> Kim</a:t>
              </a:r>
              <a:endPara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4DE9CD8-05C5-49DF-A181-FFCD65D87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65" y="5473773"/>
            <a:ext cx="1839279" cy="52372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04066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1319126"/>
            <a:ext cx="8695365" cy="199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 path is considered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if it covers a new branch, or a branch's hit count is in a new range of hit counts.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ranges are as follows: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[1,  2,  3,  4-7, 8-15, 16-31, 32-127, 128+] </a:t>
            </a:r>
          </a:p>
          <a:p>
            <a:pPr lvl="2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These ranges are called </a:t>
            </a:r>
            <a:r>
              <a:rPr lang="en-US" altLang="ko-KR" sz="18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buckets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For 2 test input files that have the same branch coverage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tc1: A-B-C-A-B-D</a:t>
            </a:r>
          </a:p>
          <a:p>
            <a:pPr lvl="1"/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tc2: A-B-C-A-B-C-A-B-D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tc1: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259306" y="2165076"/>
            <a:ext cx="1608118" cy="3204446"/>
            <a:chOff x="1520563" y="1690688"/>
            <a:chExt cx="1608118" cy="3204446"/>
          </a:xfrm>
        </p:grpSpPr>
        <p:sp>
          <p:nvSpPr>
            <p:cNvPr id="22" name="타원 21"/>
            <p:cNvSpPr/>
            <p:nvPr/>
          </p:nvSpPr>
          <p:spPr>
            <a:xfrm>
              <a:off x="2028180" y="20625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520563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558039" y="30869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028180" y="4111356"/>
              <a:ext cx="570642" cy="50876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</a:t>
              </a:r>
              <a:endParaRPr lang="en-GB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7" name="직선 화살표 연결선 26"/>
            <p:cNvCxnSpPr>
              <a:endCxn id="22" idx="0"/>
            </p:cNvCxnSpPr>
            <p:nvPr/>
          </p:nvCxnSpPr>
          <p:spPr>
            <a:xfrm>
              <a:off x="2313501" y="1690688"/>
              <a:ext cx="0" cy="371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2" idx="3"/>
              <a:endCxn id="23" idx="0"/>
            </p:cNvCxnSpPr>
            <p:nvPr/>
          </p:nvCxnSpPr>
          <p:spPr>
            <a:xfrm flipH="1">
              <a:off x="1805884" y="2496813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4" idx="0"/>
              <a:endCxn id="22" idx="5"/>
            </p:cNvCxnSpPr>
            <p:nvPr/>
          </p:nvCxnSpPr>
          <p:spPr>
            <a:xfrm flipH="1" flipV="1">
              <a:off x="2515253" y="2496813"/>
              <a:ext cx="328107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3" idx="4"/>
              <a:endCxn id="25" idx="1"/>
            </p:cNvCxnSpPr>
            <p:nvPr/>
          </p:nvCxnSpPr>
          <p:spPr>
            <a:xfrm>
              <a:off x="1805884" y="3595720"/>
              <a:ext cx="305865" cy="590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3" idx="6"/>
              <a:endCxn id="24" idx="2"/>
            </p:cNvCxnSpPr>
            <p:nvPr/>
          </p:nvCxnSpPr>
          <p:spPr>
            <a:xfrm>
              <a:off x="2091205" y="3341338"/>
              <a:ext cx="466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5" idx="4"/>
            </p:cNvCxnSpPr>
            <p:nvPr/>
          </p:nvCxnSpPr>
          <p:spPr>
            <a:xfrm>
              <a:off x="2313501" y="4620120"/>
              <a:ext cx="0" cy="27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382228" y="3036199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69810" y="3052580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68978" y="380357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85375" y="4245198"/>
            <a:ext cx="40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4</a:t>
            </a:r>
            <a:endParaRPr lang="en-GB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19572"/>
              </p:ext>
            </p:extLst>
          </p:nvPr>
        </p:nvGraphicFramePr>
        <p:xfrm>
          <a:off x="3748561" y="4414589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Hit count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solidFill>
                          <a:srgbClr val="00B05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96769"/>
              </p:ext>
            </p:extLst>
          </p:nvPr>
        </p:nvGraphicFramePr>
        <p:xfrm>
          <a:off x="7892716" y="4389010"/>
          <a:ext cx="293188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143">
                  <a:extLst>
                    <a:ext uri="{9D8B030D-6E8A-4147-A177-3AD203B41FA5}">
                      <a16:colId xmlns:a16="http://schemas.microsoft.com/office/drawing/2014/main" val="213860766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657161079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415141307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732111349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933556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 ID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800" baseline="-25000" dirty="0">
                          <a:latin typeface="나눔스퀘어" panose="020B0600000101010101" pitchFamily="50" charset="-127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Hit count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3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나눔스퀘어" panose="020B0600000101010101" pitchFamily="50" charset="-127"/>
                        </a:rPr>
                        <a:t>2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82"/>
                  </a:ext>
                </a:extLst>
              </a:tr>
            </a:tbl>
          </a:graphicData>
        </a:graphic>
      </p:graphicFrame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7539788" y="3946822"/>
            <a:ext cx="3169461" cy="4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of tc2: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5D0E4A0E-5F94-499F-8541-478540D8218A}"/>
              </a:ext>
            </a:extLst>
          </p:cNvPr>
          <p:cNvSpPr txBox="1">
            <a:spLocks/>
          </p:cNvSpPr>
          <p:nvPr/>
        </p:nvSpPr>
        <p:spPr>
          <a:xfrm>
            <a:off x="3257142" y="5702031"/>
            <a:ext cx="7230466" cy="125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tc2 covers a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new path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compared to tc1</a:t>
            </a:r>
          </a:p>
          <a:p>
            <a:pPr lvl="1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hit count for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1, 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2,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and b</a:t>
            </a:r>
            <a:r>
              <a:rPr lang="en-US" sz="1600" baseline="-25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tc1 and tc2 cover different buckets.</a:t>
            </a:r>
          </a:p>
        </p:txBody>
      </p:sp>
      <p:sp>
        <p:nvSpPr>
          <p:cNvPr id="26" name="제목 2">
            <a:extLst>
              <a:ext uri="{FF2B5EF4-FFF2-40B4-BE49-F238E27FC236}">
                <a16:creationId xmlns:a16="http://schemas.microsoft.com/office/drawing/2014/main" id="{D98C9A2C-DCE2-47F2-87E7-3F25F3BBF2B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Example of a New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endParaRPr lang="ko-KR" altLang="en-US" sz="3800" b="1" u="none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73315329-81EF-4AE9-B395-26AB3615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10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2127" y="999759"/>
            <a:ext cx="96863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Branch hit count is used to find a new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keeps the path coverage data in a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mem.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Each byte represent hit count bucket for each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  branch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Note: multiple branches may use the same byte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location of a branch's byte is determined by hashing  (i.e., hash collision)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/>
          <p:cNvSpPr/>
          <p:nvPr/>
        </p:nvSpPr>
        <p:spPr>
          <a:xfrm rot="10800000">
            <a:off x="1513643" y="2507343"/>
            <a:ext cx="187674" cy="2318465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952" y="3476871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 byte </a:t>
            </a:r>
            <a:b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(8 bits)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813524" y="2561275"/>
          <a:ext cx="468073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462566102"/>
                    </a:ext>
                  </a:extLst>
                </a:gridCol>
                <a:gridCol w="2340365">
                  <a:extLst>
                    <a:ext uri="{9D8B030D-6E8A-4147-A177-3AD203B41FA5}">
                      <a16:colId xmlns:a16="http://schemas.microsoft.com/office/drawing/2014/main" val="787285484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32976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7834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4728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2131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585778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911800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87593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079482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21925" y="2565920"/>
            <a:ext cx="2310064" cy="2180573"/>
          </a:xfrm>
          <a:prstGeom prst="rect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2320" y="338214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408176" y="2558926"/>
          <a:ext cx="234036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365">
                  <a:extLst>
                    <a:ext uri="{9D8B030D-6E8A-4147-A177-3AD203B41FA5}">
                      <a16:colId xmlns:a16="http://schemas.microsoft.com/office/drawing/2014/main" val="3716717976"/>
                    </a:ext>
                  </a:extLst>
                </a:gridCol>
              </a:tblGrid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39271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32702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7331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4-7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73657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8-15 hits bucket: 1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33342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16-31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06775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32-127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5496"/>
                  </a:ext>
                </a:extLst>
              </a:tr>
              <a:tr h="2273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128+</a:t>
                      </a:r>
                      <a:r>
                        <a:rPr lang="en-US" sz="12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hits bucket: 0</a:t>
                      </a:r>
                      <a:endParaRPr lang="en-GB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45328"/>
                  </a:ext>
                </a:extLst>
              </a:tr>
            </a:tbl>
          </a:graphicData>
        </a:graphic>
      </p:graphicFrame>
      <p:sp>
        <p:nvSpPr>
          <p:cNvPr id="17" name="오른쪽 중괄호 16"/>
          <p:cNvSpPr/>
          <p:nvPr/>
        </p:nvSpPr>
        <p:spPr>
          <a:xfrm rot="5400000">
            <a:off x="5673837" y="898415"/>
            <a:ext cx="212639" cy="7936770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5958" y="5091423"/>
            <a:ext cx="131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branches</a:t>
            </a:r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3A1FD2A7-7E8C-4D1F-A748-3B62EB55616F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Path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Information is Stored by AFL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04578239-6B8B-424D-B127-6CBDC928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B9C020-9DEE-41EA-806A-03AD6149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56" y="899393"/>
            <a:ext cx="5578583" cy="15412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72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06A5E-BAA1-4F5E-AAC6-15E355C83032}"/>
              </a:ext>
            </a:extLst>
          </p:cNvPr>
          <p:cNvSpPr txBox="1"/>
          <p:nvPr/>
        </p:nvSpPr>
        <p:spPr>
          <a:xfrm>
            <a:off x="838200" y="4668155"/>
            <a:ext cx="1023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selects favored inputs 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initialization phase after calculating performance score based on the initial seed inputs,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beginning of each fuzzing cycle  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194731" y="2902860"/>
          <a:ext cx="1942113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819015180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Empty</a:t>
                      </a:r>
                      <a:endParaRPr lang="en-GB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1626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758562" y="1316375"/>
            <a:ext cx="1059523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Def) a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favored input for a branch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that has the 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lowest performance score for </a:t>
            </a:r>
            <a:r>
              <a:rPr lang="en-US" altLang="ko-KR" sz="2000" i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Performance score: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l-GR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s) x length(byte)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exec_time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: time it takes for the target program to execute the input in nanoseconds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length: size of the input in bytes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47641"/>
              </p:ext>
            </p:extLst>
          </p:nvPr>
        </p:nvGraphicFramePr>
        <p:xfrm>
          <a:off x="2110111" y="2918661"/>
          <a:ext cx="3884226" cy="938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113">
                  <a:extLst>
                    <a:ext uri="{9D8B030D-6E8A-4147-A177-3AD203B41FA5}">
                      <a16:colId xmlns:a16="http://schemas.microsoft.com/office/drawing/2014/main" val="3413556349"/>
                    </a:ext>
                  </a:extLst>
                </a:gridCol>
                <a:gridCol w="1942113">
                  <a:extLst>
                    <a:ext uri="{9D8B030D-6E8A-4147-A177-3AD203B41FA5}">
                      <a16:colId xmlns:a16="http://schemas.microsoft.com/office/drawing/2014/main" val="2991723174"/>
                    </a:ext>
                  </a:extLst>
                </a:gridCol>
              </a:tblGrid>
              <a:tr h="93823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410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10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10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Input 324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Exec_time</a:t>
                      </a: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Length: 12</a:t>
                      </a:r>
                      <a:endParaRPr lang="en-GB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911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415639" y="3203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오른쪽 중괄호 37"/>
          <p:cNvSpPr/>
          <p:nvPr/>
        </p:nvSpPr>
        <p:spPr>
          <a:xfrm rot="5400000">
            <a:off x="5530134" y="445379"/>
            <a:ext cx="186687" cy="7026733"/>
          </a:xfrm>
          <a:prstGeom prst="rightBrace">
            <a:avLst>
              <a:gd name="adj1" fmla="val 1893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8198" y="4175561"/>
            <a:ext cx="476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64K favored inputs corresponding to the 64K branches </a:t>
            </a:r>
            <a:r>
              <a:rPr lang="en-US" altLang="ko-KR" sz="1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69593007-32F8-4544-83F2-310BBD7DD9FA}"/>
              </a:ext>
            </a:extLst>
          </p:cNvPr>
          <p:cNvSpPr txBox="1">
            <a:spLocks/>
          </p:cNvSpPr>
          <p:nvPr/>
        </p:nvSpPr>
        <p:spPr>
          <a:xfrm>
            <a:off x="50269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Finding the Set of </a:t>
            </a:r>
            <a:r>
              <a:rPr lang="en-US" altLang="ko-KR" sz="3800" b="1" u="none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Favored</a:t>
            </a:r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Inputs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EE14386-60DB-47F1-A6B1-24D96BE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12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9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2313811B-737D-4415-A765-497701237FCA}"/>
              </a:ext>
            </a:extLst>
          </p:cNvPr>
          <p:cNvSpPr/>
          <p:nvPr/>
        </p:nvSpPr>
        <p:spPr>
          <a:xfrm rot="10800000">
            <a:off x="1717081" y="549693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D11029-62CE-4344-BB64-415C372689E3}"/>
              </a:ext>
            </a:extLst>
          </p:cNvPr>
          <p:cNvSpPr txBox="1"/>
          <p:nvPr/>
        </p:nvSpPr>
        <p:spPr>
          <a:xfrm>
            <a:off x="745560" y="598426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99%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(1/4)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13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43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(2/4)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14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CFE9139C-AB77-49BE-B387-83A5F7D7E07B}"/>
              </a:ext>
            </a:extLst>
          </p:cNvPr>
          <p:cNvSpPr/>
          <p:nvPr/>
        </p:nvSpPr>
        <p:spPr>
          <a:xfrm rot="10800000">
            <a:off x="3809660" y="5519065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5920A0-1F2A-41CA-97A0-578E6C92A7A3}"/>
              </a:ext>
            </a:extLst>
          </p:cNvPr>
          <p:cNvSpPr txBox="1"/>
          <p:nvPr/>
        </p:nvSpPr>
        <p:spPr>
          <a:xfrm>
            <a:off x="3358372" y="595974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 not skip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15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F715401B-8521-41FF-80D8-69D539560BEC}"/>
              </a:ext>
            </a:extLst>
          </p:cNvPr>
          <p:cNvSpPr/>
          <p:nvPr/>
        </p:nvSpPr>
        <p:spPr>
          <a:xfrm rot="10800000">
            <a:off x="6082156" y="5498917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F456D9-073F-4AC2-9DA5-893B9C084662}"/>
              </a:ext>
            </a:extLst>
          </p:cNvPr>
          <p:cNvSpPr txBox="1"/>
          <p:nvPr/>
        </p:nvSpPr>
        <p:spPr>
          <a:xfrm>
            <a:off x="5110634" y="59515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75%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2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C8C518-51D7-4528-90CC-03F38B98E792}"/>
              </a:ext>
            </a:extLst>
          </p:cNvPr>
          <p:cNvGrpSpPr/>
          <p:nvPr/>
        </p:nvGrpSpPr>
        <p:grpSpPr>
          <a:xfrm>
            <a:off x="791330" y="4263157"/>
            <a:ext cx="8576840" cy="1422878"/>
            <a:chOff x="1981200" y="1739422"/>
            <a:chExt cx="7896225" cy="1422878"/>
          </a:xfrm>
        </p:grpSpPr>
        <p:sp>
          <p:nvSpPr>
            <p:cNvPr id="27" name="직사각형 26"/>
            <p:cNvSpPr/>
            <p:nvPr/>
          </p:nvSpPr>
          <p:spPr>
            <a:xfrm>
              <a:off x="1981200" y="1739422"/>
              <a:ext cx="7896225" cy="1422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Pool of inputs (singly linked list)</a:t>
              </a: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02578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favored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Courier New" panose="02070309020205020404" pitchFamily="49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98567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O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94556" y="2269320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X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90546" y="2266441"/>
              <a:ext cx="1706914" cy="67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Input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favored: X</a:t>
              </a:r>
              <a:endParaRPr lang="en-GB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was_fuzzed</a:t>
              </a:r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: O</a:t>
              </a:r>
            </a:p>
          </p:txBody>
        </p:sp>
        <p:cxnSp>
          <p:nvCxnSpPr>
            <p:cNvPr id="11" name="직선 화살표 연결선 10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809492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805481" y="2604833"/>
              <a:ext cx="289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3"/>
              <a:endCxn id="10" idx="1"/>
            </p:cNvCxnSpPr>
            <p:nvPr/>
          </p:nvCxnSpPr>
          <p:spPr>
            <a:xfrm flipV="1">
              <a:off x="7801470" y="2601954"/>
              <a:ext cx="289076" cy="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3B9B9A9-1737-4D01-AD95-D1F5084C5718}"/>
              </a:ext>
            </a:extLst>
          </p:cNvPr>
          <p:cNvGrpSpPr/>
          <p:nvPr/>
        </p:nvGrpSpPr>
        <p:grpSpPr>
          <a:xfrm>
            <a:off x="792536" y="1819348"/>
            <a:ext cx="9521004" cy="2363041"/>
            <a:chOff x="1539432" y="3922759"/>
            <a:chExt cx="9175275" cy="251497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8E51088-531E-43B9-B0CC-BCA0C401794B}"/>
                </a:ext>
              </a:extLst>
            </p:cNvPr>
            <p:cNvSpPr/>
            <p:nvPr/>
          </p:nvSpPr>
          <p:spPr>
            <a:xfrm>
              <a:off x="1539432" y="3922759"/>
              <a:ext cx="9175275" cy="2514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62DBD-D3FD-4421-A2AE-6043AC817F7D}"/>
                </a:ext>
              </a:extLst>
            </p:cNvPr>
            <p:cNvSpPr txBox="1"/>
            <p:nvPr/>
          </p:nvSpPr>
          <p:spPr>
            <a:xfrm>
              <a:off x="1659206" y="4405270"/>
              <a:ext cx="1907153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Pool has pending favored inputs?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05EE41-6520-4CE2-BC20-CF5896383765}"/>
                </a:ext>
              </a:extLst>
            </p:cNvPr>
            <p:cNvSpPr txBox="1"/>
            <p:nvPr/>
          </p:nvSpPr>
          <p:spPr>
            <a:xfrm>
              <a:off x="4057746" y="4082105"/>
              <a:ext cx="1877085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one is pending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93ECB0-E980-4EC8-BD6B-D6BA24F559F1}"/>
                </a:ext>
              </a:extLst>
            </p:cNvPr>
            <p:cNvSpPr txBox="1"/>
            <p:nvPr/>
          </p:nvSpPr>
          <p:spPr>
            <a:xfrm>
              <a:off x="4419273" y="5133785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favored?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232240-C6C8-4D55-83FF-17B7248AAEC4}"/>
                </a:ext>
              </a:extLst>
            </p:cNvPr>
            <p:cNvSpPr txBox="1"/>
            <p:nvPr/>
          </p:nvSpPr>
          <p:spPr>
            <a:xfrm>
              <a:off x="6531365" y="5528287"/>
              <a:ext cx="1214132" cy="622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Current is fuzzed?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389DD-AF73-41EE-8368-01D37B7D8455}"/>
                </a:ext>
              </a:extLst>
            </p:cNvPr>
            <p:cNvSpPr txBox="1"/>
            <p:nvPr/>
          </p:nvSpPr>
          <p:spPr>
            <a:xfrm>
              <a:off x="6312433" y="3987449"/>
              <a:ext cx="209970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2F8BB7-5710-48CA-816D-EED100712F6A}"/>
                </a:ext>
              </a:extLst>
            </p:cNvPr>
            <p:cNvSpPr txBox="1"/>
            <p:nvPr/>
          </p:nvSpPr>
          <p:spPr>
            <a:xfrm>
              <a:off x="6193364" y="503868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0%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AEB55-C536-4969-8E1B-E409CE476CCB}"/>
                </a:ext>
              </a:extLst>
            </p:cNvPr>
            <p:cNvSpPr txBox="1"/>
            <p:nvPr/>
          </p:nvSpPr>
          <p:spPr>
            <a:xfrm>
              <a:off x="6326426" y="4435837"/>
              <a:ext cx="2085715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99%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CF74A-3EB6-4EB4-8AFA-2567C4D2AA25}"/>
                </a:ext>
              </a:extLst>
            </p:cNvPr>
            <p:cNvSpPr txBox="1"/>
            <p:nvPr/>
          </p:nvSpPr>
          <p:spPr>
            <a:xfrm>
              <a:off x="8542620" y="5399009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95%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92977D-459D-4F91-AAF1-C5B429618B5D}"/>
                </a:ext>
              </a:extLst>
            </p:cNvPr>
            <p:cNvSpPr txBox="1"/>
            <p:nvPr/>
          </p:nvSpPr>
          <p:spPr>
            <a:xfrm>
              <a:off x="8541981" y="5901391"/>
              <a:ext cx="2082718" cy="36032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Arial" panose="020B0604020202020204" pitchFamily="34" charset="0"/>
                </a:rPr>
                <a:t>Skip probability: 75%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DB7A03C-9473-4872-BE72-BF527B1302D8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 flipV="1">
              <a:off x="3566359" y="4393293"/>
              <a:ext cx="491387" cy="32316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4784D40-6E75-43F5-9C2F-22954A2C022F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>
              <a:off x="3566359" y="4716458"/>
              <a:ext cx="852914" cy="7285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771759A-2700-4451-8D91-B826E38CE2A4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5934831" y="4167610"/>
              <a:ext cx="377602" cy="2256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773452A-BE97-41D8-8622-9ECAF6A2370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5934831" y="4393293"/>
              <a:ext cx="391595" cy="2227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1C318E-B202-45CD-9590-ECC011718EE0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 flipV="1">
              <a:off x="5633405" y="5218848"/>
              <a:ext cx="559959" cy="2261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2B0DC80-4FE3-4EF5-A051-A8B3B50EE9F2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3405" y="5444973"/>
              <a:ext cx="897960" cy="3945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DC81BE1-9B9F-434B-BE6B-BE173303D9A7}"/>
                </a:ext>
              </a:extLst>
            </p:cNvPr>
            <p:cNvCxnSpPr>
              <a:cxnSpLocks/>
              <a:stCxn id="25" idx="3"/>
              <a:endCxn id="31" idx="1"/>
            </p:cNvCxnSpPr>
            <p:nvPr/>
          </p:nvCxnSpPr>
          <p:spPr>
            <a:xfrm flipV="1">
              <a:off x="7745497" y="5579170"/>
              <a:ext cx="797123" cy="2603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76268C3-3F4D-4B3C-9128-56A6FD92D950}"/>
                </a:ext>
              </a:extLst>
            </p:cNvPr>
            <p:cNvCxnSpPr>
              <a:cxnSpLocks/>
              <a:stCxn id="25" idx="3"/>
              <a:endCxn id="32" idx="1"/>
            </p:cNvCxnSpPr>
            <p:nvPr/>
          </p:nvCxnSpPr>
          <p:spPr>
            <a:xfrm>
              <a:off x="7745497" y="5839474"/>
              <a:ext cx="796484" cy="242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9A1A0C-0D78-4404-8CDB-EB5EE7F1AE6D}"/>
                </a:ext>
              </a:extLst>
            </p:cNvPr>
            <p:cNvSpPr txBox="1"/>
            <p:nvPr/>
          </p:nvSpPr>
          <p:spPr>
            <a:xfrm>
              <a:off x="3543290" y="4148922"/>
              <a:ext cx="539378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yes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7D5C21-0E0C-4844-BC5C-3AEED3DC1495}"/>
                </a:ext>
              </a:extLst>
            </p:cNvPr>
            <p:cNvSpPr txBox="1"/>
            <p:nvPr/>
          </p:nvSpPr>
          <p:spPr>
            <a:xfrm>
              <a:off x="3716569" y="5005545"/>
              <a:ext cx="450764" cy="39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no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0D2BD3-6F3C-4790-8ABD-958B0BE805A2}"/>
              </a:ext>
            </a:extLst>
          </p:cNvPr>
          <p:cNvSpPr txBox="1"/>
          <p:nvPr/>
        </p:nvSpPr>
        <p:spPr>
          <a:xfrm>
            <a:off x="705932" y="133847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can skip inputs in the pool with probability decided by the following algorithm: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382C3C-A4AA-4B07-B36B-1AA2E301B2A1}"/>
              </a:ext>
            </a:extLst>
          </p:cNvPr>
          <p:cNvSpPr txBox="1"/>
          <p:nvPr/>
        </p:nvSpPr>
        <p:spPr>
          <a:xfrm>
            <a:off x="8373957" y="1744529"/>
            <a:ext cx="34043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pending favored is an input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favored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en-US" altLang="ko-KR" sz="16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fuzzed yet</a:t>
            </a:r>
          </a:p>
        </p:txBody>
      </p:sp>
      <p:sp>
        <p:nvSpPr>
          <p:cNvPr id="38" name="제목 2">
            <a:extLst>
              <a:ext uri="{FF2B5EF4-FFF2-40B4-BE49-F238E27FC236}">
                <a16:creationId xmlns:a16="http://schemas.microsoft.com/office/drawing/2014/main" id="{17C1E3D9-749E-44FF-AB04-63F74CED7CB0}"/>
              </a:ext>
            </a:extLst>
          </p:cNvPr>
          <p:cNvSpPr txBox="1">
            <a:spLocks/>
          </p:cNvSpPr>
          <p:nvPr/>
        </p:nvSpPr>
        <p:spPr>
          <a:xfrm>
            <a:off x="456039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Selecting Input from Pool (3/4)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0DA1D540-2A04-4E57-A8BF-590570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itchFamily="34" charset="0"/>
              </a:rPr>
              <a:pPr/>
              <a:t>16</a:t>
            </a:fld>
            <a:endParaRPr lang="en-US" dirty="0">
              <a:solidFill>
                <a:srgbClr val="464653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8DEC85-1A77-4C13-9C36-F6DCC1B90772}"/>
              </a:ext>
            </a:extLst>
          </p:cNvPr>
          <p:cNvSpPr txBox="1"/>
          <p:nvPr/>
        </p:nvSpPr>
        <p:spPr>
          <a:xfrm>
            <a:off x="5506670" y="-1676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6ABC1-766A-4D71-A2D0-D87C02B6B829}"/>
              </a:ext>
            </a:extLst>
          </p:cNvPr>
          <p:cNvSpPr txBox="1"/>
          <p:nvPr/>
        </p:nvSpPr>
        <p:spPr>
          <a:xfrm>
            <a:off x="5296213" y="1814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4899CA-7E6F-4B84-824D-679798E97A45}"/>
              </a:ext>
            </a:extLst>
          </p:cNvPr>
          <p:cNvSpPr txBox="1"/>
          <p:nvPr/>
        </p:nvSpPr>
        <p:spPr>
          <a:xfrm>
            <a:off x="5100269" y="28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95327-46EA-4321-9F94-27E6BF12D5E8}"/>
              </a:ext>
            </a:extLst>
          </p:cNvPr>
          <p:cNvSpPr txBox="1"/>
          <p:nvPr/>
        </p:nvSpPr>
        <p:spPr>
          <a:xfrm>
            <a:off x="7386269" y="319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04E74-56C0-440E-A00D-7E54E6A26C81}"/>
              </a:ext>
            </a:extLst>
          </p:cNvPr>
          <p:cNvSpPr txBox="1"/>
          <p:nvPr/>
        </p:nvSpPr>
        <p:spPr>
          <a:xfrm>
            <a:off x="7364497" y="36647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0C820-9F86-4CBD-B0F4-ADA8845CF4BB}"/>
              </a:ext>
            </a:extLst>
          </p:cNvPr>
          <p:cNvSpPr txBox="1"/>
          <p:nvPr/>
        </p:nvSpPr>
        <p:spPr>
          <a:xfrm>
            <a:off x="5122040" y="33236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B1C509-5656-40DC-AC2D-A224FA38370A}"/>
              </a:ext>
            </a:extLst>
          </p:cNvPr>
          <p:cNvSpPr txBox="1"/>
          <p:nvPr/>
        </p:nvSpPr>
        <p:spPr>
          <a:xfrm>
            <a:off x="5288954" y="22858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28E1E1A-C1F1-4A63-8411-E384C539DBE5}"/>
              </a:ext>
            </a:extLst>
          </p:cNvPr>
          <p:cNvSpPr/>
          <p:nvPr/>
        </p:nvSpPr>
        <p:spPr>
          <a:xfrm rot="10800000">
            <a:off x="8284952" y="5509330"/>
            <a:ext cx="266218" cy="39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50ED22-A29C-41BE-B910-60971A92F04A}"/>
              </a:ext>
            </a:extLst>
          </p:cNvPr>
          <p:cNvSpPr txBox="1"/>
          <p:nvPr/>
        </p:nvSpPr>
        <p:spPr>
          <a:xfrm>
            <a:off x="7446540" y="59436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Skip with 95% chance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04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295987" y="1549174"/>
            <a:ext cx="11605729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selected input file is fuzzed using the following fuzzing methods in order: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bits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Byteflip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flip 1 or 2 or 4 bytes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Arithmetic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add or subtract an integer up to 35 to 8-bit or 16-bit or 32-bit values of the input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Interest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similar to arithmetic, but overwrite interesting values instead of add or subtract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Extras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overwrite or insert to the input using user-given or auto-generated terms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Havoc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makes a random number of modifications to the input using the above 5 methods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Splice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splice the input with another in the pool and apply havoc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59783F2D-1844-4083-82B7-B885F4577B4A}"/>
              </a:ext>
            </a:extLst>
          </p:cNvPr>
          <p:cNvSpPr txBox="1">
            <a:spLocks/>
          </p:cNvSpPr>
          <p:nvPr/>
        </p:nvSpPr>
        <p:spPr>
          <a:xfrm>
            <a:off x="409384" y="240522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Fuzzing/Mutating Input Bytes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37001E6F-123D-4D81-A129-89B4976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66" y="1515777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flips L bits at a time, stepping over the input file by S-bit increments. The possible L/S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1/1, 2/1 and 4/1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8/8, 16/8, 32/8 for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byteflip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 The following input (of size 1 byte)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2/1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601357" y="3543054"/>
          <a:ext cx="210686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838200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276219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714238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152257" y="491249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838200" y="5581856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276219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714238" y="5576004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3" name="제목 2">
            <a:extLst>
              <a:ext uri="{FF2B5EF4-FFF2-40B4-BE49-F238E27FC236}">
                <a16:creationId xmlns:a16="http://schemas.microsoft.com/office/drawing/2014/main" id="{5733C782-F244-429E-9575-B4C072CB376A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bitflip, </a:t>
            </a:r>
            <a:r>
              <a:rPr lang="en-US" altLang="ko-KR" sz="3800" b="1" u="none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byteflip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9B2A1B1D-DC9C-4FCF-B802-042CEC8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07570" y="1422459"/>
            <a:ext cx="104886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adds or subtracts integers ranging from 1 to 35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16/8, and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468915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587620" y="340582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313392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311598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981243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099948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407855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526560" y="4746339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4474439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4456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5081619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*add 2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500508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968503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087208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1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395115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7513820" y="563497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536307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534513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5970250"/>
            <a:ext cx="210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*subtract 2 from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593725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(up to 35)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054EB18D-D682-43EC-8C5F-D4D91D907F8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arithmetic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ABFFD4E7-DFC4-46CA-8D42-AF130B8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19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3248188" y="1723774"/>
            <a:ext cx="5644334" cy="3802398"/>
            <a:chOff x="672" y="1296"/>
            <a:chExt cx="4416" cy="2448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672" y="3744"/>
              <a:ext cx="4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V="1">
              <a:off x="672" y="1296"/>
              <a:ext cx="0" cy="24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defTabSz="342900" latinLnBrk="1"/>
              <a:endParaRPr lang="ko-KR" altLang="en-US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319760" y="1821434"/>
            <a:ext cx="938077" cy="5078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Reliability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453164" y="5589757"/>
            <a:ext cx="1518046" cy="30008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342900" latinLnBrk="1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Testing Cost</a:t>
            </a:r>
            <a:endParaRPr lang="en-US" altLang="ko-KR" sz="135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8986CA6-82AB-45C9-B2EF-44B4CE5F8093}"/>
              </a:ext>
            </a:extLst>
          </p:cNvPr>
          <p:cNvSpPr txBox="1">
            <a:spLocks noChangeArrowheads="1"/>
          </p:cNvSpPr>
          <p:nvPr/>
        </p:nvSpPr>
        <p:spPr>
          <a:xfrm>
            <a:off x="246749" y="334864"/>
            <a:ext cx="10726051" cy="420290"/>
          </a:xfrm>
          <a:prstGeom prst="rect">
            <a:avLst/>
          </a:prstGeom>
          <a:effectLst>
            <a:outerShdw blurRad="88900" dist="38100" dir="2700000" algn="t" rotWithShape="0">
              <a:prstClr val="black">
                <a:alpha val="8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altLang="ko-KR" sz="2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Various SW Testing Techniques w/ Different Cost and Effectiveness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6BFED9-A660-4ACF-92C8-7CC116787E2B}"/>
              </a:ext>
            </a:extLst>
          </p:cNvPr>
          <p:cNvSpPr/>
          <p:nvPr/>
        </p:nvSpPr>
        <p:spPr>
          <a:xfrm>
            <a:off x="3382053" y="3793888"/>
            <a:ext cx="2792656" cy="166870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>
              <a:noFill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0CBC7CF-0FB3-4633-AD99-516DB887DF26}"/>
              </a:ext>
            </a:extLst>
          </p:cNvPr>
          <p:cNvSpPr/>
          <p:nvPr/>
        </p:nvSpPr>
        <p:spPr>
          <a:xfrm>
            <a:off x="6000384" y="1821434"/>
            <a:ext cx="2792656" cy="20647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ko-KR" altLang="en-US" sz="1350" baseline="-25000">
              <a:noFill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F79EF0-C11C-4F98-88D4-E51102111B2B}"/>
              </a:ext>
            </a:extLst>
          </p:cNvPr>
          <p:cNvSpPr/>
          <p:nvPr/>
        </p:nvSpPr>
        <p:spPr>
          <a:xfrm>
            <a:off x="3412093" y="5004651"/>
            <a:ext cx="885825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Rand. </a:t>
            </a:r>
            <a:b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0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6FBB512-CCC2-40F7-A5EE-898C9FC935E3}"/>
              </a:ext>
            </a:extLst>
          </p:cNvPr>
          <p:cNvSpPr/>
          <p:nvPr/>
        </p:nvSpPr>
        <p:spPr>
          <a:xfrm>
            <a:off x="3855005" y="4646233"/>
            <a:ext cx="1246860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Req. based</a:t>
            </a:r>
            <a:b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D575E8-1F1C-4CA0-9338-3B8D582B9E57}"/>
              </a:ext>
            </a:extLst>
          </p:cNvPr>
          <p:cNvSpPr/>
          <p:nvPr/>
        </p:nvSpPr>
        <p:spPr>
          <a:xfrm>
            <a:off x="5247082" y="3825792"/>
            <a:ext cx="906288" cy="464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342900"/>
            <a:r>
              <a:rPr lang="en-US" altLang="ko-KR" sz="12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Equiv. Partition. Testing </a:t>
            </a:r>
            <a:endParaRPr lang="ko-KR" altLang="en-US" sz="12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12A761-8E68-42EA-AF54-E3026B4ABCF3}"/>
              </a:ext>
            </a:extLst>
          </p:cNvPr>
          <p:cNvSpPr/>
          <p:nvPr/>
        </p:nvSpPr>
        <p:spPr>
          <a:xfrm>
            <a:off x="4567943" y="4253739"/>
            <a:ext cx="1149869" cy="42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T-way</a:t>
            </a:r>
            <a:r>
              <a:rPr lang="ko-KR" altLang="en-US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950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950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0332554-85A6-4EA0-B998-E15FE407EC65}"/>
              </a:ext>
            </a:extLst>
          </p:cNvPr>
          <p:cNvSpPr/>
          <p:nvPr/>
        </p:nvSpPr>
        <p:spPr>
          <a:xfrm>
            <a:off x="6081083" y="3429001"/>
            <a:ext cx="825588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 defTabSz="342900"/>
            <a:r>
              <a:rPr lang="en-US" altLang="ko-KR" baseline="-250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Stmt. Testing</a:t>
            </a:r>
            <a:endParaRPr lang="ko-KR" altLang="en-US" baseline="-250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E62E63C-B20F-431D-BB44-746DC95F07DA}"/>
              </a:ext>
            </a:extLst>
          </p:cNvPr>
          <p:cNvSpPr/>
          <p:nvPr/>
        </p:nvSpPr>
        <p:spPr>
          <a:xfrm>
            <a:off x="6543963" y="3041355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35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Testing</a:t>
            </a:r>
            <a:endParaRPr lang="ko-KR" altLang="en-US" sz="135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0C99EE1-8519-4154-AB22-ECC28377CA83}"/>
              </a:ext>
            </a:extLst>
          </p:cNvPr>
          <p:cNvSpPr/>
          <p:nvPr/>
        </p:nvSpPr>
        <p:spPr>
          <a:xfrm>
            <a:off x="7432353" y="2284551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Concolic</a:t>
            </a:r>
            <a:r>
              <a:rPr lang="ko-KR" altLang="en-US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</a:t>
            </a:r>
            <a:endParaRPr lang="ko-KR" altLang="en-US" sz="120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38ED-C18E-450B-9C61-B3C26E42F5AB}"/>
              </a:ext>
            </a:extLst>
          </p:cNvPr>
          <p:cNvSpPr txBox="1"/>
          <p:nvPr/>
        </p:nvSpPr>
        <p:spPr>
          <a:xfrm>
            <a:off x="3925778" y="3514716"/>
            <a:ext cx="1340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altLang="ko-KR" sz="1350">
                <a:solidFill>
                  <a:srgbClr val="FFC000"/>
                </a:solidFill>
                <a:latin typeface="Calibri" panose="020F0502020204030204"/>
                <a:ea typeface="맑은 고딕" panose="020B0503020000020004" pitchFamily="50" charset="-127"/>
              </a:rPr>
              <a:t>Blackbox Testing</a:t>
            </a:r>
            <a:endParaRPr lang="ko-KR" altLang="en-US" sz="1350">
              <a:solidFill>
                <a:srgbClr val="FFC00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2AE87-9D27-4C15-B019-822AF033BF5D}"/>
              </a:ext>
            </a:extLst>
          </p:cNvPr>
          <p:cNvSpPr txBox="1"/>
          <p:nvPr/>
        </p:nvSpPr>
        <p:spPr>
          <a:xfrm>
            <a:off x="6521583" y="1488171"/>
            <a:ext cx="180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altLang="ko-KR" sz="2100" baseline="-25000">
                <a:solidFill>
                  <a:srgbClr val="00B050"/>
                </a:solidFill>
                <a:latin typeface="Calibri" panose="020F0502020204030204"/>
                <a:ea typeface="맑은 고딕" panose="020B0503020000020004" pitchFamily="50" charset="-127"/>
              </a:rPr>
              <a:t>Whitebox Testing</a:t>
            </a:r>
            <a:endParaRPr lang="ko-KR" altLang="en-US" sz="2100" baseline="-25000">
              <a:solidFill>
                <a:srgbClr val="00B050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3A9DD-7BB2-48B1-98A0-DC623ED93984}"/>
              </a:ext>
            </a:extLst>
          </p:cNvPr>
          <p:cNvSpPr txBox="1"/>
          <p:nvPr/>
        </p:nvSpPr>
        <p:spPr>
          <a:xfrm>
            <a:off x="6754819" y="4551822"/>
            <a:ext cx="18403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/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테스팅 국어 사전 </a:t>
            </a:r>
            <a:br>
              <a:rPr lang="en-US" altLang="ko-KR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50" i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http://dic.sten.or.kr/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4B907DF-8DC6-4E90-8BEF-CB4A136C14D1}"/>
              </a:ext>
            </a:extLst>
          </p:cNvPr>
          <p:cNvSpPr/>
          <p:nvPr/>
        </p:nvSpPr>
        <p:spPr>
          <a:xfrm>
            <a:off x="7087245" y="2665114"/>
            <a:ext cx="1096838" cy="39679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975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Search-based Testing</a:t>
            </a:r>
            <a:endParaRPr lang="ko-KR" altLang="en-US" sz="975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BC601F-4B01-4F84-910B-9E702C72BD03}"/>
              </a:ext>
            </a:extLst>
          </p:cNvPr>
          <p:cNvSpPr/>
          <p:nvPr/>
        </p:nvSpPr>
        <p:spPr>
          <a:xfrm>
            <a:off x="7886681" y="1887761"/>
            <a:ext cx="886820" cy="3967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342900"/>
            <a:r>
              <a:rPr lang="en-US" altLang="ko-KR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Checking</a:t>
            </a:r>
            <a:endParaRPr lang="ko-KR" altLang="en-US" sz="11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37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688909" y="1459797"/>
            <a:ext cx="104886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values to 8-bit, 16-bit and 32-bit values of the input while stepping over by 8 bits.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interest 16/8, and interest 32/8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interesting values are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8-bit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-128, -1, 0, 1, 16, 32, 64, 100, 127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16-bit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-32768, -129, 128, 255, 256, 512, 1000, 1024, 4096, 32767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interesting 32-bit values: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-2147483648, -100663046, -32769, 32768, 65535, 65536, 100663045, 2147483647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2FF98B2-23AD-4146-86EE-D9B7DE7F3F24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(1/2)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9483D1E-6423-453F-8FF8-950BE8F8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20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581096"/>
            <a:ext cx="10488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2 bytes) is represented in bits as follows: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apply interest 8/8 to the input,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468915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587620" y="233673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3" y="206483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118" y="204689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981243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3099948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8671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5446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1411" y="4077841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407855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526560" y="3742561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5283" y="347066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72058" y="3452723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8023" y="4077841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5265" y="372553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968503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087208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5931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2706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8671" y="4966472"/>
            <a:ext cx="225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-128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395115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7513820" y="4631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22543" y="4359292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1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59318" y="4341354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5283" y="4966472"/>
            <a:ext cx="204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*overwrite -1 to byte 2</a:t>
            </a:r>
            <a:endParaRPr lang="en-GB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32525" y="461416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 </a:t>
            </a:r>
            <a:endParaRPr lang="en-GB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104CCECB-D565-436F-B2AF-D6345168351C}"/>
              </a:ext>
            </a:extLst>
          </p:cNvPr>
          <p:cNvSpPr txBox="1">
            <a:spLocks/>
          </p:cNvSpPr>
          <p:nvPr/>
        </p:nvSpPr>
        <p:spPr>
          <a:xfrm>
            <a:off x="409384" y="231191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interest (2/2)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1980E060-0562-45DD-906B-EDD68E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21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6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726227" y="1515779"/>
            <a:ext cx="107317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overwrites or inserts dictionary terms to the input. The dictionary terms can be given by the user or automatically generated by the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fuzzer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 The possible variants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extras (over), user extras(insert) - overwrite or insert user given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auto extras (over), auto extras(insert) - overwrite or insert auto generated terms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Example. The following input (of size 8 bytes) is represented in characters:</a:t>
            </a: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나눔스퀘어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If we overwrite an arbitrary dictionary term “int”, it will produce the following fuzzed inputs: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029085" y="3622610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57F5BD-0293-40AF-873F-CE82D1460F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932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305AD21-C823-4C33-9793-72C8776059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0121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484B2A9-7546-4BC0-A109-1E3619E748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310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f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E5EE57D-5A1D-4E3C-BF16-DF5124904E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4993" y="5092192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g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290B055-E3BE-417C-A5BD-AC0B384F1B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932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h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9236C06-D0FB-4948-8463-9699972C5B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01213" y="5802355"/>
          <a:ext cx="210686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58">
                  <a:extLst>
                    <a:ext uri="{9D8B030D-6E8A-4147-A177-3AD203B41FA5}">
                      <a16:colId xmlns:a16="http://schemas.microsoft.com/office/drawing/2014/main" val="2543208554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64546388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83286558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172338542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491141555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547924051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316786859"/>
                    </a:ext>
                  </a:extLst>
                </a:gridCol>
                <a:gridCol w="263358">
                  <a:extLst>
                    <a:ext uri="{9D8B030D-6E8A-4147-A177-3AD203B41FA5}">
                      <a16:colId xmlns:a16="http://schemas.microsoft.com/office/drawing/2014/main" val="2509814889"/>
                    </a:ext>
                  </a:extLst>
                </a:gridCol>
              </a:tblGrid>
              <a:tr h="29098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a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b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c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e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나눔스퀘어" panose="020B0600000101010101" pitchFamily="50" charset="-127"/>
                        </a:rPr>
                        <a:t>i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n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스퀘어" panose="020B0600000101010101" pitchFamily="50" charset="-127"/>
                        </a:rPr>
                        <a:t>t</a:t>
                      </a:r>
                      <a:endParaRPr lang="en-GB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46638"/>
                  </a:ext>
                </a:extLst>
              </a:tr>
            </a:tbl>
          </a:graphicData>
        </a:graphic>
      </p:graphicFrame>
      <p:sp>
        <p:nvSpPr>
          <p:cNvPr id="12" name="제목 2">
            <a:extLst>
              <a:ext uri="{FF2B5EF4-FFF2-40B4-BE49-F238E27FC236}">
                <a16:creationId xmlns:a16="http://schemas.microsoft.com/office/drawing/2014/main" id="{82521A65-3D0A-40E1-86E3-A3E724AE73BE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extras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F337BB9A-FFE1-4527-9D2D-24D005B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22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200" y="1129079"/>
            <a:ext cx="10488634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AFL makes a random number (max 128) of random edits to the input. The number of fuzzed inputs produced is proportional to the performance score of the input.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list of possible edits are as follows: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bitflip 1/1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interest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arith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8/8, 16/8, 32/8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User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), auto extra 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over,insert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Set a random byte to a random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Remove random number of bytes from random 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Copy random number of bytes to random location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FA02E8E-93A3-45C0-83DE-7FED00339E33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havoc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FF6E617-9722-44CC-AE9E-ADBAB6FE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6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5D9ED7-6F7C-4A4D-A10B-C0D54565434E}"/>
              </a:ext>
            </a:extLst>
          </p:cNvPr>
          <p:cNvSpPr/>
          <p:nvPr/>
        </p:nvSpPr>
        <p:spPr>
          <a:xfrm>
            <a:off x="5112275" y="4344931"/>
            <a:ext cx="168751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3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7B652-200D-46CB-BBFD-77D747F35E9C}"/>
              </a:ext>
            </a:extLst>
          </p:cNvPr>
          <p:cNvSpPr txBox="1"/>
          <p:nvPr/>
        </p:nvSpPr>
        <p:spPr>
          <a:xfrm>
            <a:off x="838199" y="1767706"/>
            <a:ext cx="1084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The splices together the current input with another at a random position and applies havoc.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C4526E-2A66-42CF-A2D5-51BC3DF51EE7}"/>
              </a:ext>
            </a:extLst>
          </p:cNvPr>
          <p:cNvSpPr/>
          <p:nvPr/>
        </p:nvSpPr>
        <p:spPr>
          <a:xfrm>
            <a:off x="4075421" y="2662307"/>
            <a:ext cx="1701479" cy="54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1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FB42E7-8F67-4211-BC77-E8F23EEBBBA4}"/>
              </a:ext>
            </a:extLst>
          </p:cNvPr>
          <p:cNvSpPr/>
          <p:nvPr/>
        </p:nvSpPr>
        <p:spPr>
          <a:xfrm>
            <a:off x="6090381" y="2662307"/>
            <a:ext cx="1701479" cy="544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Input 2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93DA68B-6134-4658-822E-601E66ADAF21}"/>
              </a:ext>
            </a:extLst>
          </p:cNvPr>
          <p:cNvSpPr/>
          <p:nvPr/>
        </p:nvSpPr>
        <p:spPr>
          <a:xfrm>
            <a:off x="5662118" y="3432416"/>
            <a:ext cx="601883" cy="686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344652902a.png (246Ã80)">
            <a:extLst>
              <a:ext uri="{FF2B5EF4-FFF2-40B4-BE49-F238E27FC236}">
                <a16:creationId xmlns:a16="http://schemas.microsoft.com/office/drawing/2014/main" id="{98ABA2B6-F5C7-43ED-A9E4-5E71388F3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88"/>
          <a:stretch/>
        </p:blipFill>
        <p:spPr bwMode="auto">
          <a:xfrm>
            <a:off x="5112275" y="4344931"/>
            <a:ext cx="908540" cy="5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9799D1B2-C8D0-444A-BFE0-1F68C2CECF31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Inputs – splice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72888653-9DA5-46B4-BC6C-8B0BE6CC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24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5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FAD4D081-4F8D-42E1-9E9C-A8709519458F}"/>
              </a:ext>
            </a:extLst>
          </p:cNvPr>
          <p:cNvSpPr/>
          <p:nvPr/>
        </p:nvSpPr>
        <p:spPr>
          <a:xfrm rot="10800000">
            <a:off x="3403366" y="4576117"/>
            <a:ext cx="5089820" cy="1285336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접힌 도형 10"/>
          <p:cNvSpPr/>
          <p:nvPr/>
        </p:nvSpPr>
        <p:spPr>
          <a:xfrm flipV="1">
            <a:off x="2100672" y="1453974"/>
            <a:ext cx="651828" cy="834495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8070" y="1705937"/>
            <a:ext cx="116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 flipV="1">
            <a:off x="2426586" y="1635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587" y="169703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script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모서리가 접힌 도형 15"/>
          <p:cNvSpPr/>
          <p:nvPr/>
        </p:nvSpPr>
        <p:spPr>
          <a:xfrm flipV="1">
            <a:off x="1987061" y="2033884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4969" y="2208554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Jpeg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 flipV="1">
            <a:off x="2588677" y="2255390"/>
            <a:ext cx="651828" cy="828817"/>
          </a:xfrm>
          <a:prstGeom prst="foldedCorner">
            <a:avLst>
              <a:gd name="adj" fmla="val 18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942" y="2426007"/>
            <a:ext cx="118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txt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file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437007" y="2004156"/>
            <a:ext cx="595615" cy="6872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4451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0662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98793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3715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6863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53559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923403" y="2129989"/>
            <a:ext cx="602762" cy="4500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Mut</a:t>
            </a:r>
            <a:endParaRPr lang="ko-KR" altLang="en-US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5586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57757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49928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34850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19772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04694" y="2140981"/>
            <a:ext cx="384922" cy="3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0821" y="2231161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138" y="1730122"/>
            <a:ext cx="21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Sequence of bytes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48320" y="1730122"/>
            <a:ext cx="1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New test case!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38372" y="2198098"/>
            <a:ext cx="45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제목 2">
            <a:extLst>
              <a:ext uri="{FF2B5EF4-FFF2-40B4-BE49-F238E27FC236}">
                <a16:creationId xmlns:a16="http://schemas.microsoft.com/office/drawing/2014/main" id="{C53B87DD-043C-445B-993A-8E9F437B490D}"/>
              </a:ext>
            </a:extLst>
          </p:cNvPr>
          <p:cNvSpPr txBox="1">
            <a:spLocks/>
          </p:cNvSpPr>
          <p:nvPr/>
        </p:nvSpPr>
        <p:spPr>
          <a:xfrm>
            <a:off x="254497" y="212529"/>
            <a:ext cx="108511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- Automated Test Input Generation via Random Mutation</a:t>
            </a:r>
            <a:r>
              <a:rPr lang="ko-KR" altLang="en-US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슬라이드 번호 개체 틀 3">
            <a:extLst>
              <a:ext uri="{FF2B5EF4-FFF2-40B4-BE49-F238E27FC236}">
                <a16:creationId xmlns:a16="http://schemas.microsoft.com/office/drawing/2014/main" id="{A110A4F3-658C-43B5-BCA3-CF70BED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603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3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0D13926-A2A6-479D-A4F3-754B28820985}"/>
              </a:ext>
            </a:extLst>
          </p:cNvPr>
          <p:cNvSpPr/>
          <p:nvPr/>
        </p:nvSpPr>
        <p:spPr>
          <a:xfrm>
            <a:off x="895823" y="4481543"/>
            <a:ext cx="1950036" cy="144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Pool of Test Input Files</a:t>
            </a:r>
            <a:endParaRPr lang="ko-KR" altLang="en-US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241C9A-46B2-428D-A620-D03A8F131E24}"/>
              </a:ext>
            </a:extLst>
          </p:cNvPr>
          <p:cNvSpPr/>
          <p:nvPr/>
        </p:nvSpPr>
        <p:spPr>
          <a:xfrm>
            <a:off x="4110402" y="3846132"/>
            <a:ext cx="1919214" cy="682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Selected Test Input File</a:t>
            </a:r>
            <a:endParaRPr lang="ko-KR" altLang="en-US" sz="16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6513AE-81CA-4660-8C5C-2207B49CB738}"/>
              </a:ext>
            </a:extLst>
          </p:cNvPr>
          <p:cNvSpPr/>
          <p:nvPr/>
        </p:nvSpPr>
        <p:spPr>
          <a:xfrm rot="19986018">
            <a:off x="2864364" y="4019585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1. Selection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DC3B3A6-757E-4E59-A160-9F5C57AA9B48}"/>
              </a:ext>
            </a:extLst>
          </p:cNvPr>
          <p:cNvSpPr/>
          <p:nvPr/>
        </p:nvSpPr>
        <p:spPr>
          <a:xfrm>
            <a:off x="6183576" y="3587992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2. Mutation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별: 꼭짓점 7개 41">
            <a:extLst>
              <a:ext uri="{FF2B5EF4-FFF2-40B4-BE49-F238E27FC236}">
                <a16:creationId xmlns:a16="http://schemas.microsoft.com/office/drawing/2014/main" id="{F984CE06-698B-45B4-9E66-8A414A6C8710}"/>
              </a:ext>
            </a:extLst>
          </p:cNvPr>
          <p:cNvSpPr/>
          <p:nvPr/>
        </p:nvSpPr>
        <p:spPr>
          <a:xfrm>
            <a:off x="7439139" y="31689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별: 꼭짓점 7개 42">
            <a:extLst>
              <a:ext uri="{FF2B5EF4-FFF2-40B4-BE49-F238E27FC236}">
                <a16:creationId xmlns:a16="http://schemas.microsoft.com/office/drawing/2014/main" id="{B08B5F8C-1506-45CC-BFFE-56E60DFB3F07}"/>
              </a:ext>
            </a:extLst>
          </p:cNvPr>
          <p:cNvSpPr/>
          <p:nvPr/>
        </p:nvSpPr>
        <p:spPr>
          <a:xfrm>
            <a:off x="7591539" y="33213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</a:t>
            </a:r>
            <a:r>
              <a:rPr lang="en-US" altLang="ko-KR" sz="1600" dirty="0" err="1">
                <a:solidFill>
                  <a:schemeClr val="bg1"/>
                </a:solidFill>
              </a:rPr>
              <a:t>File1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별: 꼭짓점 7개 43">
            <a:extLst>
              <a:ext uri="{FF2B5EF4-FFF2-40B4-BE49-F238E27FC236}">
                <a16:creationId xmlns:a16="http://schemas.microsoft.com/office/drawing/2014/main" id="{B05038CD-53EB-4640-9633-FC3FBEEF363F}"/>
              </a:ext>
            </a:extLst>
          </p:cNvPr>
          <p:cNvSpPr/>
          <p:nvPr/>
        </p:nvSpPr>
        <p:spPr>
          <a:xfrm>
            <a:off x="7743939" y="3473746"/>
            <a:ext cx="1277252" cy="1212011"/>
          </a:xfrm>
          <a:prstGeom prst="star7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Mut. Input File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F0B62A0-C2F3-4551-81A7-5F0699239A11}"/>
              </a:ext>
            </a:extLst>
          </p:cNvPr>
          <p:cNvSpPr/>
          <p:nvPr/>
        </p:nvSpPr>
        <p:spPr>
          <a:xfrm rot="1953129">
            <a:off x="9180319" y="3763606"/>
            <a:ext cx="1277252" cy="9678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3. Target Runs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별: 꼭짓점 6개 7">
            <a:extLst>
              <a:ext uri="{FF2B5EF4-FFF2-40B4-BE49-F238E27FC236}">
                <a16:creationId xmlns:a16="http://schemas.microsoft.com/office/drawing/2014/main" id="{CF616949-CB3B-4A2F-8D1F-5C3B079C952F}"/>
              </a:ext>
            </a:extLst>
          </p:cNvPr>
          <p:cNvSpPr/>
          <p:nvPr/>
        </p:nvSpPr>
        <p:spPr>
          <a:xfrm>
            <a:off x="9904921" y="45290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1" name="별: 꼭짓점 6개 50">
            <a:extLst>
              <a:ext uri="{FF2B5EF4-FFF2-40B4-BE49-F238E27FC236}">
                <a16:creationId xmlns:a16="http://schemas.microsoft.com/office/drawing/2014/main" id="{641ED25D-C021-412D-A08E-83494B8025ED}"/>
              </a:ext>
            </a:extLst>
          </p:cNvPr>
          <p:cNvSpPr/>
          <p:nvPr/>
        </p:nvSpPr>
        <p:spPr>
          <a:xfrm>
            <a:off x="10057321" y="46814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2" name="별: 꼭짓점 6개 51">
            <a:extLst>
              <a:ext uri="{FF2B5EF4-FFF2-40B4-BE49-F238E27FC236}">
                <a16:creationId xmlns:a16="http://schemas.microsoft.com/office/drawing/2014/main" id="{287EEFEA-39A7-4B77-A4CD-43EC1939C049}"/>
              </a:ext>
            </a:extLst>
          </p:cNvPr>
          <p:cNvSpPr/>
          <p:nvPr/>
        </p:nvSpPr>
        <p:spPr>
          <a:xfrm>
            <a:off x="10209721" y="4833866"/>
            <a:ext cx="1186249" cy="1345924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</a:rPr>
              <a:t>Cov</a:t>
            </a:r>
            <a:r>
              <a:rPr lang="en-US" altLang="ko-KR" sz="1600" dirty="0">
                <a:solidFill>
                  <a:schemeClr val="bg1"/>
                </a:solidFill>
              </a:rPr>
              <a:t>. Result of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C0E1AF43-8237-4A9E-A02B-335A22456DCF}"/>
              </a:ext>
            </a:extLst>
          </p:cNvPr>
          <p:cNvSpPr/>
          <p:nvPr/>
        </p:nvSpPr>
        <p:spPr>
          <a:xfrm rot="10800000">
            <a:off x="5456831" y="5407593"/>
            <a:ext cx="4448087" cy="1054326"/>
          </a:xfrm>
          <a:prstGeom prst="bentUpArrow">
            <a:avLst>
              <a:gd name="adj1" fmla="val 28312"/>
              <a:gd name="adj2" fmla="val 33280"/>
              <a:gd name="adj3" fmla="val 332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FB2D3-BBBB-4AA4-B65F-A9C9FCDD0936}"/>
              </a:ext>
            </a:extLst>
          </p:cNvPr>
          <p:cNvSpPr txBox="1"/>
          <p:nvPr/>
        </p:nvSpPr>
        <p:spPr>
          <a:xfrm>
            <a:off x="4184289" y="5406908"/>
            <a:ext cx="419946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4. Store or Remove Mutated Test Input Files</a:t>
            </a:r>
            <a:endParaRPr lang="ko-KR" altLang="en-US" dirty="0"/>
          </a:p>
        </p:txBody>
      </p:sp>
      <p:pic>
        <p:nvPicPr>
          <p:cNvPr id="1026" name="Picture 2" descr="Trash can - Free professions and jobs icons">
            <a:extLst>
              <a:ext uri="{FF2B5EF4-FFF2-40B4-BE49-F238E27FC236}">
                <a16:creationId xmlns:a16="http://schemas.microsoft.com/office/drawing/2014/main" id="{E8F084A6-40A2-42EB-A647-02349C9A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25" y="6056614"/>
            <a:ext cx="725423" cy="7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1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8"/>
    </mc:Choice>
    <mc:Fallback xmlns="">
      <p:transition spd="slow" advTm="475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241795" y="1264085"/>
            <a:ext cx="532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test input file to select to mutate? 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80386"/>
              </p:ext>
            </p:extLst>
          </p:nvPr>
        </p:nvGraphicFramePr>
        <p:xfrm>
          <a:off x="1125648" y="3498179"/>
          <a:ext cx="9940704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4920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135784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337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206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whose execution time and length are short </a:t>
                      </a:r>
                    </a:p>
                    <a:p>
                      <a:pPr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ignored)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436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(NDSS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2017)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such that those test inputs covers hardly covered branches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18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CollAFL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 Angora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Favor test inputs that cover many branches whose branch condition statements are executed but these branches are rarely covered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semantic characteristics of test inputs are a little bit used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  <p:sp>
        <p:nvSpPr>
          <p:cNvPr id="9" name="제목 2">
            <a:extLst>
              <a:ext uri="{FF2B5EF4-FFF2-40B4-BE49-F238E27FC236}">
                <a16:creationId xmlns:a16="http://schemas.microsoft.com/office/drawing/2014/main" id="{D2CE4C5C-578B-4446-9257-21010F3C27C7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#1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CF316D06-4F90-42AF-83C2-1932F065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4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DDD04-A09E-4373-8B1C-B3E5A170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87" y="960109"/>
            <a:ext cx="5984104" cy="24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4"/>
    </mc:Choice>
    <mc:Fallback xmlns="">
      <p:transition spd="slow" advTm="5923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498193" y="988357"/>
            <a:ext cx="676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Which bytes in the selected test input file should be mutated?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41E38013-799E-4588-B454-00FC1E084AC6}"/>
              </a:ext>
            </a:extLst>
          </p:cNvPr>
          <p:cNvSpPr txBox="1">
            <a:spLocks/>
          </p:cNvSpPr>
          <p:nvPr/>
        </p:nvSpPr>
        <p:spPr>
          <a:xfrm>
            <a:off x="409384" y="259184"/>
            <a:ext cx="8548006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Fuzzing Challenge #2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5039A956-2846-488E-B61C-C7D0F0B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5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A3776E-E566-4B86-83D4-4EADB4B4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30" y="693874"/>
            <a:ext cx="7203170" cy="248457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6D07918-4A1B-4214-BFEF-2B1D0384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181"/>
              </p:ext>
            </p:extLst>
          </p:nvPr>
        </p:nvGraphicFramePr>
        <p:xfrm>
          <a:off x="838200" y="3209847"/>
          <a:ext cx="10773229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30172">
                  <a:extLst>
                    <a:ext uri="{9D8B030D-6E8A-4147-A177-3AD203B41FA5}">
                      <a16:colId xmlns:a16="http://schemas.microsoft.com/office/drawing/2014/main" val="1094972603"/>
                    </a:ext>
                  </a:extLst>
                </a:gridCol>
                <a:gridCol w="7043057">
                  <a:extLst>
                    <a:ext uri="{9D8B030D-6E8A-4147-A177-3AD203B41FA5}">
                      <a16:colId xmlns:a16="http://schemas.microsoft.com/office/drawing/2014/main" val="141040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Heuristic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7819"/>
                  </a:ext>
                </a:extLst>
              </a:tr>
              <a:tr h="189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AFL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Bytes of random # are randomly selected to mutate 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No semantic information on the bytes are utilized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03183"/>
                  </a:ext>
                </a:extLst>
              </a:tr>
              <a:tr h="2750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FairFuzz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(ASE 2018),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(SP 2019),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GreyOne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‘20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Guess which bytes are important based on the runtime information 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(e.g.,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if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one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byte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mutated and the runtime information does not change at all, a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does not select that byte afterward)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43835"/>
                  </a:ext>
                </a:extLst>
              </a:tr>
              <a:tr h="433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BuzzFuzz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(ICSE 2009),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Dowser(USENIX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security ‘13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Vuzzer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(NDSS 2017),</a:t>
                      </a:r>
                    </a:p>
                    <a:p>
                      <a:pPr latinLnBrk="1"/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Angora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(SP 2018),</a:t>
                      </a:r>
                    </a:p>
                    <a:p>
                      <a:pPr latinLnBrk="1"/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Matryoska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(CCS ‘19)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Select the bytes which have dependency with "important" branches through Dynamic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Taint Analysis (DTA)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Control dependency is not considered  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3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22"/>
    </mc:Choice>
    <mc:Fallback xmlns="">
      <p:transition spd="slow" advTm="868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8D2AB82E-BDA4-463C-92D0-50D786DA2A3B}"/>
              </a:ext>
            </a:extLst>
          </p:cNvPr>
          <p:cNvSpPr txBox="1">
            <a:spLocks/>
          </p:cNvSpPr>
          <p:nvPr/>
        </p:nvSpPr>
        <p:spPr>
          <a:xfrm>
            <a:off x="409383" y="231579"/>
            <a:ext cx="9425083" cy="434690"/>
          </a:xfrm>
          <a:prstGeom prst="rect">
            <a:avLst/>
          </a:prstGeom>
          <a:effectLst>
            <a:outerShdw blurRad="88900" dist="38100" dir="2700000" algn="ctr" rotWithShape="0">
              <a:schemeClr val="tx1">
                <a:alpha val="80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800" b="1" u="none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Intro to Fuzzing</a:t>
            </a:r>
            <a:endParaRPr lang="ko-KR" altLang="en-US" sz="3800" b="1" u="none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050" name="Picture 2" descr="https://www.abbreviations.com/images/1719580_SBST.png">
            <a:extLst>
              <a:ext uri="{FF2B5EF4-FFF2-40B4-BE49-F238E27FC236}">
                <a16:creationId xmlns:a16="http://schemas.microsoft.com/office/drawing/2014/main" id="{1F8BE16E-929B-409D-958F-33E3D5AB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6217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AFL++ fuzzing framework | AFLplusplus">
            <a:extLst>
              <a:ext uri="{FF2B5EF4-FFF2-40B4-BE49-F238E27FC236}">
                <a16:creationId xmlns:a16="http://schemas.microsoft.com/office/drawing/2014/main" id="{1C61C389-5142-4208-BF51-0ED180D0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3717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F5CB0F-EE50-476D-A5C0-5A0DBE15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49" y="683802"/>
            <a:ext cx="9257354" cy="6174197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7384555-38E0-4A7A-87A8-3524885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7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310D9F-CEF2-47D8-A391-92A68849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4" y="679270"/>
            <a:ext cx="8341108" cy="6160068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72BDCD5A-F531-4A1F-8453-6F9F94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64653"/>
                </a:solidFill>
                <a:cs typeface="Calibri" pitchFamily="34" charset="0"/>
              </a:rPr>
              <a:pPr/>
              <a:t>8</a:t>
            </a:fld>
            <a:endParaRPr lang="en-US" dirty="0">
              <a:solidFill>
                <a:srgbClr val="464653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9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3743F-D088-421E-8203-960BE39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F034-1544-4888-90B5-30CFED17D44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97EBA-2B4F-494D-A85E-5C3FDE6DB757}"/>
              </a:ext>
            </a:extLst>
          </p:cNvPr>
          <p:cNvSpPr txBox="1"/>
          <p:nvPr/>
        </p:nvSpPr>
        <p:spPr>
          <a:xfrm>
            <a:off x="330201" y="212267"/>
            <a:ext cx="1023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Fuzzing Algorithm of AFL/AFL++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68D178-E3BE-412A-81F1-40761DFA6622}"/>
              </a:ext>
            </a:extLst>
          </p:cNvPr>
          <p:cNvSpPr/>
          <p:nvPr/>
        </p:nvSpPr>
        <p:spPr>
          <a:xfrm>
            <a:off x="716582" y="1725473"/>
            <a:ext cx="110980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execution paths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of test input files are defined and analyzed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select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How to </a:t>
            </a:r>
            <a:r>
              <a:rPr lang="en-US" altLang="ko-KR" sz="2800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mutate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selected test input files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BSS_TEMPLATE_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</TotalTime>
  <Words>2873</Words>
  <Application>Microsoft Office PowerPoint</Application>
  <PresentationFormat>와이드스크린</PresentationFormat>
  <Paragraphs>772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AU Passata</vt:lpstr>
      <vt:lpstr>나눔스퀘어</vt:lpstr>
      <vt:lpstr>나눔스퀘어 Bold</vt:lpstr>
      <vt:lpstr>맑은 고딕</vt:lpstr>
      <vt:lpstr>Arial</vt:lpstr>
      <vt:lpstr>Calibri</vt:lpstr>
      <vt:lpstr>Courier New</vt:lpstr>
      <vt:lpstr>Office 테마</vt:lpstr>
      <vt:lpstr>7_BSS_TEMPLATE_2013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Flow-Guided SMT Solving for Program Verification</dc:title>
  <dc:creator>Steve Kim</dc:creator>
  <cp:lastModifiedBy>Windows 사용자</cp:lastModifiedBy>
  <cp:revision>341</cp:revision>
  <cp:lastPrinted>2023-05-02T06:33:54Z</cp:lastPrinted>
  <dcterms:created xsi:type="dcterms:W3CDTF">2019-02-28T03:38:58Z</dcterms:created>
  <dcterms:modified xsi:type="dcterms:W3CDTF">2023-05-02T06:36:32Z</dcterms:modified>
</cp:coreProperties>
</file>