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548" r:id="rId1"/>
  </p:sldMasterIdLst>
  <p:notesMasterIdLst>
    <p:notesMasterId r:id="rId31"/>
  </p:notesMasterIdLst>
  <p:sldIdLst>
    <p:sldId id="256" r:id="rId2"/>
    <p:sldId id="387" r:id="rId3"/>
    <p:sldId id="338" r:id="rId4"/>
    <p:sldId id="450" r:id="rId5"/>
    <p:sldId id="339" r:id="rId6"/>
    <p:sldId id="449" r:id="rId7"/>
    <p:sldId id="448" r:id="rId8"/>
    <p:sldId id="264" r:id="rId9"/>
    <p:sldId id="452" r:id="rId10"/>
    <p:sldId id="368" r:id="rId11"/>
    <p:sldId id="369" r:id="rId12"/>
    <p:sldId id="370" r:id="rId13"/>
    <p:sldId id="415" r:id="rId14"/>
    <p:sldId id="371" r:id="rId15"/>
    <p:sldId id="372" r:id="rId16"/>
    <p:sldId id="451" r:id="rId17"/>
    <p:sldId id="373" r:id="rId18"/>
    <p:sldId id="374" r:id="rId19"/>
    <p:sldId id="375" r:id="rId20"/>
    <p:sldId id="376" r:id="rId21"/>
    <p:sldId id="340" r:id="rId22"/>
    <p:sldId id="395" r:id="rId23"/>
    <p:sldId id="396" r:id="rId24"/>
    <p:sldId id="402" r:id="rId25"/>
    <p:sldId id="403" r:id="rId26"/>
    <p:sldId id="405" r:id="rId27"/>
    <p:sldId id="404" r:id="rId28"/>
    <p:sldId id="406" r:id="rId29"/>
    <p:sldId id="416" r:id="rId30"/>
  </p:sldIdLst>
  <p:sldSz cx="9144000" cy="6858000" type="screen4x3"/>
  <p:notesSz cx="6807200" cy="9939338"/>
  <p:embeddedFontLst>
    <p:embeddedFont>
      <p:font typeface="맑은 고딕" panose="020B0503020000020004" pitchFamily="50" charset="-127"/>
      <p:regular r:id="rId32"/>
      <p:bold r:id="rId33"/>
    </p:embeddedFont>
    <p:embeddedFont>
      <p:font typeface="cmmi10" panose="020B0600000101010101"/>
      <p:regular r:id="rId34"/>
    </p:embeddedFont>
  </p:embeddedFontLst>
  <p:custDataLst>
    <p:tags r:id="rId35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695" autoAdjust="0"/>
  </p:normalViewPr>
  <p:slideViewPr>
    <p:cSldViewPr>
      <p:cViewPr varScale="1">
        <p:scale>
          <a:sx n="181" d="100"/>
          <a:sy n="181" d="100"/>
        </p:scale>
        <p:origin x="77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68" y="-108"/>
      </p:cViewPr>
      <p:guideLst>
        <p:guide orient="horz" pos="3129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9679" cy="496246"/>
          </a:xfrm>
          <a:prstGeom prst="rect">
            <a:avLst/>
          </a:prstGeom>
        </p:spPr>
        <p:txBody>
          <a:bodyPr vert="horz" lIns="91977" tIns="45989" rIns="91977" bIns="459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931" y="2"/>
            <a:ext cx="2949679" cy="496246"/>
          </a:xfrm>
          <a:prstGeom prst="rect">
            <a:avLst/>
          </a:prstGeom>
        </p:spPr>
        <p:txBody>
          <a:bodyPr vert="horz" lIns="91977" tIns="45989" rIns="91977" bIns="459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CE837C-9CA1-44E7-B147-FD1AEBAAA2FC}" type="datetimeFigureOut">
              <a:rPr lang="ko-KR" altLang="en-US"/>
              <a:pPr>
                <a:defRPr/>
              </a:pPr>
              <a:t>2015-11-24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77" tIns="45989" rIns="91977" bIns="4598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20748"/>
            <a:ext cx="5447033" cy="4472621"/>
          </a:xfrm>
          <a:prstGeom prst="rect">
            <a:avLst/>
          </a:prstGeom>
        </p:spPr>
        <p:txBody>
          <a:bodyPr vert="horz" lIns="91977" tIns="45989" rIns="91977" bIns="45989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9892"/>
            <a:ext cx="2949679" cy="497848"/>
          </a:xfrm>
          <a:prstGeom prst="rect">
            <a:avLst/>
          </a:prstGeom>
        </p:spPr>
        <p:txBody>
          <a:bodyPr vert="horz" lIns="91977" tIns="45989" rIns="91977" bIns="459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931" y="9439892"/>
            <a:ext cx="2949679" cy="497848"/>
          </a:xfrm>
          <a:prstGeom prst="rect">
            <a:avLst/>
          </a:prstGeom>
        </p:spPr>
        <p:txBody>
          <a:bodyPr vert="horz" lIns="91977" tIns="45989" rIns="91977" bIns="459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FA12A2-87E7-4ADB-A2E5-992EBBB2D3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8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A7A24E-1C47-4DF4-8617-F5CFC00298D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01921-2D80-436F-B712-C738633086E2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4623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0BCD3-508F-436B-9987-20F864780045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48884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4B66E-9834-427E-AC6C-ADEE3BB0BD4B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87928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9599A-8E95-41B6-88A2-7ECD555A0544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1238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BB8BAC-2E3E-42F3-B6E9-A52C79310A70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3133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8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75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87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0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0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343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15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29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96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7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2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C37438-618F-4537-BBC9-B96DF2FD2F1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0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97C81-5722-46DE-BE5E-A46303ADD362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32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F60BB-7DB4-49A4-9710-398650109792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768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A50E6-4D1B-48CE-AAB3-AB26D4ED2562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64042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F60BB-7DB4-49A4-9710-398650109792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3963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34337-0F63-479E-8421-BB87846A273A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908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986C4DA-131F-46BA-8842-7C5FCA861D4F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37382E43-AA80-4FBB-8C36-0A2CF96497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986C4DA-131F-46BA-8842-7C5FCA861D4F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37382E43-AA80-4FBB-8C36-0A2CF96497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AF2A26B-2EA7-446C-ACEC-943E279D7B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86C4DA-131F-46BA-8842-7C5FCA861D4F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382E43-AA80-4FBB-8C36-0A2CF96497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tcompetiti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ctrTitle"/>
          </p:nvPr>
        </p:nvSpPr>
        <p:spPr>
          <a:xfrm>
            <a:off x="571500" y="2130425"/>
            <a:ext cx="8029575" cy="14700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SAT Solver Heuristics</a:t>
            </a:r>
            <a:endParaRPr lang="ko-KR" altLang="en-US" dirty="0" smtClean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404812"/>
            <a:ext cx="8658255" cy="1023923"/>
          </a:xfrm>
        </p:spPr>
        <p:txBody>
          <a:bodyPr/>
          <a:lstStyle/>
          <a:p>
            <a:r>
              <a:rPr lang="en-US" altLang="ko-KR" dirty="0" smtClean="0"/>
              <a:t>Conflict Clause Analysis (1/10)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charset="-127"/>
              </a:rPr>
              <a:t>A conflict happens when one clause is falsified by unit propagation</a:t>
            </a:r>
          </a:p>
          <a:p>
            <a:pPr>
              <a:lnSpc>
                <a:spcPct val="90000"/>
              </a:lnSpc>
            </a:pPr>
            <a:endParaRPr lang="en-US" altLang="ko-KR" sz="28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8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8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8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charset="-127"/>
              </a:rPr>
              <a:t>Analyze the </a:t>
            </a:r>
            <a:r>
              <a:rPr lang="en-US" altLang="ko-KR" sz="2800" dirty="0" smtClean="0">
                <a:solidFill>
                  <a:schemeClr val="accent2"/>
                </a:solidFill>
                <a:ea typeface="굴림" charset="-127"/>
              </a:rPr>
              <a:t>conflicting clause </a:t>
            </a:r>
            <a:r>
              <a:rPr lang="en-US" altLang="ko-KR" sz="2800" dirty="0" smtClean="0">
                <a:ea typeface="굴림" charset="-127"/>
              </a:rPr>
              <a:t>to infer a clause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(-x</a:t>
            </a:r>
            <a:r>
              <a:rPr lang="en-US" altLang="ko-KR" sz="2400" baseline="-25000" dirty="0" smtClean="0"/>
              <a:t>3</a:t>
            </a:r>
            <a:r>
              <a:rPr lang="en-US" altLang="ko-KR" sz="2400" dirty="0" smtClean="0"/>
              <a:t>∨-x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∨-x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) is conflicting clause</a:t>
            </a:r>
            <a:endParaRPr lang="en-US" altLang="ko-KR" sz="24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charset="-127"/>
              </a:rPr>
              <a:t>The inferred clause is a new knowledge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A new learnt clause is added to constraints</a:t>
            </a:r>
          </a:p>
          <a:p>
            <a:pPr>
              <a:lnSpc>
                <a:spcPct val="90000"/>
              </a:lnSpc>
            </a:pPr>
            <a:endParaRPr lang="en-US" altLang="ko-KR" sz="28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800" dirty="0">
              <a:ea typeface="굴림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10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4678" y="2428868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Assume x</a:t>
            </a:r>
            <a:r>
              <a:rPr lang="en-US" altLang="ko-KR" b="1" baseline="-25000" dirty="0" smtClean="0">
                <a:latin typeface="+mn-lt"/>
              </a:rPr>
              <a:t>4</a:t>
            </a:r>
            <a:r>
              <a:rPr lang="en-US" altLang="ko-KR" b="1" dirty="0" smtClean="0">
                <a:latin typeface="+mn-lt"/>
              </a:rPr>
              <a:t> is False</a:t>
            </a:r>
          </a:p>
          <a:p>
            <a:r>
              <a:rPr lang="en-US" altLang="ko-KR" b="1" dirty="0" smtClean="0">
                <a:latin typeface="+mn-lt"/>
              </a:rPr>
              <a:t>(x</a:t>
            </a:r>
            <a:r>
              <a:rPr lang="en-US" altLang="ko-KR" b="1" baseline="-25000" dirty="0" smtClean="0">
                <a:latin typeface="+mn-lt"/>
              </a:rPr>
              <a:t>1</a:t>
            </a:r>
            <a:r>
              <a:rPr lang="en-US" altLang="ko-KR" b="1" dirty="0">
                <a:latin typeface="+mn-lt"/>
              </a:rPr>
              <a:t>∨</a:t>
            </a:r>
            <a:r>
              <a:rPr lang="en-US" altLang="ko-KR" b="1" dirty="0" smtClean="0">
                <a:latin typeface="+mn-lt"/>
              </a:rPr>
              <a:t>x</a:t>
            </a:r>
            <a:r>
              <a:rPr lang="en-US" altLang="ko-KR" b="1" baseline="-25000" dirty="0" smtClean="0">
                <a:latin typeface="+mn-lt"/>
              </a:rPr>
              <a:t>4</a:t>
            </a:r>
            <a:r>
              <a:rPr lang="en-US" altLang="ko-KR" b="1" dirty="0" smtClean="0">
                <a:latin typeface="+mn-lt"/>
              </a:rPr>
              <a:t>)</a:t>
            </a:r>
            <a:r>
              <a:rPr lang="en-US" altLang="ko-KR" b="1" dirty="0">
                <a:latin typeface="+mn-lt"/>
              </a:rPr>
              <a:t> ∧</a:t>
            </a:r>
          </a:p>
          <a:p>
            <a:r>
              <a:rPr lang="en-US" altLang="ko-KR" b="1" dirty="0" smtClean="0">
                <a:latin typeface="+mn-lt"/>
              </a:rPr>
              <a:t>(-x</a:t>
            </a:r>
            <a:r>
              <a:rPr lang="en-US" altLang="ko-KR" b="1" baseline="-25000" dirty="0" smtClean="0">
                <a:latin typeface="+mn-lt"/>
              </a:rPr>
              <a:t>1</a:t>
            </a:r>
            <a:r>
              <a:rPr lang="en-US" altLang="ko-KR" b="1" dirty="0" smtClean="0">
                <a:latin typeface="+mn-lt"/>
              </a:rPr>
              <a:t>∨x</a:t>
            </a:r>
            <a:r>
              <a:rPr lang="en-US" altLang="ko-KR" b="1" baseline="-25000" dirty="0" smtClean="0">
                <a:latin typeface="+mn-lt"/>
              </a:rPr>
              <a:t>2</a:t>
            </a:r>
            <a:r>
              <a:rPr lang="en-US" altLang="ko-KR" b="1" dirty="0" smtClean="0">
                <a:latin typeface="+mn-lt"/>
              </a:rPr>
              <a:t>) </a:t>
            </a:r>
            <a:r>
              <a:rPr lang="en-US" altLang="ko-KR" b="1" dirty="0">
                <a:latin typeface="+mn-lt"/>
              </a:rPr>
              <a:t>∧</a:t>
            </a:r>
          </a:p>
          <a:p>
            <a:r>
              <a:rPr lang="en-US" altLang="ko-KR" b="1" dirty="0" smtClean="0">
                <a:latin typeface="+mn-lt"/>
              </a:rPr>
              <a:t>(-x</a:t>
            </a:r>
            <a:r>
              <a:rPr lang="en-US" altLang="ko-KR" b="1" baseline="-25000" dirty="0" smtClean="0">
                <a:latin typeface="+mn-lt"/>
              </a:rPr>
              <a:t>2</a:t>
            </a:r>
            <a:r>
              <a:rPr lang="en-US" altLang="ko-KR" b="1" dirty="0" smtClean="0">
                <a:latin typeface="+mn-lt"/>
              </a:rPr>
              <a:t>∨x</a:t>
            </a:r>
            <a:r>
              <a:rPr lang="en-US" altLang="ko-KR" b="1" baseline="-25000" dirty="0" smtClean="0">
                <a:latin typeface="+mn-lt"/>
              </a:rPr>
              <a:t>3</a:t>
            </a:r>
            <a:r>
              <a:rPr lang="en-US" altLang="ko-KR" b="1" dirty="0" smtClean="0">
                <a:latin typeface="+mn-lt"/>
              </a:rPr>
              <a:t>) </a:t>
            </a:r>
            <a:r>
              <a:rPr lang="en-US" altLang="ko-KR" b="1" dirty="0">
                <a:latin typeface="+mn-lt"/>
              </a:rPr>
              <a:t>∧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+mn-lt"/>
              </a:rPr>
              <a:t>(-x</a:t>
            </a:r>
            <a:r>
              <a:rPr lang="en-US" altLang="ko-KR" b="1" baseline="-25000" dirty="0" smtClean="0">
                <a:solidFill>
                  <a:schemeClr val="accent2"/>
                </a:solidFill>
                <a:latin typeface="+mn-lt"/>
              </a:rPr>
              <a:t>3</a:t>
            </a:r>
            <a:r>
              <a:rPr lang="en-US" altLang="ko-KR" b="1" dirty="0" smtClean="0">
                <a:solidFill>
                  <a:schemeClr val="accent2"/>
                </a:solidFill>
                <a:latin typeface="+mn-lt"/>
              </a:rPr>
              <a:t>∨-x</a:t>
            </a:r>
            <a:r>
              <a:rPr lang="en-US" altLang="ko-KR" b="1" baseline="-25000" dirty="0" smtClean="0">
                <a:solidFill>
                  <a:schemeClr val="accent2"/>
                </a:solidFill>
                <a:latin typeface="+mn-lt"/>
              </a:rPr>
              <a:t>2</a:t>
            </a:r>
            <a:r>
              <a:rPr lang="en-US" altLang="ko-KR" b="1" dirty="0" smtClean="0">
                <a:solidFill>
                  <a:schemeClr val="accent2"/>
                </a:solidFill>
                <a:latin typeface="+mn-lt"/>
              </a:rPr>
              <a:t>∨-x</a:t>
            </a:r>
            <a:r>
              <a:rPr lang="en-US" altLang="ko-KR" b="1" baseline="-25000" dirty="0" smtClean="0">
                <a:solidFill>
                  <a:schemeClr val="accent2"/>
                </a:solidFill>
                <a:latin typeface="+mn-lt"/>
              </a:rPr>
              <a:t>1</a:t>
            </a:r>
            <a:r>
              <a:rPr lang="en-US" altLang="ko-KR" b="1" dirty="0" smtClean="0">
                <a:solidFill>
                  <a:schemeClr val="accent2"/>
                </a:solidFill>
                <a:latin typeface="+mn-lt"/>
              </a:rPr>
              <a:t>) Falsified!</a:t>
            </a:r>
          </a:p>
          <a:p>
            <a:r>
              <a:rPr lang="en-US" altLang="ko-KR" b="1" dirty="0" smtClean="0">
                <a:latin typeface="+mn-lt"/>
              </a:rPr>
              <a:t>Omitted clauses</a:t>
            </a:r>
            <a:endParaRPr lang="en-US" altLang="ko-KR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Conflict Clause Analysis (2/10)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ea typeface="굴림" charset="-127"/>
              </a:rPr>
              <a:t>Learnt clauses are inferred </a:t>
            </a:r>
            <a:r>
              <a:rPr lang="en-US" altLang="ko-KR" sz="2800" dirty="0">
                <a:ea typeface="굴림" charset="-127"/>
              </a:rPr>
              <a:t>by conflict analysis</a:t>
            </a:r>
          </a:p>
          <a:p>
            <a:endParaRPr lang="en-US" altLang="ko-KR" sz="2800" dirty="0">
              <a:ea typeface="굴림" charset="-127"/>
            </a:endParaRPr>
          </a:p>
          <a:p>
            <a:endParaRPr lang="en-US" altLang="ko-KR" sz="2800" dirty="0" smtClean="0">
              <a:ea typeface="굴림" charset="-127"/>
            </a:endParaRPr>
          </a:p>
          <a:p>
            <a:endParaRPr lang="en-US" altLang="ko-KR" sz="2800" dirty="0" smtClean="0">
              <a:ea typeface="굴림" charset="-127"/>
            </a:endParaRPr>
          </a:p>
          <a:p>
            <a:r>
              <a:rPr lang="en-US" altLang="ko-KR" sz="2800" dirty="0" smtClean="0">
                <a:ea typeface="굴림" charset="-127"/>
              </a:rPr>
              <a:t>They help </a:t>
            </a:r>
            <a:r>
              <a:rPr lang="en-US" altLang="ko-KR" sz="2800" dirty="0">
                <a:ea typeface="굴림" charset="-127"/>
              </a:rPr>
              <a:t>prune future parts of the search </a:t>
            </a:r>
            <a:r>
              <a:rPr lang="en-US" altLang="ko-KR" sz="2800" dirty="0" smtClean="0">
                <a:ea typeface="굴림" charset="-127"/>
              </a:rPr>
              <a:t>space</a:t>
            </a:r>
          </a:p>
          <a:p>
            <a:pPr lvl="1"/>
            <a:r>
              <a:rPr lang="en-US" altLang="ko-KR" sz="2400" dirty="0" smtClean="0">
                <a:ea typeface="굴림" charset="-127"/>
              </a:rPr>
              <a:t>Assigning False to x</a:t>
            </a:r>
            <a:r>
              <a:rPr lang="en-US" altLang="ko-KR" sz="2400" baseline="-25000" dirty="0" smtClean="0">
                <a:ea typeface="굴림" charset="-127"/>
              </a:rPr>
              <a:t>4</a:t>
            </a:r>
            <a:r>
              <a:rPr lang="en-US" altLang="ko-KR" sz="2400" dirty="0" smtClean="0">
                <a:ea typeface="굴림" charset="-127"/>
              </a:rPr>
              <a:t> is the casual of conflict</a:t>
            </a:r>
          </a:p>
          <a:p>
            <a:pPr lvl="1"/>
            <a:r>
              <a:rPr lang="en-US" altLang="ko-KR" sz="2400" dirty="0" smtClean="0">
                <a:ea typeface="굴림" charset="-127"/>
              </a:rPr>
              <a:t>Adding (x</a:t>
            </a:r>
            <a:r>
              <a:rPr lang="en-US" altLang="ko-KR" sz="2400" baseline="-25000" dirty="0" smtClean="0">
                <a:ea typeface="굴림" charset="-127"/>
              </a:rPr>
              <a:t>4</a:t>
            </a:r>
            <a:r>
              <a:rPr lang="en-US" altLang="ko-KR" sz="2400" dirty="0" smtClean="0">
                <a:ea typeface="굴림" charset="-127"/>
              </a:rPr>
              <a:t>) to constraints prohibit conflict from –x</a:t>
            </a:r>
            <a:r>
              <a:rPr lang="en-US" altLang="ko-KR" sz="2400" baseline="-25000" dirty="0" smtClean="0">
                <a:ea typeface="굴림" charset="-127"/>
              </a:rPr>
              <a:t>4</a:t>
            </a:r>
            <a:endParaRPr lang="en-US" altLang="ko-KR" sz="2400" baseline="-25000" dirty="0">
              <a:ea typeface="굴림" charset="-127"/>
            </a:endParaRPr>
          </a:p>
          <a:p>
            <a:r>
              <a:rPr lang="en-US" altLang="ko-KR" sz="2800" dirty="0" smtClean="0">
                <a:ea typeface="굴림" charset="-127"/>
              </a:rPr>
              <a:t>Learnt clauses actually drive </a:t>
            </a:r>
            <a:r>
              <a:rPr lang="en-US" altLang="ko-KR" sz="2800" dirty="0">
                <a:ea typeface="굴림" charset="-127"/>
              </a:rPr>
              <a:t>backtracking</a:t>
            </a:r>
          </a:p>
          <a:p>
            <a:endParaRPr lang="en-US" altLang="ko-KR" sz="2800" dirty="0">
              <a:ea typeface="굴림" charset="-127"/>
            </a:endParaRPr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11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1802" y="2143116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(x</a:t>
            </a:r>
            <a:r>
              <a:rPr lang="en-US" altLang="ko-KR" b="1" baseline="-25000" dirty="0" smtClean="0">
                <a:latin typeface="+mn-lt"/>
              </a:rPr>
              <a:t>1</a:t>
            </a:r>
            <a:r>
              <a:rPr lang="en-US" altLang="ko-KR" b="1" dirty="0">
                <a:latin typeface="+mn-lt"/>
              </a:rPr>
              <a:t>∨</a:t>
            </a:r>
            <a:r>
              <a:rPr lang="en-US" altLang="ko-KR" b="1" dirty="0" smtClean="0">
                <a:latin typeface="+mn-lt"/>
              </a:rPr>
              <a:t>x</a:t>
            </a:r>
            <a:r>
              <a:rPr lang="en-US" altLang="ko-KR" b="1" baseline="-25000" dirty="0" smtClean="0">
                <a:latin typeface="+mn-lt"/>
              </a:rPr>
              <a:t>4</a:t>
            </a:r>
            <a:r>
              <a:rPr lang="en-US" altLang="ko-KR" b="1" dirty="0" smtClean="0">
                <a:latin typeface="+mn-lt"/>
              </a:rPr>
              <a:t>)</a:t>
            </a:r>
            <a:r>
              <a:rPr lang="en-US" altLang="ko-KR" b="1" dirty="0">
                <a:latin typeface="+mn-lt"/>
              </a:rPr>
              <a:t> ∧</a:t>
            </a:r>
          </a:p>
          <a:p>
            <a:r>
              <a:rPr lang="en-US" altLang="ko-KR" b="1" dirty="0" smtClean="0">
                <a:latin typeface="+mn-lt"/>
              </a:rPr>
              <a:t>(-x</a:t>
            </a:r>
            <a:r>
              <a:rPr lang="en-US" altLang="ko-KR" b="1" baseline="-25000" dirty="0" smtClean="0">
                <a:latin typeface="+mn-lt"/>
              </a:rPr>
              <a:t>1</a:t>
            </a:r>
            <a:r>
              <a:rPr lang="en-US" altLang="ko-KR" b="1" dirty="0" smtClean="0">
                <a:latin typeface="+mn-lt"/>
              </a:rPr>
              <a:t>∨x</a:t>
            </a:r>
            <a:r>
              <a:rPr lang="en-US" altLang="ko-KR" b="1" baseline="-25000" dirty="0" smtClean="0">
                <a:latin typeface="+mn-lt"/>
              </a:rPr>
              <a:t>2</a:t>
            </a:r>
            <a:r>
              <a:rPr lang="en-US" altLang="ko-KR" b="1" dirty="0" smtClean="0">
                <a:latin typeface="+mn-lt"/>
              </a:rPr>
              <a:t>) </a:t>
            </a:r>
            <a:r>
              <a:rPr lang="en-US" altLang="ko-KR" b="1" dirty="0">
                <a:latin typeface="+mn-lt"/>
              </a:rPr>
              <a:t>∧</a:t>
            </a:r>
          </a:p>
          <a:p>
            <a:r>
              <a:rPr lang="en-US" altLang="ko-KR" b="1" dirty="0" smtClean="0">
                <a:latin typeface="+mn-lt"/>
              </a:rPr>
              <a:t>(-x</a:t>
            </a:r>
            <a:r>
              <a:rPr lang="en-US" altLang="ko-KR" b="1" baseline="-25000" dirty="0" smtClean="0">
                <a:latin typeface="+mn-lt"/>
              </a:rPr>
              <a:t>2</a:t>
            </a:r>
            <a:r>
              <a:rPr lang="en-US" altLang="ko-KR" b="1" dirty="0" smtClean="0">
                <a:latin typeface="+mn-lt"/>
              </a:rPr>
              <a:t>∨x</a:t>
            </a:r>
            <a:r>
              <a:rPr lang="en-US" altLang="ko-KR" b="1" baseline="-25000" dirty="0" smtClean="0">
                <a:latin typeface="+mn-lt"/>
              </a:rPr>
              <a:t>3</a:t>
            </a:r>
            <a:r>
              <a:rPr lang="en-US" altLang="ko-KR" b="1" dirty="0" smtClean="0">
                <a:latin typeface="+mn-lt"/>
              </a:rPr>
              <a:t>) </a:t>
            </a:r>
            <a:r>
              <a:rPr lang="en-US" altLang="ko-KR" b="1" dirty="0">
                <a:latin typeface="+mn-lt"/>
              </a:rPr>
              <a:t>∧</a:t>
            </a:r>
          </a:p>
          <a:p>
            <a:r>
              <a:rPr lang="en-US" altLang="ko-KR" b="1" dirty="0" smtClean="0">
                <a:latin typeface="+mn-lt"/>
              </a:rPr>
              <a:t>(-x</a:t>
            </a:r>
            <a:r>
              <a:rPr lang="en-US" altLang="ko-KR" b="1" baseline="-25000" dirty="0" smtClean="0">
                <a:latin typeface="+mn-lt"/>
              </a:rPr>
              <a:t>3</a:t>
            </a:r>
            <a:r>
              <a:rPr lang="en-US" altLang="ko-KR" b="1" dirty="0" smtClean="0">
                <a:latin typeface="+mn-lt"/>
              </a:rPr>
              <a:t>∨-x</a:t>
            </a:r>
            <a:r>
              <a:rPr lang="en-US" altLang="ko-KR" b="1" baseline="-25000" dirty="0" smtClean="0">
                <a:latin typeface="+mn-lt"/>
              </a:rPr>
              <a:t>2</a:t>
            </a:r>
            <a:r>
              <a:rPr lang="en-US" altLang="ko-KR" b="1" dirty="0" smtClean="0">
                <a:latin typeface="+mn-lt"/>
              </a:rPr>
              <a:t>∨-x</a:t>
            </a:r>
            <a:r>
              <a:rPr lang="en-US" altLang="ko-KR" b="1" baseline="-25000" dirty="0" smtClean="0">
                <a:latin typeface="+mn-lt"/>
              </a:rPr>
              <a:t>1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omitted clauses ∧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+mn-lt"/>
              </a:rPr>
              <a:t>(x</a:t>
            </a:r>
            <a:r>
              <a:rPr lang="en-US" altLang="ko-KR" b="1" baseline="-25000" dirty="0" smtClean="0">
                <a:solidFill>
                  <a:schemeClr val="accent2"/>
                </a:solidFill>
                <a:latin typeface="+mn-lt"/>
              </a:rPr>
              <a:t>4</a:t>
            </a:r>
            <a:r>
              <a:rPr lang="en-US" altLang="ko-KR" b="1" dirty="0" smtClean="0">
                <a:solidFill>
                  <a:schemeClr val="accent2"/>
                </a:solidFill>
                <a:latin typeface="+mn-lt"/>
              </a:rPr>
              <a:t>) learnt clause</a:t>
            </a:r>
            <a:endParaRPr lang="en-US" altLang="ko-KR" b="1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357166"/>
            <a:ext cx="8286808" cy="984250"/>
          </a:xfrm>
        </p:spPr>
        <p:txBody>
          <a:bodyPr/>
          <a:lstStyle/>
          <a:p>
            <a:r>
              <a:rPr lang="en-US" altLang="ko-KR" dirty="0" smtClean="0"/>
              <a:t>Conflict Clause Analysis (3/10)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/* conflict analysis algorithm */</a:t>
            </a:r>
          </a:p>
          <a:p>
            <a:pPr>
              <a:buNone/>
            </a:pPr>
            <a:r>
              <a:rPr lang="en-US" altLang="ko-KR" sz="1600" dirty="0" err="1" smtClean="0">
                <a:ea typeface="굴림" charset="-127"/>
              </a:rPr>
              <a:t>Analyze_conflict</a:t>
            </a:r>
            <a:r>
              <a:rPr lang="en-US" altLang="ko-KR" sz="1600" dirty="0" smtClean="0">
                <a:ea typeface="굴림" charset="-127"/>
              </a:rPr>
              <a:t>(){</a:t>
            </a:r>
          </a:p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	</a:t>
            </a:r>
            <a:r>
              <a:rPr lang="en-US" altLang="ko-KR" sz="1600" dirty="0" err="1" smtClean="0">
                <a:ea typeface="굴림" charset="-127"/>
              </a:rPr>
              <a:t>cl</a:t>
            </a:r>
            <a:r>
              <a:rPr lang="en-US" altLang="ko-KR" sz="1600" dirty="0" smtClean="0">
                <a:ea typeface="굴림" charset="-127"/>
              </a:rPr>
              <a:t> = </a:t>
            </a:r>
            <a:r>
              <a:rPr lang="en-US" altLang="ko-KR" sz="1600" dirty="0" err="1" smtClean="0">
                <a:ea typeface="굴림" charset="-127"/>
              </a:rPr>
              <a:t>find_conflicting_clause</a:t>
            </a:r>
            <a:r>
              <a:rPr lang="en-US" altLang="ko-KR" sz="1600" dirty="0" smtClean="0">
                <a:ea typeface="굴림" charset="-127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tx2"/>
                </a:solidFill>
                <a:ea typeface="굴림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ea typeface="굴림" charset="-127"/>
              </a:rPr>
              <a:t>/* Loop until </a:t>
            </a:r>
            <a:r>
              <a:rPr lang="en-US" altLang="ko-KR" sz="1600" b="1" dirty="0" err="1" smtClean="0">
                <a:solidFill>
                  <a:schemeClr val="tx2"/>
                </a:solidFill>
                <a:ea typeface="굴림" charset="-127"/>
              </a:rPr>
              <a:t>cl</a:t>
            </a:r>
            <a:r>
              <a:rPr lang="en-US" altLang="ko-KR" sz="1600" b="1" dirty="0" smtClean="0">
                <a:solidFill>
                  <a:schemeClr val="tx2"/>
                </a:solidFill>
                <a:ea typeface="굴림" charset="-127"/>
              </a:rPr>
              <a:t> is falsified and one literal whose value is determined in current decision level is remained */</a:t>
            </a:r>
          </a:p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	While(!</a:t>
            </a:r>
            <a:r>
              <a:rPr lang="en-US" altLang="ko-KR" sz="1600" b="1" dirty="0" err="1" smtClean="0">
                <a:solidFill>
                  <a:schemeClr val="tx2"/>
                </a:solidFill>
                <a:ea typeface="굴림" charset="-127"/>
              </a:rPr>
              <a:t>stop_criterion_met</a:t>
            </a:r>
            <a:r>
              <a:rPr lang="en-US" altLang="ko-KR" sz="1600" dirty="0" smtClean="0">
                <a:ea typeface="굴림" charset="-127"/>
              </a:rPr>
              <a:t>(</a:t>
            </a:r>
            <a:r>
              <a:rPr lang="en-US" altLang="ko-KR" sz="1600" dirty="0" err="1" smtClean="0">
                <a:ea typeface="굴림" charset="-127"/>
              </a:rPr>
              <a:t>cl</a:t>
            </a:r>
            <a:r>
              <a:rPr lang="en-US" altLang="ko-KR" sz="1600" dirty="0" smtClean="0">
                <a:ea typeface="굴림" charset="-127"/>
              </a:rPr>
              <a:t>)){</a:t>
            </a:r>
          </a:p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		lit = </a:t>
            </a:r>
            <a:r>
              <a:rPr lang="en-US" altLang="ko-KR" sz="1600" b="1" dirty="0" err="1" smtClean="0">
                <a:solidFill>
                  <a:schemeClr val="tx2"/>
                </a:solidFill>
                <a:ea typeface="굴림" charset="-127"/>
              </a:rPr>
              <a:t>choose_literal</a:t>
            </a:r>
            <a:r>
              <a:rPr lang="en-US" altLang="ko-KR" sz="1600" dirty="0" smtClean="0">
                <a:ea typeface="굴림" charset="-127"/>
              </a:rPr>
              <a:t>(</a:t>
            </a:r>
            <a:r>
              <a:rPr lang="en-US" altLang="ko-KR" sz="1600" dirty="0" err="1" smtClean="0">
                <a:ea typeface="굴림" charset="-127"/>
              </a:rPr>
              <a:t>cl</a:t>
            </a:r>
            <a:r>
              <a:rPr lang="en-US" altLang="ko-KR" sz="1600" dirty="0" smtClean="0">
                <a:ea typeface="굴림" charset="-127"/>
              </a:rPr>
              <a:t>); </a:t>
            </a:r>
            <a:r>
              <a:rPr lang="en-US" altLang="ko-KR" sz="1600" b="1" dirty="0" smtClean="0">
                <a:solidFill>
                  <a:schemeClr val="tx2"/>
                </a:solidFill>
                <a:ea typeface="굴림" charset="-127"/>
              </a:rPr>
              <a:t>/* select the last propagated literal */</a:t>
            </a:r>
          </a:p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		</a:t>
            </a:r>
            <a:r>
              <a:rPr lang="en-US" altLang="ko-KR" sz="1600" dirty="0" err="1" smtClean="0">
                <a:ea typeface="굴림" charset="-127"/>
              </a:rPr>
              <a:t>Var</a:t>
            </a:r>
            <a:r>
              <a:rPr lang="en-US" altLang="ko-KR" sz="1600" dirty="0" smtClean="0">
                <a:ea typeface="굴림" charset="-127"/>
              </a:rPr>
              <a:t> = </a:t>
            </a:r>
            <a:r>
              <a:rPr lang="en-US" altLang="ko-KR" sz="1600" dirty="0" err="1" smtClean="0">
                <a:ea typeface="굴림" charset="-127"/>
              </a:rPr>
              <a:t>variable_of_literal</a:t>
            </a:r>
            <a:r>
              <a:rPr lang="en-US" altLang="ko-KR" sz="1600" dirty="0" smtClean="0">
                <a:ea typeface="굴림" charset="-127"/>
              </a:rPr>
              <a:t>(lit);</a:t>
            </a:r>
          </a:p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		ante = antecedent(</a:t>
            </a:r>
            <a:r>
              <a:rPr lang="en-US" altLang="ko-KR" sz="1600" dirty="0" err="1" smtClean="0">
                <a:ea typeface="굴림" charset="-127"/>
              </a:rPr>
              <a:t>var</a:t>
            </a:r>
            <a:r>
              <a:rPr lang="en-US" altLang="ko-KR" sz="1600" dirty="0" smtClean="0">
                <a:ea typeface="굴림" charset="-127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		</a:t>
            </a:r>
            <a:r>
              <a:rPr lang="en-US" altLang="ko-KR" sz="1600" dirty="0" err="1" smtClean="0">
                <a:ea typeface="굴림" charset="-127"/>
              </a:rPr>
              <a:t>cl</a:t>
            </a:r>
            <a:r>
              <a:rPr lang="en-US" altLang="ko-KR" sz="1600" dirty="0" smtClean="0">
                <a:ea typeface="굴림" charset="-127"/>
              </a:rPr>
              <a:t> = </a:t>
            </a:r>
            <a:r>
              <a:rPr lang="en-US" altLang="ko-KR" sz="1600" b="1" dirty="0" smtClean="0">
                <a:solidFill>
                  <a:schemeClr val="tx2"/>
                </a:solidFill>
                <a:ea typeface="굴림" charset="-127"/>
              </a:rPr>
              <a:t>resolve</a:t>
            </a:r>
            <a:r>
              <a:rPr lang="en-US" altLang="ko-KR" sz="1600" dirty="0" smtClean="0">
                <a:ea typeface="굴림" charset="-127"/>
              </a:rPr>
              <a:t>(</a:t>
            </a:r>
            <a:r>
              <a:rPr lang="en-US" altLang="ko-KR" sz="1600" dirty="0" err="1" smtClean="0">
                <a:ea typeface="굴림" charset="-127"/>
              </a:rPr>
              <a:t>cl</a:t>
            </a:r>
            <a:r>
              <a:rPr lang="en-US" altLang="ko-KR" sz="1600" dirty="0" smtClean="0">
                <a:ea typeface="굴림" charset="-127"/>
              </a:rPr>
              <a:t>, ante, </a:t>
            </a:r>
            <a:r>
              <a:rPr lang="en-US" altLang="ko-KR" sz="1600" dirty="0" err="1" smtClean="0">
                <a:ea typeface="굴림" charset="-127"/>
              </a:rPr>
              <a:t>var</a:t>
            </a:r>
            <a:r>
              <a:rPr lang="en-US" altLang="ko-KR" sz="1600" dirty="0" smtClean="0">
                <a:ea typeface="굴림" charset="-127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	}</a:t>
            </a:r>
          </a:p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	</a:t>
            </a:r>
            <a:r>
              <a:rPr lang="en-US" altLang="ko-KR" sz="1600" dirty="0" err="1" smtClean="0">
                <a:ea typeface="굴림" charset="-127"/>
              </a:rPr>
              <a:t>add_clause_to_database</a:t>
            </a:r>
            <a:r>
              <a:rPr lang="en-US" altLang="ko-KR" sz="1600" dirty="0" smtClean="0">
                <a:ea typeface="굴림" charset="-127"/>
              </a:rPr>
              <a:t>(</a:t>
            </a:r>
            <a:r>
              <a:rPr lang="en-US" altLang="ko-KR" sz="1600" dirty="0" err="1" smtClean="0">
                <a:ea typeface="굴림" charset="-127"/>
              </a:rPr>
              <a:t>cl</a:t>
            </a:r>
            <a:r>
              <a:rPr lang="en-US" altLang="ko-KR" sz="1600" dirty="0" smtClean="0">
                <a:ea typeface="굴림" charset="-127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ea typeface="굴림" charset="-127"/>
              </a:rPr>
              <a:t>/* backtrack level is the lowest decision level for which the learnt clause is unit clause */</a:t>
            </a:r>
          </a:p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	</a:t>
            </a:r>
            <a:r>
              <a:rPr lang="en-US" altLang="ko-KR" sz="1600" dirty="0" err="1" smtClean="0">
                <a:ea typeface="굴림" charset="-127"/>
              </a:rPr>
              <a:t>back_dl</a:t>
            </a:r>
            <a:r>
              <a:rPr lang="en-US" altLang="ko-KR" sz="1600" dirty="0" smtClean="0">
                <a:ea typeface="굴림" charset="-127"/>
              </a:rPr>
              <a:t> = </a:t>
            </a:r>
            <a:r>
              <a:rPr lang="en-US" altLang="ko-KR" sz="1600" b="1" dirty="0" err="1" smtClean="0">
                <a:solidFill>
                  <a:schemeClr val="tx2"/>
                </a:solidFill>
                <a:ea typeface="굴림" charset="-127"/>
              </a:rPr>
              <a:t>clause_asserting_level</a:t>
            </a:r>
            <a:r>
              <a:rPr lang="en-US" altLang="ko-KR" sz="1600" dirty="0" smtClean="0">
                <a:ea typeface="굴림" charset="-127"/>
              </a:rPr>
              <a:t>(</a:t>
            </a:r>
            <a:r>
              <a:rPr lang="en-US" altLang="ko-KR" sz="1600" dirty="0" err="1" smtClean="0">
                <a:ea typeface="굴림" charset="-127"/>
              </a:rPr>
              <a:t>cl</a:t>
            </a:r>
            <a:r>
              <a:rPr lang="en-US" altLang="ko-KR" sz="1600" dirty="0" smtClean="0">
                <a:ea typeface="굴림" charset="-127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	return </a:t>
            </a:r>
            <a:r>
              <a:rPr lang="en-US" altLang="ko-KR" sz="1600" dirty="0" err="1" smtClean="0">
                <a:ea typeface="굴림" charset="-127"/>
              </a:rPr>
              <a:t>back_dl</a:t>
            </a:r>
            <a:r>
              <a:rPr lang="en-US" altLang="ko-KR" sz="1600" dirty="0" smtClean="0">
                <a:ea typeface="굴림" charset="-127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ea typeface="굴림" charset="-127"/>
              </a:rPr>
              <a:t>}</a:t>
            </a:r>
            <a:endParaRPr lang="en-US" altLang="ko-KR" sz="1600" dirty="0">
              <a:ea typeface="굴림" charset="-127"/>
            </a:endParaRPr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12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7752" y="5929330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Algorithm from </a:t>
            </a:r>
            <a:r>
              <a:rPr lang="en-US" altLang="ko-KR" sz="1200" dirty="0" err="1" smtClean="0">
                <a:latin typeface="+mn-lt"/>
              </a:rPr>
              <a:t>Lintao</a:t>
            </a:r>
            <a:r>
              <a:rPr lang="en-US" altLang="ko-KR" sz="1200" dirty="0" smtClean="0">
                <a:latin typeface="+mn-lt"/>
              </a:rPr>
              <a:t> Zhang and </a:t>
            </a:r>
            <a:r>
              <a:rPr lang="en-US" altLang="ko-KR" sz="1200" dirty="0" err="1" smtClean="0">
                <a:latin typeface="+mn-lt"/>
              </a:rPr>
              <a:t>Sharad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en-US" altLang="ko-KR" sz="1200" dirty="0" err="1" smtClean="0">
                <a:latin typeface="+mn-lt"/>
              </a:rPr>
              <a:t>malik</a:t>
            </a:r>
            <a:r>
              <a:rPr lang="en-US" altLang="ko-KR" sz="1200" dirty="0" smtClean="0">
                <a:latin typeface="+mn-lt"/>
              </a:rPr>
              <a:t> </a:t>
            </a:r>
          </a:p>
          <a:p>
            <a:r>
              <a:rPr lang="en-US" altLang="ko-KR" sz="1200" dirty="0" smtClean="0">
                <a:latin typeface="+mn-lt"/>
              </a:rPr>
              <a:t>“The Quest for Efficient Boolean </a:t>
            </a:r>
            <a:r>
              <a:rPr lang="en-US" altLang="ko-KR" sz="1200" dirty="0" err="1" smtClean="0">
                <a:latin typeface="+mn-lt"/>
              </a:rPr>
              <a:t>Satisfiability</a:t>
            </a:r>
            <a:r>
              <a:rPr lang="en-US" altLang="ko-KR" sz="1200" dirty="0" smtClean="0">
                <a:latin typeface="+mn-lt"/>
              </a:rPr>
              <a:t> Solvers”</a:t>
            </a:r>
            <a:endParaRPr lang="ko-KR" alt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Conflict Clause Analysis (4/10)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ea typeface="굴림" charset="-127"/>
              </a:rPr>
              <a:t>Example of conflict clause analysis</a:t>
            </a:r>
          </a:p>
          <a:p>
            <a:pPr lvl="1"/>
            <a:r>
              <a:rPr lang="en-US" altLang="ko-KR" sz="2400" dirty="0" smtClean="0">
                <a:ea typeface="굴림" charset="-127"/>
              </a:rPr>
              <a:t>a, b, c, d, e, f, g, and h: 8 variables ( 2</a:t>
            </a:r>
            <a:r>
              <a:rPr lang="en-US" altLang="ko-KR" sz="2400" baseline="30000" dirty="0" smtClean="0">
                <a:ea typeface="굴림" charset="-127"/>
              </a:rPr>
              <a:t>8</a:t>
            </a:r>
            <a:r>
              <a:rPr lang="en-US" altLang="ko-KR" sz="2400" dirty="0" smtClean="0">
                <a:ea typeface="굴림" charset="-127"/>
              </a:rPr>
              <a:t> cases)</a:t>
            </a:r>
            <a:endParaRPr lang="en-US" altLang="ko-KR" sz="2400" baseline="30000" dirty="0">
              <a:ea typeface="굴림" charset="-127"/>
            </a:endParaRPr>
          </a:p>
          <a:p>
            <a:endParaRPr lang="en-US" altLang="ko-KR" sz="2800" dirty="0">
              <a:ea typeface="굴림" charset="-127"/>
            </a:endParaRPr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13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2606473"/>
            <a:ext cx="3143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n-lt"/>
              </a:rPr>
              <a:t>(-</a:t>
            </a:r>
            <a:r>
              <a:rPr lang="en-US" altLang="ko-KR" sz="2800" dirty="0" err="1" smtClean="0">
                <a:latin typeface="+mn-lt"/>
              </a:rPr>
              <a:t>f∨e</a:t>
            </a:r>
            <a:r>
              <a:rPr lang="en-US" altLang="ko-KR" sz="2800" dirty="0" smtClean="0">
                <a:latin typeface="+mn-lt"/>
              </a:rPr>
              <a:t>) ∧</a:t>
            </a:r>
          </a:p>
          <a:p>
            <a:r>
              <a:rPr lang="en-US" altLang="ko-KR" sz="2800" dirty="0" smtClean="0">
                <a:latin typeface="+mn-lt"/>
              </a:rPr>
              <a:t>(-</a:t>
            </a:r>
            <a:r>
              <a:rPr lang="en-US" altLang="ko-KR" sz="2800" dirty="0" err="1" smtClean="0">
                <a:latin typeface="+mn-lt"/>
              </a:rPr>
              <a:t>g∨f</a:t>
            </a:r>
            <a:r>
              <a:rPr lang="en-US" altLang="ko-KR" sz="2800" dirty="0" smtClean="0">
                <a:latin typeface="+mn-lt"/>
              </a:rPr>
              <a:t>) ∧</a:t>
            </a:r>
          </a:p>
          <a:p>
            <a:r>
              <a:rPr lang="en-US" altLang="ko-KR" sz="2800" dirty="0" smtClean="0">
                <a:latin typeface="+mn-lt"/>
              </a:rPr>
              <a:t>(</a:t>
            </a:r>
            <a:r>
              <a:rPr lang="en-US" altLang="ko-KR" sz="2800" dirty="0" err="1" smtClean="0">
                <a:latin typeface="+mn-lt"/>
              </a:rPr>
              <a:t>b∨a∨e</a:t>
            </a:r>
            <a:r>
              <a:rPr lang="en-US" altLang="ko-KR" sz="2800" dirty="0" smtClean="0">
                <a:latin typeface="+mn-lt"/>
              </a:rPr>
              <a:t>) ∧</a:t>
            </a:r>
          </a:p>
          <a:p>
            <a:r>
              <a:rPr lang="en-US" altLang="ko-KR" sz="2800" dirty="0" smtClean="0">
                <a:latin typeface="+mn-lt"/>
              </a:rPr>
              <a:t>(</a:t>
            </a:r>
            <a:r>
              <a:rPr lang="en-US" altLang="ko-KR" sz="2800" dirty="0" err="1" smtClean="0">
                <a:latin typeface="+mn-lt"/>
              </a:rPr>
              <a:t>c∨e∨f</a:t>
            </a:r>
            <a:r>
              <a:rPr lang="en-US" altLang="ko-KR" sz="2800" dirty="0" smtClean="0">
                <a:latin typeface="+mn-lt"/>
              </a:rPr>
              <a:t>∨-b) ∧</a:t>
            </a:r>
          </a:p>
          <a:p>
            <a:r>
              <a:rPr lang="en-US" altLang="ko-KR" sz="2800" dirty="0" smtClean="0">
                <a:latin typeface="+mn-lt"/>
              </a:rPr>
              <a:t>(-</a:t>
            </a:r>
            <a:r>
              <a:rPr lang="en-US" altLang="ko-KR" sz="2800" dirty="0" err="1" smtClean="0">
                <a:latin typeface="+mn-lt"/>
              </a:rPr>
              <a:t>h</a:t>
            </a:r>
            <a:r>
              <a:rPr lang="en-US" altLang="ko-KR" sz="2800" dirty="0" err="1" smtClean="0"/>
              <a:t>∨g</a:t>
            </a:r>
            <a:r>
              <a:rPr lang="en-US" altLang="ko-KR" sz="2800" dirty="0" smtClean="0"/>
              <a:t>)</a:t>
            </a:r>
            <a:endParaRPr lang="en-US" altLang="ko-KR" sz="2800" dirty="0" smtClean="0">
              <a:latin typeface="+mn-lt"/>
            </a:endParaRPr>
          </a:p>
          <a:p>
            <a:r>
              <a:rPr lang="en-US" altLang="ko-KR" sz="2800" dirty="0" smtClean="0">
                <a:latin typeface="+mn-lt"/>
              </a:rPr>
              <a:t>(d∨-</a:t>
            </a:r>
            <a:r>
              <a:rPr lang="en-US" altLang="ko-KR" sz="2800" dirty="0" err="1" smtClean="0">
                <a:latin typeface="+mn-lt"/>
              </a:rPr>
              <a:t>b∨h</a:t>
            </a:r>
            <a:r>
              <a:rPr lang="en-US" altLang="ko-KR" sz="2800" dirty="0" smtClean="0">
                <a:latin typeface="+mn-lt"/>
              </a:rPr>
              <a:t>) ∧</a:t>
            </a:r>
          </a:p>
          <a:p>
            <a:r>
              <a:rPr lang="en-US" altLang="ko-KR" sz="2800" dirty="0" smtClean="0">
                <a:latin typeface="+mn-lt"/>
              </a:rPr>
              <a:t>(-b∨-c∨-d) ∧</a:t>
            </a:r>
          </a:p>
          <a:p>
            <a:r>
              <a:rPr lang="en-US" altLang="ko-KR" sz="2800" dirty="0" smtClean="0">
                <a:latin typeface="+mn-lt"/>
              </a:rPr>
              <a:t>(</a:t>
            </a:r>
            <a:r>
              <a:rPr lang="en-US" altLang="ko-KR" sz="2800" dirty="0" err="1" smtClean="0">
                <a:latin typeface="+mn-lt"/>
              </a:rPr>
              <a:t>c∨d</a:t>
            </a:r>
            <a:r>
              <a:rPr lang="en-US" altLang="ko-KR" sz="2800" dirty="0" smtClean="0">
                <a:latin typeface="+mn-lt"/>
              </a:rPr>
              <a:t>)</a:t>
            </a:r>
            <a:endParaRPr lang="ko-KR" altLang="en-US" sz="2800" dirty="0">
              <a:latin typeface="+mn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00694" y="2786058"/>
            <a:ext cx="17251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err="1" smtClean="0"/>
              <a:t>Satisfiable</a:t>
            </a:r>
            <a:r>
              <a:rPr kumimoji="0" lang="en-US" altLang="ko-KR" sz="2400" dirty="0" smtClean="0"/>
              <a:t>?</a:t>
            </a:r>
            <a:endParaRPr kumimoji="0"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5429256" y="4714884"/>
            <a:ext cx="208582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err="1" smtClean="0"/>
              <a:t>Unsatisfiable</a:t>
            </a:r>
            <a:r>
              <a:rPr kumimoji="0" lang="en-US" altLang="ko-KR" sz="2400" dirty="0" smtClean="0"/>
              <a:t>?</a:t>
            </a:r>
            <a:endParaRPr kumimoji="0"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7793037" cy="1462087"/>
          </a:xfrm>
        </p:spPr>
        <p:txBody>
          <a:bodyPr/>
          <a:lstStyle/>
          <a:p>
            <a:r>
              <a:rPr lang="en-US" altLang="ko-KR" sz="4000" dirty="0" smtClean="0">
                <a:latin typeface="+mn-lt"/>
              </a:rPr>
              <a:t>Conflict Clause Analysis (5/10)</a:t>
            </a:r>
            <a:endParaRPr lang="en-US" altLang="ko-KR" sz="4000" dirty="0">
              <a:latin typeface="+mn-lt"/>
              <a:ea typeface="굴림" charset="-127"/>
            </a:endParaRPr>
          </a:p>
        </p:txBody>
      </p:sp>
      <p:graphicFrame>
        <p:nvGraphicFramePr>
          <p:cNvPr id="79987" name="Group 115"/>
          <p:cNvGraphicFramePr>
            <a:graphicFrameLocks noGrp="1"/>
          </p:cNvGraphicFramePr>
          <p:nvPr>
            <p:ph sz="half" idx="2"/>
          </p:nvPr>
        </p:nvGraphicFramePr>
        <p:xfrm>
          <a:off x="571472" y="1643050"/>
          <a:ext cx="4386267" cy="4572000"/>
        </p:xfrm>
        <a:graphic>
          <a:graphicData uri="http://schemas.openxmlformats.org/drawingml/2006/table">
            <a:tbl>
              <a:tblPr/>
              <a:tblGrid>
                <a:gridCol w="2287607"/>
                <a:gridCol w="209866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Assignments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antecedent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e=F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assumption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f=F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f∨e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g=F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g∨f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h=F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h∨g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assumption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b∨a∨e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c=T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c∨e∨f</a:t>
                      </a: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∨-b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d=T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d∨-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b∨h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14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79971" name="Line 99"/>
          <p:cNvSpPr>
            <a:spLocks noChangeShapeType="1"/>
          </p:cNvSpPr>
          <p:nvPr/>
        </p:nvSpPr>
        <p:spPr bwMode="auto">
          <a:xfrm flipH="1">
            <a:off x="6877050" y="2205038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79973" name="Line 101"/>
          <p:cNvSpPr>
            <a:spLocks noChangeShapeType="1"/>
          </p:cNvSpPr>
          <p:nvPr/>
        </p:nvSpPr>
        <p:spPr bwMode="auto">
          <a:xfrm>
            <a:off x="7524750" y="2852738"/>
            <a:ext cx="4318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79975" name="Text Box 103"/>
          <p:cNvSpPr txBox="1">
            <a:spLocks noChangeArrowheads="1"/>
          </p:cNvSpPr>
          <p:nvPr/>
        </p:nvSpPr>
        <p:spPr bwMode="auto">
          <a:xfrm>
            <a:off x="6875463" y="2144713"/>
            <a:ext cx="725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+mn-lt"/>
                <a:ea typeface="굴림" charset="-127"/>
              </a:rPr>
              <a:t>e=F</a:t>
            </a:r>
          </a:p>
        </p:txBody>
      </p:sp>
      <p:sp>
        <p:nvSpPr>
          <p:cNvPr id="79976" name="Text Box 104"/>
          <p:cNvSpPr txBox="1">
            <a:spLocks noChangeArrowheads="1"/>
          </p:cNvSpPr>
          <p:nvPr/>
        </p:nvSpPr>
        <p:spPr bwMode="auto">
          <a:xfrm>
            <a:off x="6086475" y="3209925"/>
            <a:ext cx="7152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lt"/>
                <a:ea typeface="굴림" charset="-127"/>
              </a:rPr>
              <a:t>a=F</a:t>
            </a:r>
            <a:endParaRPr lang="en-US" altLang="ko-KR" sz="2400" dirty="0">
              <a:latin typeface="+mn-lt"/>
              <a:ea typeface="굴림" charset="-127"/>
            </a:endParaRPr>
          </a:p>
        </p:txBody>
      </p:sp>
      <p:sp>
        <p:nvSpPr>
          <p:cNvPr id="79977" name="Text Box 105"/>
          <p:cNvSpPr txBox="1">
            <a:spLocks noChangeArrowheads="1"/>
          </p:cNvSpPr>
          <p:nvPr/>
        </p:nvSpPr>
        <p:spPr bwMode="auto">
          <a:xfrm>
            <a:off x="5484813" y="4060825"/>
            <a:ext cx="150073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lt"/>
              </a:rPr>
              <a:t>-</a:t>
            </a:r>
            <a:r>
              <a:rPr lang="en-US" altLang="ko-KR" sz="2400" dirty="0" smtClean="0">
                <a:latin typeface="+mn-lt"/>
                <a:ea typeface="굴림" charset="-127"/>
              </a:rPr>
              <a:t>b∨-c∨-d</a:t>
            </a:r>
            <a:endParaRPr lang="en-US" altLang="ko-KR" sz="2400" dirty="0">
              <a:latin typeface="+mn-lt"/>
              <a:ea typeface="굴림" charset="-127"/>
            </a:endParaRPr>
          </a:p>
        </p:txBody>
      </p:sp>
      <p:sp>
        <p:nvSpPr>
          <p:cNvPr id="79978" name="Text Box 106"/>
          <p:cNvSpPr txBox="1">
            <a:spLocks noChangeArrowheads="1"/>
          </p:cNvSpPr>
          <p:nvPr/>
        </p:nvSpPr>
        <p:spPr bwMode="auto">
          <a:xfrm>
            <a:off x="6340475" y="3567113"/>
            <a:ext cx="97654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  <a:ea typeface="굴림" charset="-127"/>
              </a:rPr>
              <a:t>Conflict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1428728" y="4429132"/>
            <a:ext cx="1439863" cy="1657350"/>
            <a:chOff x="4513" y="2976"/>
            <a:chExt cx="907" cy="953"/>
          </a:xfrm>
        </p:grpSpPr>
        <p:sp>
          <p:nvSpPr>
            <p:cNvPr id="79980" name="Text Box 108"/>
            <p:cNvSpPr txBox="1">
              <a:spLocks noChangeArrowheads="1"/>
            </p:cNvSpPr>
            <p:nvPr/>
          </p:nvSpPr>
          <p:spPr bwMode="auto">
            <a:xfrm>
              <a:off x="4693" y="3264"/>
              <a:ext cx="727" cy="2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dirty="0" err="1">
                  <a:latin typeface="+mn-lt"/>
                  <a:ea typeface="굴림" charset="-127"/>
                </a:rPr>
                <a:t>DLevel</a:t>
              </a:r>
              <a:r>
                <a:rPr lang="en-US" altLang="ko-KR" dirty="0">
                  <a:latin typeface="+mn-lt"/>
                  <a:ea typeface="굴림" charset="-127"/>
                </a:rPr>
                <a:t>=2</a:t>
              </a:r>
            </a:p>
          </p:txBody>
        </p:sp>
        <p:sp>
          <p:nvSpPr>
            <p:cNvPr id="79981" name="AutoShape 109"/>
            <p:cNvSpPr>
              <a:spLocks/>
            </p:cNvSpPr>
            <p:nvPr/>
          </p:nvSpPr>
          <p:spPr bwMode="auto">
            <a:xfrm>
              <a:off x="4513" y="2976"/>
              <a:ext cx="182" cy="953"/>
            </a:xfrm>
            <a:prstGeom prst="rightBrace">
              <a:avLst>
                <a:gd name="adj1" fmla="val 436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lt"/>
              </a:endParaRPr>
            </a:p>
          </p:txBody>
        </p:sp>
      </p:grp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1357290" y="2285992"/>
            <a:ext cx="1439863" cy="1800225"/>
            <a:chOff x="4513" y="2976"/>
            <a:chExt cx="907" cy="953"/>
          </a:xfrm>
        </p:grpSpPr>
        <p:sp>
          <p:nvSpPr>
            <p:cNvPr id="79984" name="Text Box 112"/>
            <p:cNvSpPr txBox="1">
              <a:spLocks noChangeArrowheads="1"/>
            </p:cNvSpPr>
            <p:nvPr/>
          </p:nvSpPr>
          <p:spPr bwMode="auto">
            <a:xfrm>
              <a:off x="4693" y="3392"/>
              <a:ext cx="72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+mn-lt"/>
                  <a:ea typeface="굴림" charset="-127"/>
                </a:rPr>
                <a:t>DLevel</a:t>
              </a:r>
              <a:r>
                <a:rPr lang="en-US" altLang="ko-KR" dirty="0">
                  <a:latin typeface="+mn-lt"/>
                  <a:ea typeface="굴림" charset="-127"/>
                </a:rPr>
                <a:t>=1</a:t>
              </a:r>
            </a:p>
          </p:txBody>
        </p:sp>
        <p:sp>
          <p:nvSpPr>
            <p:cNvPr id="79985" name="AutoShape 113"/>
            <p:cNvSpPr>
              <a:spLocks/>
            </p:cNvSpPr>
            <p:nvPr/>
          </p:nvSpPr>
          <p:spPr bwMode="auto">
            <a:xfrm>
              <a:off x="4513" y="2976"/>
              <a:ext cx="182" cy="953"/>
            </a:xfrm>
            <a:prstGeom prst="rightBrace">
              <a:avLst>
                <a:gd name="adj1" fmla="val 436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86348" y="5786454"/>
            <a:ext cx="385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Example slides are from CMU 15-414 course </a:t>
            </a:r>
            <a:r>
              <a:rPr lang="en-US" altLang="ko-KR" sz="1200" dirty="0" err="1" smtClean="0">
                <a:latin typeface="+mn-lt"/>
              </a:rPr>
              <a:t>ppt</a:t>
            </a:r>
            <a:endParaRPr lang="en-US" altLang="ko-KR" sz="1200" dirty="0" smtClean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54" y="-30507"/>
            <a:ext cx="914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lt"/>
              </a:rPr>
              <a:t>(-</a:t>
            </a:r>
            <a:r>
              <a:rPr lang="en-US" altLang="ko-KR" sz="2000" dirty="0" err="1" smtClean="0">
                <a:latin typeface="+mn-lt"/>
              </a:rPr>
              <a:t>f∨e</a:t>
            </a:r>
            <a:r>
              <a:rPr lang="en-US" altLang="ko-KR" sz="2000" dirty="0" smtClean="0">
                <a:latin typeface="+mn-lt"/>
              </a:rPr>
              <a:t>) ∧(-</a:t>
            </a:r>
            <a:r>
              <a:rPr lang="en-US" altLang="ko-KR" sz="2000" dirty="0" err="1" smtClean="0">
                <a:latin typeface="+mn-lt"/>
              </a:rPr>
              <a:t>g∨f</a:t>
            </a:r>
            <a:r>
              <a:rPr lang="en-US" altLang="ko-KR" sz="2000" dirty="0" smtClean="0">
                <a:latin typeface="+mn-lt"/>
              </a:rPr>
              <a:t>) ∧(</a:t>
            </a:r>
            <a:r>
              <a:rPr lang="en-US" altLang="ko-KR" sz="2000" dirty="0" err="1" smtClean="0">
                <a:latin typeface="+mn-lt"/>
              </a:rPr>
              <a:t>b∨a∨e</a:t>
            </a:r>
            <a:r>
              <a:rPr lang="en-US" altLang="ko-KR" sz="2000" dirty="0" smtClean="0">
                <a:latin typeface="+mn-lt"/>
              </a:rPr>
              <a:t>) ∧(</a:t>
            </a:r>
            <a:r>
              <a:rPr lang="en-US" altLang="ko-KR" sz="2000" dirty="0" err="1" smtClean="0">
                <a:latin typeface="+mn-lt"/>
              </a:rPr>
              <a:t>c∨e∨f</a:t>
            </a:r>
            <a:r>
              <a:rPr lang="en-US" altLang="ko-KR" sz="2000" dirty="0" smtClean="0">
                <a:latin typeface="+mn-lt"/>
              </a:rPr>
              <a:t>∨-b) ∧(-</a:t>
            </a:r>
            <a:r>
              <a:rPr lang="en-US" altLang="ko-KR" sz="2000" dirty="0" err="1" smtClean="0">
                <a:latin typeface="+mn-lt"/>
              </a:rPr>
              <a:t>h</a:t>
            </a:r>
            <a:r>
              <a:rPr lang="en-US" altLang="ko-KR" sz="2000" dirty="0" err="1" smtClean="0"/>
              <a:t>∨g</a:t>
            </a:r>
            <a:r>
              <a:rPr lang="en-US" altLang="ko-KR" sz="2000" dirty="0" smtClean="0"/>
              <a:t>) </a:t>
            </a:r>
            <a:r>
              <a:rPr lang="en-US" altLang="ko-KR" sz="1600" dirty="0" smtClean="0"/>
              <a:t>∧</a:t>
            </a:r>
            <a:r>
              <a:rPr lang="en-US" altLang="ko-KR" sz="2000" dirty="0" smtClean="0">
                <a:solidFill>
                  <a:srgbClr val="FF0000"/>
                </a:solidFill>
                <a:latin typeface="+mn-lt"/>
              </a:rPr>
              <a:t>(d∨-</a:t>
            </a:r>
            <a:r>
              <a:rPr lang="en-US" altLang="ko-KR" sz="2000" dirty="0" err="1" smtClean="0">
                <a:solidFill>
                  <a:srgbClr val="FF0000"/>
                </a:solidFill>
                <a:latin typeface="+mn-lt"/>
              </a:rPr>
              <a:t>b∨h</a:t>
            </a:r>
            <a:r>
              <a:rPr lang="en-US" altLang="ko-KR" sz="2000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ko-KR" sz="2000" dirty="0" smtClean="0">
                <a:latin typeface="+mn-lt"/>
              </a:rPr>
              <a:t> ∧</a:t>
            </a:r>
            <a:r>
              <a:rPr lang="en-US" altLang="ko-KR" sz="2000" dirty="0" smtClean="0">
                <a:solidFill>
                  <a:srgbClr val="FF0000"/>
                </a:solidFill>
                <a:latin typeface="+mn-lt"/>
              </a:rPr>
              <a:t>(-b∨-c∨-d)</a:t>
            </a:r>
            <a:r>
              <a:rPr lang="en-US" altLang="ko-KR" sz="2000" dirty="0" smtClean="0">
                <a:latin typeface="+mn-lt"/>
              </a:rPr>
              <a:t>∧(</a:t>
            </a:r>
            <a:r>
              <a:rPr lang="en-US" altLang="ko-KR" sz="2000" dirty="0" err="1" smtClean="0">
                <a:latin typeface="+mn-lt"/>
              </a:rPr>
              <a:t>c∨d</a:t>
            </a:r>
            <a:r>
              <a:rPr lang="en-US" altLang="ko-KR" sz="2000" dirty="0" smtClean="0">
                <a:latin typeface="+mn-lt"/>
              </a:rPr>
              <a:t>)</a:t>
            </a:r>
            <a:endParaRPr lang="ko-KR" alt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7793037" cy="1462087"/>
          </a:xfrm>
        </p:spPr>
        <p:txBody>
          <a:bodyPr/>
          <a:lstStyle/>
          <a:p>
            <a:r>
              <a:rPr lang="en-US" altLang="ko-KR" sz="4000" dirty="0" smtClean="0">
                <a:latin typeface="+mn-lt"/>
              </a:rPr>
              <a:t>Conflict Clause Analysis (6/10)</a:t>
            </a:r>
            <a:endParaRPr lang="en-US" altLang="ko-KR" sz="4000" dirty="0">
              <a:latin typeface="+mn-lt"/>
              <a:ea typeface="굴림" charset="-127"/>
            </a:endParaRPr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15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81955" name="Line 35"/>
          <p:cNvSpPr>
            <a:spLocks noChangeShapeType="1"/>
          </p:cNvSpPr>
          <p:nvPr/>
        </p:nvSpPr>
        <p:spPr bwMode="auto">
          <a:xfrm flipH="1">
            <a:off x="6877050" y="2205038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81956" name="Line 36"/>
          <p:cNvSpPr>
            <a:spLocks noChangeShapeType="1"/>
          </p:cNvSpPr>
          <p:nvPr/>
        </p:nvSpPr>
        <p:spPr bwMode="auto">
          <a:xfrm>
            <a:off x="7524750" y="2852738"/>
            <a:ext cx="4318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81957" name="Text Box 37"/>
          <p:cNvSpPr txBox="1">
            <a:spLocks noChangeArrowheads="1"/>
          </p:cNvSpPr>
          <p:nvPr/>
        </p:nvSpPr>
        <p:spPr bwMode="auto">
          <a:xfrm>
            <a:off x="6875463" y="2144713"/>
            <a:ext cx="725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lt"/>
                <a:ea typeface="굴림" charset="-127"/>
              </a:rPr>
              <a:t>e=F</a:t>
            </a:r>
          </a:p>
        </p:txBody>
      </p:sp>
      <p:sp>
        <p:nvSpPr>
          <p:cNvPr id="81958" name="Text Box 38"/>
          <p:cNvSpPr txBox="1">
            <a:spLocks noChangeArrowheads="1"/>
          </p:cNvSpPr>
          <p:nvPr/>
        </p:nvSpPr>
        <p:spPr bwMode="auto">
          <a:xfrm>
            <a:off x="6086475" y="3209925"/>
            <a:ext cx="7152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lt"/>
                <a:ea typeface="굴림" charset="-127"/>
              </a:rPr>
              <a:t>a=F</a:t>
            </a:r>
            <a:endParaRPr lang="en-US" altLang="ko-KR" sz="2400" dirty="0">
              <a:latin typeface="+mn-lt"/>
              <a:ea typeface="굴림" charset="-127"/>
            </a:endParaRPr>
          </a:p>
        </p:txBody>
      </p:sp>
      <p:sp>
        <p:nvSpPr>
          <p:cNvPr id="81959" name="Text Box 39"/>
          <p:cNvSpPr txBox="1">
            <a:spLocks noChangeArrowheads="1"/>
          </p:cNvSpPr>
          <p:nvPr/>
        </p:nvSpPr>
        <p:spPr bwMode="auto">
          <a:xfrm>
            <a:off x="5484813" y="4060825"/>
            <a:ext cx="150073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lt"/>
                <a:ea typeface="+mn-ea"/>
              </a:rPr>
              <a:t>-</a:t>
            </a:r>
            <a:r>
              <a:rPr lang="en-US" altLang="ko-KR" sz="2400" dirty="0" smtClean="0">
                <a:latin typeface="+mn-lt"/>
                <a:ea typeface="+mn-ea"/>
              </a:rPr>
              <a:t>b∨-c∨</a:t>
            </a:r>
            <a:r>
              <a:rPr lang="en-US" altLang="ko-KR" sz="2400" dirty="0" smtClean="0">
                <a:solidFill>
                  <a:srgbClr val="FF0000"/>
                </a:solidFill>
                <a:latin typeface="+mn-lt"/>
                <a:ea typeface="+mn-ea"/>
              </a:rPr>
              <a:t>-</a:t>
            </a:r>
            <a:r>
              <a:rPr lang="en-US" altLang="ko-KR" sz="2400" dirty="0">
                <a:solidFill>
                  <a:srgbClr val="FF0000"/>
                </a:solidFill>
                <a:latin typeface="+mn-lt"/>
                <a:ea typeface="+mn-ea"/>
              </a:rPr>
              <a:t>d</a:t>
            </a:r>
          </a:p>
        </p:txBody>
      </p:sp>
      <p:graphicFrame>
        <p:nvGraphicFramePr>
          <p:cNvPr id="23" name="Group 115"/>
          <p:cNvGraphicFramePr>
            <a:graphicFrameLocks/>
          </p:cNvGraphicFramePr>
          <p:nvPr/>
        </p:nvGraphicFramePr>
        <p:xfrm>
          <a:off x="571472" y="1643050"/>
          <a:ext cx="4386267" cy="4572000"/>
        </p:xfrm>
        <a:graphic>
          <a:graphicData uri="http://schemas.openxmlformats.org/drawingml/2006/table">
            <a:tbl>
              <a:tblPr/>
              <a:tblGrid>
                <a:gridCol w="2287607"/>
                <a:gridCol w="209866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Assignments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antecedent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e=F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assumption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f=F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f∨e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g=F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g∨f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h=F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h∨g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assumption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b∨a∨e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c=T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c∨e∨f</a:t>
                      </a: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∨-b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d=T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d</a:t>
                      </a: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∨-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b∨h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1428728" y="4429132"/>
            <a:ext cx="1439863" cy="1657350"/>
            <a:chOff x="4513" y="2976"/>
            <a:chExt cx="907" cy="953"/>
          </a:xfrm>
        </p:grpSpPr>
        <p:sp>
          <p:nvSpPr>
            <p:cNvPr id="25" name="Text Box 108"/>
            <p:cNvSpPr txBox="1">
              <a:spLocks noChangeArrowheads="1"/>
            </p:cNvSpPr>
            <p:nvPr/>
          </p:nvSpPr>
          <p:spPr bwMode="auto">
            <a:xfrm>
              <a:off x="4693" y="3335"/>
              <a:ext cx="727" cy="2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dirty="0" err="1">
                  <a:latin typeface="+mn-lt"/>
                  <a:ea typeface="굴림" charset="-127"/>
                </a:rPr>
                <a:t>DLevel</a:t>
              </a:r>
              <a:r>
                <a:rPr lang="en-US" altLang="ko-KR" dirty="0">
                  <a:latin typeface="+mn-lt"/>
                  <a:ea typeface="굴림" charset="-127"/>
                </a:rPr>
                <a:t>=2</a:t>
              </a:r>
            </a:p>
          </p:txBody>
        </p:sp>
        <p:sp>
          <p:nvSpPr>
            <p:cNvPr id="26" name="AutoShape 109"/>
            <p:cNvSpPr>
              <a:spLocks/>
            </p:cNvSpPr>
            <p:nvPr/>
          </p:nvSpPr>
          <p:spPr bwMode="auto">
            <a:xfrm>
              <a:off x="4513" y="2976"/>
              <a:ext cx="182" cy="953"/>
            </a:xfrm>
            <a:prstGeom prst="rightBrace">
              <a:avLst>
                <a:gd name="adj1" fmla="val 436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lt"/>
              </a:endParaRPr>
            </a:p>
          </p:txBody>
        </p:sp>
      </p:grp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1357290" y="2285992"/>
            <a:ext cx="1439863" cy="1800225"/>
            <a:chOff x="4513" y="2976"/>
            <a:chExt cx="907" cy="953"/>
          </a:xfrm>
        </p:grpSpPr>
        <p:sp>
          <p:nvSpPr>
            <p:cNvPr id="28" name="Text Box 112"/>
            <p:cNvSpPr txBox="1">
              <a:spLocks noChangeArrowheads="1"/>
            </p:cNvSpPr>
            <p:nvPr/>
          </p:nvSpPr>
          <p:spPr bwMode="auto">
            <a:xfrm>
              <a:off x="4693" y="3335"/>
              <a:ext cx="72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+mn-lt"/>
                  <a:ea typeface="굴림" charset="-127"/>
                </a:rPr>
                <a:t>DLevel</a:t>
              </a:r>
              <a:r>
                <a:rPr lang="en-US" altLang="ko-KR" dirty="0">
                  <a:latin typeface="+mn-lt"/>
                  <a:ea typeface="굴림" charset="-127"/>
                </a:rPr>
                <a:t>=1</a:t>
              </a:r>
            </a:p>
          </p:txBody>
        </p:sp>
        <p:sp>
          <p:nvSpPr>
            <p:cNvPr id="29" name="AutoShape 113"/>
            <p:cNvSpPr>
              <a:spLocks/>
            </p:cNvSpPr>
            <p:nvPr/>
          </p:nvSpPr>
          <p:spPr bwMode="auto">
            <a:xfrm>
              <a:off x="4513" y="2976"/>
              <a:ext cx="182" cy="953"/>
            </a:xfrm>
            <a:prstGeom prst="rightBrace">
              <a:avLst>
                <a:gd name="adj1" fmla="val 436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54" y="-30507"/>
            <a:ext cx="914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lt"/>
              </a:rPr>
              <a:t>(-</a:t>
            </a:r>
            <a:r>
              <a:rPr lang="en-US" altLang="ko-KR" sz="2000" dirty="0" err="1" smtClean="0">
                <a:latin typeface="+mn-lt"/>
              </a:rPr>
              <a:t>f∨e</a:t>
            </a:r>
            <a:r>
              <a:rPr lang="en-US" altLang="ko-KR" sz="2000" dirty="0" smtClean="0">
                <a:latin typeface="+mn-lt"/>
              </a:rPr>
              <a:t>) ∧(-</a:t>
            </a:r>
            <a:r>
              <a:rPr lang="en-US" altLang="ko-KR" sz="2000" dirty="0" err="1" smtClean="0">
                <a:latin typeface="+mn-lt"/>
              </a:rPr>
              <a:t>g∨f</a:t>
            </a:r>
            <a:r>
              <a:rPr lang="en-US" altLang="ko-KR" sz="2000" dirty="0" smtClean="0">
                <a:latin typeface="+mn-lt"/>
              </a:rPr>
              <a:t>) ∧(</a:t>
            </a:r>
            <a:r>
              <a:rPr lang="en-US" altLang="ko-KR" sz="2000" dirty="0" err="1" smtClean="0">
                <a:latin typeface="+mn-lt"/>
              </a:rPr>
              <a:t>b∨a∨e</a:t>
            </a:r>
            <a:r>
              <a:rPr lang="en-US" altLang="ko-KR" sz="2000" dirty="0" smtClean="0">
                <a:latin typeface="+mn-lt"/>
              </a:rPr>
              <a:t>) ∧(</a:t>
            </a:r>
            <a:r>
              <a:rPr lang="en-US" altLang="ko-KR" sz="2000" dirty="0" err="1" smtClean="0">
                <a:latin typeface="+mn-lt"/>
              </a:rPr>
              <a:t>c∨e∨f</a:t>
            </a:r>
            <a:r>
              <a:rPr lang="en-US" altLang="ko-KR" sz="2000" dirty="0" smtClean="0">
                <a:latin typeface="+mn-lt"/>
              </a:rPr>
              <a:t>∨-b) ∧(-</a:t>
            </a:r>
            <a:r>
              <a:rPr lang="en-US" altLang="ko-KR" sz="2000" dirty="0" err="1" smtClean="0">
                <a:latin typeface="+mn-lt"/>
              </a:rPr>
              <a:t>h</a:t>
            </a:r>
            <a:r>
              <a:rPr lang="en-US" altLang="ko-KR" sz="2000" dirty="0" err="1" smtClean="0"/>
              <a:t>∨g</a:t>
            </a:r>
            <a:r>
              <a:rPr lang="en-US" altLang="ko-KR" sz="2000" dirty="0" smtClean="0"/>
              <a:t>) </a:t>
            </a:r>
            <a:r>
              <a:rPr lang="en-US" altLang="ko-KR" sz="1600" dirty="0" smtClean="0"/>
              <a:t>∧</a:t>
            </a:r>
            <a:r>
              <a:rPr lang="en-US" altLang="ko-KR" sz="2000" dirty="0" smtClean="0">
                <a:solidFill>
                  <a:srgbClr val="FF0000"/>
                </a:solidFill>
                <a:latin typeface="+mn-lt"/>
              </a:rPr>
              <a:t>(d∨-</a:t>
            </a:r>
            <a:r>
              <a:rPr lang="en-US" altLang="ko-KR" sz="2000" dirty="0" err="1" smtClean="0">
                <a:solidFill>
                  <a:srgbClr val="FF0000"/>
                </a:solidFill>
                <a:latin typeface="+mn-lt"/>
              </a:rPr>
              <a:t>b∨h</a:t>
            </a:r>
            <a:r>
              <a:rPr lang="en-US" altLang="ko-KR" sz="2000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ko-KR" sz="2000" dirty="0" smtClean="0">
                <a:latin typeface="+mn-lt"/>
              </a:rPr>
              <a:t> ∧</a:t>
            </a:r>
            <a:r>
              <a:rPr lang="en-US" altLang="ko-KR" sz="2000" dirty="0" smtClean="0">
                <a:solidFill>
                  <a:srgbClr val="FF0000"/>
                </a:solidFill>
                <a:latin typeface="+mn-lt"/>
              </a:rPr>
              <a:t>(-b∨-c∨-d)</a:t>
            </a:r>
            <a:r>
              <a:rPr lang="en-US" altLang="ko-KR" sz="2000" dirty="0" smtClean="0">
                <a:latin typeface="+mn-lt"/>
              </a:rPr>
              <a:t>∧(</a:t>
            </a:r>
            <a:r>
              <a:rPr lang="en-US" altLang="ko-KR" sz="2000" dirty="0" err="1" smtClean="0">
                <a:latin typeface="+mn-lt"/>
              </a:rPr>
              <a:t>c∨d</a:t>
            </a:r>
            <a:r>
              <a:rPr lang="en-US" altLang="ko-KR" sz="2000" dirty="0" smtClean="0">
                <a:latin typeface="+mn-lt"/>
              </a:rPr>
              <a:t>)</a:t>
            </a:r>
            <a:endParaRPr lang="ko-KR" alt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42976" y="1643050"/>
            <a:ext cx="7461278" cy="4114800"/>
          </a:xfrm>
        </p:spPr>
        <p:txBody>
          <a:bodyPr/>
          <a:lstStyle/>
          <a:p>
            <a:r>
              <a:rPr lang="en-US" dirty="0" smtClean="0"/>
              <a:t>Resolution is a process to generate a clause from two clauses </a:t>
            </a:r>
          </a:p>
          <a:p>
            <a:r>
              <a:rPr lang="en-US" dirty="0" smtClean="0"/>
              <a:t>Given two clauses (</a:t>
            </a:r>
            <a:r>
              <a:rPr lang="en-US" dirty="0" err="1" smtClean="0"/>
              <a:t>x</a:t>
            </a:r>
            <a:r>
              <a:rPr lang="en-US" altLang="ko-KR" dirty="0" err="1" smtClean="0">
                <a:ea typeface="굴림" charset="-127"/>
                <a:cs typeface="Arial" charset="0"/>
              </a:rPr>
              <a:t>∨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) and (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altLang="ko-KR" dirty="0" err="1" smtClean="0">
                <a:ea typeface="굴림" charset="-127"/>
                <a:cs typeface="Arial" charset="0"/>
              </a:rPr>
              <a:t>∨</a:t>
            </a:r>
            <a:r>
              <a:rPr lang="en-US" dirty="0" err="1" smtClean="0"/>
              <a:t>z</a:t>
            </a:r>
            <a:r>
              <a:rPr lang="en-US" dirty="0" smtClean="0"/>
              <a:t>),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resolvent</a:t>
            </a:r>
            <a:r>
              <a:rPr lang="en-US" dirty="0" smtClean="0"/>
              <a:t> of these two clauses is (</a:t>
            </a:r>
            <a:r>
              <a:rPr lang="en-US" dirty="0" err="1" smtClean="0"/>
              <a:t>x</a:t>
            </a:r>
            <a:r>
              <a:rPr lang="en-US" altLang="ko-KR" dirty="0" err="1" smtClean="0">
                <a:ea typeface="굴림" charset="-127"/>
                <a:cs typeface="Arial" charset="0"/>
              </a:rPr>
              <a:t>∨</a:t>
            </a:r>
            <a:r>
              <a:rPr lang="en-US" dirty="0" err="1" smtClean="0"/>
              <a:t>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altLang="ko-KR" dirty="0" err="1" smtClean="0">
                <a:ea typeface="굴림" charset="-127"/>
                <a:cs typeface="Arial" charset="0"/>
              </a:rPr>
              <a:t>∨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  <a:r>
              <a:rPr lang="en-US" altLang="ko-KR" dirty="0" smtClean="0"/>
              <a:t> ∧</a:t>
            </a:r>
            <a:r>
              <a:rPr lang="en-US" dirty="0" smtClean="0"/>
              <a:t>(-</a:t>
            </a:r>
            <a:r>
              <a:rPr lang="en-US" dirty="0" err="1" smtClean="0"/>
              <a:t>y</a:t>
            </a:r>
            <a:r>
              <a:rPr lang="en-US" altLang="ko-KR" dirty="0" err="1" smtClean="0">
                <a:ea typeface="굴림" charset="-127"/>
                <a:cs typeface="Arial" charset="0"/>
              </a:rPr>
              <a:t>∨</a:t>
            </a:r>
            <a:r>
              <a:rPr lang="en-US" dirty="0" err="1" smtClean="0"/>
              <a:t>z</a:t>
            </a:r>
            <a:r>
              <a:rPr lang="en-US" dirty="0" smtClean="0"/>
              <a:t>) is </a:t>
            </a:r>
            <a:r>
              <a:rPr lang="en-US" dirty="0" err="1" smtClean="0"/>
              <a:t>satisfiable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altLang="ko-KR" dirty="0" err="1" smtClean="0">
                <a:ea typeface="굴림" charset="-127"/>
                <a:cs typeface="Arial" charset="0"/>
              </a:rPr>
              <a:t>∨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  <a:r>
              <a:rPr lang="en-US" altLang="ko-KR" dirty="0" smtClean="0"/>
              <a:t>∧</a:t>
            </a:r>
            <a:r>
              <a:rPr lang="en-US" dirty="0" smtClean="0"/>
              <a:t>(-</a:t>
            </a:r>
            <a:r>
              <a:rPr lang="en-US" dirty="0" err="1" smtClean="0"/>
              <a:t>y</a:t>
            </a:r>
            <a:r>
              <a:rPr lang="en-US" altLang="ko-KR" dirty="0" err="1" smtClean="0">
                <a:ea typeface="굴림" charset="-127"/>
                <a:cs typeface="Arial" charset="0"/>
              </a:rPr>
              <a:t>∨</a:t>
            </a:r>
            <a:r>
              <a:rPr lang="en-US" dirty="0" err="1" smtClean="0"/>
              <a:t>z</a:t>
            </a:r>
            <a:r>
              <a:rPr lang="en-US" dirty="0" smtClean="0"/>
              <a:t>)</a:t>
            </a:r>
            <a:r>
              <a:rPr lang="en-US" altLang="ko-KR" dirty="0" smtClean="0"/>
              <a:t>∧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altLang="ko-KR" dirty="0" err="1" smtClean="0">
                <a:solidFill>
                  <a:srgbClr val="FF0000"/>
                </a:solidFill>
                <a:ea typeface="굴림" charset="-127"/>
                <a:cs typeface="Arial" charset="0"/>
              </a:rPr>
              <a:t>∨</a:t>
            </a:r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is </a:t>
            </a:r>
            <a:r>
              <a:rPr lang="en-US" dirty="0" err="1" smtClean="0"/>
              <a:t>satisfiable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resolvent</a:t>
            </a:r>
            <a:r>
              <a:rPr lang="en-US" dirty="0" smtClean="0"/>
              <a:t> is redundant</a:t>
            </a:r>
          </a:p>
          <a:p>
            <a:pPr lvl="1"/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A26B-2EA7-446C-ACEC-943E279D7B8C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7793037" cy="1462087"/>
          </a:xfrm>
        </p:spPr>
        <p:txBody>
          <a:bodyPr/>
          <a:lstStyle/>
          <a:p>
            <a:r>
              <a:rPr lang="en-US" altLang="ko-KR" sz="4000" dirty="0" smtClean="0">
                <a:latin typeface="+mn-lt"/>
              </a:rPr>
              <a:t>Conflict Clause Analysis (7/10)</a:t>
            </a:r>
            <a:endParaRPr lang="en-US" altLang="ko-KR" sz="4000" dirty="0">
              <a:latin typeface="+mn-lt"/>
              <a:ea typeface="굴림" charset="-127"/>
            </a:endParaRPr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17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82979" name="Line 35"/>
          <p:cNvSpPr>
            <a:spLocks noChangeShapeType="1"/>
          </p:cNvSpPr>
          <p:nvPr/>
        </p:nvSpPr>
        <p:spPr bwMode="auto">
          <a:xfrm flipH="1">
            <a:off x="6877050" y="2205038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82980" name="Line 36"/>
          <p:cNvSpPr>
            <a:spLocks noChangeShapeType="1"/>
          </p:cNvSpPr>
          <p:nvPr/>
        </p:nvSpPr>
        <p:spPr bwMode="auto">
          <a:xfrm>
            <a:off x="7524750" y="2852738"/>
            <a:ext cx="4318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6875463" y="2144713"/>
            <a:ext cx="725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+mn-lt"/>
                <a:ea typeface="굴림" charset="-127"/>
              </a:rPr>
              <a:t>e=F</a:t>
            </a:r>
          </a:p>
        </p:txBody>
      </p: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6086475" y="3209925"/>
            <a:ext cx="7152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lt"/>
                <a:ea typeface="굴림" charset="-127"/>
              </a:rPr>
              <a:t>a=F</a:t>
            </a:r>
            <a:endParaRPr lang="en-US" altLang="ko-KR" sz="2400" dirty="0">
              <a:latin typeface="+mn-lt"/>
              <a:ea typeface="굴림" charset="-127"/>
            </a:endParaRPr>
          </a:p>
        </p:txBody>
      </p:sp>
      <p:sp>
        <p:nvSpPr>
          <p:cNvPr id="82984" name="Text Box 40"/>
          <p:cNvSpPr txBox="1">
            <a:spLocks noChangeArrowheads="1"/>
          </p:cNvSpPr>
          <p:nvPr/>
        </p:nvSpPr>
        <p:spPr bwMode="auto">
          <a:xfrm>
            <a:off x="5508625" y="4508500"/>
            <a:ext cx="230274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lt"/>
                <a:ea typeface="굴림" charset="-127"/>
              </a:rPr>
              <a:t>-b∨-</a:t>
            </a:r>
            <a:r>
              <a:rPr lang="en-US" altLang="ko-KR" sz="2400" dirty="0" err="1" smtClean="0">
                <a:latin typeface="+mn-lt"/>
                <a:ea typeface="굴림" charset="-127"/>
              </a:rPr>
              <a:t>c∨h</a:t>
            </a:r>
            <a:r>
              <a:rPr lang="en-US" altLang="ko-KR" sz="2400" dirty="0" smtClean="0">
                <a:latin typeface="+mn-lt"/>
                <a:ea typeface="굴림" charset="-127"/>
              </a:rPr>
              <a:t> </a:t>
            </a:r>
          </a:p>
          <a:p>
            <a:r>
              <a:rPr lang="en-US" altLang="ko-KR" sz="2400" dirty="0" smtClean="0">
                <a:latin typeface="+mn-lt"/>
              </a:rPr>
              <a:t>(</a:t>
            </a:r>
            <a:r>
              <a:rPr lang="en-US" altLang="ko-KR" sz="2400" dirty="0" smtClean="0">
                <a:latin typeface="+mn-lt"/>
                <a:ea typeface="굴림" charset="-127"/>
              </a:rPr>
              <a:t>a </a:t>
            </a:r>
            <a:r>
              <a:rPr lang="en-US" altLang="ko-KR" sz="2400" dirty="0" err="1" smtClean="0">
                <a:latin typeface="+mn-lt"/>
                <a:ea typeface="굴림" charset="-127"/>
              </a:rPr>
              <a:t>resolvent</a:t>
            </a:r>
            <a:r>
              <a:rPr lang="en-US" altLang="ko-KR" sz="2400" dirty="0" smtClean="0">
                <a:latin typeface="+mn-lt"/>
                <a:ea typeface="굴림" charset="-127"/>
              </a:rPr>
              <a:t> of </a:t>
            </a:r>
          </a:p>
          <a:p>
            <a:r>
              <a:rPr lang="en-US" altLang="ko-KR" sz="2400" dirty="0" smtClean="0">
                <a:latin typeface="+mj-lt"/>
              </a:rPr>
              <a:t>-b∨-c∨-d</a:t>
            </a:r>
          </a:p>
          <a:p>
            <a:pPr lvl="0"/>
            <a:r>
              <a:rPr lang="en-US" altLang="ko-KR" sz="2400" dirty="0" smtClean="0">
                <a:latin typeface="+mj-lt"/>
                <a:ea typeface="굴림" charset="-127"/>
              </a:rPr>
              <a:t>and </a:t>
            </a:r>
            <a:r>
              <a:rPr kumimoji="0" lang="en-US" altLang="ko-KR" sz="2400" dirty="0" smtClean="0">
                <a:latin typeface="+mj-lt"/>
                <a:cs typeface="Arial" charset="0"/>
              </a:rPr>
              <a:t>d∨-</a:t>
            </a:r>
            <a:r>
              <a:rPr kumimoji="0" lang="en-US" altLang="ko-KR" sz="2400" dirty="0" err="1" smtClean="0">
                <a:latin typeface="+mj-lt"/>
                <a:cs typeface="Arial" charset="0"/>
              </a:rPr>
              <a:t>b∨h</a:t>
            </a:r>
            <a:r>
              <a:rPr kumimoji="0" lang="en-US" altLang="ko-KR" sz="2400" dirty="0" smtClean="0">
                <a:latin typeface="+mj-lt"/>
                <a:cs typeface="Arial" charset="0"/>
              </a:rPr>
              <a:t>)</a:t>
            </a:r>
          </a:p>
          <a:p>
            <a:endParaRPr lang="en-US" altLang="ko-KR" sz="2400" dirty="0">
              <a:latin typeface="+mn-lt"/>
              <a:ea typeface="굴림" charset="-127"/>
            </a:endParaRPr>
          </a:p>
        </p:txBody>
      </p:sp>
      <p:graphicFrame>
        <p:nvGraphicFramePr>
          <p:cNvPr id="17" name="Group 115"/>
          <p:cNvGraphicFramePr>
            <a:graphicFrameLocks/>
          </p:cNvGraphicFramePr>
          <p:nvPr/>
        </p:nvGraphicFramePr>
        <p:xfrm>
          <a:off x="571472" y="1643050"/>
          <a:ext cx="4386267" cy="4572000"/>
        </p:xfrm>
        <a:graphic>
          <a:graphicData uri="http://schemas.openxmlformats.org/drawingml/2006/table">
            <a:tbl>
              <a:tblPr/>
              <a:tblGrid>
                <a:gridCol w="2287607"/>
                <a:gridCol w="209866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Assignments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antecedent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e=F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assumption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f=F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f∨e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g=F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g∨f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h=F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h∨g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assumption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b∨a∨e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c=T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c∨e∨f</a:t>
                      </a: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∨-b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d=T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d∨-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b∨h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1428728" y="4429132"/>
            <a:ext cx="1439863" cy="1657350"/>
            <a:chOff x="4513" y="2976"/>
            <a:chExt cx="907" cy="953"/>
          </a:xfrm>
        </p:grpSpPr>
        <p:sp>
          <p:nvSpPr>
            <p:cNvPr id="19" name="Text Box 108"/>
            <p:cNvSpPr txBox="1">
              <a:spLocks noChangeArrowheads="1"/>
            </p:cNvSpPr>
            <p:nvPr/>
          </p:nvSpPr>
          <p:spPr bwMode="auto">
            <a:xfrm>
              <a:off x="4693" y="3335"/>
              <a:ext cx="727" cy="2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dirty="0" err="1">
                  <a:latin typeface="+mn-lt"/>
                  <a:ea typeface="굴림" charset="-127"/>
                </a:rPr>
                <a:t>DLevel</a:t>
              </a:r>
              <a:r>
                <a:rPr lang="en-US" altLang="ko-KR" dirty="0">
                  <a:latin typeface="+mn-lt"/>
                  <a:ea typeface="굴림" charset="-127"/>
                </a:rPr>
                <a:t>=2</a:t>
              </a:r>
            </a:p>
          </p:txBody>
        </p:sp>
        <p:sp>
          <p:nvSpPr>
            <p:cNvPr id="20" name="AutoShape 109"/>
            <p:cNvSpPr>
              <a:spLocks/>
            </p:cNvSpPr>
            <p:nvPr/>
          </p:nvSpPr>
          <p:spPr bwMode="auto">
            <a:xfrm>
              <a:off x="4513" y="2976"/>
              <a:ext cx="182" cy="953"/>
            </a:xfrm>
            <a:prstGeom prst="rightBrace">
              <a:avLst>
                <a:gd name="adj1" fmla="val 436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lt"/>
              </a:endParaRPr>
            </a:p>
          </p:txBody>
        </p:sp>
      </p:grp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1357290" y="2285992"/>
            <a:ext cx="1439863" cy="1800225"/>
            <a:chOff x="4513" y="2976"/>
            <a:chExt cx="907" cy="953"/>
          </a:xfrm>
        </p:grpSpPr>
        <p:sp>
          <p:nvSpPr>
            <p:cNvPr id="22" name="Text Box 112"/>
            <p:cNvSpPr txBox="1">
              <a:spLocks noChangeArrowheads="1"/>
            </p:cNvSpPr>
            <p:nvPr/>
          </p:nvSpPr>
          <p:spPr bwMode="auto">
            <a:xfrm>
              <a:off x="4693" y="3335"/>
              <a:ext cx="72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+mn-lt"/>
                  <a:ea typeface="굴림" charset="-127"/>
                </a:rPr>
                <a:t>DLevel</a:t>
              </a:r>
              <a:r>
                <a:rPr lang="en-US" altLang="ko-KR" dirty="0">
                  <a:latin typeface="+mn-lt"/>
                  <a:ea typeface="굴림" charset="-127"/>
                </a:rPr>
                <a:t>=1</a:t>
              </a: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>
              <a:off x="4513" y="2976"/>
              <a:ext cx="182" cy="953"/>
            </a:xfrm>
            <a:prstGeom prst="rightBrace">
              <a:avLst>
                <a:gd name="adj1" fmla="val 436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54" y="-30507"/>
            <a:ext cx="914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lt"/>
              </a:rPr>
              <a:t>(-</a:t>
            </a:r>
            <a:r>
              <a:rPr lang="en-US" altLang="ko-KR" sz="2000" dirty="0" err="1" smtClean="0">
                <a:latin typeface="+mn-lt"/>
              </a:rPr>
              <a:t>f∨e</a:t>
            </a:r>
            <a:r>
              <a:rPr lang="en-US" altLang="ko-KR" sz="2000" dirty="0" smtClean="0">
                <a:latin typeface="+mn-lt"/>
              </a:rPr>
              <a:t>) ∧(-</a:t>
            </a:r>
            <a:r>
              <a:rPr lang="en-US" altLang="ko-KR" sz="2000" dirty="0" err="1" smtClean="0">
                <a:latin typeface="+mn-lt"/>
              </a:rPr>
              <a:t>g∨f</a:t>
            </a:r>
            <a:r>
              <a:rPr lang="en-US" altLang="ko-KR" sz="2000" dirty="0" smtClean="0">
                <a:latin typeface="+mn-lt"/>
              </a:rPr>
              <a:t>) ∧(</a:t>
            </a:r>
            <a:r>
              <a:rPr lang="en-US" altLang="ko-KR" sz="2000" dirty="0" err="1" smtClean="0">
                <a:latin typeface="+mn-lt"/>
              </a:rPr>
              <a:t>b∨a∨e</a:t>
            </a:r>
            <a:r>
              <a:rPr lang="en-US" altLang="ko-KR" sz="2000" dirty="0" smtClean="0">
                <a:latin typeface="+mn-lt"/>
              </a:rPr>
              <a:t>) ∧(</a:t>
            </a:r>
            <a:r>
              <a:rPr lang="en-US" altLang="ko-KR" sz="2000" dirty="0" err="1" smtClean="0">
                <a:latin typeface="+mn-lt"/>
              </a:rPr>
              <a:t>c∨e∨f</a:t>
            </a:r>
            <a:r>
              <a:rPr lang="en-US" altLang="ko-KR" sz="2000" dirty="0" smtClean="0">
                <a:latin typeface="+mn-lt"/>
              </a:rPr>
              <a:t>∨-b) ∧(-</a:t>
            </a:r>
            <a:r>
              <a:rPr lang="en-US" altLang="ko-KR" sz="2000" dirty="0" err="1" smtClean="0">
                <a:latin typeface="+mn-lt"/>
              </a:rPr>
              <a:t>h</a:t>
            </a:r>
            <a:r>
              <a:rPr lang="en-US" altLang="ko-KR" sz="2000" dirty="0" err="1" smtClean="0"/>
              <a:t>∨g</a:t>
            </a:r>
            <a:r>
              <a:rPr lang="en-US" altLang="ko-KR" sz="2000" dirty="0" smtClean="0"/>
              <a:t>) </a:t>
            </a:r>
            <a:r>
              <a:rPr lang="en-US" altLang="ko-KR" sz="1600" dirty="0" smtClean="0"/>
              <a:t>∧</a:t>
            </a:r>
            <a:r>
              <a:rPr lang="en-US" altLang="ko-KR" sz="2000" dirty="0" smtClean="0">
                <a:latin typeface="+mn-lt"/>
              </a:rPr>
              <a:t>(d∨-</a:t>
            </a:r>
            <a:r>
              <a:rPr lang="en-US" altLang="ko-KR" sz="2000" dirty="0" err="1" smtClean="0">
                <a:latin typeface="+mn-lt"/>
              </a:rPr>
              <a:t>b∨h</a:t>
            </a:r>
            <a:r>
              <a:rPr lang="en-US" altLang="ko-KR" sz="2000" dirty="0" smtClean="0">
                <a:latin typeface="+mn-lt"/>
              </a:rPr>
              <a:t>) ∧(-b∨-c∨-d)∧(</a:t>
            </a:r>
            <a:r>
              <a:rPr lang="en-US" altLang="ko-KR" sz="2000" dirty="0" err="1" smtClean="0">
                <a:latin typeface="+mn-lt"/>
              </a:rPr>
              <a:t>c∨d</a:t>
            </a:r>
            <a:r>
              <a:rPr lang="en-US" altLang="ko-KR" sz="2000" dirty="0" smtClean="0">
                <a:latin typeface="+mn-lt"/>
              </a:rPr>
              <a:t>)</a:t>
            </a:r>
            <a:endParaRPr lang="ko-KR" alt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7793037" cy="1462087"/>
          </a:xfrm>
        </p:spPr>
        <p:txBody>
          <a:bodyPr/>
          <a:lstStyle/>
          <a:p>
            <a:r>
              <a:rPr lang="en-US" altLang="ko-KR" sz="4000" dirty="0" smtClean="0">
                <a:latin typeface="+mn-lt"/>
              </a:rPr>
              <a:t>Conflict Clause Analysis (8/10)</a:t>
            </a:r>
            <a:endParaRPr lang="en-US" altLang="ko-KR" sz="4000" dirty="0">
              <a:latin typeface="+mn-lt"/>
              <a:ea typeface="굴림" charset="-127"/>
            </a:endParaRPr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18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84003" name="Line 35"/>
          <p:cNvSpPr>
            <a:spLocks noChangeShapeType="1"/>
          </p:cNvSpPr>
          <p:nvPr/>
        </p:nvSpPr>
        <p:spPr bwMode="auto">
          <a:xfrm flipH="1">
            <a:off x="6877050" y="2205038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84004" name="Line 36"/>
          <p:cNvSpPr>
            <a:spLocks noChangeShapeType="1"/>
          </p:cNvSpPr>
          <p:nvPr/>
        </p:nvSpPr>
        <p:spPr bwMode="auto">
          <a:xfrm>
            <a:off x="7524750" y="2852738"/>
            <a:ext cx="4318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6875463" y="2144713"/>
            <a:ext cx="725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+mn-lt"/>
                <a:ea typeface="굴림" charset="-127"/>
              </a:rPr>
              <a:t>e=F</a:t>
            </a:r>
          </a:p>
        </p:txBody>
      </p:sp>
      <p:sp>
        <p:nvSpPr>
          <p:cNvPr id="84006" name="Text Box 38"/>
          <p:cNvSpPr txBox="1">
            <a:spLocks noChangeArrowheads="1"/>
          </p:cNvSpPr>
          <p:nvPr/>
        </p:nvSpPr>
        <p:spPr bwMode="auto">
          <a:xfrm>
            <a:off x="6086475" y="3209925"/>
            <a:ext cx="7152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lt"/>
                <a:ea typeface="굴림" charset="-127"/>
              </a:rPr>
              <a:t>a=F</a:t>
            </a:r>
            <a:endParaRPr lang="en-US" altLang="ko-KR" sz="2400" dirty="0">
              <a:latin typeface="+mn-lt"/>
              <a:ea typeface="굴림" charset="-127"/>
            </a:endParaRPr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5508625" y="4508500"/>
            <a:ext cx="13564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lt"/>
                <a:ea typeface="굴림" charset="-127"/>
              </a:rPr>
              <a:t>-b∨</a:t>
            </a:r>
            <a:r>
              <a:rPr lang="en-US" altLang="ko-KR" sz="2400" dirty="0" smtClean="0">
                <a:solidFill>
                  <a:srgbClr val="FF0000"/>
                </a:solidFill>
                <a:latin typeface="+mn-lt"/>
                <a:ea typeface="굴림" charset="-127"/>
              </a:rPr>
              <a:t>-</a:t>
            </a:r>
            <a:r>
              <a:rPr lang="en-US" altLang="ko-KR" sz="2400" dirty="0" err="1" smtClean="0">
                <a:solidFill>
                  <a:srgbClr val="FF0000"/>
                </a:solidFill>
                <a:latin typeface="+mn-lt"/>
                <a:ea typeface="굴림" charset="-127"/>
              </a:rPr>
              <a:t>c</a:t>
            </a:r>
            <a:r>
              <a:rPr lang="en-US" altLang="ko-KR" sz="2400" dirty="0" err="1" smtClean="0">
                <a:latin typeface="+mn-lt"/>
                <a:ea typeface="굴림" charset="-127"/>
              </a:rPr>
              <a:t>∨h</a:t>
            </a:r>
            <a:endParaRPr lang="en-US" altLang="ko-KR" sz="2400" dirty="0">
              <a:latin typeface="+mn-lt"/>
              <a:ea typeface="굴림" charset="-127"/>
            </a:endParaRPr>
          </a:p>
        </p:txBody>
      </p:sp>
      <p:graphicFrame>
        <p:nvGraphicFramePr>
          <p:cNvPr id="17" name="Group 115"/>
          <p:cNvGraphicFramePr>
            <a:graphicFrameLocks/>
          </p:cNvGraphicFramePr>
          <p:nvPr/>
        </p:nvGraphicFramePr>
        <p:xfrm>
          <a:off x="571472" y="1643050"/>
          <a:ext cx="4386267" cy="4572000"/>
        </p:xfrm>
        <a:graphic>
          <a:graphicData uri="http://schemas.openxmlformats.org/drawingml/2006/table">
            <a:tbl>
              <a:tblPr/>
              <a:tblGrid>
                <a:gridCol w="2287607"/>
                <a:gridCol w="209866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Assignments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antecedent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e=F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assumption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f=F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f∨e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g=F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g∨f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h=F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h∨g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assumption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b∨a∨e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c=T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c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∨e∨f</a:t>
                      </a: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∨-b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d=T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d∨-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b∨h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1428728" y="4429132"/>
            <a:ext cx="1439863" cy="1657350"/>
            <a:chOff x="4513" y="2976"/>
            <a:chExt cx="907" cy="953"/>
          </a:xfrm>
        </p:grpSpPr>
        <p:sp>
          <p:nvSpPr>
            <p:cNvPr id="19" name="Text Box 108"/>
            <p:cNvSpPr txBox="1">
              <a:spLocks noChangeArrowheads="1"/>
            </p:cNvSpPr>
            <p:nvPr/>
          </p:nvSpPr>
          <p:spPr bwMode="auto">
            <a:xfrm>
              <a:off x="4693" y="3335"/>
              <a:ext cx="727" cy="2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dirty="0" err="1">
                  <a:latin typeface="+mn-lt"/>
                  <a:ea typeface="굴림" charset="-127"/>
                </a:rPr>
                <a:t>DLevel</a:t>
              </a:r>
              <a:r>
                <a:rPr lang="en-US" altLang="ko-KR" dirty="0">
                  <a:latin typeface="+mn-lt"/>
                  <a:ea typeface="굴림" charset="-127"/>
                </a:rPr>
                <a:t>=2</a:t>
              </a:r>
            </a:p>
          </p:txBody>
        </p:sp>
        <p:sp>
          <p:nvSpPr>
            <p:cNvPr id="20" name="AutoShape 109"/>
            <p:cNvSpPr>
              <a:spLocks/>
            </p:cNvSpPr>
            <p:nvPr/>
          </p:nvSpPr>
          <p:spPr bwMode="auto">
            <a:xfrm>
              <a:off x="4513" y="2976"/>
              <a:ext cx="182" cy="953"/>
            </a:xfrm>
            <a:prstGeom prst="rightBrace">
              <a:avLst>
                <a:gd name="adj1" fmla="val 436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lt"/>
              </a:endParaRPr>
            </a:p>
          </p:txBody>
        </p:sp>
      </p:grp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1357290" y="2285992"/>
            <a:ext cx="1439863" cy="1800225"/>
            <a:chOff x="4513" y="2976"/>
            <a:chExt cx="907" cy="953"/>
          </a:xfrm>
        </p:grpSpPr>
        <p:sp>
          <p:nvSpPr>
            <p:cNvPr id="22" name="Text Box 112"/>
            <p:cNvSpPr txBox="1">
              <a:spLocks noChangeArrowheads="1"/>
            </p:cNvSpPr>
            <p:nvPr/>
          </p:nvSpPr>
          <p:spPr bwMode="auto">
            <a:xfrm>
              <a:off x="4693" y="3335"/>
              <a:ext cx="72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+mn-lt"/>
                  <a:ea typeface="굴림" charset="-127"/>
                </a:rPr>
                <a:t>DLevel</a:t>
              </a:r>
              <a:r>
                <a:rPr lang="en-US" altLang="ko-KR" dirty="0">
                  <a:latin typeface="+mn-lt"/>
                  <a:ea typeface="굴림" charset="-127"/>
                </a:rPr>
                <a:t>=1</a:t>
              </a: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>
              <a:off x="4513" y="2976"/>
              <a:ext cx="182" cy="953"/>
            </a:xfrm>
            <a:prstGeom prst="rightBrace">
              <a:avLst>
                <a:gd name="adj1" fmla="val 436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54" y="-30507"/>
            <a:ext cx="914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lt"/>
              </a:rPr>
              <a:t>(-</a:t>
            </a:r>
            <a:r>
              <a:rPr lang="en-US" altLang="ko-KR" sz="2000" dirty="0" err="1" smtClean="0">
                <a:latin typeface="+mn-lt"/>
              </a:rPr>
              <a:t>f∨e</a:t>
            </a:r>
            <a:r>
              <a:rPr lang="en-US" altLang="ko-KR" sz="2000" dirty="0" smtClean="0">
                <a:latin typeface="+mn-lt"/>
              </a:rPr>
              <a:t>) ∧(-</a:t>
            </a:r>
            <a:r>
              <a:rPr lang="en-US" altLang="ko-KR" sz="2000" dirty="0" err="1" smtClean="0">
                <a:latin typeface="+mn-lt"/>
              </a:rPr>
              <a:t>g∨f</a:t>
            </a:r>
            <a:r>
              <a:rPr lang="en-US" altLang="ko-KR" sz="2000" dirty="0" smtClean="0">
                <a:latin typeface="+mn-lt"/>
              </a:rPr>
              <a:t>) ∧(</a:t>
            </a:r>
            <a:r>
              <a:rPr lang="en-US" altLang="ko-KR" sz="2000" dirty="0" err="1" smtClean="0">
                <a:latin typeface="+mn-lt"/>
              </a:rPr>
              <a:t>b∨a∨e</a:t>
            </a:r>
            <a:r>
              <a:rPr lang="en-US" altLang="ko-KR" sz="2000" dirty="0" smtClean="0">
                <a:latin typeface="+mn-lt"/>
              </a:rPr>
              <a:t>) ∧(</a:t>
            </a:r>
            <a:r>
              <a:rPr lang="en-US" altLang="ko-KR" sz="2000" dirty="0" err="1" smtClean="0">
                <a:latin typeface="+mn-lt"/>
              </a:rPr>
              <a:t>c∨e∨f</a:t>
            </a:r>
            <a:r>
              <a:rPr lang="en-US" altLang="ko-KR" sz="2000" dirty="0" smtClean="0">
                <a:latin typeface="+mn-lt"/>
              </a:rPr>
              <a:t>∨-b) ∧(-</a:t>
            </a:r>
            <a:r>
              <a:rPr lang="en-US" altLang="ko-KR" sz="2000" dirty="0" err="1" smtClean="0">
                <a:latin typeface="+mn-lt"/>
              </a:rPr>
              <a:t>h</a:t>
            </a:r>
            <a:r>
              <a:rPr lang="en-US" altLang="ko-KR" sz="2000" dirty="0" err="1" smtClean="0"/>
              <a:t>∨g</a:t>
            </a:r>
            <a:r>
              <a:rPr lang="en-US" altLang="ko-KR" sz="2000" dirty="0" smtClean="0"/>
              <a:t>) </a:t>
            </a:r>
            <a:r>
              <a:rPr lang="en-US" altLang="ko-KR" sz="1600" dirty="0" smtClean="0"/>
              <a:t>∧</a:t>
            </a:r>
            <a:r>
              <a:rPr lang="en-US" altLang="ko-KR" sz="2000" dirty="0" smtClean="0">
                <a:latin typeface="+mn-lt"/>
              </a:rPr>
              <a:t>(d∨-</a:t>
            </a:r>
            <a:r>
              <a:rPr lang="en-US" altLang="ko-KR" sz="2000" dirty="0" err="1" smtClean="0">
                <a:latin typeface="+mn-lt"/>
              </a:rPr>
              <a:t>b∨h</a:t>
            </a:r>
            <a:r>
              <a:rPr lang="en-US" altLang="ko-KR" sz="2000" dirty="0" smtClean="0">
                <a:latin typeface="+mn-lt"/>
              </a:rPr>
              <a:t>) ∧(-b∨-c∨-d)∧(</a:t>
            </a:r>
            <a:r>
              <a:rPr lang="en-US" altLang="ko-KR" sz="2000" dirty="0" err="1" smtClean="0">
                <a:latin typeface="+mn-lt"/>
              </a:rPr>
              <a:t>c∨d</a:t>
            </a:r>
            <a:r>
              <a:rPr lang="en-US" altLang="ko-KR" sz="2000" dirty="0" smtClean="0">
                <a:latin typeface="+mn-lt"/>
              </a:rPr>
              <a:t>)</a:t>
            </a:r>
            <a:endParaRPr lang="ko-KR" alt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7793037" cy="1462087"/>
          </a:xfrm>
        </p:spPr>
        <p:txBody>
          <a:bodyPr/>
          <a:lstStyle/>
          <a:p>
            <a:r>
              <a:rPr lang="en-US" altLang="ko-KR" sz="4000" dirty="0" smtClean="0">
                <a:latin typeface="+mn-lt"/>
              </a:rPr>
              <a:t>Conflict Clause Analysis (9/10)</a:t>
            </a:r>
            <a:endParaRPr lang="en-US" altLang="ko-KR" sz="4000" dirty="0">
              <a:latin typeface="+mn-lt"/>
              <a:ea typeface="굴림" charset="-127"/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19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 flipH="1">
            <a:off x="6877050" y="2205038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85028" name="Line 36"/>
          <p:cNvSpPr>
            <a:spLocks noChangeShapeType="1"/>
          </p:cNvSpPr>
          <p:nvPr/>
        </p:nvSpPr>
        <p:spPr bwMode="auto">
          <a:xfrm>
            <a:off x="7524750" y="2852738"/>
            <a:ext cx="4318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85029" name="Text Box 37"/>
          <p:cNvSpPr txBox="1">
            <a:spLocks noChangeArrowheads="1"/>
          </p:cNvSpPr>
          <p:nvPr/>
        </p:nvSpPr>
        <p:spPr bwMode="auto">
          <a:xfrm>
            <a:off x="6875463" y="2144713"/>
            <a:ext cx="725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+mn-lt"/>
                <a:ea typeface="굴림" charset="-127"/>
              </a:rPr>
              <a:t>e=F</a:t>
            </a:r>
          </a:p>
        </p:txBody>
      </p:sp>
      <p:sp>
        <p:nvSpPr>
          <p:cNvPr id="85030" name="Text Box 38"/>
          <p:cNvSpPr txBox="1">
            <a:spLocks noChangeArrowheads="1"/>
          </p:cNvSpPr>
          <p:nvPr/>
        </p:nvSpPr>
        <p:spPr bwMode="auto">
          <a:xfrm>
            <a:off x="6086475" y="3209925"/>
            <a:ext cx="7152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lt"/>
                <a:ea typeface="굴림" charset="-127"/>
              </a:rPr>
              <a:t>a=F</a:t>
            </a:r>
            <a:endParaRPr lang="en-US" altLang="ko-KR" sz="2400" dirty="0">
              <a:latin typeface="+mn-lt"/>
              <a:ea typeface="굴림" charset="-127"/>
            </a:endParaRPr>
          </a:p>
        </p:txBody>
      </p:sp>
      <p:sp>
        <p:nvSpPr>
          <p:cNvPr id="85032" name="Text Box 40"/>
          <p:cNvSpPr txBox="1">
            <a:spLocks noChangeArrowheads="1"/>
          </p:cNvSpPr>
          <p:nvPr/>
        </p:nvSpPr>
        <p:spPr bwMode="auto">
          <a:xfrm>
            <a:off x="5292080" y="4941888"/>
            <a:ext cx="3816424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+mn-lt"/>
                <a:ea typeface="굴림" charset="-127"/>
              </a:rPr>
              <a:t>-</a:t>
            </a:r>
            <a:r>
              <a:rPr lang="en-US" altLang="ko-KR" sz="2400" dirty="0" err="1" smtClean="0">
                <a:latin typeface="+mn-lt"/>
                <a:ea typeface="굴림" charset="-127"/>
              </a:rPr>
              <a:t>b∨e∨f∨h</a:t>
            </a:r>
            <a:r>
              <a:rPr lang="en-US" altLang="ko-KR" sz="2400" dirty="0" smtClean="0">
                <a:latin typeface="+mn-lt"/>
                <a:ea typeface="굴림" charset="-127"/>
              </a:rPr>
              <a:t> </a:t>
            </a:r>
          </a:p>
          <a:p>
            <a:r>
              <a:rPr lang="en-US" altLang="ko-KR" sz="2400" dirty="0" smtClean="0">
                <a:solidFill>
                  <a:schemeClr val="accent2"/>
                </a:solidFill>
                <a:latin typeface="+mn-lt"/>
                <a:ea typeface="굴림" charset="-127"/>
              </a:rPr>
              <a:t>A final learnt clause since</a:t>
            </a:r>
            <a:r>
              <a:rPr lang="ko-KR" altLang="en-US" sz="2400" dirty="0" smtClean="0">
                <a:solidFill>
                  <a:schemeClr val="accent2"/>
                </a:solidFill>
                <a:latin typeface="+mn-lt"/>
                <a:ea typeface="굴림" charset="-127"/>
              </a:rPr>
              <a:t> </a:t>
            </a:r>
            <a:r>
              <a:rPr lang="en-US" altLang="ko-KR" sz="2400" dirty="0" smtClean="0">
                <a:solidFill>
                  <a:schemeClr val="accent2"/>
                </a:solidFill>
                <a:latin typeface="+mn-lt"/>
                <a:ea typeface="굴림" charset="-127"/>
              </a:rPr>
              <a:t>b is the only variable belonging to level 2</a:t>
            </a:r>
            <a:r>
              <a:rPr lang="en-US" altLang="ko-KR" sz="2400" dirty="0" smtClean="0">
                <a:solidFill>
                  <a:schemeClr val="accent2"/>
                </a:solidFill>
                <a:latin typeface="+mn-lt"/>
              </a:rPr>
              <a:t> </a:t>
            </a:r>
            <a:endParaRPr lang="en-US" altLang="ko-KR" sz="2400" dirty="0">
              <a:solidFill>
                <a:schemeClr val="accent2"/>
              </a:solidFill>
              <a:latin typeface="+mn-lt"/>
              <a:ea typeface="굴림" charset="-127"/>
            </a:endParaRPr>
          </a:p>
        </p:txBody>
      </p:sp>
      <p:graphicFrame>
        <p:nvGraphicFramePr>
          <p:cNvPr id="18" name="Group 115"/>
          <p:cNvGraphicFramePr>
            <a:graphicFrameLocks/>
          </p:cNvGraphicFramePr>
          <p:nvPr/>
        </p:nvGraphicFramePr>
        <p:xfrm>
          <a:off x="571472" y="1643050"/>
          <a:ext cx="4386267" cy="4572000"/>
        </p:xfrm>
        <a:graphic>
          <a:graphicData uri="http://schemas.openxmlformats.org/drawingml/2006/table">
            <a:tbl>
              <a:tblPr/>
              <a:tblGrid>
                <a:gridCol w="2287607"/>
                <a:gridCol w="209866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Assignments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antecedent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e=F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assumption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f=F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f∨e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g=F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g∨f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h=F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h∨g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assumption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b∨a∨e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c=T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c∨e∨f</a:t>
                      </a: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∨-b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d=T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d∨-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b∨h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1428728" y="4429132"/>
            <a:ext cx="1439863" cy="1657350"/>
            <a:chOff x="4513" y="2976"/>
            <a:chExt cx="907" cy="953"/>
          </a:xfrm>
        </p:grpSpPr>
        <p:sp>
          <p:nvSpPr>
            <p:cNvPr id="20" name="Text Box 108"/>
            <p:cNvSpPr txBox="1">
              <a:spLocks noChangeArrowheads="1"/>
            </p:cNvSpPr>
            <p:nvPr/>
          </p:nvSpPr>
          <p:spPr bwMode="auto">
            <a:xfrm>
              <a:off x="4693" y="3335"/>
              <a:ext cx="727" cy="2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dirty="0" err="1">
                  <a:latin typeface="+mn-lt"/>
                  <a:ea typeface="굴림" charset="-127"/>
                </a:rPr>
                <a:t>DLevel</a:t>
              </a:r>
              <a:r>
                <a:rPr lang="en-US" altLang="ko-KR" dirty="0">
                  <a:latin typeface="+mn-lt"/>
                  <a:ea typeface="굴림" charset="-127"/>
                </a:rPr>
                <a:t>=2</a:t>
              </a:r>
            </a:p>
          </p:txBody>
        </p:sp>
        <p:sp>
          <p:nvSpPr>
            <p:cNvPr id="21" name="AutoShape 109"/>
            <p:cNvSpPr>
              <a:spLocks/>
            </p:cNvSpPr>
            <p:nvPr/>
          </p:nvSpPr>
          <p:spPr bwMode="auto">
            <a:xfrm>
              <a:off x="4513" y="2976"/>
              <a:ext cx="182" cy="953"/>
            </a:xfrm>
            <a:prstGeom prst="rightBrace">
              <a:avLst>
                <a:gd name="adj1" fmla="val 436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lt"/>
              </a:endParaRPr>
            </a:p>
          </p:txBody>
        </p:sp>
      </p:grp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1357290" y="2285992"/>
            <a:ext cx="1439863" cy="1800225"/>
            <a:chOff x="4513" y="2976"/>
            <a:chExt cx="907" cy="953"/>
          </a:xfrm>
        </p:grpSpPr>
        <p:sp>
          <p:nvSpPr>
            <p:cNvPr id="23" name="Text Box 112"/>
            <p:cNvSpPr txBox="1">
              <a:spLocks noChangeArrowheads="1"/>
            </p:cNvSpPr>
            <p:nvPr/>
          </p:nvSpPr>
          <p:spPr bwMode="auto">
            <a:xfrm>
              <a:off x="4693" y="3335"/>
              <a:ext cx="72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+mn-lt"/>
                  <a:ea typeface="굴림" charset="-127"/>
                </a:rPr>
                <a:t>DLevel</a:t>
              </a:r>
              <a:r>
                <a:rPr lang="en-US" altLang="ko-KR" dirty="0">
                  <a:latin typeface="+mn-lt"/>
                  <a:ea typeface="굴림" charset="-127"/>
                </a:rPr>
                <a:t>=1</a:t>
              </a:r>
            </a:p>
          </p:txBody>
        </p:sp>
        <p:sp>
          <p:nvSpPr>
            <p:cNvPr id="24" name="AutoShape 113"/>
            <p:cNvSpPr>
              <a:spLocks/>
            </p:cNvSpPr>
            <p:nvPr/>
          </p:nvSpPr>
          <p:spPr bwMode="auto">
            <a:xfrm>
              <a:off x="4513" y="2976"/>
              <a:ext cx="182" cy="953"/>
            </a:xfrm>
            <a:prstGeom prst="rightBrace">
              <a:avLst>
                <a:gd name="adj1" fmla="val 436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54" y="-30507"/>
            <a:ext cx="914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lt"/>
              </a:rPr>
              <a:t>(-</a:t>
            </a:r>
            <a:r>
              <a:rPr lang="en-US" altLang="ko-KR" sz="2000" dirty="0" err="1" smtClean="0">
                <a:latin typeface="+mn-lt"/>
              </a:rPr>
              <a:t>f∨e</a:t>
            </a:r>
            <a:r>
              <a:rPr lang="en-US" altLang="ko-KR" sz="2000" dirty="0" smtClean="0">
                <a:latin typeface="+mn-lt"/>
              </a:rPr>
              <a:t>) ∧(-</a:t>
            </a:r>
            <a:r>
              <a:rPr lang="en-US" altLang="ko-KR" sz="2000" dirty="0" err="1" smtClean="0">
                <a:latin typeface="+mn-lt"/>
              </a:rPr>
              <a:t>g∨f</a:t>
            </a:r>
            <a:r>
              <a:rPr lang="en-US" altLang="ko-KR" sz="2000" dirty="0" smtClean="0">
                <a:latin typeface="+mn-lt"/>
              </a:rPr>
              <a:t>) ∧(</a:t>
            </a:r>
            <a:r>
              <a:rPr lang="en-US" altLang="ko-KR" sz="2000" dirty="0" err="1" smtClean="0">
                <a:latin typeface="+mn-lt"/>
              </a:rPr>
              <a:t>b∨a∨e</a:t>
            </a:r>
            <a:r>
              <a:rPr lang="en-US" altLang="ko-KR" sz="2000" dirty="0" smtClean="0">
                <a:latin typeface="+mn-lt"/>
              </a:rPr>
              <a:t>) ∧(</a:t>
            </a:r>
            <a:r>
              <a:rPr lang="en-US" altLang="ko-KR" sz="2000" dirty="0" err="1" smtClean="0">
                <a:latin typeface="+mn-lt"/>
              </a:rPr>
              <a:t>c∨e∨f</a:t>
            </a:r>
            <a:r>
              <a:rPr lang="en-US" altLang="ko-KR" sz="2000" dirty="0" smtClean="0">
                <a:latin typeface="+mn-lt"/>
              </a:rPr>
              <a:t>∨-b) ∧(-</a:t>
            </a:r>
            <a:r>
              <a:rPr lang="en-US" altLang="ko-KR" sz="2000" dirty="0" err="1" smtClean="0">
                <a:latin typeface="+mn-lt"/>
              </a:rPr>
              <a:t>h</a:t>
            </a:r>
            <a:r>
              <a:rPr lang="en-US" altLang="ko-KR" sz="2000" dirty="0" err="1" smtClean="0"/>
              <a:t>∨g</a:t>
            </a:r>
            <a:r>
              <a:rPr lang="en-US" altLang="ko-KR" sz="2000" dirty="0" smtClean="0"/>
              <a:t>) </a:t>
            </a:r>
            <a:r>
              <a:rPr lang="en-US" altLang="ko-KR" sz="1600" dirty="0" smtClean="0"/>
              <a:t>∧</a:t>
            </a:r>
            <a:r>
              <a:rPr lang="en-US" altLang="ko-KR" sz="2000" dirty="0" smtClean="0">
                <a:latin typeface="+mn-lt"/>
              </a:rPr>
              <a:t>(d∨-</a:t>
            </a:r>
            <a:r>
              <a:rPr lang="en-US" altLang="ko-KR" sz="2000" dirty="0" err="1" smtClean="0">
                <a:latin typeface="+mn-lt"/>
              </a:rPr>
              <a:t>b∨h</a:t>
            </a:r>
            <a:r>
              <a:rPr lang="en-US" altLang="ko-KR" sz="2000" dirty="0" smtClean="0">
                <a:latin typeface="+mn-lt"/>
              </a:rPr>
              <a:t>) ∧(-b∨-c∨-d)∧(</a:t>
            </a:r>
            <a:r>
              <a:rPr lang="en-US" altLang="ko-KR" sz="2000" dirty="0" err="1" smtClean="0">
                <a:latin typeface="+mn-lt"/>
              </a:rPr>
              <a:t>c∨d</a:t>
            </a:r>
            <a:r>
              <a:rPr lang="en-US" altLang="ko-KR" sz="2000" dirty="0" smtClean="0">
                <a:latin typeface="+mn-lt"/>
              </a:rPr>
              <a:t>)</a:t>
            </a:r>
            <a:endParaRPr lang="ko-KR" alt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 dirty="0" smtClean="0"/>
              <a:t>SAT-solver History</a:t>
            </a:r>
            <a:endParaRPr lang="ko-KR" altLang="en-US" sz="4000" dirty="0"/>
          </a:p>
        </p:txBody>
      </p:sp>
      <p:sp>
        <p:nvSpPr>
          <p:cNvPr id="23554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100" dirty="0" smtClean="0">
                <a:ea typeface="굴림" charset="-127"/>
              </a:rPr>
              <a:t>Started with David-Putnam-</a:t>
            </a:r>
            <a:r>
              <a:rPr lang="en-US" altLang="ko-KR" sz="2100" dirty="0" err="1" smtClean="0">
                <a:ea typeface="굴림" charset="-127"/>
              </a:rPr>
              <a:t>Logemann</a:t>
            </a:r>
            <a:r>
              <a:rPr lang="en-US" altLang="ko-KR" sz="2100" dirty="0" smtClean="0">
                <a:ea typeface="굴림" charset="-127"/>
              </a:rPr>
              <a:t>-Loveland (DPLL) (1962)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Able to solve 10-15 variable problems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100" dirty="0" err="1" smtClean="0">
                <a:ea typeface="굴림" charset="-127"/>
              </a:rPr>
              <a:t>Satz</a:t>
            </a:r>
            <a:r>
              <a:rPr lang="en-US" altLang="ko-KR" sz="2100" dirty="0" smtClean="0">
                <a:ea typeface="굴림" charset="-127"/>
              </a:rPr>
              <a:t> (Chu Min Li, 1995)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Able to solve some 1000 variable problems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100" dirty="0" smtClean="0">
                <a:ea typeface="굴림" charset="-127"/>
              </a:rPr>
              <a:t>Chaff (</a:t>
            </a:r>
            <a:r>
              <a:rPr lang="en-US" altLang="ko-KR" sz="2100" dirty="0" err="1" smtClean="0">
                <a:ea typeface="굴림" charset="-127"/>
              </a:rPr>
              <a:t>Malik</a:t>
            </a:r>
            <a:r>
              <a:rPr lang="en-US" altLang="ko-KR" sz="2100" dirty="0" smtClean="0">
                <a:ea typeface="굴림" charset="-127"/>
              </a:rPr>
              <a:t> et al., 2001)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Intelligently hacked DPLL , Won </a:t>
            </a:r>
            <a:r>
              <a:rPr lang="en-US" altLang="ko-KR" sz="2000" dirty="0" smtClean="0">
                <a:ea typeface="굴림" charset="-127"/>
                <a:hlinkClick r:id="rId2"/>
              </a:rPr>
              <a:t>the 2004 competition</a:t>
            </a:r>
            <a:endParaRPr lang="en-US" altLang="ko-KR" sz="2000" dirty="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Able to solve some 10000 variable problems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100" dirty="0" smtClean="0">
                <a:ea typeface="굴림" charset="-127"/>
              </a:rPr>
              <a:t>Current state-of-the-art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>
                <a:ea typeface="굴림" charset="-127"/>
              </a:rPr>
              <a:t>MiniSAT</a:t>
            </a:r>
            <a:r>
              <a:rPr lang="en-US" altLang="ko-KR" sz="2000" dirty="0" smtClean="0">
                <a:ea typeface="굴림" charset="-127"/>
              </a:rPr>
              <a:t> and SATELITEGTI (</a:t>
            </a:r>
            <a:r>
              <a:rPr lang="en-US" altLang="ko-KR" sz="2000" dirty="0" err="1" smtClean="0">
                <a:ea typeface="굴림" charset="-127"/>
              </a:rPr>
              <a:t>Chalmer’s</a:t>
            </a:r>
            <a:r>
              <a:rPr lang="en-US" altLang="ko-KR" sz="2000" dirty="0" smtClean="0">
                <a:ea typeface="굴림" charset="-127"/>
              </a:rPr>
              <a:t> university, 2004-2006)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>
                <a:ea typeface="굴림" charset="-127"/>
              </a:rPr>
              <a:t>Jerusat</a:t>
            </a:r>
            <a:r>
              <a:rPr lang="en-US" altLang="ko-KR" sz="2000" dirty="0" smtClean="0">
                <a:ea typeface="굴림" charset="-127"/>
              </a:rPr>
              <a:t> and </a:t>
            </a:r>
            <a:r>
              <a:rPr lang="en-US" altLang="ko-KR" sz="2000" dirty="0" err="1" smtClean="0">
                <a:ea typeface="굴림" charset="-127"/>
              </a:rPr>
              <a:t>Haifasat</a:t>
            </a:r>
            <a:r>
              <a:rPr lang="en-US" altLang="ko-KR" sz="2000" dirty="0" smtClean="0">
                <a:ea typeface="굴림" charset="-127"/>
              </a:rPr>
              <a:t> (Intel Haifa, 2002)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Ace (UCLA, 2004-2006)</a:t>
            </a:r>
          </a:p>
          <a:p>
            <a:endParaRPr lang="ko-KR" altLang="en-US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45255-55EE-4B53-BCE8-B9BE6619BCAC}" type="slidenum">
              <a:rPr lang="ko-KR" altLang="en-US" smtClean="0"/>
              <a:pPr>
                <a:defRPr/>
              </a:pPr>
              <a:t>2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7793037" cy="1462087"/>
          </a:xfrm>
        </p:spPr>
        <p:txBody>
          <a:bodyPr/>
          <a:lstStyle/>
          <a:p>
            <a:r>
              <a:rPr lang="en-US" altLang="ko-KR" sz="4000" dirty="0" smtClean="0">
                <a:latin typeface="+mn-lt"/>
              </a:rPr>
              <a:t>Conflict Clause Analysis (10/10)</a:t>
            </a:r>
            <a:endParaRPr lang="en-US" altLang="ko-KR" sz="4000" dirty="0">
              <a:latin typeface="+mn-lt"/>
              <a:ea typeface="굴림" charset="-127"/>
            </a:endParaRPr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2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20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86051" name="Line 35"/>
          <p:cNvSpPr>
            <a:spLocks noChangeShapeType="1"/>
          </p:cNvSpPr>
          <p:nvPr/>
        </p:nvSpPr>
        <p:spPr bwMode="auto">
          <a:xfrm flipH="1">
            <a:off x="6877050" y="2205038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86052" name="Line 36"/>
          <p:cNvSpPr>
            <a:spLocks noChangeShapeType="1"/>
          </p:cNvSpPr>
          <p:nvPr/>
        </p:nvSpPr>
        <p:spPr bwMode="auto">
          <a:xfrm>
            <a:off x="7524750" y="2852738"/>
            <a:ext cx="4318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86053" name="Text Box 37"/>
          <p:cNvSpPr txBox="1">
            <a:spLocks noChangeArrowheads="1"/>
          </p:cNvSpPr>
          <p:nvPr/>
        </p:nvSpPr>
        <p:spPr bwMode="auto">
          <a:xfrm>
            <a:off x="6875463" y="2144713"/>
            <a:ext cx="725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+mn-lt"/>
                <a:ea typeface="굴림" charset="-127"/>
              </a:rPr>
              <a:t>e=F</a:t>
            </a:r>
          </a:p>
        </p:txBody>
      </p:sp>
      <p:sp>
        <p:nvSpPr>
          <p:cNvPr id="86054" name="Text Box 38"/>
          <p:cNvSpPr txBox="1">
            <a:spLocks noChangeArrowheads="1"/>
          </p:cNvSpPr>
          <p:nvPr/>
        </p:nvSpPr>
        <p:spPr bwMode="auto">
          <a:xfrm>
            <a:off x="6086475" y="3209925"/>
            <a:ext cx="7152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lt"/>
                <a:ea typeface="굴림" charset="-127"/>
              </a:rPr>
              <a:t>a=F</a:t>
            </a:r>
            <a:endParaRPr lang="en-US" altLang="ko-KR" sz="2400" dirty="0">
              <a:latin typeface="+mn-lt"/>
              <a:ea typeface="굴림" charset="-127"/>
            </a:endParaRPr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5484813" y="4060825"/>
            <a:ext cx="150073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lt"/>
              </a:rPr>
              <a:t>-</a:t>
            </a:r>
            <a:r>
              <a:rPr lang="en-US" altLang="ko-KR" sz="2400" dirty="0" smtClean="0">
                <a:latin typeface="+mn-lt"/>
              </a:rPr>
              <a:t>b∨-c∨-</a:t>
            </a:r>
            <a:r>
              <a:rPr lang="en-US" altLang="ko-KR" sz="2400" dirty="0">
                <a:latin typeface="+mn-lt"/>
              </a:rPr>
              <a:t>d</a:t>
            </a:r>
          </a:p>
        </p:txBody>
      </p: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5508625" y="4508500"/>
            <a:ext cx="13564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lt"/>
                <a:ea typeface="굴림" charset="-127"/>
              </a:rPr>
              <a:t>-b∨-</a:t>
            </a:r>
            <a:r>
              <a:rPr lang="en-US" altLang="ko-KR" sz="2400" dirty="0" err="1" smtClean="0">
                <a:latin typeface="+mn-lt"/>
                <a:ea typeface="굴림" charset="-127"/>
              </a:rPr>
              <a:t>c∨h</a:t>
            </a:r>
            <a:endParaRPr lang="en-US" altLang="ko-KR" sz="2400" dirty="0">
              <a:latin typeface="+mn-lt"/>
              <a:ea typeface="굴림" charset="-127"/>
            </a:endParaRPr>
          </a:p>
        </p:txBody>
      </p:sp>
      <p:sp>
        <p:nvSpPr>
          <p:cNvPr id="86058" name="Text Box 42"/>
          <p:cNvSpPr txBox="1">
            <a:spLocks noChangeArrowheads="1"/>
          </p:cNvSpPr>
          <p:nvPr/>
        </p:nvSpPr>
        <p:spPr bwMode="auto">
          <a:xfrm>
            <a:off x="8080375" y="3213100"/>
            <a:ext cx="7334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+mn-lt"/>
                <a:ea typeface="굴림" charset="-127"/>
              </a:rPr>
              <a:t>b=F</a:t>
            </a:r>
          </a:p>
        </p:txBody>
      </p:sp>
      <p:sp>
        <p:nvSpPr>
          <p:cNvPr id="86059" name="Text Box 43"/>
          <p:cNvSpPr txBox="1">
            <a:spLocks noChangeArrowheads="1"/>
          </p:cNvSpPr>
          <p:nvPr/>
        </p:nvSpPr>
        <p:spPr bwMode="auto">
          <a:xfrm>
            <a:off x="5530850" y="4941888"/>
            <a:ext cx="15664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lt"/>
                <a:ea typeface="굴림" charset="-127"/>
              </a:rPr>
              <a:t>-</a:t>
            </a:r>
            <a:r>
              <a:rPr lang="en-US" altLang="ko-KR" sz="2400" dirty="0" err="1" smtClean="0">
                <a:latin typeface="+mn-lt"/>
                <a:ea typeface="굴림" charset="-127"/>
              </a:rPr>
              <a:t>b∨e∨f∨h</a:t>
            </a:r>
            <a:endParaRPr lang="en-US" altLang="ko-KR" sz="2400" dirty="0">
              <a:latin typeface="+mn-lt"/>
              <a:ea typeface="굴림" charset="-127"/>
            </a:endParaRPr>
          </a:p>
        </p:txBody>
      </p:sp>
      <p:graphicFrame>
        <p:nvGraphicFramePr>
          <p:cNvPr id="18" name="Group 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596545"/>
              </p:ext>
            </p:extLst>
          </p:nvPr>
        </p:nvGraphicFramePr>
        <p:xfrm>
          <a:off x="571472" y="1643050"/>
          <a:ext cx="4386267" cy="4572000"/>
        </p:xfrm>
        <a:graphic>
          <a:graphicData uri="http://schemas.openxmlformats.org/drawingml/2006/table">
            <a:tbl>
              <a:tblPr/>
              <a:tblGrid>
                <a:gridCol w="2287607"/>
                <a:gridCol w="209866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Assignments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antecedent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e=F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assumption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f=F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f∨e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g=F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g∨f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h=F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-</a:t>
                      </a:r>
                      <a:r>
                        <a:rPr kumimoji="0" lang="en-US" altLang="ko-KR" sz="24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h∨g</a:t>
                      </a: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400" dirty="0" smtClean="0">
                          <a:latin typeface="+mn-lt"/>
                          <a:ea typeface="굴림" charset="-127"/>
                        </a:rPr>
                        <a:t>-</a:t>
                      </a:r>
                      <a:r>
                        <a:rPr lang="en-US" altLang="ko-KR" sz="2400" dirty="0" err="1" smtClean="0">
                          <a:latin typeface="+mn-lt"/>
                          <a:ea typeface="굴림" charset="-127"/>
                        </a:rPr>
                        <a:t>b∨e∨f∨h</a:t>
                      </a:r>
                      <a:endParaRPr lang="en-US" altLang="ko-KR" sz="2400" dirty="0">
                        <a:latin typeface="+mn-lt"/>
                        <a:ea typeface="굴림" charset="-127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ko-KR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1357290" y="2285992"/>
            <a:ext cx="1439863" cy="2286016"/>
            <a:chOff x="4513" y="2976"/>
            <a:chExt cx="907" cy="953"/>
          </a:xfrm>
        </p:grpSpPr>
        <p:sp>
          <p:nvSpPr>
            <p:cNvPr id="23" name="Text Box 112"/>
            <p:cNvSpPr txBox="1">
              <a:spLocks noChangeArrowheads="1"/>
            </p:cNvSpPr>
            <p:nvPr/>
          </p:nvSpPr>
          <p:spPr bwMode="auto">
            <a:xfrm>
              <a:off x="4693" y="3335"/>
              <a:ext cx="72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+mn-lt"/>
                  <a:ea typeface="굴림" charset="-127"/>
                </a:rPr>
                <a:t>DLevel</a:t>
              </a:r>
              <a:r>
                <a:rPr lang="en-US" altLang="ko-KR" dirty="0">
                  <a:latin typeface="+mn-lt"/>
                  <a:ea typeface="굴림" charset="-127"/>
                </a:rPr>
                <a:t>=1</a:t>
              </a:r>
            </a:p>
          </p:txBody>
        </p:sp>
        <p:sp>
          <p:nvSpPr>
            <p:cNvPr id="24" name="AutoShape 113"/>
            <p:cNvSpPr>
              <a:spLocks/>
            </p:cNvSpPr>
            <p:nvPr/>
          </p:nvSpPr>
          <p:spPr bwMode="auto">
            <a:xfrm>
              <a:off x="4513" y="2976"/>
              <a:ext cx="182" cy="953"/>
            </a:xfrm>
            <a:prstGeom prst="rightBrace">
              <a:avLst>
                <a:gd name="adj1" fmla="val 436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-47722" y="4077072"/>
            <a:ext cx="780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New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assign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ment</a:t>
            </a:r>
            <a:r>
              <a:rPr lang="en-US" altLang="ko-KR" sz="1400" dirty="0" smtClean="0">
                <a:solidFill>
                  <a:srgbClr val="FF0000"/>
                </a:solidFill>
              </a:rPr>
              <a:t>@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level 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54" y="-30507"/>
            <a:ext cx="914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lt"/>
              </a:rPr>
              <a:t>(-</a:t>
            </a:r>
            <a:r>
              <a:rPr lang="en-US" altLang="ko-KR" sz="2000" dirty="0" err="1" smtClean="0">
                <a:latin typeface="+mn-lt"/>
              </a:rPr>
              <a:t>f∨e</a:t>
            </a:r>
            <a:r>
              <a:rPr lang="en-US" altLang="ko-KR" sz="2000" dirty="0" smtClean="0">
                <a:latin typeface="+mn-lt"/>
              </a:rPr>
              <a:t>) ∧(-</a:t>
            </a:r>
            <a:r>
              <a:rPr lang="en-US" altLang="ko-KR" sz="2000" dirty="0" err="1" smtClean="0">
                <a:latin typeface="+mn-lt"/>
              </a:rPr>
              <a:t>g∨f</a:t>
            </a:r>
            <a:r>
              <a:rPr lang="en-US" altLang="ko-KR" sz="2000" dirty="0" smtClean="0">
                <a:latin typeface="+mn-lt"/>
              </a:rPr>
              <a:t>) ∧(</a:t>
            </a:r>
            <a:r>
              <a:rPr lang="en-US" altLang="ko-KR" sz="2000" dirty="0" err="1" smtClean="0">
                <a:latin typeface="+mn-lt"/>
              </a:rPr>
              <a:t>b∨a∨e</a:t>
            </a:r>
            <a:r>
              <a:rPr lang="en-US" altLang="ko-KR" sz="2000" dirty="0" smtClean="0">
                <a:latin typeface="+mn-lt"/>
              </a:rPr>
              <a:t>) ∧(</a:t>
            </a:r>
            <a:r>
              <a:rPr lang="en-US" altLang="ko-KR" sz="2000" dirty="0" err="1" smtClean="0">
                <a:latin typeface="+mn-lt"/>
              </a:rPr>
              <a:t>c∨e∨f</a:t>
            </a:r>
            <a:r>
              <a:rPr lang="en-US" altLang="ko-KR" sz="2000" dirty="0" smtClean="0">
                <a:latin typeface="+mn-lt"/>
              </a:rPr>
              <a:t>∨-b) ∧(-</a:t>
            </a:r>
            <a:r>
              <a:rPr lang="en-US" altLang="ko-KR" sz="2000" dirty="0" err="1" smtClean="0">
                <a:latin typeface="+mn-lt"/>
              </a:rPr>
              <a:t>h</a:t>
            </a:r>
            <a:r>
              <a:rPr lang="en-US" altLang="ko-KR" sz="2000" dirty="0" err="1" smtClean="0"/>
              <a:t>∨g</a:t>
            </a:r>
            <a:r>
              <a:rPr lang="en-US" altLang="ko-KR" sz="2000" dirty="0" smtClean="0"/>
              <a:t>) </a:t>
            </a:r>
            <a:r>
              <a:rPr lang="en-US" altLang="ko-KR" sz="1600" dirty="0" smtClean="0"/>
              <a:t>∧</a:t>
            </a:r>
            <a:r>
              <a:rPr lang="en-US" altLang="ko-KR" sz="2000" dirty="0" smtClean="0">
                <a:latin typeface="+mn-lt"/>
              </a:rPr>
              <a:t>(d∨-</a:t>
            </a:r>
            <a:r>
              <a:rPr lang="en-US" altLang="ko-KR" sz="2000" dirty="0" err="1" smtClean="0">
                <a:latin typeface="+mn-lt"/>
              </a:rPr>
              <a:t>b∨h</a:t>
            </a:r>
            <a:r>
              <a:rPr lang="en-US" altLang="ko-KR" sz="2000" dirty="0" smtClean="0">
                <a:latin typeface="+mn-lt"/>
              </a:rPr>
              <a:t>) ∧(-b∨-c∨-d)∧(</a:t>
            </a:r>
            <a:r>
              <a:rPr lang="en-US" altLang="ko-KR" sz="2000" dirty="0" err="1" smtClean="0">
                <a:latin typeface="+mn-lt"/>
              </a:rPr>
              <a:t>c∨d</a:t>
            </a:r>
            <a:r>
              <a:rPr lang="en-US" altLang="ko-KR" sz="2000" dirty="0" smtClean="0">
                <a:latin typeface="+mn-lt"/>
              </a:rPr>
              <a:t>)</a:t>
            </a:r>
            <a:endParaRPr lang="ko-KR" alt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428596" y="5000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/>
              <a:t>Variable State Independent Decaying Sum(VSIDS) </a:t>
            </a:r>
            <a:br>
              <a:rPr lang="en-US" altLang="ko-KR" sz="4000" dirty="0" smtClean="0"/>
            </a:br>
            <a:r>
              <a:rPr lang="en-US" altLang="ko-KR" sz="4000" dirty="0" smtClean="0"/>
              <a:t> 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Decision heuristic </a:t>
            </a:r>
            <a:r>
              <a:rPr lang="en-US" altLang="ko-KR" sz="2400" dirty="0" smtClean="0"/>
              <a:t>to determine what variable will be assigned next</a:t>
            </a:r>
            <a:endParaRPr lang="en-US" altLang="ko-KR" sz="2000" dirty="0" smtClean="0">
              <a:solidFill>
                <a:schemeClr val="accent2"/>
              </a:solidFill>
            </a:endParaRPr>
          </a:p>
          <a:p>
            <a:r>
              <a:rPr lang="en-US" altLang="ko-KR" sz="2400" dirty="0" smtClean="0"/>
              <a:t>Decision is </a:t>
            </a:r>
            <a:r>
              <a:rPr lang="en-US" altLang="ko-KR" sz="2400" dirty="0" smtClean="0">
                <a:solidFill>
                  <a:schemeClr val="accent2"/>
                </a:solidFill>
              </a:rPr>
              <a:t>independent</a:t>
            </a:r>
            <a:r>
              <a:rPr lang="en-US" altLang="ko-KR" sz="2400" dirty="0" smtClean="0"/>
              <a:t> from </a:t>
            </a:r>
            <a:r>
              <a:rPr lang="en-US" altLang="ko-KR" sz="2400" dirty="0" smtClean="0">
                <a:solidFill>
                  <a:schemeClr val="accent2"/>
                </a:solidFill>
              </a:rPr>
              <a:t>the current assignment </a:t>
            </a:r>
            <a:r>
              <a:rPr lang="en-US" altLang="ko-KR" sz="2400" dirty="0" smtClean="0"/>
              <a:t>of each variable</a:t>
            </a:r>
            <a:endParaRPr lang="en-US" altLang="ko-KR" sz="2000" dirty="0" smtClean="0"/>
          </a:p>
          <a:p>
            <a:r>
              <a:rPr lang="en-US" altLang="ko-KR" sz="2400" dirty="0" smtClean="0"/>
              <a:t>VSIDS makes decisions based on </a:t>
            </a:r>
            <a:r>
              <a:rPr lang="en-US" altLang="ko-KR" sz="2400" dirty="0" smtClean="0">
                <a:solidFill>
                  <a:schemeClr val="accent2"/>
                </a:solidFill>
              </a:rPr>
              <a:t>activity</a:t>
            </a:r>
          </a:p>
          <a:p>
            <a:pPr lvl="1"/>
            <a:r>
              <a:rPr lang="en-US" altLang="ko-KR" sz="2000" dirty="0" smtClean="0"/>
              <a:t>Activity is </a:t>
            </a:r>
            <a:r>
              <a:rPr lang="en-US" altLang="ko-KR" sz="2000" dirty="0" smtClean="0">
                <a:solidFill>
                  <a:srgbClr val="FF0000"/>
                </a:solidFill>
              </a:rPr>
              <a:t>a literal occurrence count </a:t>
            </a:r>
            <a:r>
              <a:rPr lang="en-US" altLang="ko-KR" sz="2000" dirty="0" smtClean="0"/>
              <a:t>with higher weight on the more recently added clauses</a:t>
            </a:r>
          </a:p>
          <a:p>
            <a:pPr lvl="1"/>
            <a:r>
              <a:rPr lang="en-US" altLang="ko-KR" sz="2000" dirty="0" err="1" smtClean="0"/>
              <a:t>MiniSAT</a:t>
            </a:r>
            <a:r>
              <a:rPr lang="en-US" altLang="ko-KR" sz="2000" dirty="0" smtClean="0"/>
              <a:t> does not consider any polarity in VSIDS</a:t>
            </a:r>
          </a:p>
          <a:p>
            <a:pPr lvl="2"/>
            <a:r>
              <a:rPr lang="en-US" altLang="ko-KR" sz="1600" dirty="0" smtClean="0"/>
              <a:t>Each variable, not literal has score</a:t>
            </a:r>
          </a:p>
          <a:p>
            <a:pPr lvl="1"/>
            <a:endParaRPr lang="en-US" altLang="ko-KR" sz="20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21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9124" y="5715016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activity description from </a:t>
            </a:r>
            <a:r>
              <a:rPr lang="en-US" altLang="ko-KR" sz="1200" dirty="0" err="1" smtClean="0">
                <a:latin typeface="+mn-lt"/>
              </a:rPr>
              <a:t>Lintao</a:t>
            </a:r>
            <a:r>
              <a:rPr lang="en-US" altLang="ko-KR" sz="1200" dirty="0" smtClean="0">
                <a:latin typeface="+mn-lt"/>
              </a:rPr>
              <a:t> Zhang and </a:t>
            </a:r>
            <a:r>
              <a:rPr lang="en-US" altLang="ko-KR" sz="1200" dirty="0" err="1" smtClean="0">
                <a:latin typeface="+mn-lt"/>
              </a:rPr>
              <a:t>Sharad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en-US" altLang="ko-KR" sz="1200" dirty="0" err="1" smtClean="0">
                <a:latin typeface="+mn-lt"/>
              </a:rPr>
              <a:t>malik</a:t>
            </a:r>
            <a:r>
              <a:rPr lang="en-US" altLang="ko-KR" sz="1200" dirty="0" smtClean="0">
                <a:latin typeface="+mn-lt"/>
              </a:rPr>
              <a:t> </a:t>
            </a:r>
          </a:p>
          <a:p>
            <a:r>
              <a:rPr lang="en-US" altLang="ko-KR" sz="1200" dirty="0" smtClean="0">
                <a:latin typeface="+mn-lt"/>
              </a:rPr>
              <a:t>“The Quest for Efficient Boolean </a:t>
            </a:r>
            <a:r>
              <a:rPr lang="en-US" altLang="ko-KR" sz="1200" dirty="0" err="1" smtClean="0">
                <a:latin typeface="+mn-lt"/>
              </a:rPr>
              <a:t>Satisfiability</a:t>
            </a:r>
            <a:r>
              <a:rPr lang="en-US" altLang="ko-KR" sz="1200" dirty="0" smtClean="0">
                <a:latin typeface="+mn-lt"/>
              </a:rPr>
              <a:t> Solvers”</a:t>
            </a:r>
            <a:endParaRPr lang="ko-KR" alt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VSIDS Decision Heuristic – </a:t>
            </a:r>
            <a:r>
              <a:rPr lang="en-US" altLang="ko-KR" dirty="0" err="1" smtClean="0"/>
              <a:t>MiniSAT</a:t>
            </a:r>
            <a:r>
              <a:rPr lang="en-US" altLang="ko-KR" dirty="0" smtClean="0"/>
              <a:t> style (1/8)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r>
              <a:rPr lang="en-US" altLang="ko-KR" sz="2400" dirty="0" smtClean="0"/>
              <a:t>Initially, the score for each variable is 0</a:t>
            </a:r>
          </a:p>
          <a:p>
            <a:r>
              <a:rPr lang="en-US" altLang="ko-KR" sz="2400" dirty="0" smtClean="0"/>
              <a:t>First make a decision e = False</a:t>
            </a:r>
          </a:p>
          <a:p>
            <a:pPr lvl="1"/>
            <a:r>
              <a:rPr lang="en-US" altLang="ko-KR" sz="2000" dirty="0" smtClean="0"/>
              <a:t>The order between the same score is unspecified.</a:t>
            </a:r>
          </a:p>
          <a:p>
            <a:pPr lvl="1"/>
            <a:r>
              <a:rPr lang="en-US" altLang="ko-KR" sz="2000" dirty="0" err="1" smtClean="0"/>
              <a:t>MiniSAT</a:t>
            </a:r>
            <a:r>
              <a:rPr lang="en-US" altLang="ko-KR" sz="2000" dirty="0" smtClean="0"/>
              <a:t> always assigns False to variables.</a:t>
            </a:r>
          </a:p>
          <a:p>
            <a:pPr lvl="1"/>
            <a:endParaRPr lang="en-US" altLang="ko-KR" sz="2000" dirty="0" smtClean="0"/>
          </a:p>
          <a:p>
            <a:endParaRPr lang="en-US" altLang="ko-KR" sz="24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22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3357562"/>
            <a:ext cx="2286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Initial constraints</a:t>
            </a:r>
          </a:p>
          <a:p>
            <a:r>
              <a:rPr lang="en-US" altLang="ko-KR" b="1" dirty="0" smtClean="0">
                <a:latin typeface="+mn-lt"/>
              </a:rPr>
              <a:t>(-</a:t>
            </a:r>
            <a:r>
              <a:rPr lang="en-US" altLang="ko-KR" b="1" dirty="0" err="1" smtClean="0">
                <a:latin typeface="+mn-lt"/>
              </a:rPr>
              <a:t>f∨e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(-</a:t>
            </a:r>
            <a:r>
              <a:rPr lang="en-US" altLang="ko-KR" b="1" dirty="0" err="1" smtClean="0">
                <a:latin typeface="+mn-lt"/>
              </a:rPr>
              <a:t>g∨f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b∨a∨e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c∨e∨f</a:t>
            </a:r>
            <a:r>
              <a:rPr lang="en-US" altLang="ko-KR" b="1" dirty="0" smtClean="0">
                <a:latin typeface="+mn-lt"/>
              </a:rPr>
              <a:t>∨-b) ∧</a:t>
            </a:r>
          </a:p>
          <a:p>
            <a:r>
              <a:rPr lang="en-US" altLang="ko-KR" b="1" dirty="0" smtClean="0">
                <a:latin typeface="+mn-lt"/>
              </a:rPr>
              <a:t>(-</a:t>
            </a:r>
            <a:r>
              <a:rPr lang="en-US" altLang="ko-KR" b="1" dirty="0" err="1" smtClean="0">
                <a:latin typeface="+mn-lt"/>
              </a:rPr>
              <a:t>h∨g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(d∨-</a:t>
            </a:r>
            <a:r>
              <a:rPr lang="en-US" altLang="ko-KR" b="1" dirty="0" err="1" smtClean="0">
                <a:latin typeface="+mn-lt"/>
              </a:rPr>
              <a:t>b∨h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(-b∨-c∨-d)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c∨d</a:t>
            </a:r>
            <a:r>
              <a:rPr lang="en-US" altLang="ko-KR" b="1" dirty="0" smtClean="0">
                <a:latin typeface="+mn-lt"/>
              </a:rPr>
              <a:t>)</a:t>
            </a:r>
            <a:endParaRPr lang="ko-KR" altLang="en-US" b="1" dirty="0">
              <a:latin typeface="+mn-l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72066" y="3214686"/>
          <a:ext cx="2714644" cy="309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39"/>
                <a:gridCol w="866079"/>
                <a:gridCol w="712126"/>
              </a:tblGrid>
              <a:tr h="26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Variable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Score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Value</a:t>
                      </a:r>
                      <a:endParaRPr lang="ko-KR" altLang="en-US" sz="160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VSIDS Decision Heuristic (2/8)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r>
              <a:rPr lang="en-US" altLang="ko-KR" sz="2400" dirty="0" smtClean="0"/>
              <a:t>f, g, h are False after BCP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endParaRPr lang="en-US" altLang="ko-KR" sz="24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23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214686"/>
            <a:ext cx="2286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(-</a:t>
            </a:r>
            <a:r>
              <a:rPr lang="en-US" altLang="ko-KR" b="1" dirty="0" err="1" smtClean="0">
                <a:latin typeface="+mn-lt"/>
              </a:rPr>
              <a:t>f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∨e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(-</a:t>
            </a:r>
            <a:r>
              <a:rPr lang="en-US" altLang="ko-KR" b="1" dirty="0" err="1" smtClean="0">
                <a:latin typeface="+mn-lt"/>
              </a:rPr>
              <a:t>g∨f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b∨a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∨e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c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∨e</a:t>
            </a:r>
            <a:r>
              <a:rPr lang="en-US" altLang="ko-KR" b="1" dirty="0" err="1" smtClean="0">
                <a:latin typeface="+mn-lt"/>
              </a:rPr>
              <a:t>∨f</a:t>
            </a:r>
            <a:r>
              <a:rPr lang="en-US" altLang="ko-KR" b="1" dirty="0" smtClean="0">
                <a:latin typeface="+mn-lt"/>
              </a:rPr>
              <a:t>∨-b) ∧</a:t>
            </a:r>
          </a:p>
          <a:p>
            <a:r>
              <a:rPr lang="en-US" altLang="ko-KR" b="1" dirty="0" smtClean="0">
                <a:latin typeface="+mj-lt"/>
              </a:rPr>
              <a:t>(-</a:t>
            </a:r>
            <a:r>
              <a:rPr lang="en-US" altLang="ko-KR" b="1" dirty="0" err="1" smtClean="0">
                <a:latin typeface="+mj-lt"/>
              </a:rPr>
              <a:t>h∨g</a:t>
            </a:r>
            <a:r>
              <a:rPr lang="en-US" altLang="ko-KR" b="1" dirty="0" smtClean="0">
                <a:latin typeface="+mj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(d∨-</a:t>
            </a:r>
            <a:r>
              <a:rPr lang="en-US" altLang="ko-KR" b="1" dirty="0" err="1" smtClean="0">
                <a:latin typeface="+mn-lt"/>
              </a:rPr>
              <a:t>b∨h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(-b∨-c∨-d)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c∨d</a:t>
            </a:r>
            <a:r>
              <a:rPr lang="en-US" altLang="ko-KR" b="1" dirty="0" smtClean="0">
                <a:latin typeface="+mn-lt"/>
              </a:rPr>
              <a:t>)</a:t>
            </a:r>
            <a:endParaRPr lang="ko-KR" altLang="en-US" b="1" dirty="0" smtClean="0">
              <a:latin typeface="+mn-l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628" y="2714620"/>
          <a:ext cx="2714644" cy="309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39"/>
                <a:gridCol w="866079"/>
                <a:gridCol w="712126"/>
              </a:tblGrid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Variable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Score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Value</a:t>
                      </a:r>
                      <a:endParaRPr lang="ko-KR" altLang="en-US" sz="160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VSIDS Decision Heuristic (3/8)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r>
              <a:rPr lang="en-US" altLang="ko-KR" sz="2400" dirty="0" smtClean="0"/>
              <a:t>a is next decision variable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endParaRPr lang="en-US" altLang="ko-KR" sz="24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24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214686"/>
            <a:ext cx="2286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f∨e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g∨f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b∨a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∨e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c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∨e∨f</a:t>
            </a:r>
            <a:r>
              <a:rPr lang="en-US" altLang="ko-KR" b="1" dirty="0" smtClean="0">
                <a:latin typeface="+mn-lt"/>
              </a:rPr>
              <a:t>∨-b) ∧</a:t>
            </a:r>
          </a:p>
          <a:p>
            <a:r>
              <a:rPr lang="en-US" altLang="ko-KR" b="1" dirty="0" smtClean="0">
                <a:latin typeface="+mj-lt"/>
              </a:rPr>
              <a:t>(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-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h∨g</a:t>
            </a:r>
            <a:r>
              <a:rPr lang="en-US" altLang="ko-KR" b="1" dirty="0" smtClean="0">
                <a:latin typeface="+mj-lt"/>
              </a:rPr>
              <a:t>) ∧</a:t>
            </a:r>
            <a:endParaRPr lang="en-US" altLang="ko-KR" b="1" dirty="0" smtClean="0">
              <a:latin typeface="+mn-lt"/>
            </a:endParaRPr>
          </a:p>
          <a:p>
            <a:r>
              <a:rPr lang="en-US" altLang="ko-KR" b="1" dirty="0" smtClean="0">
                <a:latin typeface="+mn-lt"/>
              </a:rPr>
              <a:t>(d∨-</a:t>
            </a:r>
            <a:r>
              <a:rPr lang="en-US" altLang="ko-KR" b="1" dirty="0" err="1" smtClean="0">
                <a:latin typeface="+mn-lt"/>
              </a:rPr>
              <a:t>b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∨h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(-b∨-c∨-d)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latin typeface="+mn-lt"/>
              </a:rPr>
              <a:t>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c∨d</a:t>
            </a:r>
            <a:r>
              <a:rPr lang="en-US" altLang="ko-KR" b="1" dirty="0" smtClean="0">
                <a:latin typeface="+mn-lt"/>
              </a:rPr>
              <a:t>)</a:t>
            </a:r>
            <a:endParaRPr lang="ko-KR" altLang="en-US" b="1" dirty="0" smtClean="0">
              <a:latin typeface="+mn-lt"/>
            </a:endParaRPr>
          </a:p>
          <a:p>
            <a:endParaRPr lang="ko-KR" altLang="en-US" b="1" dirty="0">
              <a:latin typeface="+mn-l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72066" y="2857496"/>
          <a:ext cx="2714644" cy="309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39"/>
                <a:gridCol w="866079"/>
                <a:gridCol w="712126"/>
              </a:tblGrid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Variable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Score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Value</a:t>
                      </a:r>
                      <a:endParaRPr lang="ko-KR" altLang="en-US" sz="160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VSIDS Decision Heuristic (4/8)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r>
              <a:rPr lang="en-US" altLang="ko-KR" sz="2400" dirty="0" smtClean="0"/>
              <a:t>b, c are True after BCP</a:t>
            </a:r>
          </a:p>
          <a:p>
            <a:r>
              <a:rPr lang="en-US" altLang="ko-KR" sz="2400" dirty="0" smtClean="0"/>
              <a:t>Conflict occurs on variable d</a:t>
            </a:r>
          </a:p>
          <a:p>
            <a:pPr lvl="1"/>
            <a:r>
              <a:rPr lang="en-US" altLang="ko-KR" sz="2000" dirty="0" smtClean="0"/>
              <a:t>Start conflict analysis </a:t>
            </a:r>
          </a:p>
          <a:p>
            <a:pPr lvl="1"/>
            <a:endParaRPr lang="en-US" altLang="ko-KR" sz="2000" dirty="0" smtClean="0"/>
          </a:p>
          <a:p>
            <a:endParaRPr lang="en-US" altLang="ko-KR" sz="24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25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214686"/>
            <a:ext cx="2286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f∨e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g∨f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b∨a∨e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c∨e∨f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∨-b) ∧</a:t>
            </a:r>
          </a:p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(-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h∨g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(d∨-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b∨h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lt"/>
              </a:rPr>
              <a:t>(-b∨-c∨-d)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c∨d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</a:t>
            </a:r>
            <a:endParaRPr lang="ko-KR" altLang="en-US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endParaRPr lang="ko-KR" altLang="en-US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72066" y="2857496"/>
          <a:ext cx="2714644" cy="309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39"/>
                <a:gridCol w="866079"/>
                <a:gridCol w="712126"/>
              </a:tblGrid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Variable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Score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Value</a:t>
                      </a:r>
                      <a:endParaRPr lang="ko-KR" altLang="en-US" sz="160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T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T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16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VSIDS Decision Heuristic (5/8)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r>
              <a:rPr lang="en-US" altLang="ko-KR" sz="2400" dirty="0" smtClean="0"/>
              <a:t>The score of variable in </a:t>
            </a:r>
            <a:r>
              <a:rPr lang="en-US" altLang="ko-KR" sz="2400" dirty="0" err="1" smtClean="0"/>
              <a:t>resolvents</a:t>
            </a:r>
            <a:r>
              <a:rPr lang="en-US" altLang="ko-KR" sz="2400" dirty="0" smtClean="0"/>
              <a:t> is increased by 1</a:t>
            </a:r>
          </a:p>
          <a:p>
            <a:pPr lvl="1"/>
            <a:r>
              <a:rPr lang="en-US" altLang="ko-KR" sz="2000" dirty="0" smtClean="0"/>
              <a:t>Even if a variable appears in </a:t>
            </a:r>
            <a:r>
              <a:rPr lang="en-US" altLang="ko-KR" sz="2000" dirty="0" err="1" smtClean="0"/>
              <a:t>resolvents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multiple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times increase </a:t>
            </a:r>
            <a:r>
              <a:rPr lang="en-US" altLang="ko-KR" sz="2000" dirty="0" smtClean="0"/>
              <a:t>the score just once</a:t>
            </a:r>
          </a:p>
          <a:p>
            <a:pPr lvl="1"/>
            <a:endParaRPr lang="en-US" altLang="ko-KR" sz="2000" dirty="0" smtClean="0"/>
          </a:p>
          <a:p>
            <a:endParaRPr lang="en-US" altLang="ko-KR" sz="24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26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214686"/>
            <a:ext cx="2286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(-</a:t>
            </a:r>
            <a:r>
              <a:rPr lang="en-US" altLang="ko-KR" b="1" dirty="0" err="1" smtClean="0">
                <a:latin typeface="+mn-lt"/>
              </a:rPr>
              <a:t>f∨e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(-</a:t>
            </a:r>
            <a:r>
              <a:rPr lang="en-US" altLang="ko-KR" b="1" dirty="0" err="1" smtClean="0">
                <a:latin typeface="+mn-lt"/>
              </a:rPr>
              <a:t>g∨f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b∨a∨e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c∨e∨f</a:t>
            </a:r>
            <a:r>
              <a:rPr lang="en-US" altLang="ko-KR" b="1" dirty="0" smtClean="0">
                <a:latin typeface="+mn-lt"/>
              </a:rPr>
              <a:t>∨-b) ∧</a:t>
            </a:r>
          </a:p>
          <a:p>
            <a:r>
              <a:rPr lang="en-US" altLang="ko-KR" b="1" dirty="0" smtClean="0">
                <a:latin typeface="+mj-lt"/>
              </a:rPr>
              <a:t>(-</a:t>
            </a:r>
            <a:r>
              <a:rPr lang="en-US" altLang="ko-KR" b="1" dirty="0" err="1" smtClean="0">
                <a:latin typeface="+mj-lt"/>
              </a:rPr>
              <a:t>h∨g</a:t>
            </a:r>
            <a:r>
              <a:rPr lang="en-US" altLang="ko-KR" b="1" dirty="0" smtClean="0">
                <a:latin typeface="+mj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(d∨-</a:t>
            </a:r>
            <a:r>
              <a:rPr lang="en-US" altLang="ko-KR" b="1" dirty="0" err="1" smtClean="0">
                <a:latin typeface="+mn-lt"/>
              </a:rPr>
              <a:t>b∨h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(-b∨-c∨-d)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c∨d</a:t>
            </a:r>
            <a:r>
              <a:rPr lang="en-US" altLang="ko-KR" b="1" dirty="0" smtClean="0">
                <a:latin typeface="+mn-lt"/>
              </a:rPr>
              <a:t>)</a:t>
            </a:r>
            <a:endParaRPr lang="ko-KR" altLang="en-US" b="1" dirty="0" smtClean="0">
              <a:latin typeface="+mn-lt"/>
            </a:endParaRPr>
          </a:p>
          <a:p>
            <a:endParaRPr lang="ko-KR" altLang="en-US" b="1" dirty="0">
              <a:latin typeface="+mn-l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72066" y="2857496"/>
          <a:ext cx="2714644" cy="309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39"/>
                <a:gridCol w="866079"/>
                <a:gridCol w="712126"/>
              </a:tblGrid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Variable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Score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Value</a:t>
                      </a:r>
                      <a:endParaRPr lang="ko-KR" altLang="en-US" sz="160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6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6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6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3428992" y="4214818"/>
            <a:ext cx="183819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+mn-lt"/>
                <a:ea typeface="굴림" charset="-127"/>
              </a:rPr>
              <a:t>Resolvent</a:t>
            </a:r>
            <a:r>
              <a:rPr lang="en-US" altLang="ko-KR" b="1" dirty="0" smtClean="0">
                <a:latin typeface="+mn-lt"/>
                <a:ea typeface="굴림" charset="-127"/>
              </a:rPr>
              <a:t> on d</a:t>
            </a:r>
          </a:p>
          <a:p>
            <a:r>
              <a:rPr lang="en-US" altLang="ko-KR" b="1" dirty="0" smtClean="0">
                <a:latin typeface="+mn-lt"/>
                <a:ea typeface="굴림" charset="-127"/>
              </a:rPr>
              <a:t>-b∨-</a:t>
            </a:r>
            <a:r>
              <a:rPr lang="en-US" altLang="ko-KR" b="1" dirty="0" err="1" smtClean="0">
                <a:latin typeface="+mn-lt"/>
                <a:ea typeface="굴림" charset="-127"/>
              </a:rPr>
              <a:t>c∨h</a:t>
            </a:r>
            <a:endParaRPr lang="en-US" altLang="ko-KR" b="1" dirty="0">
              <a:latin typeface="+mn-lt"/>
              <a:ea typeface="굴림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857488" y="4823736"/>
            <a:ext cx="642942" cy="248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714612" y="4786322"/>
            <a:ext cx="785818" cy="374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VSIDS Decision Heuristic (6/8)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r>
              <a:rPr lang="en-US" altLang="ko-KR" sz="2400" dirty="0" smtClean="0"/>
              <a:t>The end of conflict analysis</a:t>
            </a:r>
          </a:p>
          <a:p>
            <a:r>
              <a:rPr lang="en-US" altLang="ko-KR" sz="2400" dirty="0" smtClean="0"/>
              <a:t>The scores are decaying </a:t>
            </a:r>
            <a:r>
              <a:rPr lang="en-US" altLang="ko-KR" sz="2400" dirty="0" smtClean="0">
                <a:solidFill>
                  <a:srgbClr val="FF0000"/>
                </a:solidFill>
              </a:rPr>
              <a:t>5%</a:t>
            </a:r>
            <a:r>
              <a:rPr lang="en-US" altLang="ko-KR" sz="2400" dirty="0" smtClean="0"/>
              <a:t> for next scoring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endParaRPr lang="en-US" altLang="ko-KR" sz="24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27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3214686"/>
            <a:ext cx="2286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(-</a:t>
            </a:r>
            <a:r>
              <a:rPr lang="en-US" altLang="ko-KR" b="1" dirty="0" err="1" smtClean="0">
                <a:latin typeface="+mn-lt"/>
              </a:rPr>
              <a:t>f∨e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(-</a:t>
            </a:r>
            <a:r>
              <a:rPr lang="en-US" altLang="ko-KR" b="1" dirty="0" err="1" smtClean="0">
                <a:latin typeface="+mn-lt"/>
              </a:rPr>
              <a:t>g∨f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b∨a∨e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c∨e∨f</a:t>
            </a:r>
            <a:r>
              <a:rPr lang="en-US" altLang="ko-KR" b="1" dirty="0" smtClean="0">
                <a:latin typeface="+mn-lt"/>
              </a:rPr>
              <a:t>∨-b) ∧</a:t>
            </a:r>
          </a:p>
          <a:p>
            <a:r>
              <a:rPr lang="en-US" altLang="ko-KR" b="1" dirty="0" smtClean="0">
                <a:latin typeface="+mj-lt"/>
              </a:rPr>
              <a:t>(-</a:t>
            </a:r>
            <a:r>
              <a:rPr lang="en-US" altLang="ko-KR" b="1" dirty="0" err="1" smtClean="0">
                <a:latin typeface="+mj-lt"/>
              </a:rPr>
              <a:t>h∨g</a:t>
            </a:r>
            <a:r>
              <a:rPr lang="en-US" altLang="ko-KR" b="1" dirty="0" smtClean="0">
                <a:latin typeface="+mj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(d∨-</a:t>
            </a:r>
            <a:r>
              <a:rPr lang="en-US" altLang="ko-KR" b="1" dirty="0" err="1" smtClean="0">
                <a:latin typeface="+mn-lt"/>
              </a:rPr>
              <a:t>b∨h</a:t>
            </a:r>
            <a:r>
              <a:rPr lang="en-US" altLang="ko-KR" b="1" dirty="0" smtClean="0"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(-b∨-c∨-d)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latin typeface="+mn-lt"/>
              </a:rPr>
              <a:t>∧</a:t>
            </a:r>
          </a:p>
          <a:p>
            <a:r>
              <a:rPr lang="en-US" altLang="ko-KR" b="1" dirty="0" smtClean="0">
                <a:latin typeface="+mn-lt"/>
              </a:rPr>
              <a:t>(</a:t>
            </a:r>
            <a:r>
              <a:rPr lang="en-US" altLang="ko-KR" b="1" dirty="0" err="1" smtClean="0">
                <a:latin typeface="+mn-lt"/>
              </a:rPr>
              <a:t>c∨d</a:t>
            </a:r>
            <a:r>
              <a:rPr lang="en-US" altLang="ko-KR" b="1" dirty="0" smtClean="0">
                <a:latin typeface="+mn-lt"/>
              </a:rPr>
              <a:t>)</a:t>
            </a:r>
            <a:endParaRPr lang="ko-KR" altLang="en-US" b="1" dirty="0" smtClean="0">
              <a:latin typeface="+mn-lt"/>
            </a:endParaRPr>
          </a:p>
          <a:p>
            <a:endParaRPr lang="ko-KR" altLang="en-US" b="1" dirty="0">
              <a:latin typeface="+mn-l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72066" y="2857496"/>
          <a:ext cx="2714644" cy="309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39"/>
                <a:gridCol w="866079"/>
                <a:gridCol w="712126"/>
              </a:tblGrid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Variable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Score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Value</a:t>
                      </a:r>
                      <a:endParaRPr lang="ko-KR" altLang="en-US" sz="160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T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T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T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0</a:t>
                      </a:r>
                      <a:endParaRPr lang="ko-KR" alt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/>
                        <a:t>F</a:t>
                      </a:r>
                      <a:endParaRPr lang="ko-KR" altLang="en-US" sz="1600" b="1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2643174" y="3643314"/>
            <a:ext cx="207170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latin typeface="+mn-lt"/>
                <a:ea typeface="굴림" charset="-127"/>
              </a:rPr>
              <a:t>Resolvents</a:t>
            </a:r>
            <a:endParaRPr lang="en-US" altLang="ko-KR" b="1" dirty="0" smtClean="0">
              <a:latin typeface="+mn-lt"/>
              <a:ea typeface="굴림" charset="-127"/>
            </a:endParaRPr>
          </a:p>
          <a:p>
            <a:r>
              <a:rPr lang="en-US" altLang="ko-KR" b="1" dirty="0" smtClean="0">
                <a:latin typeface="+mn-lt"/>
              </a:rPr>
              <a:t>-b∨-</a:t>
            </a:r>
            <a:r>
              <a:rPr lang="en-US" altLang="ko-KR" b="1" dirty="0" err="1" smtClean="0">
                <a:latin typeface="+mn-lt"/>
              </a:rPr>
              <a:t>c∨h</a:t>
            </a:r>
            <a:endParaRPr lang="en-US" altLang="ko-KR" b="1" dirty="0" smtClean="0">
              <a:latin typeface="+mn-lt"/>
            </a:endParaRPr>
          </a:p>
          <a:p>
            <a:r>
              <a:rPr lang="en-US" altLang="ko-KR" b="1" dirty="0" smtClean="0">
                <a:solidFill>
                  <a:schemeClr val="accent2"/>
                </a:solidFill>
                <a:latin typeface="+mn-lt"/>
              </a:rPr>
              <a:t>-</a:t>
            </a:r>
            <a:r>
              <a:rPr lang="en-US" altLang="ko-KR" b="1" dirty="0" err="1" smtClean="0">
                <a:solidFill>
                  <a:schemeClr val="accent2"/>
                </a:solidFill>
                <a:latin typeface="+mn-lt"/>
              </a:rPr>
              <a:t>b∨e∨f∨h</a:t>
            </a:r>
            <a:r>
              <a:rPr lang="en-US" altLang="ko-KR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  <a:latin typeface="+mn-lt"/>
                <a:sym typeface="Wingdings" pitchFamily="2" charset="2"/>
              </a:rPr>
              <a:t> learnt clause</a:t>
            </a:r>
            <a:endParaRPr lang="en-US" altLang="ko-KR" b="1" dirty="0">
              <a:solidFill>
                <a:schemeClr val="accent2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VSIDS Decision Heuristic (7/8)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r>
              <a:rPr lang="en-US" altLang="ko-KR" sz="2400" dirty="0" smtClean="0"/>
              <a:t>b is now False and a is True after BCP</a:t>
            </a:r>
            <a:endParaRPr lang="en-US" altLang="ko-KR" sz="2000" dirty="0" smtClean="0"/>
          </a:p>
          <a:p>
            <a:r>
              <a:rPr lang="en-US" altLang="ko-KR" sz="2400" dirty="0" smtClean="0"/>
              <a:t>Next decision variable is c with 0.95 score</a:t>
            </a:r>
          </a:p>
          <a:p>
            <a:endParaRPr lang="en-US" altLang="ko-KR" sz="24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28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72066" y="2857496"/>
          <a:ext cx="2714644" cy="309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39"/>
                <a:gridCol w="866079"/>
                <a:gridCol w="712126"/>
              </a:tblGrid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Variable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Score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Value</a:t>
                      </a:r>
                      <a:endParaRPr lang="ko-KR" altLang="en-US" sz="160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71604" y="3214686"/>
            <a:ext cx="2286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f∨e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g∨f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b∨a∨e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c∨e∨f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∨-b)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(-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h∨g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(d∨-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b∨h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(-b∨-c∨-d)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c∨d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(-</a:t>
            </a:r>
            <a:r>
              <a:rPr lang="en-US" altLang="ko-KR" b="1" dirty="0" err="1" smtClean="0">
                <a:latin typeface="+mn-lt"/>
              </a:rPr>
              <a:t>b∨e∨f∨h</a:t>
            </a:r>
            <a:r>
              <a:rPr lang="en-US" altLang="ko-KR" b="1" dirty="0" smtClean="0">
                <a:latin typeface="+mn-lt"/>
              </a:rPr>
              <a:t> )</a:t>
            </a:r>
            <a:endParaRPr lang="ko-KR" altLang="en-US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43593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Learnt clause</a:t>
            </a:r>
            <a:endParaRPr lang="ko-KR" alt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VSIDS Decision Heuristic (8/8)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r>
              <a:rPr lang="en-US" altLang="ko-KR" sz="2400" dirty="0" smtClean="0"/>
              <a:t>Finally we find a model!</a:t>
            </a:r>
          </a:p>
          <a:p>
            <a:endParaRPr lang="en-US" altLang="ko-KR" sz="24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29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72066" y="2857496"/>
          <a:ext cx="2714644" cy="309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39"/>
                <a:gridCol w="866079"/>
                <a:gridCol w="712126"/>
              </a:tblGrid>
              <a:tr h="24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Variable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Score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Value</a:t>
                      </a:r>
                      <a:endParaRPr lang="ko-KR" altLang="en-US" sz="1600" dirty="0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71604" y="3214686"/>
            <a:ext cx="2286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f∨e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g∨f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b∨a∨e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c∨e∨f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∨-b)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(-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h∨g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(d∨-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b∨h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(-b∨-c∨-d) ∧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c∨d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 ∧</a:t>
            </a:r>
          </a:p>
          <a:p>
            <a:r>
              <a:rPr lang="en-US" altLang="ko-KR" b="1" dirty="0" smtClean="0">
                <a:latin typeface="+mn-lt"/>
              </a:rPr>
              <a:t>(-</a:t>
            </a:r>
            <a:r>
              <a:rPr lang="en-US" altLang="ko-KR" b="1" dirty="0" err="1" smtClean="0">
                <a:latin typeface="+mn-lt"/>
              </a:rPr>
              <a:t>b∨e∨f∨h</a:t>
            </a:r>
            <a:r>
              <a:rPr lang="en-US" altLang="ko-KR" b="1" dirty="0" smtClean="0">
                <a:latin typeface="+mn-lt"/>
              </a:rPr>
              <a:t> )</a:t>
            </a:r>
            <a:endParaRPr lang="ko-KR" altLang="en-US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44522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Learnt clause</a:t>
            </a:r>
            <a:endParaRPr lang="ko-KR" alt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MiniSAT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r>
              <a:rPr lang="en-US" altLang="ko-KR" sz="2400" dirty="0" err="1" smtClean="0"/>
              <a:t>MiniSat</a:t>
            </a:r>
            <a:r>
              <a:rPr lang="en-US" altLang="ko-KR" sz="2400" dirty="0" smtClean="0"/>
              <a:t> is a </a:t>
            </a:r>
            <a:r>
              <a:rPr lang="en-US" altLang="ko-KR" sz="2400" dirty="0" smtClean="0">
                <a:solidFill>
                  <a:schemeClr val="accent2"/>
                </a:solidFill>
              </a:rPr>
              <a:t>fast SAT solver </a:t>
            </a:r>
            <a:r>
              <a:rPr lang="en-US" altLang="ko-KR" sz="2400" dirty="0" smtClean="0"/>
              <a:t>developed by </a:t>
            </a:r>
            <a:r>
              <a:rPr lang="en-US" sz="2400" dirty="0" err="1" smtClean="0"/>
              <a:t>Niklas</a:t>
            </a:r>
            <a:r>
              <a:rPr lang="en-US" sz="2400" dirty="0" smtClean="0"/>
              <a:t> </a:t>
            </a:r>
            <a:r>
              <a:rPr lang="en-US" sz="2400" dirty="0" err="1" smtClean="0"/>
              <a:t>Eén</a:t>
            </a:r>
            <a:r>
              <a:rPr lang="en-US" sz="2400" dirty="0" smtClean="0"/>
              <a:t> and </a:t>
            </a:r>
            <a:r>
              <a:rPr lang="en-US" sz="2400" dirty="0" err="1" smtClean="0"/>
              <a:t>Niklas</a:t>
            </a:r>
            <a:r>
              <a:rPr lang="en-US" sz="2400" dirty="0" smtClean="0"/>
              <a:t> </a:t>
            </a:r>
            <a:r>
              <a:rPr lang="en-US" sz="2400" dirty="0" err="1" smtClean="0"/>
              <a:t>Sörensson</a:t>
            </a:r>
            <a:endParaRPr lang="en-US" sz="2400" dirty="0" smtClean="0"/>
          </a:p>
          <a:p>
            <a:pPr lvl="1"/>
            <a:r>
              <a:rPr lang="en-US" altLang="ko-KR" sz="2000" dirty="0" err="1" smtClean="0"/>
              <a:t>MiniSat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chemeClr val="accent2"/>
                </a:solidFill>
              </a:rPr>
              <a:t>won all industrial categories </a:t>
            </a:r>
            <a:r>
              <a:rPr lang="en-US" altLang="ko-KR" sz="2000" dirty="0" smtClean="0"/>
              <a:t>in SAT 2005 competition</a:t>
            </a:r>
          </a:p>
          <a:p>
            <a:pPr lvl="1"/>
            <a:r>
              <a:rPr lang="en-US" altLang="ko-KR" sz="2000" dirty="0" err="1" smtClean="0"/>
              <a:t>MiniSat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chemeClr val="accent2"/>
                </a:solidFill>
              </a:rPr>
              <a:t>won SAT-Race 2006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err="1" smtClean="0"/>
              <a:t>MiniSat</a:t>
            </a:r>
            <a:r>
              <a:rPr lang="en-US" altLang="ko-KR" sz="2400" dirty="0" smtClean="0"/>
              <a:t> is simple and well-documented</a:t>
            </a:r>
          </a:p>
          <a:p>
            <a:pPr lvl="1"/>
            <a:r>
              <a:rPr lang="en-US" altLang="ko-KR" sz="2000" dirty="0" smtClean="0">
                <a:solidFill>
                  <a:schemeClr val="accent2"/>
                </a:solidFill>
              </a:rPr>
              <a:t>Well-defined interface </a:t>
            </a:r>
            <a:r>
              <a:rPr lang="en-US" altLang="ko-KR" sz="2000" dirty="0" smtClean="0"/>
              <a:t>for general use</a:t>
            </a:r>
          </a:p>
          <a:p>
            <a:pPr lvl="1"/>
            <a:r>
              <a:rPr lang="en-US" altLang="ko-KR" sz="2000" dirty="0" smtClean="0"/>
              <a:t>Helpful implementation </a:t>
            </a:r>
            <a:r>
              <a:rPr lang="en-US" altLang="ko-KR" sz="2000" dirty="0" smtClean="0">
                <a:solidFill>
                  <a:schemeClr val="accent2"/>
                </a:solidFill>
              </a:rPr>
              <a:t>documents</a:t>
            </a:r>
            <a:r>
              <a:rPr lang="en-US" altLang="ko-KR" sz="2000" dirty="0" smtClean="0"/>
              <a:t> and </a:t>
            </a:r>
            <a:r>
              <a:rPr lang="en-US" altLang="ko-KR" sz="2000" dirty="0" smtClean="0">
                <a:solidFill>
                  <a:schemeClr val="accent2"/>
                </a:solidFill>
              </a:rPr>
              <a:t>comments</a:t>
            </a:r>
          </a:p>
          <a:p>
            <a:pPr lvl="1"/>
            <a:r>
              <a:rPr lang="en-US" altLang="ko-KR" sz="2000" dirty="0" smtClean="0">
                <a:solidFill>
                  <a:schemeClr val="accent2"/>
                </a:solidFill>
              </a:rPr>
              <a:t>Minimal but efficient </a:t>
            </a:r>
            <a:r>
              <a:rPr lang="en-US" altLang="ko-KR" sz="2000" dirty="0" smtClean="0"/>
              <a:t>heuristic </a:t>
            </a:r>
          </a:p>
          <a:p>
            <a:pPr lvl="2"/>
            <a:r>
              <a:rPr lang="en-US" altLang="ko-KR" sz="1600" dirty="0" err="1" smtClean="0"/>
              <a:t>Main.C</a:t>
            </a:r>
            <a:r>
              <a:rPr lang="en-US" altLang="ko-KR" sz="1600" dirty="0" smtClean="0"/>
              <a:t> (344 lines)</a:t>
            </a:r>
          </a:p>
          <a:p>
            <a:pPr lvl="2"/>
            <a:r>
              <a:rPr lang="en-US" altLang="ko-KR" sz="1600" dirty="0" err="1" smtClean="0"/>
              <a:t>Solver.C</a:t>
            </a:r>
            <a:r>
              <a:rPr lang="en-US" altLang="ko-KR" sz="1600" dirty="0" smtClean="0"/>
              <a:t> (741 lines)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3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제목 4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1143000"/>
          </a:xfrm>
        </p:spPr>
        <p:txBody>
          <a:bodyPr/>
          <a:lstStyle/>
          <a:p>
            <a:r>
              <a:rPr lang="en-US" altLang="ko-KR" sz="4000" dirty="0" smtClean="0"/>
              <a:t>Overview (1/2)</a:t>
            </a:r>
            <a:endParaRPr lang="ko-KR" altLang="en-US" sz="40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A set of propositional variables and CNF clauses involving variables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ea typeface="굴림" charset="-127"/>
              </a:rPr>
              <a:t>(x</a:t>
            </a:r>
            <a:r>
              <a:rPr lang="en-US" altLang="ko-KR" sz="2000" baseline="-25000" dirty="0" smtClean="0">
                <a:ea typeface="굴림" charset="-127"/>
              </a:rPr>
              <a:t>1 </a:t>
            </a:r>
            <a:r>
              <a:rPr lang="en-US" altLang="ko-KR" sz="2200" dirty="0" smtClean="0"/>
              <a:t>v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x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 smtClean="0">
                <a:ea typeface="굴림" charset="-127"/>
              </a:rPr>
              <a:t>’</a:t>
            </a:r>
            <a:r>
              <a:rPr lang="en-US" altLang="ko-KR" sz="2200" dirty="0"/>
              <a:t> v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x</a:t>
            </a:r>
            <a:r>
              <a:rPr lang="en-US" altLang="ko-KR" sz="2000" baseline="-25000" dirty="0" smtClean="0">
                <a:ea typeface="굴림" charset="-127"/>
              </a:rPr>
              <a:t>3</a:t>
            </a:r>
            <a:r>
              <a:rPr lang="en-US" altLang="ko-KR" sz="2000" dirty="0" smtClean="0">
                <a:ea typeface="굴림" charset="-127"/>
              </a:rPr>
              <a:t>) </a:t>
            </a:r>
            <a:r>
              <a:rPr lang="en-US" altLang="ko-KR" sz="2200" dirty="0" smtClean="0">
                <a:ea typeface="굴림" charset="-127"/>
                <a:sym typeface="Symbol" pitchFamily="18" charset="2"/>
              </a:rPr>
              <a:t>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dirty="0" smtClean="0">
                <a:ea typeface="굴림" charset="-127"/>
              </a:rPr>
              <a:t>x</a:t>
            </a:r>
            <a:r>
              <a:rPr lang="en-US" altLang="ko-KR" sz="2000" baseline="-25000" dirty="0" smtClean="0">
                <a:ea typeface="굴림" charset="-127"/>
              </a:rPr>
              <a:t>2 </a:t>
            </a:r>
            <a:r>
              <a:rPr lang="en-US" altLang="ko-KR" sz="2000" dirty="0" smtClean="0"/>
              <a:t>v </a:t>
            </a:r>
            <a:r>
              <a:rPr lang="en-US" altLang="ko-KR" sz="2000" dirty="0" smtClean="0">
                <a:ea typeface="굴림" charset="-127"/>
              </a:rPr>
              <a:t>x</a:t>
            </a:r>
            <a:r>
              <a:rPr lang="en-US" altLang="ko-KR" sz="2000" baseline="-25000" dirty="0" smtClean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’</a:t>
            </a:r>
            <a:r>
              <a:rPr lang="en-US" altLang="ko-KR" sz="2200" dirty="0"/>
              <a:t> v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x</a:t>
            </a:r>
            <a:r>
              <a:rPr lang="en-US" altLang="ko-KR" sz="2000" baseline="-25000" dirty="0" smtClean="0">
                <a:ea typeface="굴림" charset="-127"/>
              </a:rPr>
              <a:t>4</a:t>
            </a:r>
            <a:r>
              <a:rPr lang="en-US" altLang="ko-KR" sz="2000" dirty="0" smtClean="0">
                <a:ea typeface="굴림" charset="-127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ea typeface="굴림" charset="-127"/>
              </a:rPr>
              <a:t>x</a:t>
            </a:r>
            <a:r>
              <a:rPr lang="en-US" altLang="ko-KR" sz="2000" baseline="-25000" dirty="0" smtClean="0">
                <a:ea typeface="굴림" charset="-127"/>
              </a:rPr>
              <a:t>1</a:t>
            </a:r>
            <a:r>
              <a:rPr lang="en-US" altLang="ko-KR" sz="2000" dirty="0" smtClean="0">
                <a:ea typeface="굴림" charset="-127"/>
              </a:rPr>
              <a:t>, x</a:t>
            </a:r>
            <a:r>
              <a:rPr lang="en-US" altLang="ko-KR" sz="2000" baseline="-25000" dirty="0" smtClean="0">
                <a:ea typeface="굴림" charset="-127"/>
              </a:rPr>
              <a:t>2</a:t>
            </a:r>
            <a:r>
              <a:rPr lang="en-US" altLang="ko-KR" sz="2000" dirty="0" smtClean="0">
                <a:ea typeface="굴림" charset="-127"/>
              </a:rPr>
              <a:t>, x</a:t>
            </a:r>
            <a:r>
              <a:rPr lang="en-US" altLang="ko-KR" sz="2000" baseline="-25000" dirty="0" smtClean="0">
                <a:ea typeface="굴림" charset="-127"/>
              </a:rPr>
              <a:t>3</a:t>
            </a:r>
            <a:r>
              <a:rPr lang="en-US" altLang="ko-KR" sz="2000" dirty="0" smtClean="0">
                <a:ea typeface="굴림" charset="-127"/>
              </a:rPr>
              <a:t> and x</a:t>
            </a:r>
            <a:r>
              <a:rPr lang="en-US" altLang="ko-KR" sz="2000" baseline="-25000" dirty="0" smtClean="0">
                <a:ea typeface="굴림" charset="-127"/>
              </a:rPr>
              <a:t>4</a:t>
            </a:r>
            <a:r>
              <a:rPr lang="en-US" altLang="ko-KR" sz="2000" dirty="0" smtClean="0">
                <a:ea typeface="굴림" charset="-127"/>
              </a:rPr>
              <a:t> are variables (true or false)</a:t>
            </a:r>
          </a:p>
          <a:p>
            <a:pPr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Literals: Variable and its negation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ea typeface="굴림" charset="-127"/>
              </a:rPr>
              <a:t>x</a:t>
            </a:r>
            <a:r>
              <a:rPr lang="en-US" altLang="ko-KR" sz="2000" baseline="-25000" dirty="0" smtClean="0">
                <a:ea typeface="굴림" charset="-127"/>
              </a:rPr>
              <a:t>1</a:t>
            </a:r>
            <a:r>
              <a:rPr lang="en-US" altLang="ko-KR" sz="2000" dirty="0" smtClean="0">
                <a:ea typeface="굴림" charset="-127"/>
              </a:rPr>
              <a:t> and x</a:t>
            </a:r>
            <a:r>
              <a:rPr lang="en-US" altLang="ko-KR" sz="2000" baseline="-25000" dirty="0" smtClean="0">
                <a:ea typeface="굴림" charset="-127"/>
              </a:rPr>
              <a:t>1</a:t>
            </a:r>
            <a:r>
              <a:rPr lang="en-US" altLang="ko-KR" sz="2000" dirty="0" smtClean="0">
                <a:ea typeface="굴림" charset="-127"/>
              </a:rPr>
              <a:t>’</a:t>
            </a:r>
          </a:p>
          <a:p>
            <a:pPr lvl="1">
              <a:lnSpc>
                <a:spcPct val="80000"/>
              </a:lnSpc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A clause is satisfied if one of the literals is true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ea typeface="굴림" charset="-127"/>
              </a:rPr>
              <a:t>x</a:t>
            </a:r>
            <a:r>
              <a:rPr lang="en-US" altLang="ko-KR" sz="2000" baseline="-25000" dirty="0" smtClean="0">
                <a:ea typeface="굴림" charset="-127"/>
              </a:rPr>
              <a:t>1</a:t>
            </a:r>
            <a:r>
              <a:rPr lang="en-US" altLang="ko-KR" sz="2000" dirty="0" smtClean="0">
                <a:ea typeface="굴림" charset="-127"/>
              </a:rPr>
              <a:t>=true satisfies clause 1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ea typeface="굴림" charset="-127"/>
              </a:rPr>
              <a:t>x</a:t>
            </a:r>
            <a:r>
              <a:rPr lang="en-US" altLang="ko-KR" sz="2000" baseline="-25000" dirty="0" smtClean="0">
                <a:ea typeface="굴림" charset="-127"/>
              </a:rPr>
              <a:t>1</a:t>
            </a:r>
            <a:r>
              <a:rPr lang="en-US" altLang="ko-KR" sz="2000" dirty="0" smtClean="0">
                <a:ea typeface="굴림" charset="-127"/>
              </a:rPr>
              <a:t>=false satisfies clause 2</a:t>
            </a:r>
          </a:p>
          <a:p>
            <a:pPr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Solution: An assignment that satisfies all clauses</a:t>
            </a:r>
          </a:p>
          <a:p>
            <a:pPr>
              <a:lnSpc>
                <a:spcPct val="80000"/>
              </a:lnSpc>
            </a:pPr>
            <a:endParaRPr lang="ko-KR" altLang="en-US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EF6C-C6CC-48FC-9169-6BAA35C09583}" type="slidenum">
              <a:rPr lang="ko-KR" altLang="en-US"/>
              <a:pPr/>
              <a:t>4</a:t>
            </a:fld>
            <a:r>
              <a:rPr lang="en-US" altLang="ko-KR" dirty="0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 (2/2)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r>
              <a:rPr lang="en-US" altLang="ko-KR" sz="2000" dirty="0" smtClean="0">
                <a:solidFill>
                  <a:schemeClr val="accent2"/>
                </a:solidFill>
              </a:rPr>
              <a:t>Unit clause </a:t>
            </a:r>
            <a:r>
              <a:rPr lang="en-US" altLang="ko-KR" sz="2000" dirty="0" smtClean="0"/>
              <a:t>is a clause in which </a:t>
            </a:r>
            <a:r>
              <a:rPr lang="en-US" altLang="ko-KR" sz="2000" dirty="0" smtClean="0">
                <a:solidFill>
                  <a:schemeClr val="accent2"/>
                </a:solidFill>
              </a:rPr>
              <a:t>all but one of literals </a:t>
            </a:r>
            <a:r>
              <a:rPr lang="en-US" altLang="ko-KR" sz="2000" dirty="0" smtClean="0"/>
              <a:t>is assigned to </a:t>
            </a:r>
            <a:r>
              <a:rPr lang="en-US" altLang="ko-KR" sz="2000" dirty="0" smtClean="0">
                <a:solidFill>
                  <a:schemeClr val="accent2"/>
                </a:solidFill>
              </a:rPr>
              <a:t>False</a:t>
            </a:r>
          </a:p>
          <a:p>
            <a:r>
              <a:rPr lang="en-US" altLang="ko-KR" sz="2000" dirty="0" smtClean="0">
                <a:solidFill>
                  <a:schemeClr val="tx2"/>
                </a:solidFill>
              </a:rPr>
              <a:t>Unit literal </a:t>
            </a:r>
            <a:r>
              <a:rPr lang="en-US" altLang="ko-KR" sz="2000" dirty="0" smtClean="0"/>
              <a:t>is the </a:t>
            </a:r>
            <a:r>
              <a:rPr lang="en-US" altLang="ko-KR" sz="2000" dirty="0" smtClean="0">
                <a:solidFill>
                  <a:schemeClr val="accent2"/>
                </a:solidFill>
              </a:rPr>
              <a:t>unassigned literal </a:t>
            </a:r>
            <a:r>
              <a:rPr lang="en-US" altLang="ko-KR" sz="2000" dirty="0" smtClean="0"/>
              <a:t>in </a:t>
            </a:r>
            <a:r>
              <a:rPr lang="en-US" altLang="ko-KR" sz="2000" dirty="0" smtClean="0">
                <a:solidFill>
                  <a:schemeClr val="accent2"/>
                </a:solidFill>
              </a:rPr>
              <a:t>a unit clause</a:t>
            </a:r>
          </a:p>
          <a:p>
            <a:pPr lvl="1"/>
            <a:endParaRPr lang="en-US" altLang="ko-KR" sz="1800" dirty="0" smtClean="0">
              <a:solidFill>
                <a:schemeClr val="accent2"/>
              </a:solidFill>
            </a:endParaRPr>
          </a:p>
          <a:p>
            <a:pPr lvl="1"/>
            <a:endParaRPr lang="en-US" altLang="ko-KR" sz="1800" dirty="0" smtClean="0">
              <a:solidFill>
                <a:schemeClr val="accent2"/>
              </a:solidFill>
            </a:endParaRPr>
          </a:p>
          <a:p>
            <a:pPr lvl="1"/>
            <a:endParaRPr lang="en-US" altLang="ko-KR" sz="1800" dirty="0" smtClean="0">
              <a:solidFill>
                <a:schemeClr val="accent2"/>
              </a:solidFill>
            </a:endParaRPr>
          </a:p>
          <a:p>
            <a:pPr lvl="1"/>
            <a:endParaRPr lang="en-US" altLang="ko-KR" sz="1800" dirty="0" smtClean="0">
              <a:solidFill>
                <a:schemeClr val="accent2"/>
              </a:solidFill>
            </a:endParaRPr>
          </a:p>
          <a:p>
            <a:pPr lvl="1"/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chemeClr val="tx2"/>
                </a:solidFill>
              </a:rPr>
              <a:t>x</a:t>
            </a:r>
            <a:r>
              <a:rPr lang="en-US" altLang="ko-KR" sz="1800" baseline="-25000" dirty="0" smtClean="0">
                <a:solidFill>
                  <a:schemeClr val="tx2"/>
                </a:solidFill>
              </a:rPr>
              <a:t>0</a:t>
            </a:r>
            <a:r>
              <a:rPr lang="en-US" altLang="ko-KR" sz="1800" dirty="0" smtClean="0"/>
              <a:t>) is a unit clause and ‘x</a:t>
            </a:r>
            <a:r>
              <a:rPr lang="en-US" altLang="ko-KR" sz="1800" baseline="-25000" dirty="0" smtClean="0"/>
              <a:t>0</a:t>
            </a:r>
            <a:r>
              <a:rPr lang="en-US" altLang="ko-KR" sz="1800" dirty="0" smtClean="0"/>
              <a:t>’ is a unit literal</a:t>
            </a:r>
          </a:p>
          <a:p>
            <a:pPr lvl="1"/>
            <a:r>
              <a:rPr lang="en-US" altLang="ko-KR" sz="1800" dirty="0" smtClean="0"/>
              <a:t>(-x</a:t>
            </a:r>
            <a:r>
              <a:rPr lang="en-US" altLang="ko-KR" sz="1800" baseline="-25000" dirty="0" smtClean="0"/>
              <a:t>0</a:t>
            </a:r>
            <a:r>
              <a:rPr lang="en-US" altLang="ko-KR" sz="1800" dirty="0" smtClean="0"/>
              <a:t>∨</a:t>
            </a:r>
            <a:r>
              <a:rPr lang="en-US" altLang="ko-KR" sz="1800" dirty="0" smtClean="0">
                <a:solidFill>
                  <a:schemeClr val="tx2"/>
                </a:solidFill>
              </a:rPr>
              <a:t>x</a:t>
            </a:r>
            <a:r>
              <a:rPr lang="en-US" altLang="ko-KR" sz="1800" baseline="-25000" dirty="0" smtClean="0">
                <a:solidFill>
                  <a:schemeClr val="tx2"/>
                </a:solidFill>
              </a:rPr>
              <a:t>1</a:t>
            </a:r>
            <a:r>
              <a:rPr lang="en-US" altLang="ko-KR" sz="1800" dirty="0" smtClean="0"/>
              <a:t>) is a unit clause since x</a:t>
            </a:r>
            <a:r>
              <a:rPr lang="en-US" altLang="ko-KR" sz="1800" baseline="-25000" dirty="0" smtClean="0"/>
              <a:t>0</a:t>
            </a:r>
            <a:r>
              <a:rPr lang="en-US" altLang="ko-KR" sz="1800" dirty="0" smtClean="0"/>
              <a:t> has to be True</a:t>
            </a:r>
          </a:p>
          <a:p>
            <a:pPr lvl="1"/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chemeClr val="tx2"/>
                </a:solidFill>
              </a:rPr>
              <a:t>-x</a:t>
            </a:r>
            <a:r>
              <a:rPr lang="en-US" altLang="ko-KR" sz="18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ko-KR" sz="1800" dirty="0" smtClean="0"/>
              <a:t>∨-x</a:t>
            </a:r>
            <a:r>
              <a:rPr lang="en-US" altLang="ko-KR" sz="1800" baseline="-25000" dirty="0" smtClean="0"/>
              <a:t>3</a:t>
            </a:r>
            <a:r>
              <a:rPr lang="en-US" altLang="ko-KR" sz="1800" dirty="0" smtClean="0"/>
              <a:t>∨-x</a:t>
            </a:r>
            <a:r>
              <a:rPr lang="en-US" altLang="ko-KR" sz="1800" baseline="-25000" dirty="0" smtClean="0"/>
              <a:t>4</a:t>
            </a:r>
            <a:r>
              <a:rPr lang="en-US" altLang="ko-KR" sz="1800" dirty="0" smtClean="0"/>
              <a:t>) can be a unit clause if the current assignment is that x</a:t>
            </a:r>
            <a:r>
              <a:rPr lang="en-US" altLang="ko-KR" sz="1800" baseline="-25000" dirty="0" smtClean="0"/>
              <a:t>3</a:t>
            </a:r>
            <a:r>
              <a:rPr lang="en-US" altLang="ko-KR" sz="1800" dirty="0" smtClean="0"/>
              <a:t> and x</a:t>
            </a:r>
            <a:r>
              <a:rPr lang="en-US" altLang="ko-KR" sz="1800" baseline="-25000" dirty="0" smtClean="0"/>
              <a:t>4</a:t>
            </a:r>
            <a:r>
              <a:rPr lang="en-US" altLang="ko-KR" sz="1800" dirty="0" smtClean="0"/>
              <a:t> are True</a:t>
            </a:r>
          </a:p>
          <a:p>
            <a:r>
              <a:rPr lang="en-US" altLang="ko-KR" sz="2000" dirty="0" smtClean="0">
                <a:solidFill>
                  <a:schemeClr val="accent2"/>
                </a:solidFill>
              </a:rPr>
              <a:t>Boolean Constraint Propagation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chemeClr val="accent2"/>
                </a:solidFill>
              </a:rPr>
              <a:t>BCP</a:t>
            </a:r>
            <a:r>
              <a:rPr lang="en-US" altLang="ko-KR" sz="2000" dirty="0" smtClean="0"/>
              <a:t>) is the process of assigning the True value to all unit literals</a:t>
            </a: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5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6116" y="2428868"/>
            <a:ext cx="25003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lt"/>
              </a:rPr>
              <a:t>……</a:t>
            </a:r>
          </a:p>
          <a:p>
            <a:r>
              <a:rPr lang="en-US" altLang="ko-KR" sz="2000" dirty="0" smtClean="0">
                <a:latin typeface="+mn-lt"/>
              </a:rPr>
              <a:t>(x</a:t>
            </a:r>
            <a:r>
              <a:rPr lang="en-US" altLang="ko-KR" sz="2000" baseline="-25000" dirty="0" smtClean="0">
                <a:latin typeface="+mn-lt"/>
              </a:rPr>
              <a:t>0</a:t>
            </a:r>
            <a:r>
              <a:rPr lang="en-US" altLang="ko-KR" sz="2000" dirty="0" smtClean="0">
                <a:latin typeface="+mn-lt"/>
              </a:rPr>
              <a:t>)∧ </a:t>
            </a:r>
          </a:p>
          <a:p>
            <a:r>
              <a:rPr lang="en-US" altLang="ko-KR" sz="2000" dirty="0" smtClean="0">
                <a:latin typeface="+mn-lt"/>
              </a:rPr>
              <a:t>(-x</a:t>
            </a:r>
            <a:r>
              <a:rPr lang="en-US" altLang="ko-KR" sz="2000" baseline="-25000" dirty="0" smtClean="0">
                <a:latin typeface="+mn-lt"/>
              </a:rPr>
              <a:t>0</a:t>
            </a:r>
            <a:r>
              <a:rPr lang="en-US" altLang="ko-KR" sz="2000" dirty="0" smtClean="0">
                <a:latin typeface="+mn-lt"/>
              </a:rPr>
              <a:t>∨x</a:t>
            </a:r>
            <a:r>
              <a:rPr lang="en-US" altLang="ko-KR" sz="2000" baseline="-25000" dirty="0" smtClean="0">
                <a:latin typeface="+mn-lt"/>
              </a:rPr>
              <a:t>1</a:t>
            </a:r>
            <a:r>
              <a:rPr lang="en-US" altLang="ko-KR" sz="2000" dirty="0" smtClean="0">
                <a:latin typeface="+mn-lt"/>
              </a:rPr>
              <a:t>)∧ </a:t>
            </a:r>
          </a:p>
          <a:p>
            <a:r>
              <a:rPr lang="en-US" altLang="ko-KR" sz="2000" dirty="0" smtClean="0">
                <a:latin typeface="+mn-lt"/>
              </a:rPr>
              <a:t>(-x</a:t>
            </a:r>
            <a:r>
              <a:rPr lang="en-US" altLang="ko-KR" sz="2000" baseline="-25000" dirty="0" smtClean="0">
                <a:latin typeface="+mn-lt"/>
              </a:rPr>
              <a:t>2</a:t>
            </a:r>
            <a:r>
              <a:rPr lang="en-US" altLang="ko-KR" sz="2000" dirty="0" smtClean="0">
                <a:latin typeface="+mn-lt"/>
              </a:rPr>
              <a:t>∨-x</a:t>
            </a:r>
            <a:r>
              <a:rPr lang="en-US" altLang="ko-KR" sz="2000" baseline="-25000" dirty="0" smtClean="0">
                <a:latin typeface="+mn-lt"/>
              </a:rPr>
              <a:t>3</a:t>
            </a:r>
            <a:r>
              <a:rPr lang="en-US" altLang="ko-KR" sz="2000" dirty="0" smtClean="0">
                <a:latin typeface="+mn-lt"/>
              </a:rPr>
              <a:t>∨-x</a:t>
            </a:r>
            <a:r>
              <a:rPr lang="en-US" altLang="ko-KR" sz="2000" baseline="-25000" dirty="0" smtClean="0">
                <a:latin typeface="+mn-lt"/>
              </a:rPr>
              <a:t>4</a:t>
            </a:r>
            <a:r>
              <a:rPr lang="en-US" altLang="ko-KR" sz="2000" dirty="0" smtClean="0">
                <a:latin typeface="+mn-lt"/>
              </a:rPr>
              <a:t>)∧</a:t>
            </a:r>
          </a:p>
          <a:p>
            <a:r>
              <a:rPr lang="en-US" altLang="ko-KR" sz="2000" dirty="0" smtClean="0">
                <a:latin typeface="+mn-lt"/>
              </a:rPr>
              <a:t>……</a:t>
            </a:r>
            <a:endParaRPr lang="ko-KR" alt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 smtClean="0"/>
              <a:t>DPLL Overview (1/3)</a:t>
            </a:r>
            <a:endParaRPr lang="ko-KR" altLang="en-US" sz="3600"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sz="28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C2721-7CD0-4DED-A822-9ED26484F8D9}" type="slidenum">
              <a:rPr lang="ko-KR" altLang="en-US" sz="1100" smtClean="0"/>
              <a:pPr>
                <a:defRPr/>
              </a:pPr>
              <a:t>6</a:t>
            </a:fld>
            <a:r>
              <a:rPr lang="en-US" altLang="ko-KR" sz="1100" dirty="0" smtClean="0"/>
              <a:t>/28</a:t>
            </a:r>
            <a:endParaRPr lang="ko-KR" altLang="en-US" sz="11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4500" y="1214438"/>
            <a:ext cx="5491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ko-KR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kumimoji="0" lang="en-US" altLang="ko-KR" sz="2400" b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kumimoji="0" lang="en-US" altLang="ko-KR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2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∨ </a:t>
            </a:r>
            <a:r>
              <a:rPr kumimoji="0" lang="en-US" altLang="ko-KR" sz="2400" b="1" dirty="0" smtClean="0">
                <a:latin typeface="Arial" pitchFamily="34" charset="0"/>
                <a:cs typeface="Arial" pitchFamily="34" charset="0"/>
              </a:rPr>
              <a:t>r)</a:t>
            </a:r>
            <a:r>
              <a:rPr kumimoji="0" lang="en-US" altLang="ko-KR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∧(</a:t>
            </a:r>
            <a:r>
              <a:rPr kumimoji="0" lang="en-US" altLang="ko-KR" sz="24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altLang="ko-KR" sz="2400" b="1" dirty="0">
                <a:latin typeface="Arial" pitchFamily="34" charset="0"/>
                <a:cs typeface="Arial" pitchFamily="34" charset="0"/>
              </a:rPr>
              <a:t>p</a:t>
            </a:r>
            <a:r>
              <a:rPr kumimoji="0" lang="en-US" altLang="ko-KR" sz="2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∨ </a:t>
            </a:r>
            <a:r>
              <a:rPr kumimoji="0" lang="en-US" altLang="ko-KR" sz="2400" b="1" dirty="0">
                <a:latin typeface="Arial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altLang="ko-KR" sz="2400" b="1" dirty="0">
                <a:latin typeface="Arial" pitchFamily="34" charset="0"/>
                <a:cs typeface="Arial" pitchFamily="34" charset="0"/>
              </a:rPr>
              <a:t>q</a:t>
            </a:r>
            <a:r>
              <a:rPr kumimoji="0" lang="en-US" altLang="ko-KR" sz="2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∨ </a:t>
            </a:r>
            <a:r>
              <a:rPr kumimoji="0" lang="en-US" altLang="ko-KR" sz="2400" b="1" dirty="0" smtClean="0">
                <a:latin typeface="Arial" pitchFamily="34" charset="0"/>
                <a:cs typeface="Arial" pitchFamily="34" charset="0"/>
              </a:rPr>
              <a:t>r)</a:t>
            </a:r>
            <a:r>
              <a:rPr kumimoji="0" lang="en-US" altLang="ko-KR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∧(</a:t>
            </a:r>
            <a:r>
              <a:rPr kumimoji="0" lang="en-US" altLang="ko-KR" sz="2400" b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kumimoji="0" lang="en-US" altLang="ko-KR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2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∨ </a:t>
            </a:r>
            <a:r>
              <a:rPr kumimoji="0" lang="en-US" altLang="ko-KR" sz="2400" b="1" dirty="0">
                <a:latin typeface="Arial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altLang="ko-KR" sz="2400" b="1" dirty="0" smtClean="0">
                <a:latin typeface="Arial" pitchFamily="34" charset="0"/>
                <a:cs typeface="Arial" pitchFamily="34" charset="0"/>
              </a:rPr>
              <a:t>r)</a:t>
            </a:r>
            <a:endParaRPr kumimoji="0" lang="en-US" altLang="ko-K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438" y="3524250"/>
            <a:ext cx="4352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ko-KR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kumimoji="0" lang="en-US" altLang="ko-KR" sz="20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kumimoji="0" lang="en-US" altLang="ko-KR" sz="2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∨</a:t>
            </a:r>
            <a:r>
              <a:rPr kumimoji="0" lang="en-US" altLang="ko-KR" sz="2000" b="1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kumimoji="0" lang="en-US" altLang="ko-KR" sz="2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∧(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altLang="ko-KR" sz="2000" b="1" dirty="0">
                <a:latin typeface="Arial" pitchFamily="34" charset="0"/>
                <a:cs typeface="Arial" pitchFamily="34" charset="0"/>
              </a:rPr>
              <a:t>T</a:t>
            </a:r>
            <a:r>
              <a:rPr kumimoji="0" lang="en-US" altLang="ko-KR" sz="2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∨ </a:t>
            </a:r>
            <a:r>
              <a:rPr kumimoji="0" lang="en-US" altLang="ko-KR" sz="2000" b="1" dirty="0">
                <a:latin typeface="Arial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altLang="ko-KR" sz="2000" b="1" dirty="0">
                <a:latin typeface="Arial" pitchFamily="34" charset="0"/>
                <a:cs typeface="Arial" pitchFamily="34" charset="0"/>
              </a:rPr>
              <a:t>q</a:t>
            </a:r>
            <a:r>
              <a:rPr kumimoji="0" lang="en-US" altLang="ko-KR" sz="2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∨ 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</a:rPr>
              <a:t>r)</a:t>
            </a:r>
            <a:r>
              <a:rPr kumimoji="0" lang="en-US" altLang="ko-KR" sz="2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∧(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kumimoji="0" lang="en-US" altLang="ko-KR" sz="2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2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∨ </a:t>
            </a:r>
            <a:r>
              <a:rPr kumimoji="0" lang="en-US" altLang="ko-KR" sz="2000" b="1" dirty="0">
                <a:latin typeface="Arial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</a:rPr>
              <a:t>r)</a:t>
            </a:r>
            <a:endParaRPr kumimoji="0" lang="en-US" altLang="ko-K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52963" y="3524250"/>
            <a:ext cx="441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ko-KR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kumimoji="0" lang="en-US" altLang="ko-KR" sz="2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2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∨ 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</a:rPr>
              <a:t>r)</a:t>
            </a:r>
            <a:r>
              <a:rPr kumimoji="0" lang="en-US" altLang="ko-KR" sz="2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∧(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altLang="ko-KR" sz="2000" b="1" dirty="0">
                <a:latin typeface="Arial" pitchFamily="34" charset="0"/>
                <a:cs typeface="Arial" pitchFamily="34" charset="0"/>
              </a:rPr>
              <a:t>F</a:t>
            </a:r>
            <a:r>
              <a:rPr kumimoji="0" lang="en-US" altLang="ko-KR" sz="2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2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∨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altLang="ko-KR" sz="2000" b="1" dirty="0">
                <a:latin typeface="Arial" pitchFamily="34" charset="0"/>
                <a:cs typeface="Arial" pitchFamily="34" charset="0"/>
              </a:rPr>
              <a:t>q</a:t>
            </a:r>
            <a:r>
              <a:rPr kumimoji="0" lang="en-US" altLang="ko-KR" sz="2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∨ 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</a:rPr>
              <a:t>r)</a:t>
            </a:r>
            <a:r>
              <a:rPr kumimoji="0" lang="en-US" altLang="ko-KR" sz="2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∧(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kumimoji="0" lang="en-US" altLang="ko-KR" sz="2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2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∨ </a:t>
            </a:r>
            <a:r>
              <a:rPr kumimoji="0" lang="en-US" altLang="ko-KR" sz="2000" b="1" dirty="0">
                <a:latin typeface="Arial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altLang="ko-KR" sz="2000" b="1" dirty="0" smtClean="0">
                <a:latin typeface="Arial" pitchFamily="34" charset="0"/>
                <a:cs typeface="Arial" pitchFamily="34" charset="0"/>
              </a:rPr>
              <a:t>r)</a:t>
            </a:r>
            <a:endParaRPr kumimoji="0" lang="en-US" altLang="ko-K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1985963" y="1924050"/>
            <a:ext cx="2362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652963" y="1924050"/>
            <a:ext cx="22860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604963" y="253365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ko-KR" sz="2400" b="1">
                <a:latin typeface="Arial" pitchFamily="34" charset="0"/>
                <a:cs typeface="Arial" pitchFamily="34" charset="0"/>
              </a:rPr>
              <a:t>p=T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405563" y="2533650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ko-KR" sz="2400" b="1">
                <a:latin typeface="Arial" pitchFamily="34" charset="0"/>
                <a:cs typeface="Arial" pitchFamily="34" charset="0"/>
              </a:rPr>
              <a:t>p=F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071563" y="4895850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ko-KR" sz="24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altLang="ko-KR" sz="2400" b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kumimoji="0" lang="en-US" altLang="ko-KR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2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∨ </a:t>
            </a:r>
            <a:r>
              <a:rPr kumimoji="0" lang="en-US" altLang="ko-KR" sz="2400" b="1" dirty="0" smtClean="0">
                <a:latin typeface="Arial" pitchFamily="34" charset="0"/>
                <a:cs typeface="Arial" pitchFamily="34" charset="0"/>
              </a:rPr>
              <a:t>r</a:t>
            </a:r>
            <a:endParaRPr kumimoji="0" lang="en-US" altLang="ko-K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015038" y="489585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ko-KR" sz="2400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kumimoji="0" lang="en-US" altLang="ko-KR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∧</a:t>
            </a:r>
            <a:r>
              <a:rPr kumimoji="0" lang="en-US" altLang="ko-KR" sz="24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altLang="ko-KR" sz="2400" b="1" dirty="0" smtClean="0">
                <a:latin typeface="Arial" pitchFamily="34" charset="0"/>
                <a:cs typeface="Arial" pitchFamily="34" charset="0"/>
              </a:rPr>
              <a:t>r</a:t>
            </a:r>
            <a:endParaRPr kumimoji="0" lang="en-US" altLang="ko-K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1909763" y="413385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015163" y="413385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33363" y="4438650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ko-KR" sz="1600" b="1">
                <a:latin typeface="Arial" pitchFamily="34" charset="0"/>
                <a:cs typeface="Arial" pitchFamily="34" charset="0"/>
              </a:rPr>
              <a:t>SIMPLIFY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7396163" y="4438650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ko-KR" sz="1600" b="1">
                <a:latin typeface="Arial" pitchFamily="34" charset="0"/>
                <a:cs typeface="Arial" pitchFamily="34" charset="0"/>
              </a:rPr>
              <a:t>SIMPLIFY</a:t>
            </a:r>
          </a:p>
        </p:txBody>
      </p:sp>
      <p:cxnSp>
        <p:nvCxnSpPr>
          <p:cNvPr id="26" name="구부러진 연결선 25"/>
          <p:cNvCxnSpPr/>
          <p:nvPr/>
        </p:nvCxnSpPr>
        <p:spPr>
          <a:xfrm rot="16200000" flipV="1">
            <a:off x="3800874" y="2771379"/>
            <a:ext cx="3054993" cy="1655613"/>
          </a:xfrm>
          <a:prstGeom prst="curvedConnector3">
            <a:avLst>
              <a:gd name="adj1" fmla="val 1491"/>
            </a:avLst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 dirty="0" smtClean="0"/>
              <a:t>DPLL Overview (2/3)</a:t>
            </a:r>
            <a:endParaRPr lang="ko-KR" altLang="en-US" sz="4000" dirty="0"/>
          </a:p>
        </p:txBody>
      </p:sp>
      <p:sp>
        <p:nvSpPr>
          <p:cNvPr id="24578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48403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/* The Quest for Efficient Boolean 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Satisfiability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 Solvers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 *  by 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L.Zhang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 and 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S.Malik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, Computer Aided Verification 2002 */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b="1" dirty="0" smtClean="0">
                <a:latin typeface="Arial" charset="0"/>
                <a:ea typeface="굴림" charset="-127"/>
              </a:rPr>
              <a:t>DPLL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(a formula </a:t>
            </a:r>
            <a:r>
              <a:rPr lang="en-US" altLang="ko-KR" sz="1800" dirty="0" smtClean="0">
                <a:latin typeface="cmmi10" pitchFamily="34" charset="0"/>
                <a:ea typeface="굴림" charset="-127"/>
              </a:rPr>
              <a:t>Á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, assignment)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necessary = deduction(</a:t>
            </a:r>
            <a:r>
              <a:rPr lang="en-US" altLang="ko-KR" sz="1800" dirty="0" smtClean="0">
                <a:latin typeface="cmmi10" pitchFamily="34" charset="0"/>
                <a:ea typeface="굴림" charset="-127"/>
              </a:rPr>
              <a:t>Á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, assignment);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new_asgnment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 = union(necessary, assignment);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if (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is_satisfied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(</a:t>
            </a:r>
            <a:r>
              <a:rPr lang="en-US" altLang="ko-KR" sz="1800" dirty="0" smtClean="0">
                <a:latin typeface="cmmi10" pitchFamily="34" charset="0"/>
                <a:ea typeface="굴림" charset="-127"/>
              </a:rPr>
              <a:t>Á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, 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new_asgnment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	return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굴림" charset="-127"/>
              </a:rPr>
              <a:t>SATISFIABLE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else if (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is_conflicting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(</a:t>
            </a:r>
            <a:r>
              <a:rPr lang="en-US" altLang="ko-KR" sz="1800" dirty="0" smtClean="0">
                <a:latin typeface="cmmi10" pitchFamily="34" charset="0"/>
                <a:ea typeface="굴림" charset="-127"/>
              </a:rPr>
              <a:t>Á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, 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new_asgnmnt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	return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굴림" charset="-127"/>
              </a:rPr>
              <a:t>UNSATISFIABLE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var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 = </a:t>
            </a:r>
            <a:r>
              <a:rPr lang="en-US" altLang="ko-KR" sz="1800" dirty="0" err="1" smtClean="0">
                <a:solidFill>
                  <a:srgbClr val="00B050"/>
                </a:solidFill>
                <a:latin typeface="Arial" charset="0"/>
                <a:ea typeface="굴림" charset="-127"/>
              </a:rPr>
              <a:t>choose_free_variable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(</a:t>
            </a:r>
            <a:r>
              <a:rPr lang="en-US" altLang="ko-KR" sz="1800" dirty="0" smtClean="0">
                <a:latin typeface="cmmi10" pitchFamily="34" charset="0"/>
                <a:ea typeface="굴림" charset="-127"/>
              </a:rPr>
              <a:t>Á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, 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new_asgnmnt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asgn1 = union(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new_asgnmnt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, assign(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var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, </a:t>
            </a:r>
            <a:r>
              <a:rPr lang="en-US" altLang="ko-KR" sz="1800" dirty="0" smtClean="0">
                <a:solidFill>
                  <a:srgbClr val="00B050"/>
                </a:solidFill>
                <a:latin typeface="Arial" charset="0"/>
                <a:ea typeface="굴림" charset="-127"/>
              </a:rPr>
              <a:t>1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if (</a:t>
            </a:r>
            <a:r>
              <a:rPr lang="en-US" altLang="ko-KR" sz="1800" b="1" dirty="0" smtClean="0">
                <a:latin typeface="Arial" charset="0"/>
                <a:ea typeface="굴림" charset="-127"/>
              </a:rPr>
              <a:t>DPLL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(</a:t>
            </a:r>
            <a:r>
              <a:rPr lang="en-US" altLang="ko-KR" sz="1800" dirty="0" smtClean="0">
                <a:latin typeface="cmmi10" pitchFamily="34" charset="0"/>
                <a:ea typeface="굴림" charset="-127"/>
              </a:rPr>
              <a:t>Á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, asgn1) == SATISFIABLE)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	return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굴림" charset="-127"/>
              </a:rPr>
              <a:t>SATISFIABLE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else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	asgn2 = union (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new_asgnmnt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, assign(var,</a:t>
            </a:r>
            <a:r>
              <a:rPr lang="en-US" altLang="ko-KR" sz="1800" dirty="0" smtClean="0">
                <a:solidFill>
                  <a:srgbClr val="00B050"/>
                </a:solidFill>
                <a:latin typeface="Arial" charset="0"/>
                <a:ea typeface="굴림" charset="-127"/>
              </a:rPr>
              <a:t>0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	return </a:t>
            </a:r>
            <a:r>
              <a:rPr lang="en-US" altLang="ko-KR" sz="1800" b="1" dirty="0" smtClean="0">
                <a:latin typeface="Arial" charset="0"/>
                <a:ea typeface="굴림" charset="-127"/>
              </a:rPr>
              <a:t>DPLL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 (</a:t>
            </a:r>
            <a:r>
              <a:rPr lang="en-US" altLang="ko-KR" sz="1800" dirty="0" smtClean="0">
                <a:latin typeface="cmmi10" pitchFamily="34" charset="0"/>
                <a:ea typeface="굴림" charset="-127"/>
              </a:rPr>
              <a:t>Á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, asgn2);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Arial" charset="0"/>
                <a:ea typeface="굴림" charset="-127"/>
              </a:rPr>
              <a:t>}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293A3-22D1-4760-A11E-58C059BC0186}" type="slidenum">
              <a:rPr lang="ko-KR" altLang="en-US" smtClean="0"/>
              <a:pPr>
                <a:defRPr/>
              </a:pPr>
              <a:t>7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9322" y="2817682"/>
            <a:ext cx="2786082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Three techniques added to modern SAT solvers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Learnt clauses</a:t>
            </a:r>
          </a:p>
          <a:p>
            <a:pPr marL="342900" indent="-342900">
              <a:buAutoNum type="arabicPeriod"/>
            </a:pPr>
            <a:r>
              <a:rPr lang="en-US" dirty="0" smtClean="0"/>
              <a:t>Non-chronological </a:t>
            </a:r>
            <a:br>
              <a:rPr lang="en-US" dirty="0" smtClean="0"/>
            </a:br>
            <a:r>
              <a:rPr lang="en-US" dirty="0" smtClean="0"/>
              <a:t>backtracking</a:t>
            </a:r>
          </a:p>
          <a:p>
            <a:pPr marL="342900" indent="-342900">
              <a:buAutoNum type="arabicPeriod"/>
            </a:pPr>
            <a:r>
              <a:rPr lang="en-US" dirty="0" smtClean="0"/>
              <a:t>Restart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DPLL Overview (3/3)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" y="1571625"/>
            <a:ext cx="8229600" cy="4525963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sz="4400" dirty="0" smtClean="0">
                <a:latin typeface="Arial" pitchFamily="34" charset="0"/>
                <a:cs typeface="Arial" pitchFamily="34" charset="0"/>
              </a:rPr>
              <a:t>/* overall structure of </a:t>
            </a:r>
            <a:r>
              <a:rPr lang="en-US" altLang="ko-KR" sz="4400" dirty="0" err="1" smtClean="0">
                <a:latin typeface="Arial" pitchFamily="34" charset="0"/>
                <a:cs typeface="Arial" pitchFamily="34" charset="0"/>
              </a:rPr>
              <a:t>Minisat</a:t>
            </a:r>
            <a:r>
              <a:rPr lang="en-US" altLang="ko-KR" sz="4400" dirty="0" smtClean="0">
                <a:latin typeface="Arial" pitchFamily="34" charset="0"/>
                <a:cs typeface="Arial" pitchFamily="34" charset="0"/>
              </a:rPr>
              <a:t> solve procedure */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Solve(){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while(true){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ko-K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boolean_constraint_propagation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if(</a:t>
            </a:r>
            <a:r>
              <a:rPr lang="en-US" altLang="ko-K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no_conflict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	if(</a:t>
            </a:r>
            <a:r>
              <a:rPr lang="en-US" altLang="ko-K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no_unassigned_variable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 return </a:t>
            </a:r>
            <a:r>
              <a:rPr lang="en-US" altLang="ko-K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altLang="ko-K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make_decision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}else{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	if (</a:t>
            </a:r>
            <a:r>
              <a:rPr lang="en-US" altLang="ko-K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no_decisions_made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 return </a:t>
            </a:r>
            <a:r>
              <a:rPr lang="en-US" altLang="ko-K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UNSAT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analyze_conflict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altLang="ko-K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undo_assignments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altLang="ko-KR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add_conflict_clause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D5C90-C0BC-4502-8643-C66B8F56912B}" type="slidenum">
              <a:rPr lang="ko-KR" altLang="en-US" smtClean="0"/>
              <a:pPr>
                <a:defRPr/>
              </a:pPr>
              <a:t>8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Search Space for SAT Formula </a:t>
            </a:r>
            <a:r>
              <a:rPr lang="en-US" altLang="ko-KR" dirty="0" smtClean="0">
                <a:latin typeface="cmmi10" pitchFamily="34" charset="0"/>
                <a:ea typeface="굴림" charset="-127"/>
              </a:rPr>
              <a:t>Á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206084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6" name="직선 연결선 5"/>
          <p:cNvCxnSpPr>
            <a:stCxn id="4" idx="2"/>
            <a:endCxn id="7" idx="0"/>
          </p:cNvCxnSpPr>
          <p:nvPr/>
        </p:nvCxnSpPr>
        <p:spPr>
          <a:xfrm flipH="1">
            <a:off x="2662300" y="2430180"/>
            <a:ext cx="2247840" cy="41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8176" y="284364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9" name="직선 연결선 8"/>
          <p:cNvCxnSpPr>
            <a:stCxn id="4" idx="2"/>
            <a:endCxn id="10" idx="0"/>
          </p:cNvCxnSpPr>
          <p:nvPr/>
        </p:nvCxnSpPr>
        <p:spPr>
          <a:xfrm>
            <a:off x="4910140" y="2430180"/>
            <a:ext cx="1887800" cy="40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03816" y="283435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16" name="직선 연결선 15"/>
          <p:cNvCxnSpPr>
            <a:stCxn id="7" idx="2"/>
            <a:endCxn id="17" idx="0"/>
          </p:cNvCxnSpPr>
          <p:nvPr/>
        </p:nvCxnSpPr>
        <p:spPr>
          <a:xfrm flipH="1">
            <a:off x="1625980" y="3212976"/>
            <a:ext cx="1036320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1856" y="363573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  <p:cxnSp>
        <p:nvCxnSpPr>
          <p:cNvPr id="18" name="직선 연결선 17"/>
          <p:cNvCxnSpPr>
            <a:stCxn id="7" idx="2"/>
            <a:endCxn id="19" idx="0"/>
          </p:cNvCxnSpPr>
          <p:nvPr/>
        </p:nvCxnSpPr>
        <p:spPr>
          <a:xfrm>
            <a:off x="2662300" y="3212976"/>
            <a:ext cx="1095712" cy="41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63888" y="362644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cxnSp>
        <p:nvCxnSpPr>
          <p:cNvPr id="23" name="직선 연결선 22"/>
          <p:cNvCxnSpPr>
            <a:stCxn id="10" idx="2"/>
            <a:endCxn id="24" idx="0"/>
          </p:cNvCxnSpPr>
          <p:nvPr/>
        </p:nvCxnSpPr>
        <p:spPr>
          <a:xfrm flipH="1">
            <a:off x="5774236" y="3203684"/>
            <a:ext cx="102370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0112" y="363573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  <p:cxnSp>
        <p:nvCxnSpPr>
          <p:cNvPr id="25" name="직선 연결선 24"/>
          <p:cNvCxnSpPr>
            <a:stCxn id="10" idx="2"/>
            <a:endCxn id="49" idx="0"/>
          </p:cNvCxnSpPr>
          <p:nvPr/>
        </p:nvCxnSpPr>
        <p:spPr>
          <a:xfrm>
            <a:off x="6797940" y="3203684"/>
            <a:ext cx="1208544" cy="41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7" idx="2"/>
            <a:endCxn id="32" idx="0"/>
          </p:cNvCxnSpPr>
          <p:nvPr/>
        </p:nvCxnSpPr>
        <p:spPr>
          <a:xfrm flipH="1">
            <a:off x="1093716" y="4005064"/>
            <a:ext cx="53226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9592" y="443711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/>
              <a:t>4</a:t>
            </a:r>
            <a:endParaRPr lang="ko-KR" altLang="en-US" baseline="-25000" dirty="0"/>
          </a:p>
        </p:txBody>
      </p:sp>
      <p:cxnSp>
        <p:nvCxnSpPr>
          <p:cNvPr id="33" name="직선 연결선 32"/>
          <p:cNvCxnSpPr>
            <a:stCxn id="17" idx="2"/>
            <a:endCxn id="34" idx="0"/>
          </p:cNvCxnSpPr>
          <p:nvPr/>
        </p:nvCxnSpPr>
        <p:spPr>
          <a:xfrm>
            <a:off x="1625980" y="4005064"/>
            <a:ext cx="648072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79928" y="442782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4</a:t>
            </a:r>
            <a:endParaRPr lang="ko-KR" altLang="en-US" baseline="-25000" dirty="0"/>
          </a:p>
        </p:txBody>
      </p:sp>
      <p:cxnSp>
        <p:nvCxnSpPr>
          <p:cNvPr id="37" name="직선 연결선 36"/>
          <p:cNvCxnSpPr>
            <a:endCxn id="38" idx="0"/>
          </p:cNvCxnSpPr>
          <p:nvPr/>
        </p:nvCxnSpPr>
        <p:spPr>
          <a:xfrm flipH="1">
            <a:off x="3225748" y="4005064"/>
            <a:ext cx="53226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31624" y="443711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/>
              <a:t>4</a:t>
            </a:r>
            <a:endParaRPr lang="ko-KR" altLang="en-US" baseline="-25000" dirty="0"/>
          </a:p>
        </p:txBody>
      </p:sp>
      <p:cxnSp>
        <p:nvCxnSpPr>
          <p:cNvPr id="39" name="직선 연결선 38"/>
          <p:cNvCxnSpPr>
            <a:stCxn id="19" idx="2"/>
            <a:endCxn id="40" idx="0"/>
          </p:cNvCxnSpPr>
          <p:nvPr/>
        </p:nvCxnSpPr>
        <p:spPr>
          <a:xfrm>
            <a:off x="3758012" y="3995772"/>
            <a:ext cx="64807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11960" y="442782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4</a:t>
            </a:r>
            <a:endParaRPr lang="ko-KR" altLang="en-US" baseline="-25000" dirty="0"/>
          </a:p>
        </p:txBody>
      </p:sp>
      <p:cxnSp>
        <p:nvCxnSpPr>
          <p:cNvPr id="43" name="직선 연결선 42"/>
          <p:cNvCxnSpPr>
            <a:stCxn id="24" idx="2"/>
            <a:endCxn id="44" idx="0"/>
          </p:cNvCxnSpPr>
          <p:nvPr/>
        </p:nvCxnSpPr>
        <p:spPr>
          <a:xfrm flipH="1">
            <a:off x="5270180" y="4005064"/>
            <a:ext cx="504056" cy="44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6056" y="444640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/>
              <a:t>4</a:t>
            </a:r>
            <a:endParaRPr lang="ko-KR" altLang="en-US" baseline="-25000" dirty="0"/>
          </a:p>
        </p:txBody>
      </p:sp>
      <p:cxnSp>
        <p:nvCxnSpPr>
          <p:cNvPr id="45" name="직선 연결선 44"/>
          <p:cNvCxnSpPr>
            <a:stCxn id="24" idx="2"/>
            <a:endCxn id="46" idx="0"/>
          </p:cNvCxnSpPr>
          <p:nvPr/>
        </p:nvCxnSpPr>
        <p:spPr>
          <a:xfrm>
            <a:off x="5774236" y="4005064"/>
            <a:ext cx="67628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56392" y="443711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4</a:t>
            </a:r>
            <a:endParaRPr lang="ko-KR" alt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7812360" y="361714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  <p:cxnSp>
        <p:nvCxnSpPr>
          <p:cNvPr id="50" name="직선 연결선 49"/>
          <p:cNvCxnSpPr>
            <a:stCxn id="49" idx="2"/>
            <a:endCxn id="51" idx="0"/>
          </p:cNvCxnSpPr>
          <p:nvPr/>
        </p:nvCxnSpPr>
        <p:spPr>
          <a:xfrm flipH="1">
            <a:off x="7502428" y="3986480"/>
            <a:ext cx="504056" cy="44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08304" y="442782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/>
              <a:t>4</a:t>
            </a:r>
            <a:endParaRPr lang="ko-KR" altLang="en-US" baseline="-25000" dirty="0"/>
          </a:p>
        </p:txBody>
      </p:sp>
      <p:cxnSp>
        <p:nvCxnSpPr>
          <p:cNvPr id="52" name="직선 연결선 51"/>
          <p:cNvCxnSpPr>
            <a:stCxn id="49" idx="2"/>
            <a:endCxn id="53" idx="0"/>
          </p:cNvCxnSpPr>
          <p:nvPr/>
        </p:nvCxnSpPr>
        <p:spPr>
          <a:xfrm>
            <a:off x="8006484" y="3986480"/>
            <a:ext cx="67628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88640" y="441852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4</a:t>
            </a:r>
            <a:endParaRPr lang="ko-KR" altLang="en-US" baseline="-25000" dirty="0"/>
          </a:p>
        </p:txBody>
      </p:sp>
      <p:sp>
        <p:nvSpPr>
          <p:cNvPr id="55" name="이등변 삼각형 54"/>
          <p:cNvSpPr/>
          <p:nvPr/>
        </p:nvSpPr>
        <p:spPr>
          <a:xfrm>
            <a:off x="1801180" y="4869160"/>
            <a:ext cx="898612" cy="13495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>
            <a:off x="577044" y="4887744"/>
            <a:ext cx="898612" cy="13495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>
            <a:off x="2771800" y="4869160"/>
            <a:ext cx="898612" cy="13495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>
            <a:off x="3923928" y="4869160"/>
            <a:ext cx="898612" cy="13495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>
            <a:off x="6087144" y="4869160"/>
            <a:ext cx="898612" cy="13495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/>
          <p:cNvSpPr/>
          <p:nvPr/>
        </p:nvSpPr>
        <p:spPr>
          <a:xfrm>
            <a:off x="4863008" y="4887744"/>
            <a:ext cx="898612" cy="13495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>
            <a:off x="7057764" y="4869160"/>
            <a:ext cx="898612" cy="13495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>
            <a:off x="8209892" y="4869160"/>
            <a:ext cx="898612" cy="13495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563888" y="22768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908866" y="22768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195736" y="3750131"/>
            <a:ext cx="705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asgn</a:t>
            </a:r>
            <a:r>
              <a:rPr lang="en-US" altLang="ko-KR" sz="1200" b="1" dirty="0" smtClean="0"/>
              <a:t>=</a:t>
            </a:r>
          </a:p>
          <a:p>
            <a:r>
              <a:rPr lang="en-US" altLang="ko-KR" sz="1200" b="1" dirty="0" smtClean="0"/>
              <a:t>{X</a:t>
            </a:r>
            <a:r>
              <a:rPr lang="en-US" altLang="ko-KR" sz="1200" b="1" baseline="-25000" dirty="0" smtClean="0"/>
              <a:t>1</a:t>
            </a:r>
            <a:r>
              <a:rPr lang="en-US" altLang="ko-KR" sz="1200" b="1" dirty="0" smtClean="0"/>
              <a:t>=T,</a:t>
            </a:r>
            <a:r>
              <a:rPr lang="en-US" altLang="ko-KR" sz="1200" b="1" dirty="0"/>
              <a:t>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X</a:t>
            </a:r>
            <a:r>
              <a:rPr lang="en-US" altLang="ko-KR" sz="1200" b="1" baseline="-25000" dirty="0" smtClean="0"/>
              <a:t>2</a:t>
            </a:r>
            <a:r>
              <a:rPr lang="en-US" altLang="ko-KR" sz="1200" b="1" dirty="0" smtClean="0"/>
              <a:t>=T,</a:t>
            </a:r>
            <a:r>
              <a:rPr lang="en-US" altLang="ko-KR" sz="1200" b="1" dirty="0"/>
              <a:t>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X</a:t>
            </a:r>
            <a:r>
              <a:rPr lang="en-US" altLang="ko-KR" sz="1200" b="1" baseline="-25000" dirty="0" smtClean="0"/>
              <a:t>3</a:t>
            </a:r>
            <a:r>
              <a:rPr lang="en-US" altLang="ko-KR" sz="1200" b="1" dirty="0" smtClean="0"/>
              <a:t>=F}</a:t>
            </a:r>
            <a:endParaRPr lang="ko-KR" altLang="en-US" sz="1200" b="1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467545" y="1209526"/>
            <a:ext cx="2000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Suppose that </a:t>
            </a:r>
            <a:r>
              <a:rPr lang="en-US" altLang="ko-KR" dirty="0">
                <a:latin typeface="cmmi10" pitchFamily="34" charset="0"/>
              </a:rPr>
              <a:t>Á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has 10,000 variables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79512" y="2245514"/>
            <a:ext cx="0" cy="39917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9512" y="2494637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10,000 </a:t>
            </a:r>
          </a:p>
          <a:p>
            <a:r>
              <a:rPr lang="en-US" altLang="ko-KR" dirty="0" smtClean="0"/>
              <a:t>levels</a:t>
            </a:r>
            <a:endParaRPr lang="ko-KR" altLang="en-US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331912" y="6389712"/>
            <a:ext cx="87765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72055" y="6389712"/>
            <a:ext cx="582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10,000</a:t>
            </a:r>
            <a:r>
              <a:rPr lang="en-US" altLang="ko-KR" dirty="0" smtClean="0"/>
              <a:t> assignments (i.e., search space)  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3990" y="3750131"/>
            <a:ext cx="705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asgn</a:t>
            </a:r>
            <a:r>
              <a:rPr lang="en-US" altLang="ko-KR" sz="1200" b="1" dirty="0" smtClean="0"/>
              <a:t>=</a:t>
            </a:r>
          </a:p>
          <a:p>
            <a:r>
              <a:rPr lang="en-US" altLang="ko-KR" sz="1200" b="1" dirty="0" smtClean="0"/>
              <a:t>{X</a:t>
            </a:r>
            <a:r>
              <a:rPr lang="en-US" altLang="ko-KR" sz="1200" b="1" baseline="-25000" dirty="0" smtClean="0"/>
              <a:t>1</a:t>
            </a:r>
            <a:r>
              <a:rPr lang="en-US" altLang="ko-KR" sz="1200" b="1" dirty="0" smtClean="0"/>
              <a:t>=T,</a:t>
            </a:r>
            <a:r>
              <a:rPr lang="en-US" altLang="ko-KR" sz="1200" b="1" dirty="0"/>
              <a:t>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X</a:t>
            </a:r>
            <a:r>
              <a:rPr lang="en-US" altLang="ko-KR" sz="1200" b="1" baseline="-25000" dirty="0" smtClean="0"/>
              <a:t>2</a:t>
            </a:r>
            <a:r>
              <a:rPr lang="en-US" altLang="ko-KR" sz="1200" b="1" dirty="0" smtClean="0"/>
              <a:t>=T,</a:t>
            </a:r>
            <a:r>
              <a:rPr lang="en-US" altLang="ko-KR" sz="1200" b="1" dirty="0"/>
              <a:t>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X</a:t>
            </a:r>
            <a:r>
              <a:rPr lang="en-US" altLang="ko-KR" sz="1200" b="1" baseline="-25000" dirty="0" smtClean="0"/>
              <a:t>3</a:t>
            </a:r>
            <a:r>
              <a:rPr lang="en-US" altLang="ko-KR" sz="1200" b="1" dirty="0" smtClean="0"/>
              <a:t>=T}</a:t>
            </a:r>
            <a:endParaRPr lang="ko-KR" altLang="en-US" sz="1200" b="1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3451949" y="1196752"/>
            <a:ext cx="522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Ordering x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’s: VSIDS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Pruning: Learnt clause 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Guiding: Restart, non-chronological back tracking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07704" y="31316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131840" y="31316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156176" y="31409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380312" y="31409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342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BCHOI@6I4DLGMO7YEFDNTO" val="2676"/>
  <p:tag name="FIRSTYHKIM@OKII9FVF81V8GRBC" val="2698"/>
</p:tagLst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21610</TotalTime>
  <Words>2728</Words>
  <Application>Microsoft Office PowerPoint</Application>
  <PresentationFormat>화면 슬라이드 쇼(4:3)</PresentationFormat>
  <Paragraphs>725</Paragraphs>
  <Slides>29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Arial</vt:lpstr>
      <vt:lpstr>Symbol</vt:lpstr>
      <vt:lpstr>굴림</vt:lpstr>
      <vt:lpstr>맑은 고딕</vt:lpstr>
      <vt:lpstr>cmmi10</vt:lpstr>
      <vt:lpstr>Wingdings</vt:lpstr>
      <vt:lpstr>3_디자인 사용자 지정</vt:lpstr>
      <vt:lpstr>SAT Solver Heuristics</vt:lpstr>
      <vt:lpstr>SAT-solver History</vt:lpstr>
      <vt:lpstr>MiniSAT</vt:lpstr>
      <vt:lpstr>Overview (1/2)</vt:lpstr>
      <vt:lpstr>Overview (2/2)</vt:lpstr>
      <vt:lpstr>DPLL Overview (1/3)</vt:lpstr>
      <vt:lpstr>DPLL Overview (2/3)</vt:lpstr>
      <vt:lpstr>DPLL Overview (3/3)</vt:lpstr>
      <vt:lpstr>Search Space for SAT Formula Á</vt:lpstr>
      <vt:lpstr>Conflict Clause Analysis (1/10)</vt:lpstr>
      <vt:lpstr>Conflict Clause Analysis (2/10)</vt:lpstr>
      <vt:lpstr>Conflict Clause Analysis (3/10)</vt:lpstr>
      <vt:lpstr>Conflict Clause Analysis (4/10)</vt:lpstr>
      <vt:lpstr>Conflict Clause Analysis (5/10)</vt:lpstr>
      <vt:lpstr>Conflict Clause Analysis (6/10)</vt:lpstr>
      <vt:lpstr>Resolution</vt:lpstr>
      <vt:lpstr>Conflict Clause Analysis (7/10)</vt:lpstr>
      <vt:lpstr>Conflict Clause Analysis (8/10)</vt:lpstr>
      <vt:lpstr>Conflict Clause Analysis (9/10)</vt:lpstr>
      <vt:lpstr>Conflict Clause Analysis (10/10)</vt:lpstr>
      <vt:lpstr>Variable State Independent Decaying Sum(VSIDS)   </vt:lpstr>
      <vt:lpstr>VSIDS Decision Heuristic – MiniSAT style (1/8)</vt:lpstr>
      <vt:lpstr>VSIDS Decision Heuristic (2/8)</vt:lpstr>
      <vt:lpstr>VSIDS Decision Heuristic (3/8)</vt:lpstr>
      <vt:lpstr>VSIDS Decision Heuristic (4/8)</vt:lpstr>
      <vt:lpstr>VSIDS Decision Heuristic (5/8)</vt:lpstr>
      <vt:lpstr>VSIDS Decision Heuristic (6/8)</vt:lpstr>
      <vt:lpstr>VSIDS Decision Heuristic (7/8)</vt:lpstr>
      <vt:lpstr>VSIDS Decision Heuristic (8/8)</vt:lpstr>
    </vt:vector>
  </TitlesOfParts>
  <Company>pswlab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Linear Temporal Logic into Büchi Automata</dc:title>
  <dc:creator>cbchoi</dc:creator>
  <cp:lastModifiedBy>Moonzoo Kim</cp:lastModifiedBy>
  <cp:revision>1497</cp:revision>
  <cp:lastPrinted>2015-11-18T23:39:19Z</cp:lastPrinted>
  <dcterms:created xsi:type="dcterms:W3CDTF">2007-05-08T09:44:50Z</dcterms:created>
  <dcterms:modified xsi:type="dcterms:W3CDTF">2015-11-23T23:41:49Z</dcterms:modified>
</cp:coreProperties>
</file>