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51" r:id="rId1"/>
  </p:sldMasterIdLst>
  <p:notesMasterIdLst>
    <p:notesMasterId r:id="rId39"/>
  </p:notesMasterIdLst>
  <p:handoutMasterIdLst>
    <p:handoutMasterId r:id="rId40"/>
  </p:handoutMasterIdLst>
  <p:sldIdLst>
    <p:sldId id="256" r:id="rId2"/>
    <p:sldId id="292" r:id="rId3"/>
    <p:sldId id="293" r:id="rId4"/>
    <p:sldId id="257" r:id="rId5"/>
    <p:sldId id="280" r:id="rId6"/>
    <p:sldId id="258" r:id="rId7"/>
    <p:sldId id="259" r:id="rId8"/>
    <p:sldId id="260" r:id="rId9"/>
    <p:sldId id="261" r:id="rId10"/>
    <p:sldId id="262" r:id="rId11"/>
    <p:sldId id="263" r:id="rId12"/>
    <p:sldId id="264" r:id="rId13"/>
    <p:sldId id="265" r:id="rId14"/>
    <p:sldId id="266" r:id="rId15"/>
    <p:sldId id="267" r:id="rId16"/>
    <p:sldId id="268" r:id="rId17"/>
    <p:sldId id="284" r:id="rId18"/>
    <p:sldId id="285" r:id="rId19"/>
    <p:sldId id="269" r:id="rId20"/>
    <p:sldId id="281" r:id="rId21"/>
    <p:sldId id="282" r:id="rId22"/>
    <p:sldId id="270" r:id="rId23"/>
    <p:sldId id="287" r:id="rId24"/>
    <p:sldId id="288" r:id="rId25"/>
    <p:sldId id="289" r:id="rId26"/>
    <p:sldId id="275" r:id="rId27"/>
    <p:sldId id="276" r:id="rId28"/>
    <p:sldId id="277" r:id="rId29"/>
    <p:sldId id="271" r:id="rId30"/>
    <p:sldId id="291" r:id="rId31"/>
    <p:sldId id="290" r:id="rId32"/>
    <p:sldId id="272" r:id="rId33"/>
    <p:sldId id="274" r:id="rId34"/>
    <p:sldId id="278" r:id="rId35"/>
    <p:sldId id="279" r:id="rId36"/>
    <p:sldId id="294" r:id="rId37"/>
    <p:sldId id="283" r:id="rId38"/>
  </p:sldIdLst>
  <p:sldSz cx="9144000" cy="6858000" type="screen4x3"/>
  <p:notesSz cx="6797675" cy="9928225"/>
  <p:embeddedFontLst>
    <p:embeddedFont>
      <p:font typeface="Garamond" pitchFamily="18" charset="0"/>
      <p:regular r:id="rId41"/>
      <p:bold r:id="rId42"/>
      <p:italic r:id="rId43"/>
    </p:embeddedFont>
    <p:embeddedFont>
      <p:font typeface="MT Extra" pitchFamily="18" charset="2"/>
      <p:regular r:id="rId44"/>
    </p:embeddedFont>
    <p:embeddedFont>
      <p:font typeface="cmsy10"/>
      <p:regular r:id="rId45"/>
    </p:embeddedFont>
    <p:embeddedFont>
      <p:font typeface="Comic Sans MS" pitchFamily="66" charset="0"/>
      <p:regular r:id="rId46"/>
      <p:bold r:id="rId47"/>
    </p:embeddedFont>
    <p:embeddedFont>
      <p:font typeface="Tahoma" pitchFamily="34" charset="0"/>
      <p:regular r:id="rId48"/>
      <p:bold r:id="rId49"/>
    </p:embeddedFont>
    <p:embeddedFont>
      <p:font typeface="cmr10"/>
      <p:regular r:id="rId50"/>
    </p:embeddedFont>
    <p:embeddedFont>
      <p:font typeface="cmmi10"/>
      <p:regular r:id="rId51"/>
    </p:embeddedFont>
    <p:embeddedFont>
      <p:font typeface="맑은 고딕" pitchFamily="50" charset="-127"/>
      <p:regular r:id="rId52"/>
      <p:bold r:id="rId53"/>
    </p:embeddedFont>
  </p:embeddedFontLst>
  <p:custDataLst>
    <p:tags r:id="rId54"/>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2BDD4"/>
    <a:srgbClr val="0854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005" autoAdjust="0"/>
  </p:normalViewPr>
  <p:slideViewPr>
    <p:cSldViewPr>
      <p:cViewPr varScale="1">
        <p:scale>
          <a:sx n="120" d="100"/>
          <a:sy n="120" d="100"/>
        </p:scale>
        <p:origin x="-324"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fntdata"/><Relationship Id="rId54"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font" Target="fonts/font5.fntdata"/><Relationship Id="rId53" Type="http://schemas.openxmlformats.org/officeDocument/2006/relationships/font" Target="fonts/font13.fntdata"/><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9.fntdata"/><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11.fntdata"/><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bwMode="auto">
          <a:xfrm>
            <a:off x="3852811" y="0"/>
            <a:ext cx="2944864" cy="495855"/>
          </a:xfrm>
          <a:prstGeom prst="rect">
            <a:avLst/>
          </a:prstGeom>
          <a:noFill/>
          <a:ln w="9525">
            <a:noFill/>
            <a:miter lim="800000"/>
            <a:headEnd/>
            <a:tailEnd/>
          </a:ln>
          <a:effectLst/>
        </p:spPr>
        <p:txBody>
          <a:bodyPr vert="horz" wrap="square" lIns="91556" tIns="45779" rIns="91556" bIns="45779" numCol="1" anchor="t" anchorCtr="0" compatLnSpc="1">
            <a:prstTxWarp prst="textNoShape">
              <a:avLst/>
            </a:prstTxWarp>
          </a:bodyPr>
          <a:lstStyle>
            <a:lvl1pPr algn="r">
              <a:defRPr sz="1200"/>
            </a:lvl1pPr>
          </a:lstStyle>
          <a:p>
            <a:endParaRPr lang="en-US"/>
          </a:p>
        </p:txBody>
      </p:sp>
      <p:sp>
        <p:nvSpPr>
          <p:cNvPr id="47107" name="Rectangle 3"/>
          <p:cNvSpPr>
            <a:spLocks noGrp="1" noChangeArrowheads="1"/>
          </p:cNvSpPr>
          <p:nvPr>
            <p:ph type="dt" sz="quarter" idx="1"/>
          </p:nvPr>
        </p:nvSpPr>
        <p:spPr bwMode="auto">
          <a:xfrm>
            <a:off x="1591" y="0"/>
            <a:ext cx="2944864" cy="495855"/>
          </a:xfrm>
          <a:prstGeom prst="rect">
            <a:avLst/>
          </a:prstGeom>
          <a:noFill/>
          <a:ln w="9525">
            <a:noFill/>
            <a:miter lim="800000"/>
            <a:headEnd/>
            <a:tailEnd/>
          </a:ln>
          <a:effectLst/>
        </p:spPr>
        <p:txBody>
          <a:bodyPr vert="horz" wrap="square" lIns="91556" tIns="45779" rIns="91556" bIns="45779" numCol="1" anchor="t" anchorCtr="0" compatLnSpc="1">
            <a:prstTxWarp prst="textNoShape">
              <a:avLst/>
            </a:prstTxWarp>
          </a:bodyPr>
          <a:lstStyle>
            <a:lvl1pPr>
              <a:defRPr sz="1200"/>
            </a:lvl1pPr>
          </a:lstStyle>
          <a:p>
            <a:endParaRPr lang="en-US"/>
          </a:p>
        </p:txBody>
      </p:sp>
      <p:sp>
        <p:nvSpPr>
          <p:cNvPr id="47108" name="Rectangle 4"/>
          <p:cNvSpPr>
            <a:spLocks noGrp="1" noChangeArrowheads="1"/>
          </p:cNvSpPr>
          <p:nvPr>
            <p:ph type="ftr" sz="quarter" idx="2"/>
          </p:nvPr>
        </p:nvSpPr>
        <p:spPr bwMode="auto">
          <a:xfrm>
            <a:off x="3852811" y="9430781"/>
            <a:ext cx="2944864" cy="495855"/>
          </a:xfrm>
          <a:prstGeom prst="rect">
            <a:avLst/>
          </a:prstGeom>
          <a:noFill/>
          <a:ln w="9525">
            <a:noFill/>
            <a:miter lim="800000"/>
            <a:headEnd/>
            <a:tailEnd/>
          </a:ln>
          <a:effectLst/>
        </p:spPr>
        <p:txBody>
          <a:bodyPr vert="horz" wrap="square" lIns="91556" tIns="45779" rIns="91556" bIns="45779" numCol="1" anchor="b" anchorCtr="0" compatLnSpc="1">
            <a:prstTxWarp prst="textNoShape">
              <a:avLst/>
            </a:prstTxWarp>
          </a:bodyPr>
          <a:lstStyle>
            <a:lvl1pPr algn="r">
              <a:defRPr sz="1200"/>
            </a:lvl1pPr>
          </a:lstStyle>
          <a:p>
            <a:endParaRPr lang="en-US"/>
          </a:p>
        </p:txBody>
      </p:sp>
      <p:sp>
        <p:nvSpPr>
          <p:cNvPr id="47109" name="Rectangle 5"/>
          <p:cNvSpPr>
            <a:spLocks noGrp="1" noChangeArrowheads="1"/>
          </p:cNvSpPr>
          <p:nvPr>
            <p:ph type="sldNum" sz="quarter" idx="3"/>
          </p:nvPr>
        </p:nvSpPr>
        <p:spPr bwMode="auto">
          <a:xfrm>
            <a:off x="1591" y="9430781"/>
            <a:ext cx="2944864" cy="495855"/>
          </a:xfrm>
          <a:prstGeom prst="rect">
            <a:avLst/>
          </a:prstGeom>
          <a:noFill/>
          <a:ln w="9525">
            <a:noFill/>
            <a:miter lim="800000"/>
            <a:headEnd/>
            <a:tailEnd/>
          </a:ln>
          <a:effectLst/>
        </p:spPr>
        <p:txBody>
          <a:bodyPr vert="horz" wrap="square" lIns="91556" tIns="45779" rIns="91556" bIns="45779" numCol="1" anchor="b" anchorCtr="0" compatLnSpc="1">
            <a:prstTxWarp prst="textNoShape">
              <a:avLst/>
            </a:prstTxWarp>
          </a:bodyPr>
          <a:lstStyle>
            <a:lvl1pPr>
              <a:defRPr sz="1200"/>
            </a:lvl1pPr>
          </a:lstStyle>
          <a:p>
            <a:fld id="{1D1A2E14-4A80-4958-A02D-20E9B7EF4D62}" type="slidenum">
              <a:rPr lang="he-IL"/>
              <a:pPr/>
              <a:t>‹#›</a:t>
            </a:fld>
            <a:endParaRPr lang="en-US"/>
          </a:p>
        </p:txBody>
      </p:sp>
    </p:spTree>
    <p:extLst>
      <p:ext uri="{BB962C8B-B14F-4D97-AF65-F5344CB8AC3E}">
        <p14:creationId xmlns:p14="http://schemas.microsoft.com/office/powerpoint/2010/main" val="15038164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2946455" cy="495855"/>
          </a:xfrm>
          <a:prstGeom prst="rect">
            <a:avLst/>
          </a:prstGeom>
          <a:noFill/>
          <a:ln w="9525">
            <a:noFill/>
            <a:miter lim="800000"/>
            <a:headEnd/>
            <a:tailEnd/>
          </a:ln>
          <a:effectLst/>
        </p:spPr>
        <p:txBody>
          <a:bodyPr vert="horz" wrap="square" lIns="91556" tIns="45779" rIns="91556" bIns="45779" numCol="1" anchor="t" anchorCtr="0" compatLnSpc="1">
            <a:prstTxWarp prst="textNoShape">
              <a:avLst/>
            </a:prstTxWarp>
          </a:bodyPr>
          <a:lstStyle>
            <a:lvl1pPr>
              <a:defRPr sz="1200"/>
            </a:lvl1pPr>
          </a:lstStyle>
          <a:p>
            <a:endParaRPr lang="en-US"/>
          </a:p>
        </p:txBody>
      </p:sp>
      <p:sp>
        <p:nvSpPr>
          <p:cNvPr id="26627" name="Rectangle 3"/>
          <p:cNvSpPr>
            <a:spLocks noGrp="1" noChangeArrowheads="1"/>
          </p:cNvSpPr>
          <p:nvPr>
            <p:ph type="dt" idx="1"/>
          </p:nvPr>
        </p:nvSpPr>
        <p:spPr bwMode="auto">
          <a:xfrm>
            <a:off x="3851221" y="0"/>
            <a:ext cx="2944864" cy="495855"/>
          </a:xfrm>
          <a:prstGeom prst="rect">
            <a:avLst/>
          </a:prstGeom>
          <a:noFill/>
          <a:ln w="9525">
            <a:noFill/>
            <a:miter lim="800000"/>
            <a:headEnd/>
            <a:tailEnd/>
          </a:ln>
          <a:effectLst/>
        </p:spPr>
        <p:txBody>
          <a:bodyPr vert="horz" wrap="square" lIns="91556" tIns="45779" rIns="91556" bIns="45779" numCol="1" anchor="t" anchorCtr="0" compatLnSpc="1">
            <a:prstTxWarp prst="textNoShape">
              <a:avLst/>
            </a:prstTxWarp>
          </a:bodyPr>
          <a:lstStyle>
            <a:lvl1pPr algn="r">
              <a:defRPr sz="1200"/>
            </a:lvl1pPr>
          </a:lstStyle>
          <a:p>
            <a:endParaRPr lang="en-US"/>
          </a:p>
        </p:txBody>
      </p:sp>
      <p:sp>
        <p:nvSpPr>
          <p:cNvPr id="26628" name="Rectangle 4"/>
          <p:cNvSpPr>
            <a:spLocks noGrp="1" noRot="1" noChangeAspect="1" noChangeArrowheads="1" noTextEdit="1"/>
          </p:cNvSpPr>
          <p:nvPr>
            <p:ph type="sldImg" idx="2"/>
          </p:nvPr>
        </p:nvSpPr>
        <p:spPr bwMode="auto">
          <a:xfrm>
            <a:off x="920750" y="746125"/>
            <a:ext cx="4959350" cy="3721100"/>
          </a:xfrm>
          <a:prstGeom prst="rect">
            <a:avLst/>
          </a:prstGeom>
          <a:noFill/>
          <a:ln w="9525">
            <a:solidFill>
              <a:srgbClr val="000000"/>
            </a:solidFill>
            <a:miter lim="800000"/>
            <a:headEnd/>
            <a:tailEnd/>
          </a:ln>
          <a:effectLst/>
        </p:spPr>
      </p:sp>
      <p:sp>
        <p:nvSpPr>
          <p:cNvPr id="26629" name="Rectangle 5"/>
          <p:cNvSpPr>
            <a:spLocks noGrp="1" noChangeArrowheads="1"/>
          </p:cNvSpPr>
          <p:nvPr>
            <p:ph type="body" sz="quarter" idx="3"/>
          </p:nvPr>
        </p:nvSpPr>
        <p:spPr bwMode="auto">
          <a:xfrm>
            <a:off x="680562" y="4715391"/>
            <a:ext cx="5438140" cy="4467462"/>
          </a:xfrm>
          <a:prstGeom prst="rect">
            <a:avLst/>
          </a:prstGeom>
          <a:noFill/>
          <a:ln w="9525">
            <a:noFill/>
            <a:miter lim="800000"/>
            <a:headEnd/>
            <a:tailEnd/>
          </a:ln>
          <a:effectLst/>
        </p:spPr>
        <p:txBody>
          <a:bodyPr vert="horz" wrap="square" lIns="91556" tIns="45779" rIns="91556" bIns="4577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6630" name="Rectangle 6"/>
          <p:cNvSpPr>
            <a:spLocks noGrp="1" noChangeArrowheads="1"/>
          </p:cNvSpPr>
          <p:nvPr>
            <p:ph type="ftr" sz="quarter" idx="4"/>
          </p:nvPr>
        </p:nvSpPr>
        <p:spPr bwMode="auto">
          <a:xfrm>
            <a:off x="0" y="9430781"/>
            <a:ext cx="2946455" cy="495855"/>
          </a:xfrm>
          <a:prstGeom prst="rect">
            <a:avLst/>
          </a:prstGeom>
          <a:noFill/>
          <a:ln w="9525">
            <a:noFill/>
            <a:miter lim="800000"/>
            <a:headEnd/>
            <a:tailEnd/>
          </a:ln>
          <a:effectLst/>
        </p:spPr>
        <p:txBody>
          <a:bodyPr vert="horz" wrap="square" lIns="91556" tIns="45779" rIns="91556" bIns="45779" numCol="1" anchor="b" anchorCtr="0" compatLnSpc="1">
            <a:prstTxWarp prst="textNoShape">
              <a:avLst/>
            </a:prstTxWarp>
          </a:bodyPr>
          <a:lstStyle>
            <a:lvl1pPr>
              <a:defRPr sz="1200"/>
            </a:lvl1pPr>
          </a:lstStyle>
          <a:p>
            <a:endParaRPr lang="en-US"/>
          </a:p>
        </p:txBody>
      </p:sp>
      <p:sp>
        <p:nvSpPr>
          <p:cNvPr id="26631" name="Rectangle 7"/>
          <p:cNvSpPr>
            <a:spLocks noGrp="1" noChangeArrowheads="1"/>
          </p:cNvSpPr>
          <p:nvPr>
            <p:ph type="sldNum" sz="quarter" idx="5"/>
          </p:nvPr>
        </p:nvSpPr>
        <p:spPr bwMode="auto">
          <a:xfrm>
            <a:off x="3851221" y="9430781"/>
            <a:ext cx="2944864" cy="495855"/>
          </a:xfrm>
          <a:prstGeom prst="rect">
            <a:avLst/>
          </a:prstGeom>
          <a:noFill/>
          <a:ln w="9525">
            <a:noFill/>
            <a:miter lim="800000"/>
            <a:headEnd/>
            <a:tailEnd/>
          </a:ln>
          <a:effectLst/>
        </p:spPr>
        <p:txBody>
          <a:bodyPr vert="horz" wrap="square" lIns="91556" tIns="45779" rIns="91556" bIns="45779" numCol="1" anchor="b" anchorCtr="0" compatLnSpc="1">
            <a:prstTxWarp prst="textNoShape">
              <a:avLst/>
            </a:prstTxWarp>
          </a:bodyPr>
          <a:lstStyle>
            <a:lvl1pPr algn="r">
              <a:defRPr sz="1200"/>
            </a:lvl1pPr>
          </a:lstStyle>
          <a:p>
            <a:fld id="{36633EB6-D236-47DC-B443-4A13D97E1964}" type="slidenum">
              <a:rPr lang="he-IL"/>
              <a:pPr/>
              <a:t>‹#›</a:t>
            </a:fld>
            <a:endParaRPr lang="en-US"/>
          </a:p>
        </p:txBody>
      </p:sp>
    </p:spTree>
    <p:extLst>
      <p:ext uri="{BB962C8B-B14F-4D97-AF65-F5344CB8AC3E}">
        <p14:creationId xmlns:p14="http://schemas.microsoft.com/office/powerpoint/2010/main" val="265488937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17866C59-3D37-4128-9987-702CF96287BD}" type="slidenum">
              <a:rPr lang="en-US" altLang="ko-KR"/>
              <a:pPr/>
              <a:t>2</a:t>
            </a:fld>
            <a:endParaRPr lang="en-US" altLang="ko-KR"/>
          </a:p>
        </p:txBody>
      </p:sp>
      <p:sp>
        <p:nvSpPr>
          <p:cNvPr id="26627" name="Rectangle 2"/>
          <p:cNvSpPr>
            <a:spLocks noGrp="1" noRot="1" noChangeAspect="1" noChangeArrowheads="1" noTextEdit="1"/>
          </p:cNvSpPr>
          <p:nvPr>
            <p:ph type="sldImg"/>
          </p:nvPr>
        </p:nvSpPr>
        <p:spPr>
          <a:xfrm>
            <a:off x="917575" y="746125"/>
            <a:ext cx="4960938" cy="3721100"/>
          </a:xfrm>
          <a:ln/>
        </p:spPr>
      </p:sp>
      <p:sp>
        <p:nvSpPr>
          <p:cNvPr id="26628" name="Rectangle 3"/>
          <p:cNvSpPr>
            <a:spLocks noGrp="1" noChangeArrowheads="1"/>
          </p:cNvSpPr>
          <p:nvPr>
            <p:ph type="body" idx="1"/>
          </p:nvPr>
        </p:nvSpPr>
        <p:spPr>
          <a:xfrm>
            <a:off x="905952" y="4715406"/>
            <a:ext cx="4985772" cy="4467471"/>
          </a:xfrm>
          <a:noFill/>
          <a:ln/>
        </p:spPr>
        <p:txBody>
          <a:bodyPr/>
          <a:lstStyle/>
          <a:p>
            <a:pPr eaLnBrk="1" hangingPunct="1"/>
            <a:r>
              <a:rPr lang="en-US" altLang="ko-KR" smtClean="0"/>
              <a:t>Syntax v.s. Semantics separation</a:t>
            </a:r>
          </a:p>
          <a:p>
            <a:pPr eaLnBrk="1" hangingPunct="1"/>
            <a:r>
              <a:rPr lang="en-US" altLang="ko-KR" smtClean="0"/>
              <a:t>Semantics domain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7240A5A5-E308-4BA5-A550-EEA8D1CB77EB}" type="slidenum">
              <a:rPr lang="en-US" altLang="ko-KR"/>
              <a:pPr/>
              <a:t>3</a:t>
            </a:fld>
            <a:endParaRPr lang="en-US" altLang="ko-K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altLang="ko-KR"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0F75A7-FEBE-4131-88BB-7B718CC25032}" type="slidenum">
              <a:rPr lang="he-IL"/>
              <a:pPr/>
              <a:t>26</a:t>
            </a:fld>
            <a:endParaRPr lang="en-US"/>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p:txBody>
          <a:bodyPr/>
          <a:lstStyle/>
          <a:p>
            <a:r>
              <a:rPr lang="en-US"/>
              <a:t>Note that this is more complicated with quantified formulas. The set of models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8F1534-5FCD-45FA-B5C4-9B357D9D811E}" type="slidenum">
              <a:rPr lang="he-IL"/>
              <a:pPr/>
              <a:t>27</a:t>
            </a:fld>
            <a:endParaRPr lang="en-US"/>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p:txBody>
          <a:bodyPr/>
          <a:lstStyle/>
          <a:p>
            <a:r>
              <a:rPr lang="en-US"/>
              <a:t>This is a problematic definition because we can use the same argument for proving that 3-cnf is weaker than 4-cnf. From 3 to 2 we cannot even by adding variables.</a:t>
            </a:r>
          </a:p>
          <a:p>
            <a:r>
              <a:rPr lang="en-US"/>
              <a:t>Indeed it seems that it is weaker. It does not mean that we cannot build an equisatisfiable formula. </a:t>
            </a:r>
          </a:p>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297504-38D9-4233-89EA-B00895641210}" type="slidenum">
              <a:rPr lang="he-IL"/>
              <a:pPr/>
              <a:t>32</a:t>
            </a:fld>
            <a:endParaRPr lang="en-US"/>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7148F5-4214-4811-A423-E894889075C3}" type="slidenum">
              <a:rPr lang="he-IL"/>
              <a:pPr/>
              <a:t>33</a:t>
            </a:fld>
            <a:endParaRPr lang="en-US"/>
          </a:p>
        </p:txBody>
      </p:sp>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10BF1E-0453-498A-A520-0510537E258D}" type="slidenum">
              <a:rPr lang="he-IL"/>
              <a:pPr/>
              <a:t>34</a:t>
            </a:fld>
            <a:endParaRPr lang="en-US"/>
          </a:p>
        </p:txBody>
      </p:sp>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308ECA-62EB-4C0C-B727-FD93DC5EE2E9}" type="slidenum">
              <a:rPr lang="he-IL"/>
              <a:pPr/>
              <a:t>35</a:t>
            </a:fld>
            <a:endParaRPr lang="en-US"/>
          </a:p>
        </p:txBody>
      </p:sp>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5BD5C9-4A90-4A1A-AB5D-A1DE87FF8A9D}" type="slidenum">
              <a:rPr lang="he-IL"/>
              <a:pPr/>
              <a:t>37</a:t>
            </a:fld>
            <a:endParaRPr lang="en-US"/>
          </a:p>
        </p:txBody>
      </p:sp>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p:txBody>
          <a:bodyPr/>
          <a:lstStyle/>
          <a:p>
            <a:r>
              <a:rPr lang="en-US"/>
              <a:t>Q1: No. It is true for complete complexity classes (NP-complete, pspace-complete).</a:t>
            </a:r>
          </a:p>
          <a:p>
            <a:r>
              <a:rPr lang="en-US"/>
              <a:t>Q2: Although it is as expressible, it is not straight forward that it is in the same complexity class, because it could be that the translation results in an expon. larger formula. so the answer is no.</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a:xfrm>
            <a:off x="914400" y="1524000"/>
            <a:ext cx="7623175" cy="1752600"/>
          </a:xfrm>
        </p:spPr>
        <p:txBody>
          <a:bodyPr/>
          <a:lstStyle>
            <a:lvl1pPr>
              <a:defRPr sz="4000"/>
            </a:lvl1pPr>
          </a:lstStyle>
          <a:p>
            <a:r>
              <a:rPr lang="en-US" altLang="en-US"/>
              <a:t>Click to edit Master title style</a:t>
            </a:r>
          </a:p>
        </p:txBody>
      </p:sp>
      <p:sp>
        <p:nvSpPr>
          <p:cNvPr id="9219"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200"/>
            </a:lvl1pPr>
          </a:lstStyle>
          <a:p>
            <a:r>
              <a:rPr lang="en-US" altLang="en-US"/>
              <a:t>Click to edit Master subtitle style</a:t>
            </a:r>
          </a:p>
        </p:txBody>
      </p:sp>
      <p:sp>
        <p:nvSpPr>
          <p:cNvPr id="9220" name="Rectangle 4"/>
          <p:cNvSpPr>
            <a:spLocks noGrp="1" noChangeArrowheads="1"/>
          </p:cNvSpPr>
          <p:nvPr>
            <p:ph type="dt" sz="half" idx="2"/>
          </p:nvPr>
        </p:nvSpPr>
        <p:spPr/>
        <p:txBody>
          <a:bodyPr/>
          <a:lstStyle>
            <a:lvl1pPr>
              <a:defRPr/>
            </a:lvl1pPr>
          </a:lstStyle>
          <a:p>
            <a:endParaRPr lang="en-US" altLang="en-US"/>
          </a:p>
        </p:txBody>
      </p:sp>
      <p:sp>
        <p:nvSpPr>
          <p:cNvPr id="9221" name="Rectangle 5"/>
          <p:cNvSpPr>
            <a:spLocks noGrp="1" noChangeArrowheads="1"/>
          </p:cNvSpPr>
          <p:nvPr>
            <p:ph type="ftr" sz="quarter" idx="3"/>
          </p:nvPr>
        </p:nvSpPr>
        <p:spPr>
          <a:xfrm>
            <a:off x="3124200" y="6243638"/>
            <a:ext cx="2895600" cy="457200"/>
          </a:xfrm>
        </p:spPr>
        <p:txBody>
          <a:bodyPr/>
          <a:lstStyle>
            <a:lvl1pPr>
              <a:defRPr/>
            </a:lvl1pPr>
          </a:lstStyle>
          <a:p>
            <a:endParaRPr lang="en-US" altLang="en-US"/>
          </a:p>
        </p:txBody>
      </p:sp>
      <p:sp>
        <p:nvSpPr>
          <p:cNvPr id="9222" name="Rectangle 6"/>
          <p:cNvSpPr>
            <a:spLocks noGrp="1" noChangeArrowheads="1"/>
          </p:cNvSpPr>
          <p:nvPr>
            <p:ph type="sldNum" sz="quarter" idx="4"/>
          </p:nvPr>
        </p:nvSpPr>
        <p:spPr/>
        <p:txBody>
          <a:bodyPr/>
          <a:lstStyle>
            <a:lvl1pPr>
              <a:defRPr/>
            </a:lvl1pPr>
          </a:lstStyle>
          <a:p>
            <a:fld id="{D5A8859A-7996-41F0-BA4F-A84DE7705942}" type="slidenum">
              <a:rPr lang="he-IL" altLang="en-US"/>
              <a:pPr/>
              <a:t>‹#›</a:t>
            </a:fld>
            <a:endParaRPr lang="en-US" altLang="en-US"/>
          </a:p>
        </p:txBody>
      </p:sp>
      <p:sp>
        <p:nvSpPr>
          <p:cNvPr id="9223"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endParaRPr lang="en-US"/>
          </a:p>
        </p:txBody>
      </p:sp>
      <p:sp>
        <p:nvSpPr>
          <p:cNvPr id="9224"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p>
        </p:txBody>
      </p:sp>
      <p:sp>
        <p:nvSpPr>
          <p:cNvPr id="4" name="날짜 개체 틀 3"/>
          <p:cNvSpPr>
            <a:spLocks noGrp="1"/>
          </p:cNvSpPr>
          <p:nvPr>
            <p:ph type="dt" sz="half" idx="10"/>
          </p:nvPr>
        </p:nvSpPr>
        <p:spPr/>
        <p:txBody>
          <a:bodyPr/>
          <a:lstStyle>
            <a:lvl1pPr>
              <a:defRPr/>
            </a:lvl1pPr>
          </a:lstStyle>
          <a:p>
            <a:endParaRPr lang="en-US" altLang="en-US"/>
          </a:p>
        </p:txBody>
      </p:sp>
      <p:sp>
        <p:nvSpPr>
          <p:cNvPr id="5" name="바닥글 개체 틀 4"/>
          <p:cNvSpPr>
            <a:spLocks noGrp="1"/>
          </p:cNvSpPr>
          <p:nvPr>
            <p:ph type="ftr" sz="quarter" idx="11"/>
          </p:nvPr>
        </p:nvSpPr>
        <p:spPr/>
        <p:txBody>
          <a:bodyPr/>
          <a:lstStyle>
            <a:lvl1pPr>
              <a:defRPr/>
            </a:lvl1pPr>
          </a:lstStyle>
          <a:p>
            <a:endParaRPr lang="en-US" altLang="en-US"/>
          </a:p>
        </p:txBody>
      </p:sp>
      <p:sp>
        <p:nvSpPr>
          <p:cNvPr id="6" name="슬라이드 번호 개체 틀 5"/>
          <p:cNvSpPr>
            <a:spLocks noGrp="1"/>
          </p:cNvSpPr>
          <p:nvPr>
            <p:ph type="sldNum" sz="quarter" idx="12"/>
          </p:nvPr>
        </p:nvSpPr>
        <p:spPr/>
        <p:txBody>
          <a:bodyPr/>
          <a:lstStyle>
            <a:lvl1pPr>
              <a:defRPr/>
            </a:lvl1pPr>
          </a:lstStyle>
          <a:p>
            <a:fld id="{4CB81D2E-6CAE-4638-958D-E8CDD505E396}" type="slidenum">
              <a:rPr lang="he-IL" altLang="en-US"/>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7813"/>
            <a:ext cx="2057400" cy="5853112"/>
          </a:xfrm>
        </p:spPr>
        <p:txBody>
          <a:bodyPr vert="eaVert"/>
          <a:lstStyle/>
          <a:p>
            <a:r>
              <a:rPr lang="ko-KR" altLang="en-US" smtClean="0"/>
              <a:t>마스터 제목 스타일 편집</a:t>
            </a:r>
            <a:endParaRPr lang="en-US"/>
          </a:p>
        </p:txBody>
      </p:sp>
      <p:sp>
        <p:nvSpPr>
          <p:cNvPr id="3" name="세로 텍스트 개체 틀 2"/>
          <p:cNvSpPr>
            <a:spLocks noGrp="1"/>
          </p:cNvSpPr>
          <p:nvPr>
            <p:ph type="body" orient="vert" idx="1"/>
          </p:nvPr>
        </p:nvSpPr>
        <p:spPr>
          <a:xfrm>
            <a:off x="457200" y="277813"/>
            <a:ext cx="6019800" cy="5853112"/>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p>
        </p:txBody>
      </p:sp>
      <p:sp>
        <p:nvSpPr>
          <p:cNvPr id="4" name="날짜 개체 틀 3"/>
          <p:cNvSpPr>
            <a:spLocks noGrp="1"/>
          </p:cNvSpPr>
          <p:nvPr>
            <p:ph type="dt" sz="half" idx="10"/>
          </p:nvPr>
        </p:nvSpPr>
        <p:spPr/>
        <p:txBody>
          <a:bodyPr/>
          <a:lstStyle>
            <a:lvl1pPr>
              <a:defRPr/>
            </a:lvl1pPr>
          </a:lstStyle>
          <a:p>
            <a:endParaRPr lang="en-US" altLang="en-US"/>
          </a:p>
        </p:txBody>
      </p:sp>
      <p:sp>
        <p:nvSpPr>
          <p:cNvPr id="5" name="바닥글 개체 틀 4"/>
          <p:cNvSpPr>
            <a:spLocks noGrp="1"/>
          </p:cNvSpPr>
          <p:nvPr>
            <p:ph type="ftr" sz="quarter" idx="11"/>
          </p:nvPr>
        </p:nvSpPr>
        <p:spPr/>
        <p:txBody>
          <a:bodyPr/>
          <a:lstStyle>
            <a:lvl1pPr>
              <a:defRPr/>
            </a:lvl1pPr>
          </a:lstStyle>
          <a:p>
            <a:endParaRPr lang="en-US" altLang="en-US"/>
          </a:p>
        </p:txBody>
      </p:sp>
      <p:sp>
        <p:nvSpPr>
          <p:cNvPr id="6" name="슬라이드 번호 개체 틀 5"/>
          <p:cNvSpPr>
            <a:spLocks noGrp="1"/>
          </p:cNvSpPr>
          <p:nvPr>
            <p:ph type="sldNum" sz="quarter" idx="12"/>
          </p:nvPr>
        </p:nvSpPr>
        <p:spPr/>
        <p:txBody>
          <a:bodyPr/>
          <a:lstStyle>
            <a:lvl1pPr>
              <a:defRPr/>
            </a:lvl1pPr>
          </a:lstStyle>
          <a:p>
            <a:fld id="{372D8A01-CB7D-458F-B508-5A0F54766C3A}" type="slidenum">
              <a:rPr lang="he-IL" altLang="en-US"/>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p>
        </p:txBody>
      </p:sp>
      <p:sp>
        <p:nvSpPr>
          <p:cNvPr id="4" name="날짜 개체 틀 3"/>
          <p:cNvSpPr>
            <a:spLocks noGrp="1"/>
          </p:cNvSpPr>
          <p:nvPr>
            <p:ph type="dt" sz="half" idx="10"/>
          </p:nvPr>
        </p:nvSpPr>
        <p:spPr/>
        <p:txBody>
          <a:bodyPr/>
          <a:lstStyle>
            <a:lvl1pPr>
              <a:defRPr/>
            </a:lvl1pPr>
          </a:lstStyle>
          <a:p>
            <a:endParaRPr lang="en-US" altLang="en-US"/>
          </a:p>
        </p:txBody>
      </p:sp>
      <p:sp>
        <p:nvSpPr>
          <p:cNvPr id="5" name="바닥글 개체 틀 4"/>
          <p:cNvSpPr>
            <a:spLocks noGrp="1"/>
          </p:cNvSpPr>
          <p:nvPr>
            <p:ph type="ftr" sz="quarter" idx="11"/>
          </p:nvPr>
        </p:nvSpPr>
        <p:spPr/>
        <p:txBody>
          <a:bodyPr/>
          <a:lstStyle>
            <a:lvl1pPr>
              <a:defRPr/>
            </a:lvl1pPr>
          </a:lstStyle>
          <a:p>
            <a:endParaRPr lang="en-US" altLang="en-US"/>
          </a:p>
        </p:txBody>
      </p:sp>
      <p:sp>
        <p:nvSpPr>
          <p:cNvPr id="6" name="슬라이드 번호 개체 틀 5"/>
          <p:cNvSpPr>
            <a:spLocks noGrp="1"/>
          </p:cNvSpPr>
          <p:nvPr>
            <p:ph type="sldNum" sz="quarter" idx="12"/>
          </p:nvPr>
        </p:nvSpPr>
        <p:spPr/>
        <p:txBody>
          <a:bodyPr/>
          <a:lstStyle>
            <a:lvl1pPr>
              <a:defRPr/>
            </a:lvl1pPr>
          </a:lstStyle>
          <a:p>
            <a:fld id="{24806F4B-DC38-45BF-AF8B-5A3A7C8EBC76}" type="slidenum">
              <a:rPr lang="he-IL" altLang="en-US"/>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lstStyle>
            <a:lvl1pPr algn="l">
              <a:defRPr sz="4000" b="1" cap="all"/>
            </a:lvl1pPr>
          </a:lstStyle>
          <a:p>
            <a:r>
              <a:rPr lang="ko-KR" altLang="en-US" smtClean="0"/>
              <a:t>마스터 제목 스타일 편집</a:t>
            </a:r>
            <a:endParaRPr lang="en-US"/>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lvl1pPr>
              <a:defRPr/>
            </a:lvl1pPr>
          </a:lstStyle>
          <a:p>
            <a:endParaRPr lang="en-US" altLang="en-US"/>
          </a:p>
        </p:txBody>
      </p:sp>
      <p:sp>
        <p:nvSpPr>
          <p:cNvPr id="5" name="바닥글 개체 틀 4"/>
          <p:cNvSpPr>
            <a:spLocks noGrp="1"/>
          </p:cNvSpPr>
          <p:nvPr>
            <p:ph type="ftr" sz="quarter" idx="11"/>
          </p:nvPr>
        </p:nvSpPr>
        <p:spPr/>
        <p:txBody>
          <a:bodyPr/>
          <a:lstStyle>
            <a:lvl1pPr>
              <a:defRPr/>
            </a:lvl1pPr>
          </a:lstStyle>
          <a:p>
            <a:endParaRPr lang="en-US" altLang="en-US"/>
          </a:p>
        </p:txBody>
      </p:sp>
      <p:sp>
        <p:nvSpPr>
          <p:cNvPr id="6" name="슬라이드 번호 개체 틀 5"/>
          <p:cNvSpPr>
            <a:spLocks noGrp="1"/>
          </p:cNvSpPr>
          <p:nvPr>
            <p:ph type="sldNum" sz="quarter" idx="12"/>
          </p:nvPr>
        </p:nvSpPr>
        <p:spPr/>
        <p:txBody>
          <a:bodyPr/>
          <a:lstStyle>
            <a:lvl1pPr>
              <a:defRPr/>
            </a:lvl1pPr>
          </a:lstStyle>
          <a:p>
            <a:fld id="{21E27AB3-319E-4A5F-BA50-1679A0754CBB}" type="slidenum">
              <a:rPr lang="he-IL" altLang="en-US"/>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en-US"/>
          </a:p>
        </p:txBody>
      </p:sp>
      <p:sp>
        <p:nvSpPr>
          <p:cNvPr id="3" name="내용 개체 틀 2"/>
          <p:cNvSpPr>
            <a:spLocks noGrp="1"/>
          </p:cNvSpPr>
          <p:nvPr>
            <p:ph sz="half" idx="1"/>
          </p:nvPr>
        </p:nvSpPr>
        <p:spPr>
          <a:xfrm>
            <a:off x="457200" y="1125538"/>
            <a:ext cx="4038600" cy="50053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p>
        </p:txBody>
      </p:sp>
      <p:sp>
        <p:nvSpPr>
          <p:cNvPr id="4" name="내용 개체 틀 3"/>
          <p:cNvSpPr>
            <a:spLocks noGrp="1"/>
          </p:cNvSpPr>
          <p:nvPr>
            <p:ph sz="half" idx="2"/>
          </p:nvPr>
        </p:nvSpPr>
        <p:spPr>
          <a:xfrm>
            <a:off x="4648200" y="1125538"/>
            <a:ext cx="4038600" cy="50053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p>
        </p:txBody>
      </p:sp>
      <p:sp>
        <p:nvSpPr>
          <p:cNvPr id="5" name="날짜 개체 틀 4"/>
          <p:cNvSpPr>
            <a:spLocks noGrp="1"/>
          </p:cNvSpPr>
          <p:nvPr>
            <p:ph type="dt" sz="half" idx="10"/>
          </p:nvPr>
        </p:nvSpPr>
        <p:spPr/>
        <p:txBody>
          <a:bodyPr/>
          <a:lstStyle>
            <a:lvl1pPr>
              <a:defRPr/>
            </a:lvl1pPr>
          </a:lstStyle>
          <a:p>
            <a:endParaRPr lang="en-US" altLang="en-US"/>
          </a:p>
        </p:txBody>
      </p:sp>
      <p:sp>
        <p:nvSpPr>
          <p:cNvPr id="6" name="바닥글 개체 틀 5"/>
          <p:cNvSpPr>
            <a:spLocks noGrp="1"/>
          </p:cNvSpPr>
          <p:nvPr>
            <p:ph type="ftr" sz="quarter" idx="11"/>
          </p:nvPr>
        </p:nvSpPr>
        <p:spPr/>
        <p:txBody>
          <a:bodyPr/>
          <a:lstStyle>
            <a:lvl1pPr>
              <a:defRPr/>
            </a:lvl1pPr>
          </a:lstStyle>
          <a:p>
            <a:endParaRPr lang="en-US" altLang="en-US"/>
          </a:p>
        </p:txBody>
      </p:sp>
      <p:sp>
        <p:nvSpPr>
          <p:cNvPr id="7" name="슬라이드 번호 개체 틀 6"/>
          <p:cNvSpPr>
            <a:spLocks noGrp="1"/>
          </p:cNvSpPr>
          <p:nvPr>
            <p:ph type="sldNum" sz="quarter" idx="12"/>
          </p:nvPr>
        </p:nvSpPr>
        <p:spPr/>
        <p:txBody>
          <a:bodyPr/>
          <a:lstStyle>
            <a:lvl1pPr>
              <a:defRPr/>
            </a:lvl1pPr>
          </a:lstStyle>
          <a:p>
            <a:fld id="{718B52A1-60CC-472C-93FD-095022D804C2}" type="slidenum">
              <a:rPr lang="he-IL" altLang="en-US"/>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1143000"/>
          </a:xfrm>
        </p:spPr>
        <p:txBody>
          <a:bodyPr/>
          <a:lstStyle>
            <a:lvl1pPr>
              <a:defRPr/>
            </a:lvl1pPr>
          </a:lstStyle>
          <a:p>
            <a:r>
              <a:rPr lang="ko-KR" altLang="en-US" smtClean="0"/>
              <a:t>마스터 제목 스타일 편집</a:t>
            </a:r>
            <a:endParaRPr lang="en-US"/>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p>
        </p:txBody>
      </p:sp>
      <p:sp>
        <p:nvSpPr>
          <p:cNvPr id="7" name="날짜 개체 틀 6"/>
          <p:cNvSpPr>
            <a:spLocks noGrp="1"/>
          </p:cNvSpPr>
          <p:nvPr>
            <p:ph type="dt" sz="half" idx="10"/>
          </p:nvPr>
        </p:nvSpPr>
        <p:spPr/>
        <p:txBody>
          <a:bodyPr/>
          <a:lstStyle>
            <a:lvl1pPr>
              <a:defRPr/>
            </a:lvl1pPr>
          </a:lstStyle>
          <a:p>
            <a:endParaRPr lang="en-US" altLang="en-US"/>
          </a:p>
        </p:txBody>
      </p:sp>
      <p:sp>
        <p:nvSpPr>
          <p:cNvPr id="8" name="바닥글 개체 틀 7"/>
          <p:cNvSpPr>
            <a:spLocks noGrp="1"/>
          </p:cNvSpPr>
          <p:nvPr>
            <p:ph type="ftr" sz="quarter" idx="11"/>
          </p:nvPr>
        </p:nvSpPr>
        <p:spPr/>
        <p:txBody>
          <a:bodyPr/>
          <a:lstStyle>
            <a:lvl1pPr>
              <a:defRPr/>
            </a:lvl1pPr>
          </a:lstStyle>
          <a:p>
            <a:endParaRPr lang="en-US" altLang="en-US"/>
          </a:p>
        </p:txBody>
      </p:sp>
      <p:sp>
        <p:nvSpPr>
          <p:cNvPr id="9" name="슬라이드 번호 개체 틀 8"/>
          <p:cNvSpPr>
            <a:spLocks noGrp="1"/>
          </p:cNvSpPr>
          <p:nvPr>
            <p:ph type="sldNum" sz="quarter" idx="12"/>
          </p:nvPr>
        </p:nvSpPr>
        <p:spPr/>
        <p:txBody>
          <a:bodyPr/>
          <a:lstStyle>
            <a:lvl1pPr>
              <a:defRPr/>
            </a:lvl1pPr>
          </a:lstStyle>
          <a:p>
            <a:fld id="{FBAF8A76-83AC-4904-8166-F768DE31CF96}" type="slidenum">
              <a:rPr lang="he-IL" altLang="en-US"/>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en-US"/>
          </a:p>
        </p:txBody>
      </p:sp>
      <p:sp>
        <p:nvSpPr>
          <p:cNvPr id="3" name="날짜 개체 틀 2"/>
          <p:cNvSpPr>
            <a:spLocks noGrp="1"/>
          </p:cNvSpPr>
          <p:nvPr>
            <p:ph type="dt" sz="half" idx="10"/>
          </p:nvPr>
        </p:nvSpPr>
        <p:spPr/>
        <p:txBody>
          <a:bodyPr/>
          <a:lstStyle>
            <a:lvl1pPr>
              <a:defRPr/>
            </a:lvl1pPr>
          </a:lstStyle>
          <a:p>
            <a:endParaRPr lang="en-US" altLang="en-US"/>
          </a:p>
        </p:txBody>
      </p:sp>
      <p:sp>
        <p:nvSpPr>
          <p:cNvPr id="4" name="바닥글 개체 틀 3"/>
          <p:cNvSpPr>
            <a:spLocks noGrp="1"/>
          </p:cNvSpPr>
          <p:nvPr>
            <p:ph type="ftr" sz="quarter" idx="11"/>
          </p:nvPr>
        </p:nvSpPr>
        <p:spPr/>
        <p:txBody>
          <a:bodyPr/>
          <a:lstStyle>
            <a:lvl1pPr>
              <a:defRPr/>
            </a:lvl1pPr>
          </a:lstStyle>
          <a:p>
            <a:endParaRPr lang="en-US" altLang="en-US"/>
          </a:p>
        </p:txBody>
      </p:sp>
      <p:sp>
        <p:nvSpPr>
          <p:cNvPr id="5" name="슬라이드 번호 개체 틀 4"/>
          <p:cNvSpPr>
            <a:spLocks noGrp="1"/>
          </p:cNvSpPr>
          <p:nvPr>
            <p:ph type="sldNum" sz="quarter" idx="12"/>
          </p:nvPr>
        </p:nvSpPr>
        <p:spPr/>
        <p:txBody>
          <a:bodyPr/>
          <a:lstStyle>
            <a:lvl1pPr>
              <a:defRPr/>
            </a:lvl1pPr>
          </a:lstStyle>
          <a:p>
            <a:fld id="{C7974EE8-FF0A-431C-B7D0-3DEFFF4D3ABA}" type="slidenum">
              <a:rPr lang="he-IL" altLang="en-US"/>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endParaRPr lang="en-US" altLang="en-US"/>
          </a:p>
        </p:txBody>
      </p:sp>
      <p:sp>
        <p:nvSpPr>
          <p:cNvPr id="3" name="바닥글 개체 틀 2"/>
          <p:cNvSpPr>
            <a:spLocks noGrp="1"/>
          </p:cNvSpPr>
          <p:nvPr>
            <p:ph type="ftr" sz="quarter" idx="11"/>
          </p:nvPr>
        </p:nvSpPr>
        <p:spPr/>
        <p:txBody>
          <a:bodyPr/>
          <a:lstStyle>
            <a:lvl1pPr>
              <a:defRPr/>
            </a:lvl1pPr>
          </a:lstStyle>
          <a:p>
            <a:endParaRPr lang="en-US" altLang="en-US"/>
          </a:p>
        </p:txBody>
      </p:sp>
      <p:sp>
        <p:nvSpPr>
          <p:cNvPr id="4" name="슬라이드 번호 개체 틀 3"/>
          <p:cNvSpPr>
            <a:spLocks noGrp="1"/>
          </p:cNvSpPr>
          <p:nvPr>
            <p:ph type="sldNum" sz="quarter" idx="12"/>
          </p:nvPr>
        </p:nvSpPr>
        <p:spPr/>
        <p:txBody>
          <a:bodyPr/>
          <a:lstStyle>
            <a:lvl1pPr>
              <a:defRPr/>
            </a:lvl1pPr>
          </a:lstStyle>
          <a:p>
            <a:fld id="{2EECEC2E-EEFF-4B2A-86D7-2A6B9D2BEA65}" type="slidenum">
              <a:rPr lang="he-IL" altLang="en-US"/>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smtClean="0"/>
              <a:t>마스터 제목 스타일 편집</a:t>
            </a:r>
            <a:endParaRPr lang="en-US"/>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lvl1pPr>
              <a:defRPr/>
            </a:lvl1pPr>
          </a:lstStyle>
          <a:p>
            <a:endParaRPr lang="en-US" altLang="en-US"/>
          </a:p>
        </p:txBody>
      </p:sp>
      <p:sp>
        <p:nvSpPr>
          <p:cNvPr id="6" name="바닥글 개체 틀 5"/>
          <p:cNvSpPr>
            <a:spLocks noGrp="1"/>
          </p:cNvSpPr>
          <p:nvPr>
            <p:ph type="ftr" sz="quarter" idx="11"/>
          </p:nvPr>
        </p:nvSpPr>
        <p:spPr/>
        <p:txBody>
          <a:bodyPr/>
          <a:lstStyle>
            <a:lvl1pPr>
              <a:defRPr/>
            </a:lvl1pPr>
          </a:lstStyle>
          <a:p>
            <a:endParaRPr lang="en-US" altLang="en-US"/>
          </a:p>
        </p:txBody>
      </p:sp>
      <p:sp>
        <p:nvSpPr>
          <p:cNvPr id="7" name="슬라이드 번호 개체 틀 6"/>
          <p:cNvSpPr>
            <a:spLocks noGrp="1"/>
          </p:cNvSpPr>
          <p:nvPr>
            <p:ph type="sldNum" sz="quarter" idx="12"/>
          </p:nvPr>
        </p:nvSpPr>
        <p:spPr/>
        <p:txBody>
          <a:bodyPr/>
          <a:lstStyle>
            <a:lvl1pPr>
              <a:defRPr/>
            </a:lvl1pPr>
          </a:lstStyle>
          <a:p>
            <a:fld id="{286AD853-27FD-45F1-B77B-6A2B58802D14}" type="slidenum">
              <a:rPr lang="he-IL" altLang="en-US"/>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smtClean="0"/>
              <a:t>마스터 제목 스타일 편집</a:t>
            </a:r>
            <a:endParaRPr lang="en-US"/>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lvl1pPr>
              <a:defRPr/>
            </a:lvl1pPr>
          </a:lstStyle>
          <a:p>
            <a:endParaRPr lang="en-US" altLang="en-US"/>
          </a:p>
        </p:txBody>
      </p:sp>
      <p:sp>
        <p:nvSpPr>
          <p:cNvPr id="6" name="바닥글 개체 틀 5"/>
          <p:cNvSpPr>
            <a:spLocks noGrp="1"/>
          </p:cNvSpPr>
          <p:nvPr>
            <p:ph type="ftr" sz="quarter" idx="11"/>
          </p:nvPr>
        </p:nvSpPr>
        <p:spPr/>
        <p:txBody>
          <a:bodyPr/>
          <a:lstStyle>
            <a:lvl1pPr>
              <a:defRPr/>
            </a:lvl1pPr>
          </a:lstStyle>
          <a:p>
            <a:endParaRPr lang="en-US" altLang="en-US"/>
          </a:p>
        </p:txBody>
      </p:sp>
      <p:sp>
        <p:nvSpPr>
          <p:cNvPr id="7" name="슬라이드 번호 개체 틀 6"/>
          <p:cNvSpPr>
            <a:spLocks noGrp="1"/>
          </p:cNvSpPr>
          <p:nvPr>
            <p:ph type="sldNum" sz="quarter" idx="12"/>
          </p:nvPr>
        </p:nvSpPr>
        <p:spPr/>
        <p:txBody>
          <a:bodyPr/>
          <a:lstStyle>
            <a:lvl1pPr>
              <a:defRPr/>
            </a:lvl1pPr>
          </a:lstStyle>
          <a:p>
            <a:fld id="{ECD738C8-5984-42EC-97AF-43DABE28B484}" type="slidenum">
              <a:rPr lang="he-IL" altLang="en-US"/>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277813"/>
            <a:ext cx="8229600" cy="6302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8195" name="Rectangle 3"/>
          <p:cNvSpPr>
            <a:spLocks noGrp="1" noChangeArrowheads="1"/>
          </p:cNvSpPr>
          <p:nvPr>
            <p:ph type="body" idx="1"/>
          </p:nvPr>
        </p:nvSpPr>
        <p:spPr bwMode="auto">
          <a:xfrm>
            <a:off x="457200" y="1125538"/>
            <a:ext cx="8229600" cy="50053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8196"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mj-lt"/>
              </a:defRPr>
            </a:lvl1pPr>
          </a:lstStyle>
          <a:p>
            <a:endParaRPr lang="en-US" altLang="en-US"/>
          </a:p>
        </p:txBody>
      </p:sp>
      <p:sp>
        <p:nvSpPr>
          <p:cNvPr id="8197"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mj-lt"/>
              </a:defRPr>
            </a:lvl1pPr>
          </a:lstStyle>
          <a:p>
            <a:endParaRPr lang="en-US" altLang="en-US"/>
          </a:p>
        </p:txBody>
      </p:sp>
      <p:sp>
        <p:nvSpPr>
          <p:cNvPr id="8198"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mj-lt"/>
              </a:defRPr>
            </a:lvl1pPr>
          </a:lstStyle>
          <a:p>
            <a:fld id="{D33457F1-EFD2-465D-A962-CDAFC0CC3C34}" type="slidenum">
              <a:rPr lang="he-IL" altLang="en-US"/>
              <a:pPr/>
              <a:t>‹#›</a:t>
            </a:fld>
            <a:endParaRPr lang="en-US" altLang="en-US"/>
          </a:p>
        </p:txBody>
      </p:sp>
      <p:sp>
        <p:nvSpPr>
          <p:cNvPr id="8199"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endParaRPr lang="en-US"/>
          </a:p>
        </p:txBody>
      </p:sp>
      <p:sp>
        <p:nvSpPr>
          <p:cNvPr id="8200"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iming>
    <p:tnLst>
      <p:par>
        <p:cTn id="1" dur="indefinite" restart="never" nodeType="tmRoot"/>
      </p:par>
    </p:tnLst>
  </p:timing>
  <p:hf hdr="0" ftr="0" dt="0"/>
  <p:txStyles>
    <p:titleStyle>
      <a:lvl1pPr algn="l" rtl="0" fontAlgn="base">
        <a:spcBef>
          <a:spcPct val="0"/>
        </a:spcBef>
        <a:spcAft>
          <a:spcPct val="0"/>
        </a:spcAft>
        <a:defRPr sz="3200">
          <a:solidFill>
            <a:schemeClr val="accent1"/>
          </a:solidFill>
          <a:latin typeface="+mj-lt"/>
          <a:ea typeface="+mj-ea"/>
          <a:cs typeface="+mj-cs"/>
        </a:defRPr>
      </a:lvl1pPr>
      <a:lvl2pPr algn="l" rtl="0" fontAlgn="base">
        <a:spcBef>
          <a:spcPct val="0"/>
        </a:spcBef>
        <a:spcAft>
          <a:spcPct val="0"/>
        </a:spcAft>
        <a:defRPr sz="3200">
          <a:solidFill>
            <a:schemeClr val="accent1"/>
          </a:solidFill>
          <a:latin typeface="Garamond" pitchFamily="18" charset="0"/>
          <a:cs typeface="Arial" charset="0"/>
        </a:defRPr>
      </a:lvl2pPr>
      <a:lvl3pPr algn="l" rtl="0" fontAlgn="base">
        <a:spcBef>
          <a:spcPct val="0"/>
        </a:spcBef>
        <a:spcAft>
          <a:spcPct val="0"/>
        </a:spcAft>
        <a:defRPr sz="3200">
          <a:solidFill>
            <a:schemeClr val="accent1"/>
          </a:solidFill>
          <a:latin typeface="Garamond" pitchFamily="18" charset="0"/>
          <a:cs typeface="Arial" charset="0"/>
        </a:defRPr>
      </a:lvl3pPr>
      <a:lvl4pPr algn="l" rtl="0" fontAlgn="base">
        <a:spcBef>
          <a:spcPct val="0"/>
        </a:spcBef>
        <a:spcAft>
          <a:spcPct val="0"/>
        </a:spcAft>
        <a:defRPr sz="3200">
          <a:solidFill>
            <a:schemeClr val="accent1"/>
          </a:solidFill>
          <a:latin typeface="Garamond" pitchFamily="18" charset="0"/>
          <a:cs typeface="Arial" charset="0"/>
        </a:defRPr>
      </a:lvl4pPr>
      <a:lvl5pPr algn="l" rtl="0" fontAlgn="base">
        <a:spcBef>
          <a:spcPct val="0"/>
        </a:spcBef>
        <a:spcAft>
          <a:spcPct val="0"/>
        </a:spcAft>
        <a:defRPr sz="3200">
          <a:solidFill>
            <a:schemeClr val="accent1"/>
          </a:solidFill>
          <a:latin typeface="Garamond" pitchFamily="18" charset="0"/>
          <a:cs typeface="Arial" charset="0"/>
        </a:defRPr>
      </a:lvl5pPr>
      <a:lvl6pPr marL="457200" algn="l" rtl="0" fontAlgn="base">
        <a:spcBef>
          <a:spcPct val="0"/>
        </a:spcBef>
        <a:spcAft>
          <a:spcPct val="0"/>
        </a:spcAft>
        <a:defRPr sz="3200">
          <a:solidFill>
            <a:schemeClr val="accent1"/>
          </a:solidFill>
          <a:latin typeface="Garamond" pitchFamily="18" charset="0"/>
          <a:cs typeface="Arial" charset="0"/>
        </a:defRPr>
      </a:lvl6pPr>
      <a:lvl7pPr marL="914400" algn="l" rtl="0" fontAlgn="base">
        <a:spcBef>
          <a:spcPct val="0"/>
        </a:spcBef>
        <a:spcAft>
          <a:spcPct val="0"/>
        </a:spcAft>
        <a:defRPr sz="3200">
          <a:solidFill>
            <a:schemeClr val="accent1"/>
          </a:solidFill>
          <a:latin typeface="Garamond" pitchFamily="18" charset="0"/>
          <a:cs typeface="Arial" charset="0"/>
        </a:defRPr>
      </a:lvl7pPr>
      <a:lvl8pPr marL="1371600" algn="l" rtl="0" fontAlgn="base">
        <a:spcBef>
          <a:spcPct val="0"/>
        </a:spcBef>
        <a:spcAft>
          <a:spcPct val="0"/>
        </a:spcAft>
        <a:defRPr sz="3200">
          <a:solidFill>
            <a:schemeClr val="accent1"/>
          </a:solidFill>
          <a:latin typeface="Garamond" pitchFamily="18" charset="0"/>
          <a:cs typeface="Arial" charset="0"/>
        </a:defRPr>
      </a:lvl8pPr>
      <a:lvl9pPr marL="1828800" algn="l" rtl="0" fontAlgn="base">
        <a:spcBef>
          <a:spcPct val="0"/>
        </a:spcBef>
        <a:spcAft>
          <a:spcPct val="0"/>
        </a:spcAft>
        <a:defRPr sz="3200">
          <a:solidFill>
            <a:schemeClr val="accent1"/>
          </a:solidFill>
          <a:latin typeface="Garamond" pitchFamily="18" charset="0"/>
          <a:cs typeface="Arial" charset="0"/>
        </a:defRPr>
      </a:lvl9pPr>
    </p:titleStyle>
    <p:bodyStyle>
      <a:lvl1pPr marL="342900" indent="-342900" algn="l" rtl="0" fontAlgn="base">
        <a:lnSpc>
          <a:spcPct val="120000"/>
        </a:lnSpc>
        <a:spcBef>
          <a:spcPct val="20000"/>
        </a:spcBef>
        <a:spcAft>
          <a:spcPct val="0"/>
        </a:spcAft>
        <a:buClr>
          <a:schemeClr val="accent1"/>
        </a:buClr>
        <a:buSzPct val="65000"/>
        <a:buFont typeface="Wingdings" pitchFamily="2" charset="2"/>
        <a:buChar char="n"/>
        <a:defRPr sz="2400">
          <a:solidFill>
            <a:schemeClr val="tx2"/>
          </a:solidFill>
          <a:latin typeface="+mn-lt"/>
          <a:ea typeface="+mn-ea"/>
          <a:cs typeface="+mn-cs"/>
        </a:defRPr>
      </a:lvl1pPr>
      <a:lvl2pPr marL="669925" indent="-325438" algn="l" rtl="0" fontAlgn="base">
        <a:spcBef>
          <a:spcPct val="20000"/>
        </a:spcBef>
        <a:spcAft>
          <a:spcPct val="0"/>
        </a:spcAft>
        <a:buClr>
          <a:schemeClr val="accent2"/>
        </a:buClr>
        <a:buSzPct val="60000"/>
        <a:buFont typeface="Wingdings" pitchFamily="2" charset="2"/>
        <a:buChar char="q"/>
        <a:defRPr sz="2000">
          <a:solidFill>
            <a:schemeClr val="tx2"/>
          </a:solidFill>
          <a:latin typeface="+mn-lt"/>
          <a:cs typeface="+mn-cs"/>
        </a:defRPr>
      </a:lvl2pPr>
      <a:lvl3pPr marL="1022350" indent="-350838" algn="l" rtl="0" fontAlgn="base">
        <a:spcBef>
          <a:spcPct val="20000"/>
        </a:spcBef>
        <a:spcAft>
          <a:spcPct val="0"/>
        </a:spcAft>
        <a:buClr>
          <a:schemeClr val="accent1"/>
        </a:buClr>
        <a:buSzPct val="65000"/>
        <a:buFont typeface="Wingdings" pitchFamily="2" charset="2"/>
        <a:buChar char="n"/>
        <a:defRPr sz="2000">
          <a:solidFill>
            <a:schemeClr val="tx2"/>
          </a:solidFill>
          <a:latin typeface="+mn-lt"/>
          <a:cs typeface="+mn-cs"/>
        </a:defRPr>
      </a:lvl3pPr>
      <a:lvl4pPr marL="1339850" indent="-315913" algn="l" rtl="0" fontAlgn="base">
        <a:spcBef>
          <a:spcPct val="20000"/>
        </a:spcBef>
        <a:spcAft>
          <a:spcPct val="0"/>
        </a:spcAft>
        <a:buClr>
          <a:schemeClr val="accent2"/>
        </a:buClr>
        <a:buSzPct val="70000"/>
        <a:buFont typeface="Wingdings" pitchFamily="2" charset="2"/>
        <a:buChar char="q"/>
        <a:defRPr sz="2000">
          <a:solidFill>
            <a:schemeClr val="tx1"/>
          </a:solidFill>
          <a:latin typeface="+mn-lt"/>
          <a:cs typeface="+mn-cs"/>
        </a:defRPr>
      </a:lvl4pPr>
      <a:lvl5pPr marL="16811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sldNum" sz="quarter" idx="4"/>
          </p:nvPr>
        </p:nvSpPr>
        <p:spPr/>
        <p:txBody>
          <a:bodyPr/>
          <a:lstStyle/>
          <a:p>
            <a:fld id="{D9394BC5-4620-4765-9695-102EEB7EF5DD}" type="slidenum">
              <a:rPr lang="he-IL" altLang="en-US"/>
              <a:pPr/>
              <a:t>1</a:t>
            </a:fld>
            <a:endParaRPr lang="en-US" altLang="en-US"/>
          </a:p>
        </p:txBody>
      </p:sp>
      <p:sp>
        <p:nvSpPr>
          <p:cNvPr id="2050" name="Rectangle 2"/>
          <p:cNvSpPr>
            <a:spLocks noGrp="1" noChangeArrowheads="1"/>
          </p:cNvSpPr>
          <p:nvPr>
            <p:ph type="ctrTitle"/>
          </p:nvPr>
        </p:nvSpPr>
        <p:spPr/>
        <p:txBody>
          <a:bodyPr/>
          <a:lstStyle/>
          <a:p>
            <a:r>
              <a:rPr lang="en-US"/>
              <a:t>First order theories</a:t>
            </a:r>
          </a:p>
        </p:txBody>
      </p:sp>
      <p:sp>
        <p:nvSpPr>
          <p:cNvPr id="2051" name="Rectangle 3"/>
          <p:cNvSpPr>
            <a:spLocks noGrp="1" noChangeArrowheads="1"/>
          </p:cNvSpPr>
          <p:nvPr>
            <p:ph type="subTitle" idx="1"/>
          </p:nvPr>
        </p:nvSpPr>
        <p:spPr/>
        <p:txBody>
          <a:bodyPr/>
          <a:lstStyle/>
          <a:p>
            <a:r>
              <a:rPr lang="en-US"/>
              <a:t>(Chapter 1, Sections 1.4 – 1.5)</a:t>
            </a:r>
          </a:p>
        </p:txBody>
      </p:sp>
      <p:sp>
        <p:nvSpPr>
          <p:cNvPr id="5" name="TextBox 4"/>
          <p:cNvSpPr txBox="1"/>
          <p:nvPr/>
        </p:nvSpPr>
        <p:spPr>
          <a:xfrm>
            <a:off x="5286380" y="5715016"/>
            <a:ext cx="3441968" cy="923330"/>
          </a:xfrm>
          <a:prstGeom prst="rect">
            <a:avLst/>
          </a:prstGeom>
          <a:noFill/>
        </p:spPr>
        <p:txBody>
          <a:bodyPr wrap="none" rtlCol="0">
            <a:spAutoFit/>
          </a:bodyPr>
          <a:lstStyle/>
          <a:p>
            <a:r>
              <a:rPr lang="en-US" dirty="0" smtClean="0"/>
              <a:t>From the slides for the book </a:t>
            </a:r>
          </a:p>
          <a:p>
            <a:r>
              <a:rPr lang="en-US" dirty="0" smtClean="0"/>
              <a:t>“Decision procedures” </a:t>
            </a:r>
          </a:p>
          <a:p>
            <a:r>
              <a:rPr lang="en-US" dirty="0" smtClean="0"/>
              <a:t>by </a:t>
            </a:r>
            <a:r>
              <a:rPr lang="en-US" dirty="0" err="1" smtClean="0"/>
              <a:t>D.Kroening</a:t>
            </a:r>
            <a:r>
              <a:rPr lang="en-US" dirty="0" smtClean="0"/>
              <a:t> and </a:t>
            </a:r>
            <a:r>
              <a:rPr lang="en-US" dirty="0" err="1" smtClean="0"/>
              <a:t>O.Strichman</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5"/>
          <p:cNvSpPr>
            <a:spLocks noGrp="1"/>
          </p:cNvSpPr>
          <p:nvPr>
            <p:ph type="sldNum" sz="quarter" idx="12"/>
          </p:nvPr>
        </p:nvSpPr>
        <p:spPr/>
        <p:txBody>
          <a:bodyPr/>
          <a:lstStyle/>
          <a:p>
            <a:fld id="{CFAB9C22-B989-4550-B8CC-C6C58D94A6A0}" type="slidenum">
              <a:rPr lang="he-IL" altLang="en-US"/>
              <a:pPr/>
              <a:t>10</a:t>
            </a:fld>
            <a:endParaRPr lang="en-US" altLang="en-US"/>
          </a:p>
        </p:txBody>
      </p:sp>
      <p:sp>
        <p:nvSpPr>
          <p:cNvPr id="15362" name="Rectangle 2"/>
          <p:cNvSpPr>
            <a:spLocks noGrp="1" noChangeArrowheads="1"/>
          </p:cNvSpPr>
          <p:nvPr>
            <p:ph type="title"/>
          </p:nvPr>
        </p:nvSpPr>
        <p:spPr/>
        <p:txBody>
          <a:bodyPr/>
          <a:lstStyle/>
          <a:p>
            <a:r>
              <a:rPr lang="en-US"/>
              <a:t>Satisfying structures</a:t>
            </a:r>
          </a:p>
        </p:txBody>
      </p:sp>
      <p:sp>
        <p:nvSpPr>
          <p:cNvPr id="15363" name="Rectangle 3"/>
          <p:cNvSpPr>
            <a:spLocks noGrp="1" noChangeArrowheads="1"/>
          </p:cNvSpPr>
          <p:nvPr>
            <p:ph type="body" idx="1"/>
          </p:nvPr>
        </p:nvSpPr>
        <p:spPr/>
        <p:txBody>
          <a:bodyPr/>
          <a:lstStyle/>
          <a:p>
            <a:r>
              <a:rPr lang="en-US"/>
              <a:t>Definition: A formula is </a:t>
            </a:r>
            <a:r>
              <a:rPr lang="en-US">
                <a:solidFill>
                  <a:srgbClr val="12BDD4"/>
                </a:solidFill>
              </a:rPr>
              <a:t>satisfiable</a:t>
            </a:r>
            <a:r>
              <a:rPr lang="en-US"/>
              <a:t> if there exists a structure that satisfies it</a:t>
            </a:r>
          </a:p>
          <a:p>
            <a:endParaRPr lang="en-US"/>
          </a:p>
          <a:p>
            <a:r>
              <a:rPr lang="en-US"/>
              <a:t>Example: </a:t>
            </a:r>
            <a:r>
              <a:rPr lang="en-US">
                <a:solidFill>
                  <a:schemeClr val="tx1"/>
                </a:solidFill>
                <a:latin typeface="Symbol" pitchFamily="18" charset="2"/>
                <a:sym typeface="Symbol" pitchFamily="18" charset="2"/>
              </a:rPr>
              <a:t></a:t>
            </a:r>
            <a:r>
              <a:rPr lang="en-US">
                <a:solidFill>
                  <a:schemeClr val="tx1"/>
                </a:solidFill>
              </a:rPr>
              <a:t> = </a:t>
            </a:r>
            <a:r>
              <a:rPr lang="en-US">
                <a:solidFill>
                  <a:schemeClr val="tx1"/>
                </a:solidFill>
                <a:latin typeface="cmsy10" pitchFamily="34" charset="0"/>
              </a:rPr>
              <a:t>9</a:t>
            </a:r>
            <a:r>
              <a:rPr lang="en-US">
                <a:solidFill>
                  <a:schemeClr val="tx1"/>
                </a:solidFill>
              </a:rPr>
              <a:t>x. x + 0 = 1</a:t>
            </a:r>
            <a:r>
              <a:rPr lang="en-US"/>
              <a:t>  is satisfiable</a:t>
            </a:r>
          </a:p>
          <a:p>
            <a:r>
              <a:rPr lang="en-US"/>
              <a:t>Consider the structure </a:t>
            </a:r>
            <a:r>
              <a:rPr lang="en-US">
                <a:solidFill>
                  <a:schemeClr val="tx1"/>
                </a:solidFill>
              </a:rPr>
              <a:t>S’</a:t>
            </a:r>
            <a:r>
              <a:rPr lang="en-US"/>
              <a:t>: </a:t>
            </a:r>
          </a:p>
          <a:p>
            <a:pPr lvl="1"/>
            <a:r>
              <a:rPr lang="en-US"/>
              <a:t>Domain:</a:t>
            </a:r>
            <a:r>
              <a:rPr lang="en-US">
                <a:solidFill>
                  <a:schemeClr val="tx1"/>
                </a:solidFill>
              </a:rPr>
              <a:t> </a:t>
            </a:r>
            <a:r>
              <a:rPr lang="en-US">
                <a:solidFill>
                  <a:schemeClr val="tx1"/>
                </a:solidFill>
                <a:latin typeface="cmsy10" pitchFamily="34" charset="0"/>
              </a:rPr>
              <a:t>N</a:t>
            </a:r>
            <a:r>
              <a:rPr lang="en-US" baseline="-25000">
                <a:solidFill>
                  <a:schemeClr val="tx1"/>
                </a:solidFill>
              </a:rPr>
              <a:t>0</a:t>
            </a:r>
            <a:endParaRPr lang="en-US">
              <a:solidFill>
                <a:schemeClr val="tx1"/>
              </a:solidFill>
            </a:endParaRPr>
          </a:p>
          <a:p>
            <a:pPr lvl="1"/>
            <a:r>
              <a:rPr lang="en-US"/>
              <a:t>Interpretation: </a:t>
            </a:r>
          </a:p>
          <a:p>
            <a:pPr lvl="2"/>
            <a:r>
              <a:rPr lang="en-US"/>
              <a:t>‘0’ and ‘1’ are mapped to 0 and 1 in </a:t>
            </a:r>
            <a:r>
              <a:rPr lang="en-US">
                <a:latin typeface="cmsy10" pitchFamily="34" charset="0"/>
              </a:rPr>
              <a:t>N</a:t>
            </a:r>
            <a:r>
              <a:rPr lang="en-US" baseline="-25000"/>
              <a:t>0</a:t>
            </a:r>
            <a:endParaRPr lang="en-US"/>
          </a:p>
          <a:p>
            <a:pPr lvl="2"/>
            <a:r>
              <a:rPr lang="en-US"/>
              <a:t>‘</a:t>
            </a:r>
            <a:r>
              <a:rPr lang="en-US">
                <a:solidFill>
                  <a:schemeClr val="tx1"/>
                </a:solidFill>
              </a:rPr>
              <a:t>=</a:t>
            </a:r>
            <a:r>
              <a:rPr lang="en-US"/>
              <a:t>‘ </a:t>
            </a:r>
            <a:r>
              <a:rPr lang="en-US">
                <a:latin typeface="MT Extra" pitchFamily="18" charset="2"/>
                <a:sym typeface="MT Extra" pitchFamily="18" charset="2"/>
              </a:rPr>
              <a:t></a:t>
            </a:r>
            <a:r>
              <a:rPr lang="en-US"/>
              <a:t> </a:t>
            </a:r>
            <a:r>
              <a:rPr lang="en-US">
                <a:solidFill>
                  <a:schemeClr val="tx1"/>
                </a:solidFill>
              </a:rPr>
              <a:t>=</a:t>
            </a:r>
            <a:r>
              <a:rPr lang="en-US"/>
              <a:t> (equality)</a:t>
            </a:r>
          </a:p>
          <a:p>
            <a:pPr lvl="2"/>
            <a:r>
              <a:rPr lang="en-US"/>
              <a:t>‘</a:t>
            </a:r>
            <a:r>
              <a:rPr lang="en-US">
                <a:solidFill>
                  <a:schemeClr val="tx1"/>
                </a:solidFill>
              </a:rPr>
              <a:t>+</a:t>
            </a:r>
            <a:r>
              <a:rPr lang="en-US"/>
              <a:t>’ </a:t>
            </a:r>
            <a:r>
              <a:rPr lang="en-US">
                <a:latin typeface="MT Extra" pitchFamily="18" charset="2"/>
                <a:sym typeface="MT Extra" pitchFamily="18" charset="2"/>
              </a:rPr>
              <a:t></a:t>
            </a:r>
            <a:r>
              <a:rPr lang="en-US"/>
              <a:t> </a:t>
            </a:r>
            <a:r>
              <a:rPr lang="en-US">
                <a:solidFill>
                  <a:schemeClr val="tx1"/>
                </a:solidFill>
              </a:rPr>
              <a:t>+</a:t>
            </a:r>
            <a:r>
              <a:rPr lang="en-US"/>
              <a:t> (addition)</a:t>
            </a:r>
          </a:p>
          <a:p>
            <a:r>
              <a:rPr lang="en-US">
                <a:solidFill>
                  <a:schemeClr val="tx1"/>
                </a:solidFill>
              </a:rPr>
              <a:t>S’</a:t>
            </a:r>
            <a:r>
              <a:rPr lang="en-US"/>
              <a:t> satisfies </a:t>
            </a:r>
            <a:r>
              <a:rPr lang="en-US">
                <a:solidFill>
                  <a:schemeClr val="tx1"/>
                </a:solidFill>
                <a:latin typeface="Symbol" pitchFamily="18" charset="2"/>
                <a:sym typeface="Symbol" pitchFamily="18" charset="2"/>
              </a:rPr>
              <a:t></a:t>
            </a:r>
            <a:r>
              <a:rPr lang="en-US"/>
              <a:t>.  </a:t>
            </a:r>
            <a:r>
              <a:rPr lang="en-US">
                <a:solidFill>
                  <a:schemeClr val="tx1"/>
                </a:solidFill>
              </a:rPr>
              <a:t>S’</a:t>
            </a:r>
            <a:r>
              <a:rPr lang="en-US"/>
              <a:t> is said to be a </a:t>
            </a:r>
            <a:r>
              <a:rPr lang="en-US">
                <a:solidFill>
                  <a:srgbClr val="12BDD4"/>
                </a:solidFill>
              </a:rPr>
              <a:t>model</a:t>
            </a:r>
            <a:r>
              <a:rPr lang="en-US"/>
              <a:t> of </a:t>
            </a:r>
            <a:r>
              <a:rPr lang="en-US">
                <a:solidFill>
                  <a:schemeClr val="tx1"/>
                </a:solidFill>
                <a:latin typeface="Symbol" pitchFamily="18" charset="2"/>
                <a:sym typeface="Symbol" pitchFamily="18" charset="2"/>
              </a:rPr>
              <a:t></a:t>
            </a:r>
            <a:r>
              <a:rPr lang="en-US"/>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363">
                                            <p:txEl>
                                              <p:pRg st="2" end="2"/>
                                            </p:txEl>
                                          </p:spTgt>
                                        </p:tgtEl>
                                        <p:attrNameLst>
                                          <p:attrName>style.visibility</p:attrName>
                                        </p:attrNameLst>
                                      </p:cBhvr>
                                      <p:to>
                                        <p:strVal val="visible"/>
                                      </p:to>
                                    </p:set>
                                    <p:animEffect transition="in" filter="blinds(horizontal)">
                                      <p:cBhvr>
                                        <p:cTn id="7" dur="500"/>
                                        <p:tgtEl>
                                          <p:spTgt spid="1536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363">
                                            <p:txEl>
                                              <p:pRg st="3" end="3"/>
                                            </p:txEl>
                                          </p:spTgt>
                                        </p:tgtEl>
                                        <p:attrNameLst>
                                          <p:attrName>style.visibility</p:attrName>
                                        </p:attrNameLst>
                                      </p:cBhvr>
                                      <p:to>
                                        <p:strVal val="visible"/>
                                      </p:to>
                                    </p:set>
                                    <p:animEffect transition="in" filter="blinds(horizontal)">
                                      <p:cBhvr>
                                        <p:cTn id="12" dur="500"/>
                                        <p:tgtEl>
                                          <p:spTgt spid="15363">
                                            <p:txEl>
                                              <p:pRg st="3" end="3"/>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5363">
                                            <p:txEl>
                                              <p:pRg st="4" end="4"/>
                                            </p:txEl>
                                          </p:spTgt>
                                        </p:tgtEl>
                                        <p:attrNameLst>
                                          <p:attrName>style.visibility</p:attrName>
                                        </p:attrNameLst>
                                      </p:cBhvr>
                                      <p:to>
                                        <p:strVal val="visible"/>
                                      </p:to>
                                    </p:set>
                                    <p:animEffect transition="in" filter="blinds(horizontal)">
                                      <p:cBhvr>
                                        <p:cTn id="15" dur="500"/>
                                        <p:tgtEl>
                                          <p:spTgt spid="15363">
                                            <p:txEl>
                                              <p:pRg st="4" end="4"/>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5363">
                                            <p:txEl>
                                              <p:pRg st="5" end="5"/>
                                            </p:txEl>
                                          </p:spTgt>
                                        </p:tgtEl>
                                        <p:attrNameLst>
                                          <p:attrName>style.visibility</p:attrName>
                                        </p:attrNameLst>
                                      </p:cBhvr>
                                      <p:to>
                                        <p:strVal val="visible"/>
                                      </p:to>
                                    </p:set>
                                    <p:animEffect transition="in" filter="blinds(horizontal)">
                                      <p:cBhvr>
                                        <p:cTn id="18" dur="500"/>
                                        <p:tgtEl>
                                          <p:spTgt spid="15363">
                                            <p:txEl>
                                              <p:pRg st="5" end="5"/>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5363">
                                            <p:txEl>
                                              <p:pRg st="6" end="6"/>
                                            </p:txEl>
                                          </p:spTgt>
                                        </p:tgtEl>
                                        <p:attrNameLst>
                                          <p:attrName>style.visibility</p:attrName>
                                        </p:attrNameLst>
                                      </p:cBhvr>
                                      <p:to>
                                        <p:strVal val="visible"/>
                                      </p:to>
                                    </p:set>
                                    <p:animEffect transition="in" filter="blinds(horizontal)">
                                      <p:cBhvr>
                                        <p:cTn id="21" dur="500"/>
                                        <p:tgtEl>
                                          <p:spTgt spid="15363">
                                            <p:txEl>
                                              <p:pRg st="6" end="6"/>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5363">
                                            <p:txEl>
                                              <p:pRg st="7" end="7"/>
                                            </p:txEl>
                                          </p:spTgt>
                                        </p:tgtEl>
                                        <p:attrNameLst>
                                          <p:attrName>style.visibility</p:attrName>
                                        </p:attrNameLst>
                                      </p:cBhvr>
                                      <p:to>
                                        <p:strVal val="visible"/>
                                      </p:to>
                                    </p:set>
                                    <p:animEffect transition="in" filter="blinds(horizontal)">
                                      <p:cBhvr>
                                        <p:cTn id="24" dur="500"/>
                                        <p:tgtEl>
                                          <p:spTgt spid="15363">
                                            <p:txEl>
                                              <p:pRg st="7" end="7"/>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5363">
                                            <p:txEl>
                                              <p:pRg st="8" end="8"/>
                                            </p:txEl>
                                          </p:spTgt>
                                        </p:tgtEl>
                                        <p:attrNameLst>
                                          <p:attrName>style.visibility</p:attrName>
                                        </p:attrNameLst>
                                      </p:cBhvr>
                                      <p:to>
                                        <p:strVal val="visible"/>
                                      </p:to>
                                    </p:set>
                                    <p:animEffect transition="in" filter="blinds(horizontal)">
                                      <p:cBhvr>
                                        <p:cTn id="27" dur="500"/>
                                        <p:tgtEl>
                                          <p:spTgt spid="1536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5363">
                                            <p:txEl>
                                              <p:pRg st="9" end="9"/>
                                            </p:txEl>
                                          </p:spTgt>
                                        </p:tgtEl>
                                        <p:attrNameLst>
                                          <p:attrName>style.visibility</p:attrName>
                                        </p:attrNameLst>
                                      </p:cBhvr>
                                      <p:to>
                                        <p:strVal val="visible"/>
                                      </p:to>
                                    </p:set>
                                    <p:animEffect transition="in" filter="blinds(horizontal)">
                                      <p:cBhvr>
                                        <p:cTn id="32" dur="500"/>
                                        <p:tgtEl>
                                          <p:spTgt spid="1536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5"/>
          <p:cNvSpPr>
            <a:spLocks noGrp="1"/>
          </p:cNvSpPr>
          <p:nvPr>
            <p:ph type="sldNum" sz="quarter" idx="12"/>
          </p:nvPr>
        </p:nvSpPr>
        <p:spPr/>
        <p:txBody>
          <a:bodyPr/>
          <a:lstStyle/>
          <a:p>
            <a:fld id="{057ABE2A-0031-49A6-A87A-AA8414506868}" type="slidenum">
              <a:rPr lang="he-IL" altLang="en-US"/>
              <a:pPr/>
              <a:t>11</a:t>
            </a:fld>
            <a:endParaRPr lang="en-US" altLang="en-US"/>
          </a:p>
        </p:txBody>
      </p:sp>
      <p:sp>
        <p:nvSpPr>
          <p:cNvPr id="16386" name="Rectangle 2"/>
          <p:cNvSpPr>
            <a:spLocks noGrp="1" noChangeArrowheads="1"/>
          </p:cNvSpPr>
          <p:nvPr>
            <p:ph type="title"/>
          </p:nvPr>
        </p:nvSpPr>
        <p:spPr/>
        <p:txBody>
          <a:bodyPr/>
          <a:lstStyle/>
          <a:p>
            <a:r>
              <a:rPr lang="en-US"/>
              <a:t>First-order theories</a:t>
            </a:r>
          </a:p>
        </p:txBody>
      </p:sp>
      <p:sp>
        <p:nvSpPr>
          <p:cNvPr id="16387" name="Rectangle 3"/>
          <p:cNvSpPr>
            <a:spLocks noGrp="1" noChangeArrowheads="1"/>
          </p:cNvSpPr>
          <p:nvPr>
            <p:ph type="body" idx="1"/>
          </p:nvPr>
        </p:nvSpPr>
        <p:spPr/>
        <p:txBody>
          <a:bodyPr/>
          <a:lstStyle/>
          <a:p>
            <a:r>
              <a:rPr lang="en-US"/>
              <a:t>First-order logic is a </a:t>
            </a:r>
            <a:r>
              <a:rPr lang="en-US">
                <a:solidFill>
                  <a:srgbClr val="12BDD4"/>
                </a:solidFill>
              </a:rPr>
              <a:t>framework</a:t>
            </a:r>
            <a:r>
              <a:rPr lang="en-US"/>
              <a:t>.</a:t>
            </a:r>
          </a:p>
          <a:p>
            <a:r>
              <a:rPr lang="en-US"/>
              <a:t>It gives us a </a:t>
            </a:r>
            <a:r>
              <a:rPr lang="en-US">
                <a:solidFill>
                  <a:srgbClr val="12BDD4"/>
                </a:solidFill>
              </a:rPr>
              <a:t>generic syntax</a:t>
            </a:r>
            <a:r>
              <a:rPr lang="en-US"/>
              <a:t> and </a:t>
            </a:r>
            <a:r>
              <a:rPr lang="en-US">
                <a:solidFill>
                  <a:srgbClr val="12BDD4"/>
                </a:solidFill>
              </a:rPr>
              <a:t>building blocks</a:t>
            </a:r>
            <a:r>
              <a:rPr lang="en-US"/>
              <a:t> for constructing restrictions thereof.</a:t>
            </a:r>
          </a:p>
          <a:p>
            <a:r>
              <a:rPr lang="en-US"/>
              <a:t>Each such restriction is called a </a:t>
            </a:r>
            <a:r>
              <a:rPr lang="en-US">
                <a:solidFill>
                  <a:srgbClr val="12BDD4"/>
                </a:solidFill>
              </a:rPr>
              <a:t>first-order theory</a:t>
            </a:r>
            <a:r>
              <a:rPr lang="en-US"/>
              <a:t>.</a:t>
            </a:r>
          </a:p>
          <a:p>
            <a:endParaRPr lang="en-US"/>
          </a:p>
          <a:p>
            <a:r>
              <a:rPr lang="en-US"/>
              <a:t>A theory defines </a:t>
            </a:r>
          </a:p>
          <a:p>
            <a:pPr lvl="1"/>
            <a:r>
              <a:rPr lang="en-US"/>
              <a:t>the signature </a:t>
            </a:r>
            <a:r>
              <a:rPr lang="en-US">
                <a:solidFill>
                  <a:schemeClr val="tx1"/>
                </a:solidFill>
                <a:latin typeface="Symbol" pitchFamily="18" charset="2"/>
                <a:sym typeface="Symbol" pitchFamily="18" charset="2"/>
              </a:rPr>
              <a:t></a:t>
            </a:r>
            <a:r>
              <a:rPr lang="en-US"/>
              <a:t> (the set of nonlogical symbols) and </a:t>
            </a:r>
          </a:p>
          <a:p>
            <a:pPr lvl="1"/>
            <a:r>
              <a:rPr lang="en-US"/>
              <a:t>the interpretations that we can give them.</a:t>
            </a:r>
          </a:p>
          <a:p>
            <a:endParaRPr lang="en-US"/>
          </a:p>
          <a:p>
            <a:pPr lvl="1">
              <a:buFont typeface="Wingdings" pitchFamily="2" charset="2"/>
              <a:buNone/>
            </a:pPr>
            <a:r>
              <a:rPr lang="en-US"/>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387">
                                            <p:txEl>
                                              <p:pRg st="1" end="1"/>
                                            </p:txEl>
                                          </p:spTgt>
                                        </p:tgtEl>
                                        <p:attrNameLst>
                                          <p:attrName>style.visibility</p:attrName>
                                        </p:attrNameLst>
                                      </p:cBhvr>
                                      <p:to>
                                        <p:strVal val="visible"/>
                                      </p:to>
                                    </p:set>
                                    <p:animEffect transition="in" filter="blinds(horizontal)">
                                      <p:cBhvr>
                                        <p:cTn id="7" dur="500"/>
                                        <p:tgtEl>
                                          <p:spTgt spid="1638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387">
                                            <p:txEl>
                                              <p:pRg st="2" end="2"/>
                                            </p:txEl>
                                          </p:spTgt>
                                        </p:tgtEl>
                                        <p:attrNameLst>
                                          <p:attrName>style.visibility</p:attrName>
                                        </p:attrNameLst>
                                      </p:cBhvr>
                                      <p:to>
                                        <p:strVal val="visible"/>
                                      </p:to>
                                    </p:set>
                                    <p:animEffect transition="in" filter="blinds(horizontal)">
                                      <p:cBhvr>
                                        <p:cTn id="12" dur="500"/>
                                        <p:tgtEl>
                                          <p:spTgt spid="1638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387">
                                            <p:txEl>
                                              <p:pRg st="4" end="4"/>
                                            </p:txEl>
                                          </p:spTgt>
                                        </p:tgtEl>
                                        <p:attrNameLst>
                                          <p:attrName>style.visibility</p:attrName>
                                        </p:attrNameLst>
                                      </p:cBhvr>
                                      <p:to>
                                        <p:strVal val="visible"/>
                                      </p:to>
                                    </p:set>
                                    <p:animEffect transition="in" filter="blinds(horizontal)">
                                      <p:cBhvr>
                                        <p:cTn id="17" dur="500"/>
                                        <p:tgtEl>
                                          <p:spTgt spid="16387">
                                            <p:txEl>
                                              <p:pRg st="4" end="4"/>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6387">
                                            <p:txEl>
                                              <p:pRg st="5" end="5"/>
                                            </p:txEl>
                                          </p:spTgt>
                                        </p:tgtEl>
                                        <p:attrNameLst>
                                          <p:attrName>style.visibility</p:attrName>
                                        </p:attrNameLst>
                                      </p:cBhvr>
                                      <p:to>
                                        <p:strVal val="visible"/>
                                      </p:to>
                                    </p:set>
                                    <p:animEffect transition="in" filter="blinds(horizontal)">
                                      <p:cBhvr>
                                        <p:cTn id="20" dur="500"/>
                                        <p:tgtEl>
                                          <p:spTgt spid="16387">
                                            <p:txEl>
                                              <p:pRg st="5" end="5"/>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6387">
                                            <p:txEl>
                                              <p:pRg st="6" end="6"/>
                                            </p:txEl>
                                          </p:spTgt>
                                        </p:tgtEl>
                                        <p:attrNameLst>
                                          <p:attrName>style.visibility</p:attrName>
                                        </p:attrNameLst>
                                      </p:cBhvr>
                                      <p:to>
                                        <p:strVal val="visible"/>
                                      </p:to>
                                    </p:set>
                                    <p:animEffect transition="in" filter="blinds(horizontal)">
                                      <p:cBhvr>
                                        <p:cTn id="23" dur="500"/>
                                        <p:tgtEl>
                                          <p:spTgt spid="16387">
                                            <p:txEl>
                                              <p:pRg st="6" end="6"/>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6387">
                                            <p:txEl>
                                              <p:pRg st="8" end="8"/>
                                            </p:txEl>
                                          </p:spTgt>
                                        </p:tgtEl>
                                        <p:attrNameLst>
                                          <p:attrName>style.visibility</p:attrName>
                                        </p:attrNameLst>
                                      </p:cBhvr>
                                      <p:to>
                                        <p:strVal val="visible"/>
                                      </p:to>
                                    </p:set>
                                    <p:animEffect transition="in" filter="blinds(horizontal)">
                                      <p:cBhvr>
                                        <p:cTn id="26" dur="500"/>
                                        <p:tgtEl>
                                          <p:spTgt spid="1638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5"/>
          <p:cNvSpPr>
            <a:spLocks noGrp="1"/>
          </p:cNvSpPr>
          <p:nvPr>
            <p:ph type="sldNum" sz="quarter" idx="12"/>
          </p:nvPr>
        </p:nvSpPr>
        <p:spPr/>
        <p:txBody>
          <a:bodyPr/>
          <a:lstStyle/>
          <a:p>
            <a:fld id="{7FA8686B-D23C-4176-9629-22D1F96D7E2C}" type="slidenum">
              <a:rPr lang="he-IL" altLang="en-US"/>
              <a:pPr/>
              <a:t>12</a:t>
            </a:fld>
            <a:endParaRPr lang="en-US" altLang="en-US"/>
          </a:p>
        </p:txBody>
      </p:sp>
      <p:sp>
        <p:nvSpPr>
          <p:cNvPr id="17410" name="Rectangle 2"/>
          <p:cNvSpPr>
            <a:spLocks noGrp="1" noChangeArrowheads="1"/>
          </p:cNvSpPr>
          <p:nvPr>
            <p:ph type="title"/>
          </p:nvPr>
        </p:nvSpPr>
        <p:spPr/>
        <p:txBody>
          <a:bodyPr/>
          <a:lstStyle/>
          <a:p>
            <a:r>
              <a:rPr lang="en-US"/>
              <a:t>Definitions</a:t>
            </a:r>
          </a:p>
        </p:txBody>
      </p:sp>
      <p:sp>
        <p:nvSpPr>
          <p:cNvPr id="17411" name="Rectangle 3"/>
          <p:cNvSpPr>
            <a:spLocks noGrp="1" noChangeArrowheads="1"/>
          </p:cNvSpPr>
          <p:nvPr>
            <p:ph type="body" idx="1"/>
          </p:nvPr>
        </p:nvSpPr>
        <p:spPr>
          <a:xfrm>
            <a:off x="277813" y="1231900"/>
            <a:ext cx="8686800" cy="5005388"/>
          </a:xfrm>
        </p:spPr>
        <p:txBody>
          <a:bodyPr/>
          <a:lstStyle/>
          <a:p>
            <a:pPr>
              <a:lnSpc>
                <a:spcPct val="145000"/>
              </a:lnSpc>
            </a:pPr>
            <a:r>
              <a:rPr lang="en-US">
                <a:latin typeface="Garamond" pitchFamily="18" charset="0"/>
              </a:rPr>
              <a:t> </a:t>
            </a:r>
            <a:r>
              <a:rPr lang="en-US">
                <a:solidFill>
                  <a:schemeClr val="tx1"/>
                </a:solidFill>
                <a:latin typeface="Symbol" pitchFamily="18" charset="2"/>
                <a:sym typeface="Symbol" pitchFamily="18" charset="2"/>
              </a:rPr>
              <a:t></a:t>
            </a:r>
            <a:r>
              <a:rPr lang="en-US">
                <a:latin typeface="Garamond" pitchFamily="18" charset="0"/>
              </a:rPr>
              <a:t> </a:t>
            </a:r>
            <a:r>
              <a:rPr lang="en-US"/>
              <a:t>– the </a:t>
            </a:r>
            <a:r>
              <a:rPr lang="en-US">
                <a:solidFill>
                  <a:srgbClr val="12BDD4"/>
                </a:solidFill>
              </a:rPr>
              <a:t>signature</a:t>
            </a:r>
            <a:r>
              <a:rPr lang="en-US"/>
              <a:t>. This is a set of nonlogical symbols.</a:t>
            </a:r>
          </a:p>
          <a:p>
            <a:pPr>
              <a:lnSpc>
                <a:spcPct val="145000"/>
              </a:lnSpc>
            </a:pPr>
            <a:r>
              <a:rPr lang="en-US">
                <a:latin typeface="Garamond" pitchFamily="18" charset="0"/>
              </a:rPr>
              <a:t> </a:t>
            </a:r>
            <a:r>
              <a:rPr lang="en-US">
                <a:solidFill>
                  <a:schemeClr val="tx1"/>
                </a:solidFill>
                <a:latin typeface="Symbol" pitchFamily="18" charset="2"/>
                <a:sym typeface="Symbol" pitchFamily="18" charset="2"/>
              </a:rPr>
              <a:t></a:t>
            </a:r>
            <a:r>
              <a:rPr lang="en-US">
                <a:latin typeface="Garamond" pitchFamily="18" charset="0"/>
              </a:rPr>
              <a:t>-</a:t>
            </a:r>
            <a:r>
              <a:rPr lang="en-US">
                <a:solidFill>
                  <a:srgbClr val="12BDD4"/>
                </a:solidFill>
              </a:rPr>
              <a:t>formula</a:t>
            </a:r>
            <a:r>
              <a:rPr lang="en-US"/>
              <a:t>: a formula over </a:t>
            </a:r>
            <a:r>
              <a:rPr lang="en-US">
                <a:solidFill>
                  <a:schemeClr val="tx1"/>
                </a:solidFill>
                <a:latin typeface="Symbol" pitchFamily="18" charset="2"/>
                <a:sym typeface="Symbol" pitchFamily="18" charset="2"/>
              </a:rPr>
              <a:t></a:t>
            </a:r>
            <a:r>
              <a:rPr lang="en-US"/>
              <a:t> symbols + logical symbols. </a:t>
            </a:r>
          </a:p>
          <a:p>
            <a:pPr>
              <a:lnSpc>
                <a:spcPct val="145000"/>
              </a:lnSpc>
            </a:pPr>
            <a:r>
              <a:rPr lang="en-US"/>
              <a:t>A variable is </a:t>
            </a:r>
            <a:r>
              <a:rPr lang="en-US">
                <a:solidFill>
                  <a:srgbClr val="12BDD4"/>
                </a:solidFill>
              </a:rPr>
              <a:t>free</a:t>
            </a:r>
            <a:r>
              <a:rPr lang="en-US"/>
              <a:t> if it is not bound by a quantifier. </a:t>
            </a:r>
          </a:p>
          <a:p>
            <a:pPr>
              <a:lnSpc>
                <a:spcPct val="145000"/>
              </a:lnSpc>
            </a:pPr>
            <a:r>
              <a:rPr lang="en-US"/>
              <a:t>A </a:t>
            </a:r>
            <a:r>
              <a:rPr lang="en-US">
                <a:solidFill>
                  <a:srgbClr val="12BDD4"/>
                </a:solidFill>
              </a:rPr>
              <a:t>sentence</a:t>
            </a:r>
            <a:r>
              <a:rPr lang="en-US"/>
              <a:t> is a formula without free variables. </a:t>
            </a:r>
          </a:p>
          <a:p>
            <a:pPr>
              <a:lnSpc>
                <a:spcPct val="145000"/>
              </a:lnSpc>
            </a:pPr>
            <a:r>
              <a:rPr lang="en-US"/>
              <a:t>A </a:t>
            </a:r>
            <a:r>
              <a:rPr lang="en-US">
                <a:solidFill>
                  <a:schemeClr val="tx1"/>
                </a:solidFill>
                <a:latin typeface="Symbol" pitchFamily="18" charset="2"/>
                <a:sym typeface="Symbol" pitchFamily="18" charset="2"/>
              </a:rPr>
              <a:t></a:t>
            </a:r>
            <a:r>
              <a:rPr lang="en-US"/>
              <a:t>-</a:t>
            </a:r>
            <a:r>
              <a:rPr lang="en-US">
                <a:solidFill>
                  <a:srgbClr val="12BDD4"/>
                </a:solidFill>
              </a:rPr>
              <a:t>theory</a:t>
            </a:r>
            <a:r>
              <a:rPr lang="en-US"/>
              <a:t> T is defined by a set of </a:t>
            </a:r>
            <a:r>
              <a:rPr lang="en-US">
                <a:solidFill>
                  <a:schemeClr val="tx1"/>
                </a:solidFill>
                <a:latin typeface="Symbol" pitchFamily="18" charset="2"/>
                <a:sym typeface="Symbol" pitchFamily="18" charset="2"/>
              </a:rPr>
              <a:t></a:t>
            </a:r>
            <a:r>
              <a:rPr lang="en-US"/>
              <a:t>-sentences.</a:t>
            </a:r>
          </a:p>
          <a:p>
            <a:pPr>
              <a:lnSpc>
                <a:spcPct val="145000"/>
              </a:lnSpc>
            </a:pPr>
            <a:endParaRPr lang="en-US"/>
          </a:p>
          <a:p>
            <a:pPr>
              <a:lnSpc>
                <a:spcPct val="145000"/>
              </a:lnSpc>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411">
                                            <p:txEl>
                                              <p:pRg st="1" end="1"/>
                                            </p:txEl>
                                          </p:spTgt>
                                        </p:tgtEl>
                                        <p:attrNameLst>
                                          <p:attrName>style.visibility</p:attrName>
                                        </p:attrNameLst>
                                      </p:cBhvr>
                                      <p:to>
                                        <p:strVal val="visible"/>
                                      </p:to>
                                    </p:set>
                                    <p:animEffect transition="in" filter="blinds(horizontal)">
                                      <p:cBhvr>
                                        <p:cTn id="7" dur="500"/>
                                        <p:tgtEl>
                                          <p:spTgt spid="174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411">
                                            <p:txEl>
                                              <p:pRg st="2" end="2"/>
                                            </p:txEl>
                                          </p:spTgt>
                                        </p:tgtEl>
                                        <p:attrNameLst>
                                          <p:attrName>style.visibility</p:attrName>
                                        </p:attrNameLst>
                                      </p:cBhvr>
                                      <p:to>
                                        <p:strVal val="visible"/>
                                      </p:to>
                                    </p:set>
                                    <p:animEffect transition="in" filter="blinds(horizontal)">
                                      <p:cBhvr>
                                        <p:cTn id="12" dur="500"/>
                                        <p:tgtEl>
                                          <p:spTgt spid="174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7411">
                                            <p:txEl>
                                              <p:pRg st="3" end="3"/>
                                            </p:txEl>
                                          </p:spTgt>
                                        </p:tgtEl>
                                        <p:attrNameLst>
                                          <p:attrName>style.visibility</p:attrName>
                                        </p:attrNameLst>
                                      </p:cBhvr>
                                      <p:to>
                                        <p:strVal val="visible"/>
                                      </p:to>
                                    </p:set>
                                    <p:animEffect transition="in" filter="blinds(horizontal)">
                                      <p:cBhvr>
                                        <p:cTn id="17" dur="500"/>
                                        <p:tgtEl>
                                          <p:spTgt spid="1741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7411">
                                            <p:txEl>
                                              <p:pRg st="4" end="4"/>
                                            </p:txEl>
                                          </p:spTgt>
                                        </p:tgtEl>
                                        <p:attrNameLst>
                                          <p:attrName>style.visibility</p:attrName>
                                        </p:attrNameLst>
                                      </p:cBhvr>
                                      <p:to>
                                        <p:strVal val="visible"/>
                                      </p:to>
                                    </p:set>
                                    <p:animEffect transition="in" filter="blinds(horizontal)">
                                      <p:cBhvr>
                                        <p:cTn id="22" dur="500"/>
                                        <p:tgtEl>
                                          <p:spTgt spid="174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5"/>
          <p:cNvSpPr>
            <a:spLocks noGrp="1"/>
          </p:cNvSpPr>
          <p:nvPr>
            <p:ph type="sldNum" sz="quarter" idx="12"/>
          </p:nvPr>
        </p:nvSpPr>
        <p:spPr/>
        <p:txBody>
          <a:bodyPr/>
          <a:lstStyle/>
          <a:p>
            <a:fld id="{6194E540-8704-443F-BE1E-4E0A4FE0247C}" type="slidenum">
              <a:rPr lang="he-IL" altLang="en-US"/>
              <a:pPr/>
              <a:t>13</a:t>
            </a:fld>
            <a:endParaRPr lang="en-US" altLang="en-US"/>
          </a:p>
        </p:txBody>
      </p:sp>
      <p:sp>
        <p:nvSpPr>
          <p:cNvPr id="18434" name="Rectangle 2"/>
          <p:cNvSpPr>
            <a:spLocks noGrp="1" noChangeArrowheads="1"/>
          </p:cNvSpPr>
          <p:nvPr>
            <p:ph type="title"/>
          </p:nvPr>
        </p:nvSpPr>
        <p:spPr/>
        <p:txBody>
          <a:bodyPr/>
          <a:lstStyle/>
          <a:p>
            <a:r>
              <a:rPr lang="en-US"/>
              <a:t>Definitions…</a:t>
            </a:r>
          </a:p>
        </p:txBody>
      </p:sp>
      <p:sp>
        <p:nvSpPr>
          <p:cNvPr id="18435" name="Rectangle 3"/>
          <p:cNvSpPr>
            <a:spLocks noGrp="1" noChangeArrowheads="1"/>
          </p:cNvSpPr>
          <p:nvPr>
            <p:ph type="body" idx="1"/>
          </p:nvPr>
        </p:nvSpPr>
        <p:spPr/>
        <p:txBody>
          <a:bodyPr/>
          <a:lstStyle/>
          <a:p>
            <a:pPr>
              <a:lnSpc>
                <a:spcPct val="145000"/>
              </a:lnSpc>
            </a:pPr>
            <a:r>
              <a:rPr lang="en-US"/>
              <a:t>Let </a:t>
            </a:r>
            <a:r>
              <a:rPr lang="en-US">
                <a:solidFill>
                  <a:schemeClr val="tx1"/>
                </a:solidFill>
              </a:rPr>
              <a:t>T</a:t>
            </a:r>
            <a:r>
              <a:rPr lang="en-US"/>
              <a:t> be a </a:t>
            </a:r>
            <a:r>
              <a:rPr lang="en-US">
                <a:solidFill>
                  <a:schemeClr val="tx1"/>
                </a:solidFill>
                <a:latin typeface="Symbol" pitchFamily="18" charset="2"/>
                <a:sym typeface="Symbol" pitchFamily="18" charset="2"/>
              </a:rPr>
              <a:t></a:t>
            </a:r>
            <a:r>
              <a:rPr lang="en-US"/>
              <a:t>-theory</a:t>
            </a:r>
          </a:p>
          <a:p>
            <a:pPr>
              <a:lnSpc>
                <a:spcPct val="145000"/>
              </a:lnSpc>
            </a:pPr>
            <a:r>
              <a:rPr lang="en-US"/>
              <a:t>A </a:t>
            </a:r>
            <a:r>
              <a:rPr lang="en-US">
                <a:solidFill>
                  <a:schemeClr val="tx1"/>
                </a:solidFill>
                <a:latin typeface="Symbol" pitchFamily="18" charset="2"/>
                <a:sym typeface="Symbol" pitchFamily="18" charset="2"/>
              </a:rPr>
              <a:t></a:t>
            </a:r>
            <a:r>
              <a:rPr lang="en-US"/>
              <a:t>-formula </a:t>
            </a:r>
            <a:r>
              <a:rPr lang="en-US">
                <a:solidFill>
                  <a:schemeClr val="tx1"/>
                </a:solidFill>
                <a:latin typeface="Symbol" pitchFamily="18" charset="2"/>
                <a:sym typeface="Symbol" pitchFamily="18" charset="2"/>
              </a:rPr>
              <a:t></a:t>
            </a:r>
            <a:r>
              <a:rPr lang="en-US"/>
              <a:t> is </a:t>
            </a:r>
            <a:r>
              <a:rPr lang="en-US">
                <a:solidFill>
                  <a:srgbClr val="12BDD4"/>
                </a:solidFill>
              </a:rPr>
              <a:t>T-satisfiable</a:t>
            </a:r>
            <a:r>
              <a:rPr lang="en-US"/>
              <a:t> if there exists a structure that satisfies both </a:t>
            </a:r>
            <a:r>
              <a:rPr lang="en-US">
                <a:solidFill>
                  <a:schemeClr val="tx1"/>
                </a:solidFill>
                <a:latin typeface="Symbol" pitchFamily="18" charset="2"/>
                <a:sym typeface="Symbol" pitchFamily="18" charset="2"/>
              </a:rPr>
              <a:t></a:t>
            </a:r>
            <a:r>
              <a:rPr lang="en-US"/>
              <a:t> and the sentences defining</a:t>
            </a:r>
            <a:r>
              <a:rPr lang="en-US">
                <a:solidFill>
                  <a:schemeClr val="tx1"/>
                </a:solidFill>
              </a:rPr>
              <a:t> T</a:t>
            </a:r>
            <a:r>
              <a:rPr lang="en-US"/>
              <a:t>.</a:t>
            </a:r>
          </a:p>
          <a:p>
            <a:pPr>
              <a:lnSpc>
                <a:spcPct val="145000"/>
              </a:lnSpc>
            </a:pPr>
            <a:r>
              <a:rPr lang="en-US"/>
              <a:t>A </a:t>
            </a:r>
            <a:r>
              <a:rPr lang="en-US">
                <a:solidFill>
                  <a:schemeClr val="tx1"/>
                </a:solidFill>
                <a:latin typeface="Symbol" pitchFamily="18" charset="2"/>
                <a:sym typeface="Symbol" pitchFamily="18" charset="2"/>
              </a:rPr>
              <a:t></a:t>
            </a:r>
            <a:r>
              <a:rPr lang="en-US"/>
              <a:t>-formula</a:t>
            </a:r>
            <a:r>
              <a:rPr lang="en-US">
                <a:solidFill>
                  <a:schemeClr val="tx1"/>
                </a:solidFill>
              </a:rPr>
              <a:t> </a:t>
            </a:r>
            <a:r>
              <a:rPr lang="en-US">
                <a:solidFill>
                  <a:schemeClr val="tx1"/>
                </a:solidFill>
                <a:latin typeface="Symbol" pitchFamily="18" charset="2"/>
                <a:sym typeface="Symbol" pitchFamily="18" charset="2"/>
              </a:rPr>
              <a:t></a:t>
            </a:r>
            <a:r>
              <a:rPr lang="en-US"/>
              <a:t> is </a:t>
            </a:r>
            <a:r>
              <a:rPr lang="en-US">
                <a:solidFill>
                  <a:srgbClr val="12BDD4"/>
                </a:solidFill>
              </a:rPr>
              <a:t>T-valid</a:t>
            </a:r>
            <a:r>
              <a:rPr lang="en-US"/>
              <a:t> if all structures that satisfy the sentences defining </a:t>
            </a:r>
            <a:r>
              <a:rPr lang="en-US">
                <a:solidFill>
                  <a:schemeClr val="tx1"/>
                </a:solidFill>
              </a:rPr>
              <a:t>T </a:t>
            </a:r>
            <a:r>
              <a:rPr lang="en-US"/>
              <a:t>also satisfy </a:t>
            </a:r>
            <a:r>
              <a:rPr lang="en-US">
                <a:solidFill>
                  <a:schemeClr val="tx1"/>
                </a:solidFill>
                <a:latin typeface="Symbol" pitchFamily="18" charset="2"/>
                <a:sym typeface="Symbol" pitchFamily="18" charset="2"/>
              </a:rPr>
              <a:t></a:t>
            </a:r>
            <a:r>
              <a:rPr lang="en-US"/>
              <a:t>.</a:t>
            </a:r>
          </a:p>
          <a:p>
            <a:pPr>
              <a:lnSpc>
                <a:spcPct val="145000"/>
              </a:lnSpc>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blinds(horizontal)">
                                      <p:cBhvr>
                                        <p:cTn id="7" dur="500"/>
                                        <p:tgtEl>
                                          <p:spTgt spid="184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435">
                                            <p:txEl>
                                              <p:pRg st="1" end="1"/>
                                            </p:txEl>
                                          </p:spTgt>
                                        </p:tgtEl>
                                        <p:attrNameLst>
                                          <p:attrName>style.visibility</p:attrName>
                                        </p:attrNameLst>
                                      </p:cBhvr>
                                      <p:to>
                                        <p:strVal val="visible"/>
                                      </p:to>
                                    </p:set>
                                    <p:animEffect transition="in" filter="blinds(horizontal)">
                                      <p:cBhvr>
                                        <p:cTn id="12" dur="500"/>
                                        <p:tgtEl>
                                          <p:spTgt spid="184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435">
                                            <p:txEl>
                                              <p:pRg st="2" end="2"/>
                                            </p:txEl>
                                          </p:spTgt>
                                        </p:tgtEl>
                                        <p:attrNameLst>
                                          <p:attrName>style.visibility</p:attrName>
                                        </p:attrNameLst>
                                      </p:cBhvr>
                                      <p:to>
                                        <p:strVal val="visible"/>
                                      </p:to>
                                    </p:set>
                                    <p:animEffect transition="in" filter="blinds(horizontal)">
                                      <p:cBhvr>
                                        <p:cTn id="17" dur="500"/>
                                        <p:tgtEl>
                                          <p:spTgt spid="1843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5"/>
          <p:cNvSpPr>
            <a:spLocks noGrp="1"/>
          </p:cNvSpPr>
          <p:nvPr>
            <p:ph type="sldNum" sz="quarter" idx="12"/>
          </p:nvPr>
        </p:nvSpPr>
        <p:spPr/>
        <p:txBody>
          <a:bodyPr/>
          <a:lstStyle/>
          <a:p>
            <a:fld id="{F69DFF46-C12B-48D6-B142-1B27E7569DE0}" type="slidenum">
              <a:rPr lang="he-IL" altLang="en-US"/>
              <a:pPr/>
              <a:t>14</a:t>
            </a:fld>
            <a:endParaRPr lang="en-US" altLang="en-US"/>
          </a:p>
        </p:txBody>
      </p:sp>
      <p:sp>
        <p:nvSpPr>
          <p:cNvPr id="19458" name="Rectangle 2"/>
          <p:cNvSpPr>
            <a:spLocks noGrp="1" noChangeArrowheads="1"/>
          </p:cNvSpPr>
          <p:nvPr>
            <p:ph type="title"/>
          </p:nvPr>
        </p:nvSpPr>
        <p:spPr/>
        <p:txBody>
          <a:bodyPr/>
          <a:lstStyle/>
          <a:p>
            <a:r>
              <a:rPr lang="en-US"/>
              <a:t>Example</a:t>
            </a:r>
          </a:p>
        </p:txBody>
      </p:sp>
      <p:sp>
        <p:nvSpPr>
          <p:cNvPr id="19459" name="Rectangle 3"/>
          <p:cNvSpPr>
            <a:spLocks noGrp="1" noChangeArrowheads="1"/>
          </p:cNvSpPr>
          <p:nvPr>
            <p:ph type="body" idx="1"/>
          </p:nvPr>
        </p:nvSpPr>
        <p:spPr/>
        <p:txBody>
          <a:bodyPr/>
          <a:lstStyle/>
          <a:p>
            <a:r>
              <a:rPr lang="en-US"/>
              <a:t>Let </a:t>
            </a:r>
            <a:r>
              <a:rPr lang="en-US">
                <a:solidFill>
                  <a:schemeClr val="tx1"/>
                </a:solidFill>
                <a:latin typeface="Symbol" pitchFamily="18" charset="2"/>
                <a:sym typeface="Symbol" pitchFamily="18" charset="2"/>
              </a:rPr>
              <a:t></a:t>
            </a:r>
            <a:r>
              <a:rPr lang="en-US">
                <a:solidFill>
                  <a:schemeClr val="tx1"/>
                </a:solidFill>
              </a:rPr>
              <a:t> = {0,1, </a:t>
            </a:r>
            <a:r>
              <a:rPr lang="en-US"/>
              <a:t>‘</a:t>
            </a:r>
            <a:r>
              <a:rPr lang="en-US">
                <a:solidFill>
                  <a:schemeClr val="tx1"/>
                </a:solidFill>
              </a:rPr>
              <a:t>+</a:t>
            </a:r>
            <a:r>
              <a:rPr lang="en-US"/>
              <a:t>’</a:t>
            </a:r>
            <a:r>
              <a:rPr lang="en-US">
                <a:solidFill>
                  <a:schemeClr val="tx1"/>
                </a:solidFill>
              </a:rPr>
              <a:t>, </a:t>
            </a:r>
            <a:r>
              <a:rPr lang="en-US"/>
              <a:t>‘</a:t>
            </a:r>
            <a:r>
              <a:rPr lang="en-US">
                <a:solidFill>
                  <a:schemeClr val="tx1"/>
                </a:solidFill>
              </a:rPr>
              <a:t>=</a:t>
            </a:r>
            <a:r>
              <a:rPr lang="en-US"/>
              <a:t>’</a:t>
            </a:r>
            <a:r>
              <a:rPr lang="en-US">
                <a:solidFill>
                  <a:schemeClr val="tx1"/>
                </a:solidFill>
              </a:rPr>
              <a:t>}</a:t>
            </a:r>
          </a:p>
          <a:p>
            <a:r>
              <a:rPr lang="en-US"/>
              <a:t>Recall </a:t>
            </a:r>
            <a:r>
              <a:rPr lang="en-US">
                <a:solidFill>
                  <a:schemeClr val="tx1"/>
                </a:solidFill>
                <a:latin typeface="Symbol" pitchFamily="18" charset="2"/>
                <a:sym typeface="Symbol" pitchFamily="18" charset="2"/>
              </a:rPr>
              <a:t></a:t>
            </a:r>
            <a:r>
              <a:rPr lang="en-US">
                <a:solidFill>
                  <a:schemeClr val="tx1"/>
                </a:solidFill>
              </a:rPr>
              <a:t> = </a:t>
            </a:r>
            <a:r>
              <a:rPr lang="en-US">
                <a:solidFill>
                  <a:schemeClr val="tx1"/>
                </a:solidFill>
                <a:latin typeface="cmsy10" pitchFamily="34" charset="0"/>
              </a:rPr>
              <a:t>9</a:t>
            </a:r>
            <a:r>
              <a:rPr lang="en-US">
                <a:solidFill>
                  <a:schemeClr val="tx1"/>
                </a:solidFill>
              </a:rPr>
              <a:t>x. x + 0 = 1</a:t>
            </a:r>
            <a:r>
              <a:rPr lang="en-US"/>
              <a:t> </a:t>
            </a:r>
          </a:p>
          <a:p>
            <a:r>
              <a:rPr lang="en-US">
                <a:latin typeface="Garamond" pitchFamily="18" charset="0"/>
              </a:rPr>
              <a:t> </a:t>
            </a:r>
            <a:r>
              <a:rPr lang="en-US">
                <a:solidFill>
                  <a:schemeClr val="tx1"/>
                </a:solidFill>
                <a:latin typeface="Symbol" pitchFamily="18" charset="2"/>
                <a:sym typeface="Symbol" pitchFamily="18" charset="2"/>
              </a:rPr>
              <a:t></a:t>
            </a:r>
            <a:r>
              <a:rPr lang="en-US">
                <a:latin typeface="Garamond" pitchFamily="18" charset="0"/>
              </a:rPr>
              <a:t> </a:t>
            </a:r>
            <a:r>
              <a:rPr lang="en-US"/>
              <a:t>is a </a:t>
            </a:r>
            <a:r>
              <a:rPr lang="en-US">
                <a:solidFill>
                  <a:schemeClr val="tx1"/>
                </a:solidFill>
                <a:latin typeface="Symbol" pitchFamily="18" charset="2"/>
                <a:sym typeface="Symbol" pitchFamily="18" charset="2"/>
              </a:rPr>
              <a:t></a:t>
            </a:r>
            <a:r>
              <a:rPr lang="en-US"/>
              <a:t>-formula. </a:t>
            </a:r>
          </a:p>
          <a:p>
            <a:r>
              <a:rPr lang="en-US"/>
              <a:t>We now define the following </a:t>
            </a:r>
            <a:r>
              <a:rPr lang="en-US">
                <a:solidFill>
                  <a:schemeClr val="tx1"/>
                </a:solidFill>
                <a:latin typeface="Symbol" pitchFamily="18" charset="2"/>
                <a:sym typeface="Symbol" pitchFamily="18" charset="2"/>
              </a:rPr>
              <a:t></a:t>
            </a:r>
            <a:r>
              <a:rPr lang="en-US"/>
              <a:t>-theory:</a:t>
            </a:r>
          </a:p>
          <a:p>
            <a:pPr lvl="1"/>
            <a:r>
              <a:rPr lang="en-US">
                <a:latin typeface="Garamond" pitchFamily="18" charset="0"/>
              </a:rPr>
              <a:t> </a:t>
            </a:r>
            <a:r>
              <a:rPr lang="en-US">
                <a:solidFill>
                  <a:schemeClr val="tx1"/>
                </a:solidFill>
                <a:latin typeface="cmsy10" pitchFamily="34" charset="0"/>
              </a:rPr>
              <a:t>8</a:t>
            </a:r>
            <a:r>
              <a:rPr lang="en-US">
                <a:solidFill>
                  <a:schemeClr val="tx1"/>
                </a:solidFill>
              </a:rPr>
              <a:t>x. x = x			// </a:t>
            </a:r>
            <a:r>
              <a:rPr lang="en-US"/>
              <a:t>‘</a:t>
            </a:r>
            <a:r>
              <a:rPr lang="en-US">
                <a:solidFill>
                  <a:schemeClr val="tx1"/>
                </a:solidFill>
              </a:rPr>
              <a:t>=‘</a:t>
            </a:r>
            <a:r>
              <a:rPr lang="en-US"/>
              <a:t> must be reflexive</a:t>
            </a:r>
            <a:endParaRPr lang="en-US">
              <a:solidFill>
                <a:schemeClr val="tx1"/>
              </a:solidFill>
            </a:endParaRPr>
          </a:p>
          <a:p>
            <a:pPr lvl="1"/>
            <a:r>
              <a:rPr lang="en-US">
                <a:solidFill>
                  <a:schemeClr val="tx1"/>
                </a:solidFill>
                <a:latin typeface="Garamond" pitchFamily="18" charset="0"/>
              </a:rPr>
              <a:t> </a:t>
            </a:r>
            <a:r>
              <a:rPr lang="en-US">
                <a:solidFill>
                  <a:schemeClr val="tx1"/>
                </a:solidFill>
                <a:latin typeface="cmsy10" pitchFamily="34" charset="0"/>
              </a:rPr>
              <a:t>8</a:t>
            </a:r>
            <a:r>
              <a:rPr lang="en-US">
                <a:solidFill>
                  <a:schemeClr val="tx1"/>
                </a:solidFill>
              </a:rPr>
              <a:t>x,y. x + y = y + x		// ‘+’</a:t>
            </a:r>
            <a:r>
              <a:rPr lang="en-US"/>
              <a:t> must be commutative</a:t>
            </a:r>
          </a:p>
          <a:p>
            <a:endParaRPr lang="en-US">
              <a:solidFill>
                <a:schemeClr val="tx1"/>
              </a:solidFill>
            </a:endParaRPr>
          </a:p>
          <a:p>
            <a:r>
              <a:rPr lang="en-US"/>
              <a:t>Not enough to prove the validity of </a:t>
            </a:r>
            <a:r>
              <a:rPr lang="en-US">
                <a:latin typeface="cmmi10" pitchFamily="34" charset="0"/>
              </a:rPr>
              <a:t>Á</a:t>
            </a:r>
            <a:r>
              <a:rPr lang="en-US"/>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459">
                                            <p:txEl>
                                              <p:pRg st="1" end="1"/>
                                            </p:txEl>
                                          </p:spTgt>
                                        </p:tgtEl>
                                        <p:attrNameLst>
                                          <p:attrName>style.visibility</p:attrName>
                                        </p:attrNameLst>
                                      </p:cBhvr>
                                      <p:to>
                                        <p:strVal val="visible"/>
                                      </p:to>
                                    </p:set>
                                    <p:animEffect transition="in" filter="blinds(horizontal)">
                                      <p:cBhvr>
                                        <p:cTn id="7" dur="500"/>
                                        <p:tgtEl>
                                          <p:spTgt spid="1945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459">
                                            <p:txEl>
                                              <p:pRg st="2" end="2"/>
                                            </p:txEl>
                                          </p:spTgt>
                                        </p:tgtEl>
                                        <p:attrNameLst>
                                          <p:attrName>style.visibility</p:attrName>
                                        </p:attrNameLst>
                                      </p:cBhvr>
                                      <p:to>
                                        <p:strVal val="visible"/>
                                      </p:to>
                                    </p:set>
                                    <p:animEffect transition="in" filter="blinds(horizontal)">
                                      <p:cBhvr>
                                        <p:cTn id="12" dur="500"/>
                                        <p:tgtEl>
                                          <p:spTgt spid="1945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9459">
                                            <p:txEl>
                                              <p:pRg st="3" end="3"/>
                                            </p:txEl>
                                          </p:spTgt>
                                        </p:tgtEl>
                                        <p:attrNameLst>
                                          <p:attrName>style.visibility</p:attrName>
                                        </p:attrNameLst>
                                      </p:cBhvr>
                                      <p:to>
                                        <p:strVal val="visible"/>
                                      </p:to>
                                    </p:set>
                                    <p:animEffect transition="in" filter="blinds(horizontal)">
                                      <p:cBhvr>
                                        <p:cTn id="17" dur="500"/>
                                        <p:tgtEl>
                                          <p:spTgt spid="19459">
                                            <p:txEl>
                                              <p:pRg st="3" end="3"/>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9459">
                                            <p:txEl>
                                              <p:pRg st="4" end="4"/>
                                            </p:txEl>
                                          </p:spTgt>
                                        </p:tgtEl>
                                        <p:attrNameLst>
                                          <p:attrName>style.visibility</p:attrName>
                                        </p:attrNameLst>
                                      </p:cBhvr>
                                      <p:to>
                                        <p:strVal val="visible"/>
                                      </p:to>
                                    </p:set>
                                    <p:animEffect transition="in" filter="blinds(horizontal)">
                                      <p:cBhvr>
                                        <p:cTn id="20" dur="500"/>
                                        <p:tgtEl>
                                          <p:spTgt spid="19459">
                                            <p:txEl>
                                              <p:pRg st="4" end="4"/>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9459">
                                            <p:txEl>
                                              <p:pRg st="5" end="5"/>
                                            </p:txEl>
                                          </p:spTgt>
                                        </p:tgtEl>
                                        <p:attrNameLst>
                                          <p:attrName>style.visibility</p:attrName>
                                        </p:attrNameLst>
                                      </p:cBhvr>
                                      <p:to>
                                        <p:strVal val="visible"/>
                                      </p:to>
                                    </p:set>
                                    <p:animEffect transition="in" filter="blinds(horizontal)">
                                      <p:cBhvr>
                                        <p:cTn id="23" dur="500"/>
                                        <p:tgtEl>
                                          <p:spTgt spid="19459">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9459">
                                            <p:txEl>
                                              <p:pRg st="7" end="7"/>
                                            </p:txEl>
                                          </p:spTgt>
                                        </p:tgtEl>
                                        <p:attrNameLst>
                                          <p:attrName>style.visibility</p:attrName>
                                        </p:attrNameLst>
                                      </p:cBhvr>
                                      <p:to>
                                        <p:strVal val="visible"/>
                                      </p:to>
                                    </p:set>
                                    <p:animEffect transition="in" filter="blinds(horizontal)">
                                      <p:cBhvr>
                                        <p:cTn id="28" dur="500"/>
                                        <p:tgtEl>
                                          <p:spTgt spid="1945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5"/>
          <p:cNvSpPr>
            <a:spLocks noGrp="1"/>
          </p:cNvSpPr>
          <p:nvPr>
            <p:ph type="sldNum" sz="quarter" idx="12"/>
          </p:nvPr>
        </p:nvSpPr>
        <p:spPr/>
        <p:txBody>
          <a:bodyPr/>
          <a:lstStyle/>
          <a:p>
            <a:fld id="{7727A427-55C4-4F8E-9CEC-8CB84C6A69B5}" type="slidenum">
              <a:rPr lang="he-IL" altLang="en-US"/>
              <a:pPr/>
              <a:t>15</a:t>
            </a:fld>
            <a:endParaRPr lang="en-US" altLang="en-US"/>
          </a:p>
        </p:txBody>
      </p:sp>
      <p:sp>
        <p:nvSpPr>
          <p:cNvPr id="20482" name="Rectangle 2"/>
          <p:cNvSpPr>
            <a:spLocks noGrp="1" noChangeArrowheads="1"/>
          </p:cNvSpPr>
          <p:nvPr>
            <p:ph type="title"/>
          </p:nvPr>
        </p:nvSpPr>
        <p:spPr/>
        <p:txBody>
          <a:bodyPr/>
          <a:lstStyle/>
          <a:p>
            <a:r>
              <a:rPr lang="en-US"/>
              <a:t>Theories through axioms</a:t>
            </a:r>
          </a:p>
        </p:txBody>
      </p:sp>
      <p:sp>
        <p:nvSpPr>
          <p:cNvPr id="20483" name="Rectangle 3"/>
          <p:cNvSpPr>
            <a:spLocks noGrp="1" noChangeArrowheads="1"/>
          </p:cNvSpPr>
          <p:nvPr>
            <p:ph type="body" idx="1"/>
          </p:nvPr>
        </p:nvSpPr>
        <p:spPr/>
        <p:txBody>
          <a:bodyPr/>
          <a:lstStyle/>
          <a:p>
            <a:r>
              <a:rPr lang="en-US"/>
              <a:t>The number of sentences that are necessary for defining a theory may be large or </a:t>
            </a:r>
            <a:r>
              <a:rPr lang="en-US">
                <a:solidFill>
                  <a:srgbClr val="12BDD4"/>
                </a:solidFill>
              </a:rPr>
              <a:t>infinite</a:t>
            </a:r>
            <a:r>
              <a:rPr lang="en-US"/>
              <a:t>. </a:t>
            </a:r>
          </a:p>
          <a:p>
            <a:endParaRPr lang="en-US"/>
          </a:p>
          <a:p>
            <a:r>
              <a:rPr lang="en-US"/>
              <a:t>Instead, it is common to define a theory through a set of </a:t>
            </a:r>
            <a:r>
              <a:rPr lang="en-US">
                <a:solidFill>
                  <a:srgbClr val="12BDD4"/>
                </a:solidFill>
              </a:rPr>
              <a:t>axioms</a:t>
            </a:r>
            <a:r>
              <a:rPr lang="en-US"/>
              <a:t>.</a:t>
            </a:r>
          </a:p>
          <a:p>
            <a:endParaRPr lang="en-US"/>
          </a:p>
          <a:p>
            <a:r>
              <a:rPr lang="en-US"/>
              <a:t>The </a:t>
            </a:r>
            <a:r>
              <a:rPr lang="en-US">
                <a:solidFill>
                  <a:srgbClr val="12BDD4"/>
                </a:solidFill>
              </a:rPr>
              <a:t>theory is defined by these axioms</a:t>
            </a:r>
            <a:r>
              <a:rPr lang="en-US"/>
              <a:t> and everything that can be inferred from them by a sound inference system.</a:t>
            </a:r>
          </a:p>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483">
                                            <p:txEl>
                                              <p:pRg st="2" end="2"/>
                                            </p:txEl>
                                          </p:spTgt>
                                        </p:tgtEl>
                                        <p:attrNameLst>
                                          <p:attrName>style.visibility</p:attrName>
                                        </p:attrNameLst>
                                      </p:cBhvr>
                                      <p:to>
                                        <p:strVal val="visible"/>
                                      </p:to>
                                    </p:set>
                                    <p:animEffect transition="in" filter="blinds(horizontal)">
                                      <p:cBhvr>
                                        <p:cTn id="7" dur="500"/>
                                        <p:tgtEl>
                                          <p:spTgt spid="2048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483">
                                            <p:txEl>
                                              <p:pRg st="4" end="4"/>
                                            </p:txEl>
                                          </p:spTgt>
                                        </p:tgtEl>
                                        <p:attrNameLst>
                                          <p:attrName>style.visibility</p:attrName>
                                        </p:attrNameLst>
                                      </p:cBhvr>
                                      <p:to>
                                        <p:strVal val="visible"/>
                                      </p:to>
                                    </p:set>
                                    <p:animEffect transition="in" filter="blinds(horizontal)">
                                      <p:cBhvr>
                                        <p:cTn id="12" dur="500"/>
                                        <p:tgtEl>
                                          <p:spTgt spid="204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5"/>
          <p:cNvSpPr>
            <a:spLocks noGrp="1"/>
          </p:cNvSpPr>
          <p:nvPr>
            <p:ph type="sldNum" sz="quarter" idx="12"/>
          </p:nvPr>
        </p:nvSpPr>
        <p:spPr/>
        <p:txBody>
          <a:bodyPr/>
          <a:lstStyle/>
          <a:p>
            <a:fld id="{00E61EC9-9299-41F8-A2BF-82774905EAB4}" type="slidenum">
              <a:rPr lang="he-IL" altLang="en-US"/>
              <a:pPr/>
              <a:t>16</a:t>
            </a:fld>
            <a:endParaRPr lang="en-US" altLang="en-US"/>
          </a:p>
        </p:txBody>
      </p:sp>
      <p:sp>
        <p:nvSpPr>
          <p:cNvPr id="21506" name="Rectangle 2"/>
          <p:cNvSpPr>
            <a:spLocks noGrp="1" noChangeArrowheads="1"/>
          </p:cNvSpPr>
          <p:nvPr>
            <p:ph type="title"/>
          </p:nvPr>
        </p:nvSpPr>
        <p:spPr/>
        <p:txBody>
          <a:bodyPr/>
          <a:lstStyle/>
          <a:p>
            <a:r>
              <a:rPr lang="en-US"/>
              <a:t>Example 1</a:t>
            </a:r>
          </a:p>
        </p:txBody>
      </p:sp>
      <p:sp>
        <p:nvSpPr>
          <p:cNvPr id="21507" name="Rectangle 3"/>
          <p:cNvSpPr>
            <a:spLocks noGrp="1" noChangeArrowheads="1"/>
          </p:cNvSpPr>
          <p:nvPr>
            <p:ph type="body" idx="1"/>
          </p:nvPr>
        </p:nvSpPr>
        <p:spPr/>
        <p:txBody>
          <a:bodyPr/>
          <a:lstStyle/>
          <a:p>
            <a:r>
              <a:rPr lang="en-US"/>
              <a:t>Let </a:t>
            </a:r>
            <a:r>
              <a:rPr lang="en-US">
                <a:solidFill>
                  <a:schemeClr val="tx1"/>
                </a:solidFill>
                <a:latin typeface="Symbol" pitchFamily="18" charset="2"/>
                <a:sym typeface="Symbol" pitchFamily="18" charset="2"/>
              </a:rPr>
              <a:t></a:t>
            </a:r>
            <a:r>
              <a:rPr lang="en-US">
                <a:solidFill>
                  <a:schemeClr val="tx1"/>
                </a:solidFill>
              </a:rPr>
              <a:t> = {</a:t>
            </a:r>
            <a:r>
              <a:rPr lang="en-US"/>
              <a:t>‘</a:t>
            </a:r>
            <a:r>
              <a:rPr lang="en-US">
                <a:solidFill>
                  <a:schemeClr val="tx1"/>
                </a:solidFill>
              </a:rPr>
              <a:t>=</a:t>
            </a:r>
            <a:r>
              <a:rPr lang="en-US"/>
              <a:t>’</a:t>
            </a:r>
            <a:r>
              <a:rPr lang="en-US">
                <a:solidFill>
                  <a:schemeClr val="tx1"/>
                </a:solidFill>
              </a:rPr>
              <a:t>}</a:t>
            </a:r>
          </a:p>
          <a:p>
            <a:pPr lvl="1"/>
            <a:r>
              <a:rPr lang="en-US"/>
              <a:t>An example </a:t>
            </a:r>
            <a:r>
              <a:rPr lang="en-US">
                <a:solidFill>
                  <a:schemeClr val="tx1"/>
                </a:solidFill>
                <a:latin typeface="Symbol" pitchFamily="18" charset="2"/>
                <a:sym typeface="Symbol" pitchFamily="18" charset="2"/>
              </a:rPr>
              <a:t></a:t>
            </a:r>
            <a:r>
              <a:rPr lang="en-US"/>
              <a:t>-formula is </a:t>
            </a:r>
            <a:r>
              <a:rPr lang="en-US">
                <a:solidFill>
                  <a:schemeClr val="tx1"/>
                </a:solidFill>
                <a:latin typeface="Symbol" pitchFamily="18" charset="2"/>
                <a:sym typeface="Symbol" pitchFamily="18" charset="2"/>
              </a:rPr>
              <a:t></a:t>
            </a:r>
            <a:r>
              <a:rPr lang="en-US">
                <a:solidFill>
                  <a:schemeClr val="tx1"/>
                </a:solidFill>
              </a:rPr>
              <a:t> = ((x = y) </a:t>
            </a:r>
            <a:r>
              <a:rPr lang="en-US">
                <a:solidFill>
                  <a:schemeClr val="tx1"/>
                </a:solidFill>
                <a:latin typeface="cmsy10" pitchFamily="34" charset="0"/>
              </a:rPr>
              <a:t>Æ</a:t>
            </a:r>
            <a:r>
              <a:rPr lang="en-US">
                <a:solidFill>
                  <a:schemeClr val="tx1"/>
                </a:solidFill>
              </a:rPr>
              <a:t> </a:t>
            </a:r>
            <a:r>
              <a:rPr lang="en-US">
                <a:solidFill>
                  <a:schemeClr val="tx1"/>
                </a:solidFill>
                <a:latin typeface="cmsy10" pitchFamily="34" charset="0"/>
              </a:rPr>
              <a:t>:</a:t>
            </a:r>
            <a:r>
              <a:rPr lang="en-US">
                <a:solidFill>
                  <a:schemeClr val="tx1"/>
                </a:solidFill>
              </a:rPr>
              <a:t> (y = z)) </a:t>
            </a:r>
            <a:r>
              <a:rPr lang="en-US">
                <a:solidFill>
                  <a:schemeClr val="tx1"/>
                </a:solidFill>
                <a:latin typeface="cmsy10" pitchFamily="34" charset="0"/>
              </a:rPr>
              <a:t>!</a:t>
            </a:r>
            <a:r>
              <a:rPr lang="en-US">
                <a:solidFill>
                  <a:schemeClr val="tx1"/>
                </a:solidFill>
              </a:rPr>
              <a:t> </a:t>
            </a:r>
            <a:r>
              <a:rPr lang="en-US">
                <a:solidFill>
                  <a:schemeClr val="tx1"/>
                </a:solidFill>
                <a:latin typeface="cmsy10" pitchFamily="34" charset="0"/>
              </a:rPr>
              <a:t>:</a:t>
            </a:r>
            <a:r>
              <a:rPr lang="en-US">
                <a:solidFill>
                  <a:schemeClr val="tx1"/>
                </a:solidFill>
              </a:rPr>
              <a:t>(x = z)</a:t>
            </a:r>
            <a:r>
              <a:rPr lang="en-US"/>
              <a:t> </a:t>
            </a:r>
          </a:p>
          <a:p>
            <a:r>
              <a:rPr lang="en-US"/>
              <a:t>We would now like to define a </a:t>
            </a:r>
            <a:r>
              <a:rPr lang="en-US">
                <a:solidFill>
                  <a:schemeClr val="tx1"/>
                </a:solidFill>
                <a:latin typeface="Symbol" pitchFamily="18" charset="2"/>
                <a:sym typeface="Symbol" pitchFamily="18" charset="2"/>
              </a:rPr>
              <a:t></a:t>
            </a:r>
            <a:r>
              <a:rPr lang="en-US"/>
              <a:t>-theory </a:t>
            </a:r>
            <a:r>
              <a:rPr lang="en-US">
                <a:solidFill>
                  <a:schemeClr val="tx1"/>
                </a:solidFill>
              </a:rPr>
              <a:t>T</a:t>
            </a:r>
            <a:r>
              <a:rPr lang="en-US"/>
              <a:t> that will </a:t>
            </a:r>
            <a:r>
              <a:rPr lang="en-US">
                <a:solidFill>
                  <a:srgbClr val="12BDD4"/>
                </a:solidFill>
              </a:rPr>
              <a:t>limit the interpretation</a:t>
            </a:r>
            <a:r>
              <a:rPr lang="en-US"/>
              <a:t> of ‘</a:t>
            </a:r>
            <a:r>
              <a:rPr lang="en-US">
                <a:solidFill>
                  <a:schemeClr val="tx1"/>
                </a:solidFill>
              </a:rPr>
              <a:t>=</a:t>
            </a:r>
            <a:r>
              <a:rPr lang="en-US"/>
              <a:t>‘ to equality.</a:t>
            </a:r>
          </a:p>
          <a:p>
            <a:r>
              <a:rPr lang="en-US"/>
              <a:t>We will do so with the equality axioms: </a:t>
            </a:r>
          </a:p>
          <a:p>
            <a:pPr lvl="1"/>
            <a:r>
              <a:rPr lang="en-US">
                <a:latin typeface="Garamond" pitchFamily="18" charset="0"/>
              </a:rPr>
              <a:t> </a:t>
            </a:r>
            <a:r>
              <a:rPr lang="en-US">
                <a:solidFill>
                  <a:schemeClr val="tx1"/>
                </a:solidFill>
                <a:latin typeface="cmsy10" pitchFamily="34" charset="0"/>
              </a:rPr>
              <a:t>8</a:t>
            </a:r>
            <a:r>
              <a:rPr lang="en-US">
                <a:solidFill>
                  <a:schemeClr val="tx1"/>
                </a:solidFill>
              </a:rPr>
              <a:t>x. x = x</a:t>
            </a:r>
            <a:r>
              <a:rPr lang="en-US"/>
              <a:t>					(reflexivity)</a:t>
            </a:r>
          </a:p>
          <a:p>
            <a:pPr lvl="1"/>
            <a:r>
              <a:rPr lang="en-US">
                <a:latin typeface="Garamond" pitchFamily="18" charset="0"/>
              </a:rPr>
              <a:t> </a:t>
            </a:r>
            <a:r>
              <a:rPr lang="en-US">
                <a:solidFill>
                  <a:schemeClr val="tx1"/>
                </a:solidFill>
                <a:latin typeface="cmsy10" pitchFamily="34" charset="0"/>
              </a:rPr>
              <a:t>8</a:t>
            </a:r>
            <a:r>
              <a:rPr lang="en-US">
                <a:solidFill>
                  <a:schemeClr val="tx1"/>
                </a:solidFill>
              </a:rPr>
              <a:t>x,y. x = y </a:t>
            </a:r>
            <a:r>
              <a:rPr lang="en-US">
                <a:solidFill>
                  <a:schemeClr val="tx1"/>
                </a:solidFill>
                <a:latin typeface="cmsy10" pitchFamily="34" charset="0"/>
              </a:rPr>
              <a:t>!</a:t>
            </a:r>
            <a:r>
              <a:rPr lang="en-US">
                <a:solidFill>
                  <a:schemeClr val="tx1"/>
                </a:solidFill>
              </a:rPr>
              <a:t> y = x</a:t>
            </a:r>
            <a:r>
              <a:rPr lang="en-US"/>
              <a:t> 			(symmetry)</a:t>
            </a:r>
          </a:p>
          <a:p>
            <a:pPr lvl="1"/>
            <a:r>
              <a:rPr lang="en-US">
                <a:latin typeface="Garamond" pitchFamily="18" charset="0"/>
              </a:rPr>
              <a:t> </a:t>
            </a:r>
            <a:r>
              <a:rPr lang="en-US">
                <a:solidFill>
                  <a:schemeClr val="tx1"/>
                </a:solidFill>
                <a:latin typeface="cmsy10" pitchFamily="34" charset="0"/>
              </a:rPr>
              <a:t>8</a:t>
            </a:r>
            <a:r>
              <a:rPr lang="en-US">
                <a:solidFill>
                  <a:schemeClr val="tx1"/>
                </a:solidFill>
              </a:rPr>
              <a:t>x,y,z. x = y </a:t>
            </a:r>
            <a:r>
              <a:rPr lang="en-US">
                <a:solidFill>
                  <a:schemeClr val="tx1"/>
                </a:solidFill>
                <a:latin typeface="cmsy10" pitchFamily="34" charset="0"/>
              </a:rPr>
              <a:t>Æ</a:t>
            </a:r>
            <a:r>
              <a:rPr lang="en-US">
                <a:solidFill>
                  <a:schemeClr val="tx1"/>
                </a:solidFill>
              </a:rPr>
              <a:t> y = z </a:t>
            </a:r>
            <a:r>
              <a:rPr lang="en-US">
                <a:solidFill>
                  <a:schemeClr val="tx1"/>
                </a:solidFill>
                <a:latin typeface="cmsy10" pitchFamily="34" charset="0"/>
              </a:rPr>
              <a:t>!</a:t>
            </a:r>
            <a:r>
              <a:rPr lang="en-US">
                <a:solidFill>
                  <a:schemeClr val="tx1"/>
                </a:solidFill>
              </a:rPr>
              <a:t> x = z</a:t>
            </a:r>
            <a:r>
              <a:rPr lang="en-US"/>
              <a:t> 		(transitivity)</a:t>
            </a:r>
          </a:p>
          <a:p>
            <a:r>
              <a:rPr lang="en-US"/>
              <a:t>Every structure that satisfies these axioms also satisfies </a:t>
            </a:r>
            <a:r>
              <a:rPr lang="en-US">
                <a:solidFill>
                  <a:schemeClr val="tx1"/>
                </a:solidFill>
                <a:latin typeface="Symbol" pitchFamily="18" charset="2"/>
                <a:sym typeface="Symbol" pitchFamily="18" charset="2"/>
              </a:rPr>
              <a:t></a:t>
            </a:r>
            <a:r>
              <a:rPr lang="en-US"/>
              <a:t> above. </a:t>
            </a:r>
          </a:p>
          <a:p>
            <a:r>
              <a:rPr lang="en-US"/>
              <a:t>Hence </a:t>
            </a:r>
            <a:r>
              <a:rPr lang="en-US">
                <a:solidFill>
                  <a:schemeClr val="tx1"/>
                </a:solidFill>
                <a:latin typeface="Symbol" pitchFamily="18" charset="2"/>
                <a:sym typeface="Symbol" pitchFamily="18" charset="2"/>
              </a:rPr>
              <a:t></a:t>
            </a:r>
            <a:r>
              <a:rPr lang="en-US"/>
              <a:t> is </a:t>
            </a:r>
            <a:r>
              <a:rPr lang="en-US">
                <a:solidFill>
                  <a:schemeClr val="tx1"/>
                </a:solidFill>
              </a:rPr>
              <a:t>T</a:t>
            </a:r>
            <a:r>
              <a:rPr lang="en-US"/>
              <a:t>-valid.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507">
                                            <p:txEl>
                                              <p:pRg st="2" end="2"/>
                                            </p:txEl>
                                          </p:spTgt>
                                        </p:tgtEl>
                                        <p:attrNameLst>
                                          <p:attrName>style.visibility</p:attrName>
                                        </p:attrNameLst>
                                      </p:cBhvr>
                                      <p:to>
                                        <p:strVal val="visible"/>
                                      </p:to>
                                    </p:set>
                                    <p:animEffect transition="in" filter="blinds(horizontal)">
                                      <p:cBhvr>
                                        <p:cTn id="7" dur="500"/>
                                        <p:tgtEl>
                                          <p:spTgt spid="2150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507">
                                            <p:txEl>
                                              <p:pRg st="3" end="3"/>
                                            </p:txEl>
                                          </p:spTgt>
                                        </p:tgtEl>
                                        <p:attrNameLst>
                                          <p:attrName>style.visibility</p:attrName>
                                        </p:attrNameLst>
                                      </p:cBhvr>
                                      <p:to>
                                        <p:strVal val="visible"/>
                                      </p:to>
                                    </p:set>
                                    <p:animEffect transition="in" filter="blinds(horizontal)">
                                      <p:cBhvr>
                                        <p:cTn id="12" dur="500"/>
                                        <p:tgtEl>
                                          <p:spTgt spid="21507">
                                            <p:txEl>
                                              <p:pRg st="3" end="3"/>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1507">
                                            <p:txEl>
                                              <p:pRg st="4" end="4"/>
                                            </p:txEl>
                                          </p:spTgt>
                                        </p:tgtEl>
                                        <p:attrNameLst>
                                          <p:attrName>style.visibility</p:attrName>
                                        </p:attrNameLst>
                                      </p:cBhvr>
                                      <p:to>
                                        <p:strVal val="visible"/>
                                      </p:to>
                                    </p:set>
                                    <p:animEffect transition="in" filter="blinds(horizontal)">
                                      <p:cBhvr>
                                        <p:cTn id="15" dur="500"/>
                                        <p:tgtEl>
                                          <p:spTgt spid="21507">
                                            <p:txEl>
                                              <p:pRg st="4" end="4"/>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1507">
                                            <p:txEl>
                                              <p:pRg st="5" end="5"/>
                                            </p:txEl>
                                          </p:spTgt>
                                        </p:tgtEl>
                                        <p:attrNameLst>
                                          <p:attrName>style.visibility</p:attrName>
                                        </p:attrNameLst>
                                      </p:cBhvr>
                                      <p:to>
                                        <p:strVal val="visible"/>
                                      </p:to>
                                    </p:set>
                                    <p:animEffect transition="in" filter="blinds(horizontal)">
                                      <p:cBhvr>
                                        <p:cTn id="18" dur="500"/>
                                        <p:tgtEl>
                                          <p:spTgt spid="21507">
                                            <p:txEl>
                                              <p:pRg st="5" end="5"/>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21507">
                                            <p:txEl>
                                              <p:pRg st="6" end="6"/>
                                            </p:txEl>
                                          </p:spTgt>
                                        </p:tgtEl>
                                        <p:attrNameLst>
                                          <p:attrName>style.visibility</p:attrName>
                                        </p:attrNameLst>
                                      </p:cBhvr>
                                      <p:to>
                                        <p:strVal val="visible"/>
                                      </p:to>
                                    </p:set>
                                    <p:animEffect transition="in" filter="blinds(horizontal)">
                                      <p:cBhvr>
                                        <p:cTn id="21" dur="500"/>
                                        <p:tgtEl>
                                          <p:spTgt spid="21507">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21507">
                                            <p:txEl>
                                              <p:pRg st="7" end="7"/>
                                            </p:txEl>
                                          </p:spTgt>
                                        </p:tgtEl>
                                        <p:attrNameLst>
                                          <p:attrName>style.visibility</p:attrName>
                                        </p:attrNameLst>
                                      </p:cBhvr>
                                      <p:to>
                                        <p:strVal val="visible"/>
                                      </p:to>
                                    </p:set>
                                    <p:animEffect transition="in" filter="blinds(horizontal)">
                                      <p:cBhvr>
                                        <p:cTn id="26" dur="500"/>
                                        <p:tgtEl>
                                          <p:spTgt spid="21507">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21507">
                                            <p:txEl>
                                              <p:pRg st="8" end="8"/>
                                            </p:txEl>
                                          </p:spTgt>
                                        </p:tgtEl>
                                        <p:attrNameLst>
                                          <p:attrName>style.visibility</p:attrName>
                                        </p:attrNameLst>
                                      </p:cBhvr>
                                      <p:to>
                                        <p:strVal val="visible"/>
                                      </p:to>
                                    </p:set>
                                    <p:animEffect transition="in" filter="blinds(horizontal)">
                                      <p:cBhvr>
                                        <p:cTn id="31" dur="500"/>
                                        <p:tgtEl>
                                          <p:spTgt spid="2150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5"/>
          <p:cNvSpPr>
            <a:spLocks noGrp="1"/>
          </p:cNvSpPr>
          <p:nvPr>
            <p:ph type="sldNum" sz="quarter" idx="12"/>
          </p:nvPr>
        </p:nvSpPr>
        <p:spPr/>
        <p:txBody>
          <a:bodyPr/>
          <a:lstStyle/>
          <a:p>
            <a:fld id="{A681B803-7434-4047-ABE4-3D562B35E9D5}" type="slidenum">
              <a:rPr lang="he-IL" altLang="en-US"/>
              <a:pPr/>
              <a:t>17</a:t>
            </a:fld>
            <a:endParaRPr lang="en-US" altLang="en-US"/>
          </a:p>
        </p:txBody>
      </p:sp>
      <p:sp>
        <p:nvSpPr>
          <p:cNvPr id="52226" name="Rectangle 2"/>
          <p:cNvSpPr>
            <a:spLocks noGrp="1" noChangeArrowheads="1"/>
          </p:cNvSpPr>
          <p:nvPr>
            <p:ph type="title"/>
          </p:nvPr>
        </p:nvSpPr>
        <p:spPr/>
        <p:txBody>
          <a:bodyPr/>
          <a:lstStyle/>
          <a:p>
            <a:r>
              <a:rPr lang="en-US"/>
              <a:t>Example 2</a:t>
            </a:r>
          </a:p>
        </p:txBody>
      </p:sp>
      <p:sp>
        <p:nvSpPr>
          <p:cNvPr id="52227" name="Rectangle 3"/>
          <p:cNvSpPr>
            <a:spLocks noGrp="1" noChangeArrowheads="1"/>
          </p:cNvSpPr>
          <p:nvPr>
            <p:ph type="body" idx="1"/>
          </p:nvPr>
        </p:nvSpPr>
        <p:spPr/>
        <p:txBody>
          <a:bodyPr/>
          <a:lstStyle/>
          <a:p>
            <a:r>
              <a:rPr lang="en-US"/>
              <a:t>Let </a:t>
            </a:r>
            <a:r>
              <a:rPr lang="en-US">
                <a:solidFill>
                  <a:schemeClr val="tx1"/>
                </a:solidFill>
                <a:latin typeface="Symbol" pitchFamily="18" charset="2"/>
                <a:sym typeface="Symbol" pitchFamily="18" charset="2"/>
              </a:rPr>
              <a:t></a:t>
            </a:r>
            <a:r>
              <a:rPr lang="en-US">
                <a:solidFill>
                  <a:schemeClr val="tx1"/>
                </a:solidFill>
              </a:rPr>
              <a:t> = {</a:t>
            </a:r>
            <a:r>
              <a:rPr lang="en-US"/>
              <a:t>‘</a:t>
            </a:r>
            <a:r>
              <a:rPr lang="en-US">
                <a:solidFill>
                  <a:schemeClr val="tx1"/>
                </a:solidFill>
              </a:rPr>
              <a:t>&lt;</a:t>
            </a:r>
            <a:r>
              <a:rPr lang="en-US"/>
              <a:t>’</a:t>
            </a:r>
            <a:r>
              <a:rPr lang="en-US">
                <a:solidFill>
                  <a:schemeClr val="tx1"/>
                </a:solidFill>
              </a:rPr>
              <a:t>}</a:t>
            </a:r>
          </a:p>
          <a:p>
            <a:r>
              <a:rPr lang="en-US"/>
              <a:t>Consider the </a:t>
            </a:r>
            <a:r>
              <a:rPr lang="en-US">
                <a:solidFill>
                  <a:schemeClr val="tx1"/>
                </a:solidFill>
                <a:latin typeface="Symbol" pitchFamily="18" charset="2"/>
                <a:sym typeface="Symbol" pitchFamily="18" charset="2"/>
              </a:rPr>
              <a:t></a:t>
            </a:r>
            <a:r>
              <a:rPr lang="en-US"/>
              <a:t>-formula </a:t>
            </a:r>
            <a:r>
              <a:rPr lang="en-US">
                <a:solidFill>
                  <a:schemeClr val="tx1"/>
                </a:solidFill>
                <a:latin typeface="cmmi10" pitchFamily="34" charset="0"/>
              </a:rPr>
              <a:t>Á</a:t>
            </a:r>
            <a:r>
              <a:rPr lang="en-US">
                <a:solidFill>
                  <a:schemeClr val="tx1"/>
                </a:solidFill>
              </a:rPr>
              <a:t>: </a:t>
            </a:r>
            <a:r>
              <a:rPr lang="en-US">
                <a:solidFill>
                  <a:schemeClr val="tx1"/>
                </a:solidFill>
                <a:latin typeface="cmsy10" pitchFamily="34" charset="0"/>
              </a:rPr>
              <a:t>8</a:t>
            </a:r>
            <a:r>
              <a:rPr lang="en-US">
                <a:solidFill>
                  <a:schemeClr val="tx1"/>
                </a:solidFill>
              </a:rPr>
              <a:t>x </a:t>
            </a:r>
            <a:r>
              <a:rPr lang="en-US">
                <a:solidFill>
                  <a:schemeClr val="tx1"/>
                </a:solidFill>
                <a:latin typeface="cmsy10" pitchFamily="34" charset="0"/>
              </a:rPr>
              <a:t>9</a:t>
            </a:r>
            <a:r>
              <a:rPr lang="en-US">
                <a:solidFill>
                  <a:schemeClr val="tx1"/>
                </a:solidFill>
              </a:rPr>
              <a:t>y. y &lt; x</a:t>
            </a:r>
          </a:p>
          <a:p>
            <a:r>
              <a:rPr lang="en-US"/>
              <a:t>Consider the theory</a:t>
            </a:r>
            <a:r>
              <a:rPr lang="en-US">
                <a:solidFill>
                  <a:schemeClr val="tx1"/>
                </a:solidFill>
              </a:rPr>
              <a:t> T</a:t>
            </a:r>
            <a:r>
              <a:rPr lang="en-US"/>
              <a:t>:</a:t>
            </a:r>
          </a:p>
          <a:p>
            <a:pPr lvl="1"/>
            <a:r>
              <a:rPr lang="en-US"/>
              <a:t> </a:t>
            </a:r>
            <a:r>
              <a:rPr lang="en-US">
                <a:solidFill>
                  <a:schemeClr val="tx1"/>
                </a:solidFill>
                <a:latin typeface="cmsy10" pitchFamily="34" charset="0"/>
              </a:rPr>
              <a:t>8</a:t>
            </a:r>
            <a:r>
              <a:rPr lang="en-US">
                <a:solidFill>
                  <a:schemeClr val="tx1"/>
                </a:solidFill>
              </a:rPr>
              <a:t>x,y,z. x &lt; y </a:t>
            </a:r>
            <a:r>
              <a:rPr lang="en-US">
                <a:solidFill>
                  <a:schemeClr val="tx1"/>
                </a:solidFill>
                <a:latin typeface="cmsy10" pitchFamily="34" charset="0"/>
              </a:rPr>
              <a:t>Æ</a:t>
            </a:r>
            <a:r>
              <a:rPr lang="en-US">
                <a:solidFill>
                  <a:schemeClr val="tx1"/>
                </a:solidFill>
              </a:rPr>
              <a:t> y &lt; z → x &lt; z</a:t>
            </a:r>
            <a:r>
              <a:rPr lang="en-US"/>
              <a:t>	(transitivity)</a:t>
            </a:r>
          </a:p>
          <a:p>
            <a:pPr lvl="1"/>
            <a:r>
              <a:rPr lang="en-US"/>
              <a:t> </a:t>
            </a:r>
            <a:r>
              <a:rPr lang="en-US">
                <a:solidFill>
                  <a:schemeClr val="tx1"/>
                </a:solidFill>
                <a:latin typeface="cmsy10" pitchFamily="34" charset="0"/>
              </a:rPr>
              <a:t>8</a:t>
            </a:r>
            <a:r>
              <a:rPr lang="en-US">
                <a:solidFill>
                  <a:schemeClr val="tx1"/>
                </a:solidFill>
              </a:rPr>
              <a:t>x,y. x &lt; y → </a:t>
            </a:r>
            <a:r>
              <a:rPr lang="en-US">
                <a:solidFill>
                  <a:schemeClr val="tx1"/>
                </a:solidFill>
                <a:latin typeface="cmsy10" pitchFamily="34" charset="0"/>
              </a:rPr>
              <a:t>:</a:t>
            </a:r>
            <a:r>
              <a:rPr lang="en-US">
                <a:solidFill>
                  <a:schemeClr val="tx1"/>
                </a:solidFill>
              </a:rPr>
              <a:t>(y &lt; x)	</a:t>
            </a:r>
            <a:r>
              <a:rPr lang="en-US"/>
              <a:t>	(anti-symmetry)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5"/>
          <p:cNvSpPr>
            <a:spLocks noGrp="1"/>
          </p:cNvSpPr>
          <p:nvPr>
            <p:ph type="sldNum" sz="quarter" idx="12"/>
          </p:nvPr>
        </p:nvSpPr>
        <p:spPr/>
        <p:txBody>
          <a:bodyPr/>
          <a:lstStyle/>
          <a:p>
            <a:fld id="{6DE55CC1-6F0F-4611-93E3-787A9457FABC}" type="slidenum">
              <a:rPr lang="he-IL" altLang="en-US"/>
              <a:pPr/>
              <a:t>18</a:t>
            </a:fld>
            <a:endParaRPr lang="en-US" altLang="en-US"/>
          </a:p>
        </p:txBody>
      </p:sp>
      <p:sp>
        <p:nvSpPr>
          <p:cNvPr id="53250" name="Rectangle 2"/>
          <p:cNvSpPr>
            <a:spLocks noGrp="1" noChangeArrowheads="1"/>
          </p:cNvSpPr>
          <p:nvPr>
            <p:ph type="title"/>
          </p:nvPr>
        </p:nvSpPr>
        <p:spPr/>
        <p:txBody>
          <a:bodyPr/>
          <a:lstStyle/>
          <a:p>
            <a:r>
              <a:rPr lang="en-US"/>
              <a:t>Example 2 (cont’d)</a:t>
            </a:r>
          </a:p>
        </p:txBody>
      </p:sp>
      <p:sp>
        <p:nvSpPr>
          <p:cNvPr id="53251" name="Rectangle 3"/>
          <p:cNvSpPr>
            <a:spLocks noGrp="1" noChangeArrowheads="1"/>
          </p:cNvSpPr>
          <p:nvPr>
            <p:ph type="body" idx="1"/>
          </p:nvPr>
        </p:nvSpPr>
        <p:spPr/>
        <p:txBody>
          <a:bodyPr/>
          <a:lstStyle/>
          <a:p>
            <a:r>
              <a:rPr lang="en-US">
                <a:latin typeface="Garamond" pitchFamily="18" charset="0"/>
              </a:rPr>
              <a:t>Recall</a:t>
            </a:r>
            <a:r>
              <a:rPr lang="en-US">
                <a:solidFill>
                  <a:schemeClr val="tx1"/>
                </a:solidFill>
                <a:latin typeface="Garamond" pitchFamily="18" charset="0"/>
              </a:rPr>
              <a:t>: </a:t>
            </a:r>
            <a:r>
              <a:rPr lang="en-US">
                <a:solidFill>
                  <a:schemeClr val="tx1"/>
                </a:solidFill>
                <a:latin typeface="cmmi10" pitchFamily="34" charset="0"/>
              </a:rPr>
              <a:t>Á</a:t>
            </a:r>
            <a:r>
              <a:rPr lang="en-US">
                <a:solidFill>
                  <a:schemeClr val="tx1"/>
                </a:solidFill>
              </a:rPr>
              <a:t>: </a:t>
            </a:r>
            <a:r>
              <a:rPr lang="en-US">
                <a:solidFill>
                  <a:schemeClr val="tx1"/>
                </a:solidFill>
                <a:latin typeface="cmsy10" pitchFamily="34" charset="0"/>
              </a:rPr>
              <a:t>8</a:t>
            </a:r>
            <a:r>
              <a:rPr lang="en-US">
                <a:solidFill>
                  <a:schemeClr val="tx1"/>
                </a:solidFill>
              </a:rPr>
              <a:t>x </a:t>
            </a:r>
            <a:r>
              <a:rPr lang="en-US">
                <a:solidFill>
                  <a:schemeClr val="tx1"/>
                </a:solidFill>
                <a:latin typeface="cmsy10" pitchFamily="34" charset="0"/>
              </a:rPr>
              <a:t>9</a:t>
            </a:r>
            <a:r>
              <a:rPr lang="en-US">
                <a:solidFill>
                  <a:schemeClr val="tx1"/>
                </a:solidFill>
              </a:rPr>
              <a:t>y. y &lt; x</a:t>
            </a:r>
          </a:p>
          <a:p>
            <a:endParaRPr lang="en-US"/>
          </a:p>
          <a:p>
            <a:r>
              <a:rPr lang="en-US"/>
              <a:t>Is </a:t>
            </a:r>
            <a:r>
              <a:rPr lang="en-US">
                <a:solidFill>
                  <a:schemeClr val="tx1"/>
                </a:solidFill>
                <a:latin typeface="cmmi10" pitchFamily="34" charset="0"/>
              </a:rPr>
              <a:t>Á</a:t>
            </a:r>
            <a:r>
              <a:rPr lang="en-US"/>
              <a:t> </a:t>
            </a:r>
            <a:r>
              <a:rPr lang="en-US">
                <a:solidFill>
                  <a:schemeClr val="tx1"/>
                </a:solidFill>
              </a:rPr>
              <a:t>T</a:t>
            </a:r>
            <a:r>
              <a:rPr lang="en-US"/>
              <a:t>-satisfiable? </a:t>
            </a:r>
          </a:p>
          <a:p>
            <a:r>
              <a:rPr lang="en-US"/>
              <a:t>We will show a model for it.</a:t>
            </a:r>
          </a:p>
          <a:p>
            <a:pPr lvl="1"/>
            <a:r>
              <a:rPr lang="en-US"/>
              <a:t>Domain: </a:t>
            </a:r>
            <a:r>
              <a:rPr lang="en-US">
                <a:solidFill>
                  <a:schemeClr val="tx1"/>
                </a:solidFill>
                <a:latin typeface="cmsy10" pitchFamily="34" charset="0"/>
              </a:rPr>
              <a:t>Z</a:t>
            </a:r>
          </a:p>
          <a:p>
            <a:pPr lvl="1"/>
            <a:r>
              <a:rPr lang="en-US">
                <a:solidFill>
                  <a:schemeClr val="tx1"/>
                </a:solidFill>
              </a:rPr>
              <a:t>‘&lt;’ </a:t>
            </a:r>
            <a:r>
              <a:rPr lang="en-US">
                <a:solidFill>
                  <a:schemeClr val="tx1"/>
                </a:solidFill>
                <a:latin typeface="MT Extra" pitchFamily="18" charset="2"/>
                <a:sym typeface="MT Extra" pitchFamily="18" charset="2"/>
              </a:rPr>
              <a:t></a:t>
            </a:r>
            <a:r>
              <a:rPr lang="en-US">
                <a:solidFill>
                  <a:schemeClr val="tx1"/>
                </a:solidFill>
              </a:rPr>
              <a:t> &lt;</a:t>
            </a:r>
          </a:p>
          <a:p>
            <a:r>
              <a:rPr lang="en-US"/>
              <a:t>Is </a:t>
            </a:r>
            <a:r>
              <a:rPr lang="en-US">
                <a:solidFill>
                  <a:schemeClr val="tx1"/>
                </a:solidFill>
                <a:latin typeface="cmmi10" pitchFamily="34" charset="0"/>
              </a:rPr>
              <a:t>Á</a:t>
            </a:r>
            <a:r>
              <a:rPr lang="en-US">
                <a:solidFill>
                  <a:schemeClr val="tx1"/>
                </a:solidFill>
              </a:rPr>
              <a:t> T</a:t>
            </a:r>
            <a:r>
              <a:rPr lang="en-US"/>
              <a:t>-valid ?</a:t>
            </a:r>
          </a:p>
          <a:p>
            <a:r>
              <a:rPr lang="en-US"/>
              <a:t>We will show a structure to the contrary</a:t>
            </a:r>
          </a:p>
          <a:p>
            <a:pPr lvl="1"/>
            <a:r>
              <a:rPr lang="en-US"/>
              <a:t>Domain: </a:t>
            </a:r>
            <a:r>
              <a:rPr lang="en-US">
                <a:solidFill>
                  <a:schemeClr val="tx1"/>
                </a:solidFill>
                <a:latin typeface="cmsy10" pitchFamily="34" charset="0"/>
              </a:rPr>
              <a:t>N</a:t>
            </a:r>
            <a:r>
              <a:rPr lang="en-US" baseline="-25000">
                <a:solidFill>
                  <a:schemeClr val="tx1"/>
                </a:solidFill>
              </a:rPr>
              <a:t>0</a:t>
            </a:r>
            <a:endParaRPr lang="en-US">
              <a:solidFill>
                <a:schemeClr val="tx1"/>
              </a:solidFill>
            </a:endParaRPr>
          </a:p>
          <a:p>
            <a:pPr lvl="1"/>
            <a:r>
              <a:rPr lang="en-US">
                <a:solidFill>
                  <a:schemeClr val="tx1"/>
                </a:solidFill>
              </a:rPr>
              <a:t>‘&lt;’ </a:t>
            </a:r>
            <a:r>
              <a:rPr lang="en-US">
                <a:solidFill>
                  <a:schemeClr val="tx1"/>
                </a:solidFill>
                <a:latin typeface="MT Extra" pitchFamily="18" charset="2"/>
                <a:sym typeface="MT Extra" pitchFamily="18" charset="2"/>
              </a:rPr>
              <a:t></a:t>
            </a:r>
            <a:r>
              <a:rPr lang="en-US">
                <a:solidFill>
                  <a:schemeClr val="tx1"/>
                </a:solidFill>
              </a:rPr>
              <a:t> &lt;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3251">
                                            <p:txEl>
                                              <p:pRg st="3" end="3"/>
                                            </p:txEl>
                                          </p:spTgt>
                                        </p:tgtEl>
                                        <p:attrNameLst>
                                          <p:attrName>style.visibility</p:attrName>
                                        </p:attrNameLst>
                                      </p:cBhvr>
                                      <p:to>
                                        <p:strVal val="visible"/>
                                      </p:to>
                                    </p:set>
                                    <p:animEffect transition="in" filter="blinds(horizontal)">
                                      <p:cBhvr>
                                        <p:cTn id="7" dur="500"/>
                                        <p:tgtEl>
                                          <p:spTgt spid="53251">
                                            <p:txEl>
                                              <p:pRg st="3" end="3"/>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3251">
                                            <p:txEl>
                                              <p:pRg st="4" end="4"/>
                                            </p:txEl>
                                          </p:spTgt>
                                        </p:tgtEl>
                                        <p:attrNameLst>
                                          <p:attrName>style.visibility</p:attrName>
                                        </p:attrNameLst>
                                      </p:cBhvr>
                                      <p:to>
                                        <p:strVal val="visible"/>
                                      </p:to>
                                    </p:set>
                                    <p:animEffect transition="in" filter="blinds(horizontal)">
                                      <p:cBhvr>
                                        <p:cTn id="10" dur="500"/>
                                        <p:tgtEl>
                                          <p:spTgt spid="53251">
                                            <p:txEl>
                                              <p:pRg st="4" end="4"/>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3251">
                                            <p:txEl>
                                              <p:pRg st="5" end="5"/>
                                            </p:txEl>
                                          </p:spTgt>
                                        </p:tgtEl>
                                        <p:attrNameLst>
                                          <p:attrName>style.visibility</p:attrName>
                                        </p:attrNameLst>
                                      </p:cBhvr>
                                      <p:to>
                                        <p:strVal val="visible"/>
                                      </p:to>
                                    </p:set>
                                    <p:animEffect transition="in" filter="blinds(horizontal)">
                                      <p:cBhvr>
                                        <p:cTn id="13" dur="500"/>
                                        <p:tgtEl>
                                          <p:spTgt spid="53251">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53251">
                                            <p:txEl>
                                              <p:pRg st="6" end="6"/>
                                            </p:txEl>
                                          </p:spTgt>
                                        </p:tgtEl>
                                        <p:attrNameLst>
                                          <p:attrName>style.visibility</p:attrName>
                                        </p:attrNameLst>
                                      </p:cBhvr>
                                      <p:to>
                                        <p:strVal val="visible"/>
                                      </p:to>
                                    </p:set>
                                    <p:animEffect transition="in" filter="blinds(horizontal)">
                                      <p:cBhvr>
                                        <p:cTn id="18" dur="500"/>
                                        <p:tgtEl>
                                          <p:spTgt spid="53251">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53251">
                                            <p:txEl>
                                              <p:pRg st="7" end="7"/>
                                            </p:txEl>
                                          </p:spTgt>
                                        </p:tgtEl>
                                        <p:attrNameLst>
                                          <p:attrName>style.visibility</p:attrName>
                                        </p:attrNameLst>
                                      </p:cBhvr>
                                      <p:to>
                                        <p:strVal val="visible"/>
                                      </p:to>
                                    </p:set>
                                    <p:animEffect transition="in" filter="blinds(horizontal)">
                                      <p:cBhvr>
                                        <p:cTn id="23" dur="500"/>
                                        <p:tgtEl>
                                          <p:spTgt spid="53251">
                                            <p:txEl>
                                              <p:pRg st="7" end="7"/>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53251">
                                            <p:txEl>
                                              <p:pRg st="8" end="8"/>
                                            </p:txEl>
                                          </p:spTgt>
                                        </p:tgtEl>
                                        <p:attrNameLst>
                                          <p:attrName>style.visibility</p:attrName>
                                        </p:attrNameLst>
                                      </p:cBhvr>
                                      <p:to>
                                        <p:strVal val="visible"/>
                                      </p:to>
                                    </p:set>
                                    <p:animEffect transition="in" filter="blinds(horizontal)">
                                      <p:cBhvr>
                                        <p:cTn id="26" dur="500"/>
                                        <p:tgtEl>
                                          <p:spTgt spid="53251">
                                            <p:txEl>
                                              <p:pRg st="8" end="8"/>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53251">
                                            <p:txEl>
                                              <p:pRg st="9" end="9"/>
                                            </p:txEl>
                                          </p:spTgt>
                                        </p:tgtEl>
                                        <p:attrNameLst>
                                          <p:attrName>style.visibility</p:attrName>
                                        </p:attrNameLst>
                                      </p:cBhvr>
                                      <p:to>
                                        <p:strVal val="visible"/>
                                      </p:to>
                                    </p:set>
                                    <p:animEffect transition="in" filter="blinds(horizontal)">
                                      <p:cBhvr>
                                        <p:cTn id="29" dur="500"/>
                                        <p:tgtEl>
                                          <p:spTgt spid="5325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5"/>
          <p:cNvSpPr>
            <a:spLocks noGrp="1"/>
          </p:cNvSpPr>
          <p:nvPr>
            <p:ph type="sldNum" sz="quarter" idx="12"/>
          </p:nvPr>
        </p:nvSpPr>
        <p:spPr/>
        <p:txBody>
          <a:bodyPr/>
          <a:lstStyle/>
          <a:p>
            <a:fld id="{B9E20AA3-21D6-478E-88EE-5F732452CCD3}" type="slidenum">
              <a:rPr lang="he-IL" altLang="en-US"/>
              <a:pPr/>
              <a:t>19</a:t>
            </a:fld>
            <a:endParaRPr lang="en-US" altLang="en-US"/>
          </a:p>
        </p:txBody>
      </p:sp>
      <p:sp>
        <p:nvSpPr>
          <p:cNvPr id="22530" name="Rectangle 2"/>
          <p:cNvSpPr>
            <a:spLocks noGrp="1" noChangeArrowheads="1"/>
          </p:cNvSpPr>
          <p:nvPr>
            <p:ph type="title"/>
          </p:nvPr>
        </p:nvSpPr>
        <p:spPr/>
        <p:txBody>
          <a:bodyPr/>
          <a:lstStyle/>
          <a:p>
            <a:r>
              <a:rPr lang="en-US"/>
              <a:t>Fragments</a:t>
            </a:r>
          </a:p>
        </p:txBody>
      </p:sp>
      <p:sp>
        <p:nvSpPr>
          <p:cNvPr id="22531" name="Rectangle 3"/>
          <p:cNvSpPr>
            <a:spLocks noGrp="1" noChangeArrowheads="1"/>
          </p:cNvSpPr>
          <p:nvPr>
            <p:ph type="body" idx="1"/>
          </p:nvPr>
        </p:nvSpPr>
        <p:spPr/>
        <p:txBody>
          <a:bodyPr/>
          <a:lstStyle/>
          <a:p>
            <a:r>
              <a:rPr lang="en-US"/>
              <a:t>So far we only restricted the nonlogical symbols.</a:t>
            </a:r>
          </a:p>
          <a:p>
            <a:r>
              <a:rPr lang="en-US"/>
              <a:t>Sometimes we want to restrict the grammar and the logical symbols that we can use as well. </a:t>
            </a:r>
          </a:p>
          <a:p>
            <a:r>
              <a:rPr lang="en-US"/>
              <a:t>These are called </a:t>
            </a:r>
            <a:r>
              <a:rPr lang="en-US">
                <a:solidFill>
                  <a:srgbClr val="12BDD4"/>
                </a:solidFill>
              </a:rPr>
              <a:t>logic fragments</a:t>
            </a:r>
            <a:r>
              <a:rPr lang="en-US"/>
              <a:t>. </a:t>
            </a:r>
          </a:p>
          <a:p>
            <a:r>
              <a:rPr lang="en-US"/>
              <a:t>Examples:</a:t>
            </a:r>
          </a:p>
          <a:p>
            <a:pPr lvl="1"/>
            <a:r>
              <a:rPr lang="en-US"/>
              <a:t>The </a:t>
            </a:r>
            <a:r>
              <a:rPr lang="en-US">
                <a:solidFill>
                  <a:srgbClr val="12BDD4"/>
                </a:solidFill>
              </a:rPr>
              <a:t>quantifier-free fragment</a:t>
            </a:r>
            <a:r>
              <a:rPr lang="en-US"/>
              <a:t> over </a:t>
            </a:r>
            <a:r>
              <a:rPr lang="en-US">
                <a:solidFill>
                  <a:schemeClr val="tx1"/>
                </a:solidFill>
                <a:latin typeface="Symbol" pitchFamily="18" charset="2"/>
                <a:sym typeface="Symbol" pitchFamily="18" charset="2"/>
              </a:rPr>
              <a:t></a:t>
            </a:r>
            <a:r>
              <a:rPr lang="en-US">
                <a:solidFill>
                  <a:schemeClr val="tx1"/>
                </a:solidFill>
              </a:rPr>
              <a:t> = {</a:t>
            </a:r>
            <a:r>
              <a:rPr lang="en-US"/>
              <a:t>‘</a:t>
            </a:r>
            <a:r>
              <a:rPr lang="en-US">
                <a:solidFill>
                  <a:schemeClr val="tx1"/>
                </a:solidFill>
              </a:rPr>
              <a:t>=</a:t>
            </a:r>
            <a:r>
              <a:rPr lang="en-US"/>
              <a:t>’</a:t>
            </a:r>
            <a:r>
              <a:rPr lang="en-US">
                <a:solidFill>
                  <a:schemeClr val="tx1"/>
                </a:solidFill>
              </a:rPr>
              <a:t>, </a:t>
            </a:r>
            <a:r>
              <a:rPr lang="en-US"/>
              <a:t>‘</a:t>
            </a:r>
            <a:r>
              <a:rPr lang="en-US">
                <a:solidFill>
                  <a:schemeClr val="tx1"/>
                </a:solidFill>
              </a:rPr>
              <a:t>+</a:t>
            </a:r>
            <a:r>
              <a:rPr lang="en-US"/>
              <a:t>’</a:t>
            </a:r>
            <a:r>
              <a:rPr lang="en-US">
                <a:solidFill>
                  <a:schemeClr val="tx1"/>
                </a:solidFill>
              </a:rPr>
              <a:t>,0,1}</a:t>
            </a:r>
          </a:p>
          <a:p>
            <a:pPr lvl="1"/>
            <a:r>
              <a:rPr lang="en-US"/>
              <a:t>The </a:t>
            </a:r>
            <a:r>
              <a:rPr lang="en-US">
                <a:solidFill>
                  <a:srgbClr val="12BDD4"/>
                </a:solidFill>
              </a:rPr>
              <a:t>conjunctive fragment</a:t>
            </a:r>
            <a:r>
              <a:rPr lang="en-US"/>
              <a:t> over  </a:t>
            </a:r>
            <a:r>
              <a:rPr lang="en-US">
                <a:solidFill>
                  <a:schemeClr val="tx1"/>
                </a:solidFill>
                <a:latin typeface="Symbol" pitchFamily="18" charset="2"/>
                <a:sym typeface="Symbol" pitchFamily="18" charset="2"/>
              </a:rPr>
              <a:t></a:t>
            </a:r>
            <a:r>
              <a:rPr lang="en-US">
                <a:solidFill>
                  <a:schemeClr val="tx1"/>
                </a:solidFill>
              </a:rPr>
              <a:t> = {</a:t>
            </a:r>
            <a:r>
              <a:rPr lang="en-US"/>
              <a:t>‘</a:t>
            </a:r>
            <a:r>
              <a:rPr lang="en-US">
                <a:solidFill>
                  <a:schemeClr val="tx1"/>
                </a:solidFill>
              </a:rPr>
              <a:t>=</a:t>
            </a:r>
            <a:r>
              <a:rPr lang="en-US"/>
              <a:t>’</a:t>
            </a:r>
            <a:r>
              <a:rPr lang="en-US">
                <a:solidFill>
                  <a:schemeClr val="tx1"/>
                </a:solidFill>
              </a:rPr>
              <a:t>, </a:t>
            </a:r>
            <a:r>
              <a:rPr lang="en-US"/>
              <a:t>‘</a:t>
            </a:r>
            <a:r>
              <a:rPr lang="en-US">
                <a:solidFill>
                  <a:schemeClr val="tx1"/>
                </a:solidFill>
              </a:rPr>
              <a:t>+</a:t>
            </a:r>
            <a:r>
              <a:rPr lang="en-US"/>
              <a:t>’</a:t>
            </a:r>
            <a:r>
              <a:rPr lang="en-US">
                <a:solidFill>
                  <a:schemeClr val="tx1"/>
                </a:solidFill>
              </a:rPr>
              <a:t>,0,1}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531">
                                            <p:txEl>
                                              <p:pRg st="1" end="1"/>
                                            </p:txEl>
                                          </p:spTgt>
                                        </p:tgtEl>
                                        <p:attrNameLst>
                                          <p:attrName>style.visibility</p:attrName>
                                        </p:attrNameLst>
                                      </p:cBhvr>
                                      <p:to>
                                        <p:strVal val="visible"/>
                                      </p:to>
                                    </p:set>
                                    <p:animEffect transition="in" filter="blinds(horizontal)">
                                      <p:cBhvr>
                                        <p:cTn id="7" dur="500"/>
                                        <p:tgtEl>
                                          <p:spTgt spid="2253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531">
                                            <p:txEl>
                                              <p:pRg st="2" end="2"/>
                                            </p:txEl>
                                          </p:spTgt>
                                        </p:tgtEl>
                                        <p:attrNameLst>
                                          <p:attrName>style.visibility</p:attrName>
                                        </p:attrNameLst>
                                      </p:cBhvr>
                                      <p:to>
                                        <p:strVal val="visible"/>
                                      </p:to>
                                    </p:set>
                                    <p:animEffect transition="in" filter="blinds(horizontal)">
                                      <p:cBhvr>
                                        <p:cTn id="12" dur="500"/>
                                        <p:tgtEl>
                                          <p:spTgt spid="2253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2531">
                                            <p:txEl>
                                              <p:pRg st="3" end="3"/>
                                            </p:txEl>
                                          </p:spTgt>
                                        </p:tgtEl>
                                        <p:attrNameLst>
                                          <p:attrName>style.visibility</p:attrName>
                                        </p:attrNameLst>
                                      </p:cBhvr>
                                      <p:to>
                                        <p:strVal val="visible"/>
                                      </p:to>
                                    </p:set>
                                    <p:animEffect transition="in" filter="blinds(horizontal)">
                                      <p:cBhvr>
                                        <p:cTn id="17" dur="500"/>
                                        <p:tgtEl>
                                          <p:spTgt spid="22531">
                                            <p:txEl>
                                              <p:pRg st="3" end="3"/>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22531">
                                            <p:txEl>
                                              <p:pRg st="4" end="4"/>
                                            </p:txEl>
                                          </p:spTgt>
                                        </p:tgtEl>
                                        <p:attrNameLst>
                                          <p:attrName>style.visibility</p:attrName>
                                        </p:attrNameLst>
                                      </p:cBhvr>
                                      <p:to>
                                        <p:strVal val="visible"/>
                                      </p:to>
                                    </p:set>
                                    <p:animEffect transition="in" filter="blinds(horizontal)">
                                      <p:cBhvr>
                                        <p:cTn id="20" dur="500"/>
                                        <p:tgtEl>
                                          <p:spTgt spid="22531">
                                            <p:txEl>
                                              <p:pRg st="4" end="4"/>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22531">
                                            <p:txEl>
                                              <p:pRg st="5" end="5"/>
                                            </p:txEl>
                                          </p:spTgt>
                                        </p:tgtEl>
                                        <p:attrNameLst>
                                          <p:attrName>style.visibility</p:attrName>
                                        </p:attrNameLst>
                                      </p:cBhvr>
                                      <p:to>
                                        <p:strVal val="visible"/>
                                      </p:to>
                                    </p:set>
                                    <p:animEffect transition="in" filter="blinds(horizontal)">
                                      <p:cBhvr>
                                        <p:cTn id="23" dur="500"/>
                                        <p:tgtEl>
                                          <p:spTgt spid="2253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defRPr/>
            </a:pPr>
            <a:r>
              <a:rPr lang="en-US" altLang="ko-KR" dirty="0" smtClean="0"/>
              <a:t>Prelude: Syntax </a:t>
            </a:r>
            <a:r>
              <a:rPr lang="en-US" altLang="ko-KR" dirty="0" err="1" smtClean="0"/>
              <a:t>v.s</a:t>
            </a:r>
            <a:r>
              <a:rPr lang="en-US" altLang="ko-KR" dirty="0" smtClean="0"/>
              <a:t>. Semantic in Logic Framework  </a:t>
            </a:r>
            <a:endParaRPr lang="en-US" altLang="ko-KR" dirty="0"/>
          </a:p>
        </p:txBody>
      </p:sp>
      <p:sp>
        <p:nvSpPr>
          <p:cNvPr id="9219" name="Rectangle 3"/>
          <p:cNvSpPr>
            <a:spLocks noGrp="1" noChangeArrowheads="1"/>
          </p:cNvSpPr>
          <p:nvPr>
            <p:ph idx="1"/>
          </p:nvPr>
        </p:nvSpPr>
        <p:spPr>
          <a:xfrm>
            <a:off x="468313" y="765175"/>
            <a:ext cx="8229600" cy="5184775"/>
          </a:xfrm>
        </p:spPr>
        <p:txBody>
          <a:bodyPr/>
          <a:lstStyle/>
          <a:p>
            <a:pPr eaLnBrk="1" hangingPunct="1"/>
            <a:r>
              <a:rPr lang="en-US" altLang="ko-KR" smtClean="0"/>
              <a:t>An example of small language</a:t>
            </a:r>
          </a:p>
          <a:p>
            <a:pPr lvl="1" eaLnBrk="1" hangingPunct="1"/>
            <a:r>
              <a:rPr lang="en-US" altLang="ko-KR" smtClean="0"/>
              <a:t>Syntax</a:t>
            </a:r>
          </a:p>
          <a:p>
            <a:pPr lvl="2" eaLnBrk="1" hangingPunct="1"/>
            <a:r>
              <a:rPr lang="en-US" altLang="ko-KR" smtClean="0"/>
              <a:t>F := 0 | 1 | F + 1 | 1 + F</a:t>
            </a:r>
          </a:p>
          <a:p>
            <a:pPr lvl="2" eaLnBrk="1" hangingPunct="1"/>
            <a:r>
              <a:rPr lang="en-US" altLang="ko-KR" smtClean="0"/>
              <a:t>Ex. 0, 0+1+1, 1+0+1, but not 0+0</a:t>
            </a:r>
          </a:p>
          <a:p>
            <a:pPr lvl="1" eaLnBrk="1" hangingPunct="1"/>
            <a:r>
              <a:rPr lang="en-US" altLang="ko-KR" smtClean="0"/>
              <a:t>Possible semantics</a:t>
            </a:r>
          </a:p>
          <a:p>
            <a:pPr lvl="2" eaLnBrk="1" hangingPunct="1"/>
            <a:r>
              <a:rPr lang="en-US" altLang="ko-KR" smtClean="0"/>
              <a:t>1 + 1 == 1 + 1 + 0 ?</a:t>
            </a:r>
          </a:p>
          <a:p>
            <a:pPr lvl="3" eaLnBrk="1" hangingPunct="1"/>
            <a:r>
              <a:rPr lang="en-US" altLang="ko-KR" smtClean="0"/>
              <a:t>Yes (interpreting formula as a natural #), </a:t>
            </a:r>
          </a:p>
          <a:p>
            <a:pPr lvl="4" eaLnBrk="1" hangingPunct="1"/>
            <a:r>
              <a:rPr lang="en-US" altLang="ko-KR" smtClean="0"/>
              <a:t>[1 + 1] </a:t>
            </a:r>
            <a:r>
              <a:rPr lang="en-US" altLang="ko-KR" baseline="-25000" smtClean="0"/>
              <a:t>N1</a:t>
            </a:r>
            <a:r>
              <a:rPr lang="en-US" altLang="ko-KR" smtClean="0"/>
              <a:t> = 2, [1 + 1 + 0]</a:t>
            </a:r>
            <a:r>
              <a:rPr lang="en-US" altLang="ko-KR" baseline="-25000" smtClean="0"/>
              <a:t>N1  </a:t>
            </a:r>
            <a:r>
              <a:rPr lang="en-US" altLang="ko-KR" smtClean="0"/>
              <a:t>=2	</a:t>
            </a:r>
            <a:r>
              <a:rPr lang="en-US" altLang="ko-KR" smtClean="0">
                <a:sym typeface="Wingdings" pitchFamily="2" charset="2"/>
              </a:rPr>
              <a:t></a:t>
            </a:r>
            <a:r>
              <a:rPr lang="en-US" altLang="ko-KR" smtClean="0"/>
              <a:t> 1 + 1 =</a:t>
            </a:r>
            <a:r>
              <a:rPr lang="en-US" altLang="ko-KR" baseline="-25000" smtClean="0"/>
              <a:t>N1 </a:t>
            </a:r>
            <a:r>
              <a:rPr lang="en-US" altLang="ko-KR" smtClean="0"/>
              <a:t>1 + 1 + 0</a:t>
            </a:r>
            <a:endParaRPr lang="en-US" altLang="ko-KR" baseline="-25000" smtClean="0"/>
          </a:p>
          <a:p>
            <a:pPr lvl="3" eaLnBrk="1" hangingPunct="1"/>
            <a:r>
              <a:rPr lang="en-US" altLang="ko-KR" smtClean="0"/>
              <a:t>No  (interpreting formula as string),</a:t>
            </a:r>
          </a:p>
          <a:p>
            <a:pPr lvl="4" eaLnBrk="1" hangingPunct="1"/>
            <a:r>
              <a:rPr lang="en-US" altLang="ko-KR" smtClean="0"/>
              <a:t>[1+1] </a:t>
            </a:r>
            <a:r>
              <a:rPr lang="en-US" altLang="ko-KR" baseline="-25000" smtClean="0"/>
              <a:t>S</a:t>
            </a:r>
            <a:r>
              <a:rPr lang="en-US" altLang="ko-KR" smtClean="0"/>
              <a:t>=</a:t>
            </a:r>
            <a:r>
              <a:rPr lang="en-US" altLang="ko-KR" smtClean="0">
                <a:latin typeface="Times New Roman" pitchFamily="18" charset="0"/>
              </a:rPr>
              <a:t>“</a:t>
            </a:r>
            <a:r>
              <a:rPr lang="en-US" altLang="ko-KR" smtClean="0"/>
              <a:t>1+1</a:t>
            </a:r>
            <a:r>
              <a:rPr lang="en-US" altLang="ko-KR" smtClean="0">
                <a:latin typeface="Times New Roman" pitchFamily="18" charset="0"/>
              </a:rPr>
              <a:t>”</a:t>
            </a:r>
            <a:r>
              <a:rPr lang="en-US" altLang="ko-KR" smtClean="0"/>
              <a:t>,[1+1+0]</a:t>
            </a:r>
            <a:r>
              <a:rPr lang="en-US" altLang="ko-KR" baseline="-25000" smtClean="0"/>
              <a:t>S</a:t>
            </a:r>
            <a:r>
              <a:rPr lang="en-US" altLang="ko-KR" smtClean="0"/>
              <a:t>=</a:t>
            </a:r>
            <a:r>
              <a:rPr lang="en-US" altLang="ko-KR" smtClean="0">
                <a:latin typeface="Times New Roman" pitchFamily="18" charset="0"/>
              </a:rPr>
              <a:t>“</a:t>
            </a:r>
            <a:r>
              <a:rPr lang="en-US" altLang="ko-KR" smtClean="0"/>
              <a:t>1+1+0</a:t>
            </a:r>
            <a:r>
              <a:rPr lang="en-US" altLang="ko-KR" smtClean="0">
                <a:latin typeface="Times New Roman" pitchFamily="18" charset="0"/>
              </a:rPr>
              <a:t>”</a:t>
            </a:r>
            <a:r>
              <a:rPr lang="en-US" altLang="ko-KR" smtClean="0">
                <a:sym typeface="Wingdings" pitchFamily="2" charset="2"/>
              </a:rPr>
              <a:t> </a:t>
            </a:r>
            <a:r>
              <a:rPr lang="en-US" altLang="ko-KR" smtClean="0"/>
              <a:t>1+1 !=</a:t>
            </a:r>
            <a:r>
              <a:rPr lang="en-US" altLang="ko-KR" baseline="-25000" smtClean="0"/>
              <a:t>S</a:t>
            </a:r>
            <a:r>
              <a:rPr lang="en-US" altLang="ko-KR" smtClean="0"/>
              <a:t> 1+1+0  </a:t>
            </a:r>
          </a:p>
          <a:p>
            <a:pPr lvl="3" eaLnBrk="1" hangingPunct="1"/>
            <a:r>
              <a:rPr lang="en-US" altLang="ko-KR" smtClean="0"/>
              <a:t>No  (interpreting formula as a natural # of string length)</a:t>
            </a:r>
          </a:p>
          <a:p>
            <a:pPr lvl="4" eaLnBrk="1" hangingPunct="1"/>
            <a:r>
              <a:rPr lang="en-US" altLang="ko-KR" smtClean="0"/>
              <a:t>[1 + 1] </a:t>
            </a:r>
            <a:r>
              <a:rPr lang="en-US" altLang="ko-KR" baseline="-25000" smtClean="0"/>
              <a:t>N2</a:t>
            </a:r>
            <a:r>
              <a:rPr lang="en-US" altLang="ko-KR" smtClean="0"/>
              <a:t> = 3, [1 + 1 + 0]</a:t>
            </a:r>
            <a:r>
              <a:rPr lang="en-US" altLang="ko-KR" baseline="-25000" smtClean="0"/>
              <a:t>N2  </a:t>
            </a:r>
            <a:r>
              <a:rPr lang="en-US" altLang="ko-KR" smtClean="0"/>
              <a:t>=5	</a:t>
            </a:r>
            <a:r>
              <a:rPr lang="en-US" altLang="ko-KR" smtClean="0">
                <a:sym typeface="Wingdings" pitchFamily="2" charset="2"/>
              </a:rPr>
              <a:t></a:t>
            </a:r>
            <a:r>
              <a:rPr lang="en-US" altLang="ko-KR" smtClean="0"/>
              <a:t> 1 + 1 !=</a:t>
            </a:r>
            <a:r>
              <a:rPr lang="en-US" altLang="ko-KR" baseline="-25000" smtClean="0"/>
              <a:t>N2 </a:t>
            </a:r>
            <a:r>
              <a:rPr lang="en-US" altLang="ko-KR" smtClean="0"/>
              <a:t>1 + 1 + 0</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5"/>
          <p:cNvSpPr>
            <a:spLocks noGrp="1"/>
          </p:cNvSpPr>
          <p:nvPr>
            <p:ph type="sldNum" sz="quarter" idx="12"/>
          </p:nvPr>
        </p:nvSpPr>
        <p:spPr/>
        <p:txBody>
          <a:bodyPr/>
          <a:lstStyle/>
          <a:p>
            <a:fld id="{FD6D25FC-DBE7-40AF-8EE4-FA9375AE3DB3}" type="slidenum">
              <a:rPr lang="he-IL" altLang="en-US"/>
              <a:pPr/>
              <a:t>20</a:t>
            </a:fld>
            <a:endParaRPr lang="en-US" altLang="en-US"/>
          </a:p>
        </p:txBody>
      </p:sp>
      <p:sp>
        <p:nvSpPr>
          <p:cNvPr id="45058" name="Rectangle 2"/>
          <p:cNvSpPr>
            <a:spLocks noGrp="1" noChangeArrowheads="1"/>
          </p:cNvSpPr>
          <p:nvPr>
            <p:ph type="title"/>
          </p:nvPr>
        </p:nvSpPr>
        <p:spPr/>
        <p:txBody>
          <a:bodyPr/>
          <a:lstStyle/>
          <a:p>
            <a:r>
              <a:rPr lang="en-US"/>
              <a:t>Fragments</a:t>
            </a:r>
          </a:p>
        </p:txBody>
      </p:sp>
      <p:sp>
        <p:nvSpPr>
          <p:cNvPr id="45059" name="Rectangle 3"/>
          <p:cNvSpPr>
            <a:spLocks noGrp="1" noChangeArrowheads="1"/>
          </p:cNvSpPr>
          <p:nvPr>
            <p:ph type="body" idx="1"/>
          </p:nvPr>
        </p:nvSpPr>
        <p:spPr/>
        <p:txBody>
          <a:bodyPr/>
          <a:lstStyle/>
          <a:p>
            <a:r>
              <a:rPr lang="en-US"/>
              <a:t>Let </a:t>
            </a:r>
            <a:r>
              <a:rPr lang="en-US">
                <a:solidFill>
                  <a:schemeClr val="tx1"/>
                </a:solidFill>
                <a:latin typeface="Symbol" pitchFamily="18" charset="2"/>
                <a:sym typeface="Symbol" pitchFamily="18" charset="2"/>
              </a:rPr>
              <a:t></a:t>
            </a:r>
            <a:r>
              <a:rPr lang="en-US">
                <a:solidFill>
                  <a:schemeClr val="tx1"/>
                </a:solidFill>
              </a:rPr>
              <a:t> = {}</a:t>
            </a:r>
          </a:p>
          <a:p>
            <a:pPr lvl="1"/>
            <a:r>
              <a:rPr lang="en-US"/>
              <a:t>(</a:t>
            </a:r>
            <a:r>
              <a:rPr lang="en-US">
                <a:solidFill>
                  <a:schemeClr val="tx1"/>
                </a:solidFill>
              </a:rPr>
              <a:t>T</a:t>
            </a:r>
            <a:r>
              <a:rPr lang="en-US"/>
              <a:t> must be empty: no nonlogical symbols to interpret)</a:t>
            </a:r>
          </a:p>
          <a:p>
            <a:r>
              <a:rPr lang="en-US"/>
              <a:t>Q: What is the quantifier-free fragment of </a:t>
            </a:r>
            <a:r>
              <a:rPr lang="en-US">
                <a:solidFill>
                  <a:schemeClr val="tx1"/>
                </a:solidFill>
              </a:rPr>
              <a:t>T</a:t>
            </a:r>
            <a:r>
              <a:rPr lang="en-US"/>
              <a:t> ?</a:t>
            </a:r>
          </a:p>
          <a:p>
            <a:r>
              <a:rPr lang="en-US"/>
              <a:t>A: propositional logic </a:t>
            </a:r>
          </a:p>
          <a:p>
            <a:endParaRPr lang="en-US"/>
          </a:p>
          <a:p>
            <a:endParaRPr lang="en-US"/>
          </a:p>
          <a:p>
            <a:endParaRPr lang="en-US"/>
          </a:p>
          <a:p>
            <a:r>
              <a:rPr lang="en-US"/>
              <a:t>Thus, propositional logic is also a first-order theory.</a:t>
            </a:r>
          </a:p>
          <a:p>
            <a:pPr lvl="1"/>
            <a:r>
              <a:rPr lang="en-US"/>
              <a:t>A very degenerate one.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059">
                                            <p:txEl>
                                              <p:pRg st="2" end="2"/>
                                            </p:txEl>
                                          </p:spTgt>
                                        </p:tgtEl>
                                        <p:attrNameLst>
                                          <p:attrName>style.visibility</p:attrName>
                                        </p:attrNameLst>
                                      </p:cBhvr>
                                      <p:to>
                                        <p:strVal val="visible"/>
                                      </p:to>
                                    </p:set>
                                    <p:animEffect transition="in" filter="blinds(horizontal)">
                                      <p:cBhvr>
                                        <p:cTn id="7" dur="500"/>
                                        <p:tgtEl>
                                          <p:spTgt spid="4505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5059">
                                            <p:txEl>
                                              <p:pRg st="3" end="3"/>
                                            </p:txEl>
                                          </p:spTgt>
                                        </p:tgtEl>
                                        <p:attrNameLst>
                                          <p:attrName>style.visibility</p:attrName>
                                        </p:attrNameLst>
                                      </p:cBhvr>
                                      <p:to>
                                        <p:strVal val="visible"/>
                                      </p:to>
                                    </p:set>
                                    <p:animEffect transition="in" filter="blinds(horizontal)">
                                      <p:cBhvr>
                                        <p:cTn id="12" dur="500"/>
                                        <p:tgtEl>
                                          <p:spTgt spid="45059">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5059">
                                            <p:txEl>
                                              <p:pRg st="7" end="7"/>
                                            </p:txEl>
                                          </p:spTgt>
                                        </p:tgtEl>
                                        <p:attrNameLst>
                                          <p:attrName>style.visibility</p:attrName>
                                        </p:attrNameLst>
                                      </p:cBhvr>
                                      <p:to>
                                        <p:strVal val="visible"/>
                                      </p:to>
                                    </p:set>
                                    <p:animEffect transition="in" filter="blinds(horizontal)">
                                      <p:cBhvr>
                                        <p:cTn id="17" dur="500"/>
                                        <p:tgtEl>
                                          <p:spTgt spid="45059">
                                            <p:txEl>
                                              <p:pRg st="7" end="7"/>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45059">
                                            <p:txEl>
                                              <p:pRg st="8" end="8"/>
                                            </p:txEl>
                                          </p:spTgt>
                                        </p:tgtEl>
                                        <p:attrNameLst>
                                          <p:attrName>style.visibility</p:attrName>
                                        </p:attrNameLst>
                                      </p:cBhvr>
                                      <p:to>
                                        <p:strVal val="visible"/>
                                      </p:to>
                                    </p:set>
                                    <p:animEffect transition="in" filter="blinds(horizontal)">
                                      <p:cBhvr>
                                        <p:cTn id="20" dur="500"/>
                                        <p:tgtEl>
                                          <p:spTgt spid="4505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5"/>
          <p:cNvSpPr>
            <a:spLocks noGrp="1"/>
          </p:cNvSpPr>
          <p:nvPr>
            <p:ph type="sldNum" sz="quarter" idx="12"/>
          </p:nvPr>
        </p:nvSpPr>
        <p:spPr/>
        <p:txBody>
          <a:bodyPr/>
          <a:lstStyle/>
          <a:p>
            <a:fld id="{10BBB33D-E6AA-4DB8-8CD5-0EC5C50B56C0}" type="slidenum">
              <a:rPr lang="he-IL" altLang="en-US"/>
              <a:pPr/>
              <a:t>21</a:t>
            </a:fld>
            <a:endParaRPr lang="en-US" altLang="en-US"/>
          </a:p>
        </p:txBody>
      </p:sp>
      <p:sp>
        <p:nvSpPr>
          <p:cNvPr id="46082" name="Rectangle 2"/>
          <p:cNvSpPr>
            <a:spLocks noGrp="1" noChangeArrowheads="1"/>
          </p:cNvSpPr>
          <p:nvPr>
            <p:ph type="title"/>
          </p:nvPr>
        </p:nvSpPr>
        <p:spPr/>
        <p:txBody>
          <a:bodyPr/>
          <a:lstStyle/>
          <a:p>
            <a:r>
              <a:rPr lang="en-US"/>
              <a:t>Theories</a:t>
            </a:r>
          </a:p>
        </p:txBody>
      </p:sp>
      <p:sp>
        <p:nvSpPr>
          <p:cNvPr id="46083" name="Rectangle 3"/>
          <p:cNvSpPr>
            <a:spLocks noGrp="1" noChangeArrowheads="1"/>
          </p:cNvSpPr>
          <p:nvPr>
            <p:ph type="body" idx="1"/>
          </p:nvPr>
        </p:nvSpPr>
        <p:spPr/>
        <p:txBody>
          <a:bodyPr/>
          <a:lstStyle/>
          <a:p>
            <a:r>
              <a:rPr lang="en-US"/>
              <a:t>Let </a:t>
            </a:r>
            <a:r>
              <a:rPr lang="en-US">
                <a:solidFill>
                  <a:schemeClr val="tx1"/>
                </a:solidFill>
                <a:latin typeface="Symbol" pitchFamily="18" charset="2"/>
                <a:sym typeface="Symbol" pitchFamily="18" charset="2"/>
              </a:rPr>
              <a:t></a:t>
            </a:r>
            <a:r>
              <a:rPr lang="en-US">
                <a:solidFill>
                  <a:schemeClr val="tx1"/>
                </a:solidFill>
              </a:rPr>
              <a:t> = {}</a:t>
            </a:r>
          </a:p>
          <a:p>
            <a:pPr lvl="1"/>
            <a:r>
              <a:rPr lang="en-US"/>
              <a:t>(</a:t>
            </a:r>
            <a:r>
              <a:rPr lang="en-US">
                <a:solidFill>
                  <a:schemeClr val="tx1"/>
                </a:solidFill>
              </a:rPr>
              <a:t>T</a:t>
            </a:r>
            <a:r>
              <a:rPr lang="en-US"/>
              <a:t> must be empty: no nonlogical symbols to interpret)</a:t>
            </a:r>
          </a:p>
          <a:p>
            <a:r>
              <a:rPr lang="en-US"/>
              <a:t>Q: What is </a:t>
            </a:r>
            <a:r>
              <a:rPr lang="en-US">
                <a:solidFill>
                  <a:schemeClr val="tx1"/>
                </a:solidFill>
              </a:rPr>
              <a:t>T</a:t>
            </a:r>
            <a:r>
              <a:rPr lang="en-US"/>
              <a:t> ?</a:t>
            </a:r>
          </a:p>
          <a:p>
            <a:r>
              <a:rPr lang="en-US"/>
              <a:t>A: Quantified Boolean Formulas (QBF)</a:t>
            </a:r>
          </a:p>
          <a:p>
            <a:endParaRPr lang="en-US"/>
          </a:p>
          <a:p>
            <a:r>
              <a:rPr lang="en-US"/>
              <a:t>Example: </a:t>
            </a:r>
          </a:p>
          <a:p>
            <a:pPr lvl="1"/>
            <a:r>
              <a:rPr lang="en-US"/>
              <a:t> </a:t>
            </a:r>
            <a:r>
              <a:rPr lang="en-US">
                <a:solidFill>
                  <a:schemeClr val="tx1"/>
                </a:solidFill>
                <a:latin typeface="cmsy10" pitchFamily="34" charset="0"/>
              </a:rPr>
              <a:t>8</a:t>
            </a:r>
            <a:r>
              <a:rPr lang="en-US">
                <a:solidFill>
                  <a:schemeClr val="tx1"/>
                </a:solidFill>
              </a:rPr>
              <a:t>x</a:t>
            </a:r>
            <a:r>
              <a:rPr lang="en-US" baseline="-25000">
                <a:solidFill>
                  <a:schemeClr val="tx1"/>
                </a:solidFill>
              </a:rPr>
              <a:t>1</a:t>
            </a:r>
            <a:r>
              <a:rPr lang="en-US">
                <a:solidFill>
                  <a:schemeClr val="tx1"/>
                </a:solidFill>
              </a:rPr>
              <a:t> </a:t>
            </a:r>
            <a:r>
              <a:rPr lang="en-US">
                <a:solidFill>
                  <a:schemeClr val="tx1"/>
                </a:solidFill>
                <a:latin typeface="cmsy10" pitchFamily="34" charset="0"/>
              </a:rPr>
              <a:t>9</a:t>
            </a:r>
            <a:r>
              <a:rPr lang="en-US">
                <a:solidFill>
                  <a:schemeClr val="tx1"/>
                </a:solidFill>
              </a:rPr>
              <a:t>x</a:t>
            </a:r>
            <a:r>
              <a:rPr lang="en-US" baseline="-25000">
                <a:solidFill>
                  <a:schemeClr val="tx1"/>
                </a:solidFill>
              </a:rPr>
              <a:t>2</a:t>
            </a:r>
            <a:r>
              <a:rPr lang="en-US">
                <a:solidFill>
                  <a:schemeClr val="tx1"/>
                </a:solidFill>
              </a:rPr>
              <a:t> </a:t>
            </a:r>
            <a:r>
              <a:rPr lang="en-US">
                <a:solidFill>
                  <a:schemeClr val="tx1"/>
                </a:solidFill>
                <a:latin typeface="cmsy10" pitchFamily="34" charset="0"/>
              </a:rPr>
              <a:t>8</a:t>
            </a:r>
            <a:r>
              <a:rPr lang="en-US">
                <a:solidFill>
                  <a:schemeClr val="tx1"/>
                </a:solidFill>
              </a:rPr>
              <a:t>x</a:t>
            </a:r>
            <a:r>
              <a:rPr lang="en-US" baseline="-25000">
                <a:solidFill>
                  <a:schemeClr val="tx1"/>
                </a:solidFill>
              </a:rPr>
              <a:t>3</a:t>
            </a:r>
            <a:r>
              <a:rPr lang="en-US">
                <a:solidFill>
                  <a:schemeClr val="tx1"/>
                </a:solidFill>
              </a:rPr>
              <a:t>. x</a:t>
            </a:r>
            <a:r>
              <a:rPr lang="en-US" baseline="-25000">
                <a:solidFill>
                  <a:schemeClr val="tx1"/>
                </a:solidFill>
              </a:rPr>
              <a:t>1</a:t>
            </a:r>
            <a:r>
              <a:rPr lang="en-US">
                <a:solidFill>
                  <a:schemeClr val="tx1"/>
                </a:solidFill>
              </a:rPr>
              <a:t> → (x</a:t>
            </a:r>
            <a:r>
              <a:rPr lang="en-US" baseline="-25000">
                <a:solidFill>
                  <a:schemeClr val="tx1"/>
                </a:solidFill>
              </a:rPr>
              <a:t>2</a:t>
            </a:r>
            <a:r>
              <a:rPr lang="en-US">
                <a:solidFill>
                  <a:schemeClr val="tx1"/>
                </a:solidFill>
              </a:rPr>
              <a:t> </a:t>
            </a:r>
            <a:r>
              <a:rPr lang="en-US">
                <a:solidFill>
                  <a:schemeClr val="tx1"/>
                </a:solidFill>
                <a:latin typeface="cmsy10" pitchFamily="34" charset="0"/>
              </a:rPr>
              <a:t>Ç</a:t>
            </a:r>
            <a:r>
              <a:rPr lang="en-US">
                <a:solidFill>
                  <a:schemeClr val="tx1"/>
                </a:solidFill>
              </a:rPr>
              <a:t> x</a:t>
            </a:r>
            <a:r>
              <a:rPr lang="en-US" baseline="-25000">
                <a:solidFill>
                  <a:schemeClr val="tx1"/>
                </a:solidFill>
              </a:rPr>
              <a:t>3</a:t>
            </a:r>
            <a:r>
              <a:rPr lang="en-US">
                <a:solidFill>
                  <a:schemeClr val="tx1"/>
                </a:solidFill>
              </a:rPr>
              <a:t>)</a:t>
            </a:r>
          </a:p>
          <a:p>
            <a:endParaRPr 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6083">
                                            <p:txEl>
                                              <p:pRg st="2" end="2"/>
                                            </p:txEl>
                                          </p:spTgt>
                                        </p:tgtEl>
                                        <p:attrNameLst>
                                          <p:attrName>style.visibility</p:attrName>
                                        </p:attrNameLst>
                                      </p:cBhvr>
                                      <p:to>
                                        <p:strVal val="visible"/>
                                      </p:to>
                                    </p:set>
                                    <p:animEffect transition="in" filter="blinds(horizontal)">
                                      <p:cBhvr>
                                        <p:cTn id="7" dur="500"/>
                                        <p:tgtEl>
                                          <p:spTgt spid="4608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6083">
                                            <p:txEl>
                                              <p:pRg st="3" end="3"/>
                                            </p:txEl>
                                          </p:spTgt>
                                        </p:tgtEl>
                                        <p:attrNameLst>
                                          <p:attrName>style.visibility</p:attrName>
                                        </p:attrNameLst>
                                      </p:cBhvr>
                                      <p:to>
                                        <p:strVal val="visible"/>
                                      </p:to>
                                    </p:set>
                                    <p:animEffect transition="in" filter="blinds(horizontal)">
                                      <p:cBhvr>
                                        <p:cTn id="12" dur="500"/>
                                        <p:tgtEl>
                                          <p:spTgt spid="4608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6083">
                                            <p:txEl>
                                              <p:pRg st="5" end="5"/>
                                            </p:txEl>
                                          </p:spTgt>
                                        </p:tgtEl>
                                        <p:attrNameLst>
                                          <p:attrName>style.visibility</p:attrName>
                                        </p:attrNameLst>
                                      </p:cBhvr>
                                      <p:to>
                                        <p:strVal val="visible"/>
                                      </p:to>
                                    </p:set>
                                    <p:animEffect transition="in" filter="blinds(horizontal)">
                                      <p:cBhvr>
                                        <p:cTn id="17" dur="500"/>
                                        <p:tgtEl>
                                          <p:spTgt spid="46083">
                                            <p:txEl>
                                              <p:pRg st="5" end="5"/>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46083">
                                            <p:txEl>
                                              <p:pRg st="6" end="6"/>
                                            </p:txEl>
                                          </p:spTgt>
                                        </p:tgtEl>
                                        <p:attrNameLst>
                                          <p:attrName>style.visibility</p:attrName>
                                        </p:attrNameLst>
                                      </p:cBhvr>
                                      <p:to>
                                        <p:strVal val="visible"/>
                                      </p:to>
                                    </p:set>
                                    <p:animEffect transition="in" filter="blinds(horizontal)">
                                      <p:cBhvr>
                                        <p:cTn id="20" dur="500"/>
                                        <p:tgtEl>
                                          <p:spTgt spid="4608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5"/>
          <p:cNvSpPr>
            <a:spLocks noGrp="1"/>
          </p:cNvSpPr>
          <p:nvPr>
            <p:ph type="sldNum" sz="quarter" idx="12"/>
          </p:nvPr>
        </p:nvSpPr>
        <p:spPr/>
        <p:txBody>
          <a:bodyPr/>
          <a:lstStyle/>
          <a:p>
            <a:fld id="{CF252A6B-5530-4081-9374-C88BC06A8320}" type="slidenum">
              <a:rPr lang="he-IL" altLang="en-US"/>
              <a:pPr/>
              <a:t>22</a:t>
            </a:fld>
            <a:endParaRPr lang="en-US" altLang="en-US"/>
          </a:p>
        </p:txBody>
      </p:sp>
      <p:sp>
        <p:nvSpPr>
          <p:cNvPr id="23554" name="Rectangle 2"/>
          <p:cNvSpPr>
            <a:spLocks noGrp="1" noChangeArrowheads="1"/>
          </p:cNvSpPr>
          <p:nvPr>
            <p:ph type="title"/>
          </p:nvPr>
        </p:nvSpPr>
        <p:spPr/>
        <p:txBody>
          <a:bodyPr/>
          <a:lstStyle/>
          <a:p>
            <a:r>
              <a:rPr lang="en-US"/>
              <a:t>Some famous theories</a:t>
            </a:r>
          </a:p>
        </p:txBody>
      </p:sp>
      <p:sp>
        <p:nvSpPr>
          <p:cNvPr id="23555" name="Rectangle 3"/>
          <p:cNvSpPr>
            <a:spLocks noGrp="1" noChangeArrowheads="1"/>
          </p:cNvSpPr>
          <p:nvPr>
            <p:ph type="body" idx="1"/>
          </p:nvPr>
        </p:nvSpPr>
        <p:spPr/>
        <p:txBody>
          <a:bodyPr/>
          <a:lstStyle/>
          <a:p>
            <a:r>
              <a:rPr lang="en-US"/>
              <a:t>Presburger arithmetic: </a:t>
            </a:r>
            <a:r>
              <a:rPr lang="en-US">
                <a:solidFill>
                  <a:schemeClr val="tx1"/>
                </a:solidFill>
                <a:latin typeface="Symbol" pitchFamily="18" charset="2"/>
                <a:sym typeface="Symbol" pitchFamily="18" charset="2"/>
              </a:rPr>
              <a:t></a:t>
            </a:r>
            <a:r>
              <a:rPr lang="en-US">
                <a:solidFill>
                  <a:schemeClr val="tx1"/>
                </a:solidFill>
              </a:rPr>
              <a:t> = {0,1, </a:t>
            </a:r>
            <a:r>
              <a:rPr lang="en-US"/>
              <a:t>‘</a:t>
            </a:r>
            <a:r>
              <a:rPr lang="en-US">
                <a:solidFill>
                  <a:schemeClr val="tx1"/>
                </a:solidFill>
              </a:rPr>
              <a:t>+</a:t>
            </a:r>
            <a:r>
              <a:rPr lang="en-US"/>
              <a:t>’</a:t>
            </a:r>
            <a:r>
              <a:rPr lang="en-US">
                <a:solidFill>
                  <a:schemeClr val="tx1"/>
                </a:solidFill>
              </a:rPr>
              <a:t>, </a:t>
            </a:r>
            <a:r>
              <a:rPr lang="en-US"/>
              <a:t>‘</a:t>
            </a:r>
            <a:r>
              <a:rPr lang="en-US">
                <a:solidFill>
                  <a:schemeClr val="tx1"/>
                </a:solidFill>
              </a:rPr>
              <a:t>=</a:t>
            </a:r>
            <a:r>
              <a:rPr lang="en-US"/>
              <a:t>’</a:t>
            </a:r>
            <a:r>
              <a:rPr lang="en-US">
                <a:solidFill>
                  <a:schemeClr val="tx1"/>
                </a:solidFill>
              </a:rPr>
              <a:t>}</a:t>
            </a:r>
          </a:p>
          <a:p>
            <a:r>
              <a:rPr lang="en-US"/>
              <a:t>Peano arithmetic: </a:t>
            </a:r>
            <a:r>
              <a:rPr lang="en-US">
                <a:solidFill>
                  <a:schemeClr val="tx1"/>
                </a:solidFill>
                <a:latin typeface="Symbol" pitchFamily="18" charset="2"/>
                <a:sym typeface="Symbol" pitchFamily="18" charset="2"/>
              </a:rPr>
              <a:t></a:t>
            </a:r>
            <a:r>
              <a:rPr lang="en-US">
                <a:solidFill>
                  <a:schemeClr val="tx1"/>
                </a:solidFill>
              </a:rPr>
              <a:t> = {0,1, </a:t>
            </a:r>
            <a:r>
              <a:rPr lang="en-US"/>
              <a:t>‘</a:t>
            </a:r>
            <a:r>
              <a:rPr lang="en-US">
                <a:solidFill>
                  <a:schemeClr val="tx1"/>
                </a:solidFill>
              </a:rPr>
              <a:t>+</a:t>
            </a:r>
            <a:r>
              <a:rPr lang="en-US"/>
              <a:t>’</a:t>
            </a:r>
            <a:r>
              <a:rPr lang="en-US">
                <a:solidFill>
                  <a:schemeClr val="tx1"/>
                </a:solidFill>
              </a:rPr>
              <a:t>, </a:t>
            </a:r>
            <a:r>
              <a:rPr lang="en-US"/>
              <a:t>‘</a:t>
            </a:r>
            <a:r>
              <a:rPr lang="en-US">
                <a:solidFill>
                  <a:schemeClr val="tx1"/>
                </a:solidFill>
              </a:rPr>
              <a:t>*</a:t>
            </a:r>
            <a:r>
              <a:rPr lang="en-US"/>
              <a:t>’</a:t>
            </a:r>
            <a:r>
              <a:rPr lang="en-US">
                <a:solidFill>
                  <a:schemeClr val="tx1"/>
                </a:solidFill>
              </a:rPr>
              <a:t>, </a:t>
            </a:r>
            <a:r>
              <a:rPr lang="en-US"/>
              <a:t>‘</a:t>
            </a:r>
            <a:r>
              <a:rPr lang="en-US">
                <a:solidFill>
                  <a:schemeClr val="tx1"/>
                </a:solidFill>
              </a:rPr>
              <a:t>=</a:t>
            </a:r>
            <a:r>
              <a:rPr lang="en-US"/>
              <a:t>’</a:t>
            </a:r>
            <a:r>
              <a:rPr lang="en-US">
                <a:solidFill>
                  <a:schemeClr val="tx1"/>
                </a:solidFill>
              </a:rPr>
              <a:t>}</a:t>
            </a:r>
          </a:p>
          <a:p>
            <a:r>
              <a:rPr lang="en-US"/>
              <a:t>Theory of reals</a:t>
            </a:r>
          </a:p>
          <a:p>
            <a:r>
              <a:rPr lang="en-US"/>
              <a:t>Theory of integers</a:t>
            </a:r>
          </a:p>
          <a:p>
            <a:r>
              <a:rPr lang="en-US"/>
              <a:t>Theory of arrays</a:t>
            </a:r>
          </a:p>
          <a:p>
            <a:r>
              <a:rPr lang="en-US"/>
              <a:t>Theory of pointers</a:t>
            </a:r>
          </a:p>
          <a:p>
            <a:r>
              <a:rPr lang="en-US"/>
              <a:t>Theory of sets</a:t>
            </a:r>
          </a:p>
          <a:p>
            <a:r>
              <a:rPr lang="en-US"/>
              <a:t>Theory of recursive data structures</a:t>
            </a:r>
          </a:p>
          <a:p>
            <a:r>
              <a:rPr lang="en-US"/>
              <a: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5"/>
          <p:cNvSpPr>
            <a:spLocks noGrp="1"/>
          </p:cNvSpPr>
          <p:nvPr>
            <p:ph type="sldNum" sz="quarter" idx="12"/>
          </p:nvPr>
        </p:nvSpPr>
        <p:spPr/>
        <p:txBody>
          <a:bodyPr/>
          <a:lstStyle/>
          <a:p>
            <a:fld id="{EE1B03E1-0F94-4A32-BE04-1E7C322DFBEC}" type="slidenum">
              <a:rPr lang="he-IL" altLang="en-US"/>
              <a:pPr/>
              <a:t>23</a:t>
            </a:fld>
            <a:endParaRPr lang="en-US" altLang="en-US"/>
          </a:p>
        </p:txBody>
      </p:sp>
      <p:sp>
        <p:nvSpPr>
          <p:cNvPr id="55298" name="Rectangle 2"/>
          <p:cNvSpPr>
            <a:spLocks noGrp="1" noChangeArrowheads="1"/>
          </p:cNvSpPr>
          <p:nvPr>
            <p:ph type="title"/>
          </p:nvPr>
        </p:nvSpPr>
        <p:spPr/>
        <p:txBody>
          <a:bodyPr/>
          <a:lstStyle/>
          <a:p>
            <a:r>
              <a:rPr lang="en-US"/>
              <a:t>The algorithmic point of view...</a:t>
            </a:r>
          </a:p>
        </p:txBody>
      </p:sp>
      <p:sp>
        <p:nvSpPr>
          <p:cNvPr id="55299" name="Rectangle 3"/>
          <p:cNvSpPr>
            <a:spLocks noGrp="1" noChangeArrowheads="1"/>
          </p:cNvSpPr>
          <p:nvPr>
            <p:ph type="body" idx="1"/>
          </p:nvPr>
        </p:nvSpPr>
        <p:spPr/>
        <p:txBody>
          <a:bodyPr/>
          <a:lstStyle/>
          <a:p>
            <a:r>
              <a:rPr lang="en-US"/>
              <a:t>It is also common to present theories NOT through the axioms that define them.</a:t>
            </a:r>
          </a:p>
          <a:p>
            <a:endParaRPr lang="en-US"/>
          </a:p>
          <a:p>
            <a:r>
              <a:rPr lang="en-US">
                <a:solidFill>
                  <a:srgbClr val="12BDD4"/>
                </a:solidFill>
              </a:rPr>
              <a:t>The interpretation</a:t>
            </a:r>
            <a:r>
              <a:rPr lang="en-US"/>
              <a:t> of symbols </a:t>
            </a:r>
            <a:r>
              <a:rPr lang="en-US">
                <a:solidFill>
                  <a:srgbClr val="12BDD4"/>
                </a:solidFill>
              </a:rPr>
              <a:t>is fixed</a:t>
            </a:r>
            <a:r>
              <a:rPr lang="en-US"/>
              <a:t> to their common use. </a:t>
            </a:r>
          </a:p>
          <a:p>
            <a:pPr lvl="1"/>
            <a:r>
              <a:rPr lang="en-US"/>
              <a:t>Thus ‘</a:t>
            </a:r>
            <a:r>
              <a:rPr lang="en-US">
                <a:solidFill>
                  <a:schemeClr val="tx1"/>
                </a:solidFill>
              </a:rPr>
              <a:t>+</a:t>
            </a:r>
            <a:r>
              <a:rPr lang="en-US"/>
              <a:t>’ is plus, ...</a:t>
            </a:r>
          </a:p>
          <a:p>
            <a:endParaRPr lang="en-US"/>
          </a:p>
          <a:p>
            <a:r>
              <a:rPr lang="en-US"/>
              <a:t>The fragment is defined via </a:t>
            </a:r>
            <a:r>
              <a:rPr lang="en-US">
                <a:solidFill>
                  <a:srgbClr val="12BDD4"/>
                </a:solidFill>
              </a:rPr>
              <a:t>grammar rules</a:t>
            </a:r>
            <a:r>
              <a:rPr lang="en-US"/>
              <a:t> rather than restrictions on the generic first-order grammar.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299">
                                            <p:txEl>
                                              <p:pRg st="2" end="2"/>
                                            </p:txEl>
                                          </p:spTgt>
                                        </p:tgtEl>
                                        <p:attrNameLst>
                                          <p:attrName>style.visibility</p:attrName>
                                        </p:attrNameLst>
                                      </p:cBhvr>
                                      <p:to>
                                        <p:strVal val="visible"/>
                                      </p:to>
                                    </p:set>
                                    <p:animEffect transition="in" filter="blinds(horizontal)">
                                      <p:cBhvr>
                                        <p:cTn id="7" dur="500"/>
                                        <p:tgtEl>
                                          <p:spTgt spid="55299">
                                            <p:txEl>
                                              <p:pRg st="2" end="2"/>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5299">
                                            <p:txEl>
                                              <p:pRg st="3" end="3"/>
                                            </p:txEl>
                                          </p:spTgt>
                                        </p:tgtEl>
                                        <p:attrNameLst>
                                          <p:attrName>style.visibility</p:attrName>
                                        </p:attrNameLst>
                                      </p:cBhvr>
                                      <p:to>
                                        <p:strVal val="visible"/>
                                      </p:to>
                                    </p:set>
                                    <p:animEffect transition="in" filter="blinds(horizontal)">
                                      <p:cBhvr>
                                        <p:cTn id="10" dur="500"/>
                                        <p:tgtEl>
                                          <p:spTgt spid="55299">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5299">
                                            <p:txEl>
                                              <p:pRg st="5" end="5"/>
                                            </p:txEl>
                                          </p:spTgt>
                                        </p:tgtEl>
                                        <p:attrNameLst>
                                          <p:attrName>style.visibility</p:attrName>
                                        </p:attrNameLst>
                                      </p:cBhvr>
                                      <p:to>
                                        <p:strVal val="visible"/>
                                      </p:to>
                                    </p:set>
                                    <p:animEffect transition="in" filter="blinds(horizontal)">
                                      <p:cBhvr>
                                        <p:cTn id="15" dur="500"/>
                                        <p:tgtEl>
                                          <p:spTgt spid="552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5"/>
          <p:cNvSpPr>
            <a:spLocks noGrp="1"/>
          </p:cNvSpPr>
          <p:nvPr>
            <p:ph type="sldNum" sz="quarter" idx="12"/>
          </p:nvPr>
        </p:nvSpPr>
        <p:spPr/>
        <p:txBody>
          <a:bodyPr/>
          <a:lstStyle/>
          <a:p>
            <a:fld id="{D2C9BB64-A0B8-4311-9D31-903D9711ECB2}" type="slidenum">
              <a:rPr lang="he-IL" altLang="en-US"/>
              <a:pPr/>
              <a:t>24</a:t>
            </a:fld>
            <a:endParaRPr lang="en-US" altLang="en-US"/>
          </a:p>
        </p:txBody>
      </p:sp>
      <p:sp>
        <p:nvSpPr>
          <p:cNvPr id="56322" name="Rectangle 2"/>
          <p:cNvSpPr>
            <a:spLocks noGrp="1" noChangeArrowheads="1"/>
          </p:cNvSpPr>
          <p:nvPr>
            <p:ph type="title"/>
          </p:nvPr>
        </p:nvSpPr>
        <p:spPr/>
        <p:txBody>
          <a:bodyPr/>
          <a:lstStyle/>
          <a:p>
            <a:r>
              <a:rPr lang="en-US"/>
              <a:t>The algorithmic point of view...</a:t>
            </a:r>
          </a:p>
        </p:txBody>
      </p:sp>
      <p:sp>
        <p:nvSpPr>
          <p:cNvPr id="56323" name="Rectangle 3"/>
          <p:cNvSpPr>
            <a:spLocks noGrp="1" noChangeArrowheads="1"/>
          </p:cNvSpPr>
          <p:nvPr>
            <p:ph type="body" idx="1"/>
          </p:nvPr>
        </p:nvSpPr>
        <p:spPr/>
        <p:txBody>
          <a:bodyPr/>
          <a:lstStyle/>
          <a:p>
            <a:r>
              <a:rPr lang="en-US"/>
              <a:t>Example: equality logic (= “the theory of equality”)</a:t>
            </a:r>
          </a:p>
          <a:p>
            <a:r>
              <a:rPr lang="en-US" i="1"/>
              <a:t>Grammar:</a:t>
            </a:r>
          </a:p>
          <a:p>
            <a:pPr>
              <a:buFont typeface="Wingdings" pitchFamily="2" charset="2"/>
              <a:buNone/>
            </a:pPr>
            <a:r>
              <a:rPr lang="en-US" i="1"/>
              <a:t>	</a:t>
            </a:r>
            <a:r>
              <a:rPr lang="en-US" i="1">
                <a:solidFill>
                  <a:schemeClr val="tx1"/>
                </a:solidFill>
              </a:rPr>
              <a:t>formula</a:t>
            </a:r>
            <a:r>
              <a:rPr lang="en-US">
                <a:solidFill>
                  <a:schemeClr val="tx1"/>
                </a:solidFill>
              </a:rPr>
              <a:t> 	: </a:t>
            </a:r>
            <a:r>
              <a:rPr lang="en-US" i="1">
                <a:solidFill>
                  <a:schemeClr val="tx1"/>
                </a:solidFill>
              </a:rPr>
              <a:t>formula</a:t>
            </a:r>
            <a:r>
              <a:rPr lang="en-US">
                <a:solidFill>
                  <a:schemeClr val="tx1"/>
                </a:solidFill>
              </a:rPr>
              <a:t> </a:t>
            </a:r>
            <a:r>
              <a:rPr lang="en-US">
                <a:solidFill>
                  <a:schemeClr val="tx1"/>
                </a:solidFill>
                <a:latin typeface="cmsy10" pitchFamily="34" charset="0"/>
              </a:rPr>
              <a:t>Ç</a:t>
            </a:r>
            <a:r>
              <a:rPr lang="en-US">
                <a:solidFill>
                  <a:schemeClr val="tx1"/>
                </a:solidFill>
              </a:rPr>
              <a:t> </a:t>
            </a:r>
            <a:r>
              <a:rPr lang="en-US" i="1">
                <a:solidFill>
                  <a:schemeClr val="tx1"/>
                </a:solidFill>
              </a:rPr>
              <a:t>formula</a:t>
            </a:r>
            <a:r>
              <a:rPr lang="en-US">
                <a:solidFill>
                  <a:schemeClr val="tx1"/>
                </a:solidFill>
              </a:rPr>
              <a:t> 	| </a:t>
            </a:r>
            <a:r>
              <a:rPr lang="en-US">
                <a:solidFill>
                  <a:schemeClr val="tx1"/>
                </a:solidFill>
                <a:latin typeface="cmsy10" pitchFamily="34" charset="0"/>
              </a:rPr>
              <a:t>:</a:t>
            </a:r>
            <a:r>
              <a:rPr lang="en-US">
                <a:solidFill>
                  <a:schemeClr val="tx1"/>
                </a:solidFill>
              </a:rPr>
              <a:t> </a:t>
            </a:r>
            <a:r>
              <a:rPr lang="en-US" i="1">
                <a:solidFill>
                  <a:schemeClr val="tx1"/>
                </a:solidFill>
              </a:rPr>
              <a:t>formula  </a:t>
            </a:r>
            <a:r>
              <a:rPr lang="en-US">
                <a:solidFill>
                  <a:schemeClr val="tx1"/>
                </a:solidFill>
              </a:rPr>
              <a:t>| </a:t>
            </a:r>
            <a:r>
              <a:rPr lang="en-US" i="1">
                <a:solidFill>
                  <a:schemeClr val="tx1"/>
                </a:solidFill>
              </a:rPr>
              <a:t>atom</a:t>
            </a:r>
            <a:r>
              <a:rPr lang="en-US">
                <a:solidFill>
                  <a:schemeClr val="tx1"/>
                </a:solidFill>
              </a:rPr>
              <a:t> </a:t>
            </a:r>
          </a:p>
          <a:p>
            <a:pPr>
              <a:buFont typeface="Wingdings" pitchFamily="2" charset="2"/>
              <a:buNone/>
            </a:pPr>
            <a:r>
              <a:rPr lang="en-US" i="1">
                <a:solidFill>
                  <a:schemeClr val="tx1"/>
                </a:solidFill>
              </a:rPr>
              <a:t>	atom</a:t>
            </a:r>
            <a:r>
              <a:rPr lang="en-US">
                <a:solidFill>
                  <a:schemeClr val="tx1"/>
                </a:solidFill>
              </a:rPr>
              <a:t> 	: term-variable = term-variable </a:t>
            </a:r>
            <a:br>
              <a:rPr lang="en-US">
                <a:solidFill>
                  <a:schemeClr val="tx1"/>
                </a:solidFill>
              </a:rPr>
            </a:br>
            <a:r>
              <a:rPr lang="en-US">
                <a:solidFill>
                  <a:schemeClr val="tx1"/>
                </a:solidFill>
              </a:rPr>
              <a:t>		| term-variable = constant  | Boolean-variable</a:t>
            </a:r>
          </a:p>
          <a:p>
            <a:endParaRPr lang="en-US">
              <a:solidFill>
                <a:schemeClr val="tx1"/>
              </a:solidFill>
            </a:endParaRPr>
          </a:p>
          <a:p>
            <a:r>
              <a:rPr lang="en-US"/>
              <a:t>Interpretation: </a:t>
            </a:r>
            <a:br>
              <a:rPr lang="en-US"/>
            </a:br>
            <a:r>
              <a:rPr lang="en-US"/>
              <a:t>‘</a:t>
            </a:r>
            <a:r>
              <a:rPr lang="en-US">
                <a:solidFill>
                  <a:schemeClr val="tx1"/>
                </a:solidFill>
              </a:rPr>
              <a:t>=</a:t>
            </a:r>
            <a:r>
              <a:rPr lang="en-US"/>
              <a:t>’ is equality.</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5"/>
          <p:cNvSpPr>
            <a:spLocks noGrp="1"/>
          </p:cNvSpPr>
          <p:nvPr>
            <p:ph type="sldNum" sz="quarter" idx="12"/>
          </p:nvPr>
        </p:nvSpPr>
        <p:spPr/>
        <p:txBody>
          <a:bodyPr/>
          <a:lstStyle/>
          <a:p>
            <a:fld id="{43238024-0ECB-4639-9177-9177ABDAE6FE}" type="slidenum">
              <a:rPr lang="he-IL" altLang="en-US"/>
              <a:pPr/>
              <a:t>25</a:t>
            </a:fld>
            <a:endParaRPr lang="en-US" altLang="en-US"/>
          </a:p>
        </p:txBody>
      </p:sp>
      <p:sp>
        <p:nvSpPr>
          <p:cNvPr id="57346" name="Rectangle 2"/>
          <p:cNvSpPr>
            <a:spLocks noGrp="1" noChangeArrowheads="1"/>
          </p:cNvSpPr>
          <p:nvPr>
            <p:ph type="title"/>
          </p:nvPr>
        </p:nvSpPr>
        <p:spPr/>
        <p:txBody>
          <a:bodyPr/>
          <a:lstStyle/>
          <a:p>
            <a:r>
              <a:rPr lang="en-US"/>
              <a:t>The algorithmic point of view...</a:t>
            </a:r>
          </a:p>
        </p:txBody>
      </p:sp>
      <p:sp>
        <p:nvSpPr>
          <p:cNvPr id="57347" name="Rectangle 3"/>
          <p:cNvSpPr>
            <a:spLocks noGrp="1" noChangeArrowheads="1"/>
          </p:cNvSpPr>
          <p:nvPr>
            <p:ph type="body" idx="1"/>
          </p:nvPr>
        </p:nvSpPr>
        <p:spPr/>
        <p:txBody>
          <a:bodyPr/>
          <a:lstStyle/>
          <a:p>
            <a:r>
              <a:rPr lang="en-US"/>
              <a:t>This simpler way of presenting theories is all that is needed when our focus is on decision procedures specific for the given theory. </a:t>
            </a:r>
          </a:p>
          <a:p>
            <a:endParaRPr lang="en-US"/>
          </a:p>
          <a:p>
            <a:r>
              <a:rPr lang="en-US"/>
              <a:t>The traditional way of presenting theories is useful when discussing generic methods (for any decidable theory </a:t>
            </a:r>
            <a:r>
              <a:rPr lang="en-US">
                <a:solidFill>
                  <a:schemeClr val="tx1"/>
                </a:solidFill>
              </a:rPr>
              <a:t>T</a:t>
            </a:r>
            <a:r>
              <a:rPr lang="en-US">
                <a:solidFill>
                  <a:srgbClr val="08545E"/>
                </a:solidFill>
              </a:rPr>
              <a:t>)</a:t>
            </a:r>
          </a:p>
          <a:p>
            <a:pPr lvl="1"/>
            <a:r>
              <a:rPr lang="en-US">
                <a:solidFill>
                  <a:srgbClr val="08545E"/>
                </a:solidFill>
              </a:rPr>
              <a:t>Example 1: algorithms for combining two or more theories</a:t>
            </a:r>
          </a:p>
          <a:p>
            <a:pPr lvl="1"/>
            <a:r>
              <a:rPr lang="en-US">
                <a:solidFill>
                  <a:srgbClr val="08545E"/>
                </a:solidFill>
              </a:rPr>
              <a:t>Example 2: generic SAT-based decision procedure given a decision procedure for the conjunctive fragment of </a:t>
            </a:r>
            <a:r>
              <a:rPr lang="en-US">
                <a:solidFill>
                  <a:schemeClr val="tx1"/>
                </a:solidFill>
              </a:rPr>
              <a:t>T</a:t>
            </a:r>
            <a:r>
              <a:rPr lang="en-US">
                <a:solidFill>
                  <a:srgbClr val="08545E"/>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7347">
                                            <p:txEl>
                                              <p:pRg st="2" end="2"/>
                                            </p:txEl>
                                          </p:spTgt>
                                        </p:tgtEl>
                                        <p:attrNameLst>
                                          <p:attrName>style.visibility</p:attrName>
                                        </p:attrNameLst>
                                      </p:cBhvr>
                                      <p:to>
                                        <p:strVal val="visible"/>
                                      </p:to>
                                    </p:set>
                                    <p:animEffect transition="in" filter="blinds(horizontal)">
                                      <p:cBhvr>
                                        <p:cTn id="7" dur="500"/>
                                        <p:tgtEl>
                                          <p:spTgt spid="57347">
                                            <p:txEl>
                                              <p:pRg st="2" end="2"/>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7347">
                                            <p:txEl>
                                              <p:pRg st="3" end="3"/>
                                            </p:txEl>
                                          </p:spTgt>
                                        </p:tgtEl>
                                        <p:attrNameLst>
                                          <p:attrName>style.visibility</p:attrName>
                                        </p:attrNameLst>
                                      </p:cBhvr>
                                      <p:to>
                                        <p:strVal val="visible"/>
                                      </p:to>
                                    </p:set>
                                    <p:animEffect transition="in" filter="blinds(horizontal)">
                                      <p:cBhvr>
                                        <p:cTn id="10" dur="500"/>
                                        <p:tgtEl>
                                          <p:spTgt spid="57347">
                                            <p:txEl>
                                              <p:pRg st="3" end="3"/>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7347">
                                            <p:txEl>
                                              <p:pRg st="4" end="4"/>
                                            </p:txEl>
                                          </p:spTgt>
                                        </p:tgtEl>
                                        <p:attrNameLst>
                                          <p:attrName>style.visibility</p:attrName>
                                        </p:attrNameLst>
                                      </p:cBhvr>
                                      <p:to>
                                        <p:strVal val="visible"/>
                                      </p:to>
                                    </p:set>
                                    <p:animEffect transition="in" filter="blinds(horizontal)">
                                      <p:cBhvr>
                                        <p:cTn id="13" dur="500"/>
                                        <p:tgtEl>
                                          <p:spTgt spid="573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5"/>
          <p:cNvSpPr>
            <a:spLocks noGrp="1"/>
          </p:cNvSpPr>
          <p:nvPr>
            <p:ph type="sldNum" sz="quarter" idx="12"/>
          </p:nvPr>
        </p:nvSpPr>
        <p:spPr/>
        <p:txBody>
          <a:bodyPr/>
          <a:lstStyle/>
          <a:p>
            <a:fld id="{FB8E2FEC-2CCA-4A6F-B601-B14EA1291AA7}" type="slidenum">
              <a:rPr lang="he-IL" altLang="en-US"/>
              <a:pPr/>
              <a:t>26</a:t>
            </a:fld>
            <a:endParaRPr lang="en-US" altLang="en-US"/>
          </a:p>
        </p:txBody>
      </p:sp>
      <p:sp>
        <p:nvSpPr>
          <p:cNvPr id="32770" name="Rectangle 2"/>
          <p:cNvSpPr>
            <a:spLocks noGrp="1" noChangeArrowheads="1"/>
          </p:cNvSpPr>
          <p:nvPr>
            <p:ph type="title"/>
          </p:nvPr>
        </p:nvSpPr>
        <p:spPr/>
        <p:txBody>
          <a:bodyPr/>
          <a:lstStyle/>
          <a:p>
            <a:r>
              <a:rPr lang="en-US"/>
              <a:t>Expressiveness of a theory</a:t>
            </a:r>
          </a:p>
        </p:txBody>
      </p:sp>
      <p:sp>
        <p:nvSpPr>
          <p:cNvPr id="32771" name="Rectangle 3"/>
          <p:cNvSpPr>
            <a:spLocks noGrp="1" noChangeArrowheads="1"/>
          </p:cNvSpPr>
          <p:nvPr>
            <p:ph type="body" idx="1"/>
          </p:nvPr>
        </p:nvSpPr>
        <p:spPr/>
        <p:txBody>
          <a:bodyPr/>
          <a:lstStyle/>
          <a:p>
            <a:r>
              <a:rPr lang="en-US"/>
              <a:t>Each formula defines a </a:t>
            </a:r>
            <a:r>
              <a:rPr lang="en-US">
                <a:solidFill>
                  <a:srgbClr val="12BDD4"/>
                </a:solidFill>
              </a:rPr>
              <a:t>language</a:t>
            </a:r>
            <a:r>
              <a:rPr lang="en-US"/>
              <a:t>:</a:t>
            </a:r>
            <a:br>
              <a:rPr lang="en-US"/>
            </a:br>
            <a:r>
              <a:rPr lang="en-US"/>
              <a:t>the set of satisfying assignments (‘models’) are the words accepted by this language.</a:t>
            </a:r>
            <a:endParaRPr lang="en-US" sz="2800"/>
          </a:p>
          <a:p>
            <a:endParaRPr lang="en-US"/>
          </a:p>
          <a:p>
            <a:r>
              <a:rPr lang="en-US"/>
              <a:t>Consider the fragment ‘2-CNF’</a:t>
            </a:r>
          </a:p>
          <a:p>
            <a:pPr>
              <a:buFont typeface="Wingdings" pitchFamily="2" charset="2"/>
              <a:buNone/>
            </a:pPr>
            <a:r>
              <a:rPr lang="en-US" sz="2000" i="1"/>
              <a:t>	</a:t>
            </a:r>
            <a:r>
              <a:rPr lang="en-US" sz="2000" i="1">
                <a:solidFill>
                  <a:schemeClr val="tx1"/>
                </a:solidFill>
              </a:rPr>
              <a:t>formula</a:t>
            </a:r>
            <a:r>
              <a:rPr lang="en-US" sz="2000">
                <a:solidFill>
                  <a:schemeClr val="tx1"/>
                </a:solidFill>
              </a:rPr>
              <a:t> : 	( </a:t>
            </a:r>
            <a:r>
              <a:rPr lang="en-US" sz="2000" i="1">
                <a:solidFill>
                  <a:schemeClr val="tx1"/>
                </a:solidFill>
              </a:rPr>
              <a:t>literal</a:t>
            </a:r>
            <a:r>
              <a:rPr lang="en-US" sz="2000">
                <a:solidFill>
                  <a:schemeClr val="tx1"/>
                </a:solidFill>
              </a:rPr>
              <a:t> </a:t>
            </a:r>
            <a:r>
              <a:rPr lang="en-US" sz="2000">
                <a:solidFill>
                  <a:schemeClr val="tx1"/>
                </a:solidFill>
                <a:latin typeface="cmsy10" pitchFamily="34" charset="0"/>
              </a:rPr>
              <a:t>Ç</a:t>
            </a:r>
            <a:r>
              <a:rPr lang="en-US" sz="2000">
                <a:solidFill>
                  <a:schemeClr val="tx1"/>
                </a:solidFill>
              </a:rPr>
              <a:t> </a:t>
            </a:r>
            <a:r>
              <a:rPr lang="en-US" sz="2000" i="1">
                <a:solidFill>
                  <a:schemeClr val="tx1"/>
                </a:solidFill>
              </a:rPr>
              <a:t>literal</a:t>
            </a:r>
            <a:r>
              <a:rPr lang="en-US" sz="2000">
                <a:solidFill>
                  <a:schemeClr val="tx1"/>
                </a:solidFill>
              </a:rPr>
              <a:t> ) |  </a:t>
            </a:r>
            <a:r>
              <a:rPr lang="en-US" sz="2000" i="1">
                <a:solidFill>
                  <a:schemeClr val="tx1"/>
                </a:solidFill>
              </a:rPr>
              <a:t>formula</a:t>
            </a:r>
            <a:r>
              <a:rPr lang="en-US" sz="2000">
                <a:solidFill>
                  <a:schemeClr val="tx1"/>
                </a:solidFill>
              </a:rPr>
              <a:t> </a:t>
            </a:r>
            <a:r>
              <a:rPr lang="en-US" sz="2000">
                <a:solidFill>
                  <a:schemeClr val="tx1"/>
                </a:solidFill>
                <a:latin typeface="cmsy10" pitchFamily="34" charset="0"/>
              </a:rPr>
              <a:t>Æ</a:t>
            </a:r>
            <a:r>
              <a:rPr lang="en-US" sz="2000">
                <a:solidFill>
                  <a:schemeClr val="tx1"/>
                </a:solidFill>
              </a:rPr>
              <a:t> </a:t>
            </a:r>
            <a:r>
              <a:rPr lang="en-US" sz="2000" i="1">
                <a:solidFill>
                  <a:schemeClr val="tx1"/>
                </a:solidFill>
              </a:rPr>
              <a:t>formula</a:t>
            </a:r>
            <a:r>
              <a:rPr lang="en-US" sz="2000">
                <a:solidFill>
                  <a:schemeClr val="tx1"/>
                </a:solidFill>
              </a:rPr>
              <a:t/>
            </a:r>
            <a:br>
              <a:rPr lang="en-US" sz="2000">
                <a:solidFill>
                  <a:schemeClr val="tx1"/>
                </a:solidFill>
              </a:rPr>
            </a:br>
            <a:r>
              <a:rPr lang="en-US" sz="2000" i="1">
                <a:solidFill>
                  <a:schemeClr val="tx1"/>
                </a:solidFill>
              </a:rPr>
              <a:t>literal:	</a:t>
            </a:r>
            <a:r>
              <a:rPr lang="en-US" sz="2000">
                <a:solidFill>
                  <a:schemeClr val="tx1"/>
                </a:solidFill>
              </a:rPr>
              <a:t> Boolean-variable | </a:t>
            </a:r>
            <a:r>
              <a:rPr lang="en-US" sz="2000">
                <a:solidFill>
                  <a:schemeClr val="tx1"/>
                </a:solidFill>
                <a:latin typeface="cmsy10" pitchFamily="34" charset="0"/>
              </a:rPr>
              <a:t>:</a:t>
            </a:r>
            <a:r>
              <a:rPr lang="en-US" sz="2000">
                <a:solidFill>
                  <a:schemeClr val="tx1"/>
                </a:solidFill>
              </a:rPr>
              <a:t>Boolean-variable</a:t>
            </a:r>
          </a:p>
          <a:p>
            <a:pPr>
              <a:buFont typeface="Wingdings" pitchFamily="2" charset="2"/>
              <a:buNone/>
            </a:pPr>
            <a:endParaRPr lang="en-US" sz="2000">
              <a:solidFill>
                <a:schemeClr val="tx1"/>
              </a:solidFill>
            </a:endParaRPr>
          </a:p>
          <a:p>
            <a:pPr>
              <a:buFont typeface="Wingdings" pitchFamily="2" charset="2"/>
              <a:buNone/>
            </a:pPr>
            <a:r>
              <a:rPr lang="en-US" sz="2000"/>
              <a:t>					</a:t>
            </a:r>
            <a:r>
              <a:rPr lang="en-US" sz="2000">
                <a:solidFill>
                  <a:schemeClr val="tx1"/>
                </a:solidFill>
              </a:rPr>
              <a:t>(</a:t>
            </a:r>
            <a:r>
              <a:rPr lang="en-US" sz="2000">
                <a:solidFill>
                  <a:schemeClr val="tx1"/>
                </a:solidFill>
                <a:latin typeface="cmmi10" pitchFamily="34" charset="0"/>
              </a:rPr>
              <a:t>x</a:t>
            </a:r>
            <a:r>
              <a:rPr lang="en-US" sz="2000" baseline="-25000">
                <a:solidFill>
                  <a:schemeClr val="tx1"/>
                </a:solidFill>
              </a:rPr>
              <a:t>1</a:t>
            </a:r>
            <a:r>
              <a:rPr lang="en-US" sz="2000">
                <a:solidFill>
                  <a:schemeClr val="tx1"/>
                </a:solidFill>
              </a:rPr>
              <a:t> </a:t>
            </a:r>
            <a:r>
              <a:rPr lang="en-US" sz="2000">
                <a:solidFill>
                  <a:schemeClr val="tx1"/>
                </a:solidFill>
                <a:latin typeface="cmsy10" pitchFamily="34" charset="0"/>
              </a:rPr>
              <a:t>Ç</a:t>
            </a:r>
            <a:r>
              <a:rPr lang="en-US" sz="2000">
                <a:solidFill>
                  <a:schemeClr val="tx1"/>
                </a:solidFill>
              </a:rPr>
              <a:t> </a:t>
            </a:r>
            <a:r>
              <a:rPr lang="en-US" sz="2000">
                <a:solidFill>
                  <a:schemeClr val="tx1"/>
                </a:solidFill>
                <a:latin typeface="cmsy10" pitchFamily="34" charset="0"/>
              </a:rPr>
              <a:t>:</a:t>
            </a:r>
            <a:r>
              <a:rPr lang="en-US" sz="2000">
                <a:solidFill>
                  <a:schemeClr val="tx1"/>
                </a:solidFill>
                <a:latin typeface="cmmi10" pitchFamily="34" charset="0"/>
              </a:rPr>
              <a:t>x</a:t>
            </a:r>
            <a:r>
              <a:rPr lang="en-US" sz="2000" baseline="-25000">
                <a:solidFill>
                  <a:schemeClr val="tx1"/>
                </a:solidFill>
              </a:rPr>
              <a:t>2</a:t>
            </a:r>
            <a:r>
              <a:rPr lang="en-US" sz="2000">
                <a:solidFill>
                  <a:schemeClr val="tx1"/>
                </a:solidFill>
              </a:rPr>
              <a:t>) </a:t>
            </a:r>
            <a:r>
              <a:rPr lang="en-US" sz="2000">
                <a:solidFill>
                  <a:schemeClr val="tx1"/>
                </a:solidFill>
                <a:latin typeface="cmsy10" pitchFamily="34" charset="0"/>
              </a:rPr>
              <a:t>Æ</a:t>
            </a:r>
            <a:r>
              <a:rPr lang="en-US" sz="2000">
                <a:solidFill>
                  <a:schemeClr val="tx1"/>
                </a:solidFill>
              </a:rPr>
              <a:t> (</a:t>
            </a:r>
            <a:r>
              <a:rPr lang="en-US" sz="2000">
                <a:solidFill>
                  <a:schemeClr val="tx1"/>
                </a:solidFill>
                <a:latin typeface="cmsy10" pitchFamily="34" charset="0"/>
              </a:rPr>
              <a:t>:</a:t>
            </a:r>
            <a:r>
              <a:rPr lang="en-US" sz="2000">
                <a:solidFill>
                  <a:schemeClr val="tx1"/>
                </a:solidFill>
                <a:latin typeface="cmmi10" pitchFamily="34" charset="0"/>
              </a:rPr>
              <a:t>x</a:t>
            </a:r>
            <a:r>
              <a:rPr lang="en-US" sz="2000" baseline="-25000">
                <a:solidFill>
                  <a:schemeClr val="tx1"/>
                </a:solidFill>
              </a:rPr>
              <a:t>3</a:t>
            </a:r>
            <a:r>
              <a:rPr lang="en-US" sz="2000">
                <a:solidFill>
                  <a:schemeClr val="tx1"/>
                </a:solidFill>
              </a:rPr>
              <a:t> </a:t>
            </a:r>
            <a:r>
              <a:rPr lang="en-US" sz="2000">
                <a:solidFill>
                  <a:schemeClr val="tx1"/>
                </a:solidFill>
                <a:latin typeface="cmsy10" pitchFamily="34" charset="0"/>
              </a:rPr>
              <a:t>Ç</a:t>
            </a:r>
            <a:r>
              <a:rPr lang="en-US" sz="2000">
                <a:solidFill>
                  <a:schemeClr val="tx1"/>
                </a:solidFill>
              </a:rPr>
              <a:t> </a:t>
            </a:r>
            <a:r>
              <a:rPr lang="en-US" sz="2000">
                <a:solidFill>
                  <a:schemeClr val="tx1"/>
                </a:solidFill>
                <a:latin typeface="cmmi10" pitchFamily="34" charset="0"/>
              </a:rPr>
              <a:t>x</a:t>
            </a:r>
            <a:r>
              <a:rPr lang="en-US" sz="2000" baseline="-25000">
                <a:solidFill>
                  <a:schemeClr val="tx1"/>
                </a:solidFill>
              </a:rPr>
              <a:t>2</a:t>
            </a:r>
            <a:r>
              <a:rPr lang="en-US" sz="2000">
                <a:solidFill>
                  <a:schemeClr val="tx1"/>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771">
                                            <p:txEl>
                                              <p:pRg st="2" end="2"/>
                                            </p:txEl>
                                          </p:spTgt>
                                        </p:tgtEl>
                                        <p:attrNameLst>
                                          <p:attrName>style.visibility</p:attrName>
                                        </p:attrNameLst>
                                      </p:cBhvr>
                                      <p:to>
                                        <p:strVal val="visible"/>
                                      </p:to>
                                    </p:set>
                                    <p:animEffect transition="in" filter="blinds(horizontal)">
                                      <p:cBhvr>
                                        <p:cTn id="7" dur="500"/>
                                        <p:tgtEl>
                                          <p:spTgt spid="3277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2771">
                                            <p:txEl>
                                              <p:pRg st="3" end="3"/>
                                            </p:txEl>
                                          </p:spTgt>
                                        </p:tgtEl>
                                        <p:attrNameLst>
                                          <p:attrName>style.visibility</p:attrName>
                                        </p:attrNameLst>
                                      </p:cBhvr>
                                      <p:to>
                                        <p:strVal val="visible"/>
                                      </p:to>
                                    </p:set>
                                    <p:animEffect transition="in" filter="blinds(horizontal)">
                                      <p:cBhvr>
                                        <p:cTn id="12" dur="500"/>
                                        <p:tgtEl>
                                          <p:spTgt spid="32771">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2771">
                                            <p:txEl>
                                              <p:pRg st="5" end="5"/>
                                            </p:txEl>
                                          </p:spTgt>
                                        </p:tgtEl>
                                        <p:attrNameLst>
                                          <p:attrName>style.visibility</p:attrName>
                                        </p:attrNameLst>
                                      </p:cBhvr>
                                      <p:to>
                                        <p:strVal val="visible"/>
                                      </p:to>
                                    </p:set>
                                    <p:animEffect transition="in" filter="blinds(horizontal)">
                                      <p:cBhvr>
                                        <p:cTn id="17" dur="500"/>
                                        <p:tgtEl>
                                          <p:spTgt spid="327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5"/>
          <p:cNvSpPr>
            <a:spLocks noGrp="1"/>
          </p:cNvSpPr>
          <p:nvPr>
            <p:ph type="sldNum" sz="quarter" idx="12"/>
          </p:nvPr>
        </p:nvSpPr>
        <p:spPr/>
        <p:txBody>
          <a:bodyPr/>
          <a:lstStyle/>
          <a:p>
            <a:fld id="{4BFE43A0-4440-4677-B723-4F0F4F7F443B}" type="slidenum">
              <a:rPr lang="he-IL" altLang="en-US"/>
              <a:pPr/>
              <a:t>27</a:t>
            </a:fld>
            <a:endParaRPr lang="en-US" altLang="en-US"/>
          </a:p>
        </p:txBody>
      </p:sp>
      <p:sp>
        <p:nvSpPr>
          <p:cNvPr id="33794" name="Rectangle 2"/>
          <p:cNvSpPr>
            <a:spLocks noGrp="1" noChangeArrowheads="1"/>
          </p:cNvSpPr>
          <p:nvPr>
            <p:ph type="title"/>
          </p:nvPr>
        </p:nvSpPr>
        <p:spPr/>
        <p:txBody>
          <a:bodyPr/>
          <a:lstStyle/>
          <a:p>
            <a:r>
              <a:rPr lang="en-US"/>
              <a:t>Expressiveness of a theory</a:t>
            </a:r>
          </a:p>
        </p:txBody>
      </p:sp>
      <p:sp>
        <p:nvSpPr>
          <p:cNvPr id="33795" name="Rectangle 3"/>
          <p:cNvSpPr>
            <a:spLocks noGrp="1" noChangeArrowheads="1"/>
          </p:cNvSpPr>
          <p:nvPr>
            <p:ph type="body" idx="1"/>
          </p:nvPr>
        </p:nvSpPr>
        <p:spPr/>
        <p:txBody>
          <a:bodyPr/>
          <a:lstStyle/>
          <a:p>
            <a:r>
              <a:rPr lang="en-US"/>
              <a:t>Now consider a Propositional Logic formula</a:t>
            </a:r>
            <a:br>
              <a:rPr lang="en-US"/>
            </a:br>
            <a:r>
              <a:rPr lang="en-US">
                <a:solidFill>
                  <a:schemeClr val="tx1"/>
                </a:solidFill>
                <a:latin typeface="Symbol" pitchFamily="18" charset="2"/>
                <a:sym typeface="Symbol" pitchFamily="18" charset="2"/>
              </a:rPr>
              <a:t>:</a:t>
            </a:r>
            <a:r>
              <a:rPr lang="en-US">
                <a:solidFill>
                  <a:schemeClr val="tx1"/>
                </a:solidFill>
              </a:rPr>
              <a:t>  (</a:t>
            </a:r>
            <a:r>
              <a:rPr lang="en-US">
                <a:solidFill>
                  <a:schemeClr val="tx1"/>
                </a:solidFill>
                <a:latin typeface="cmmi10" pitchFamily="34" charset="0"/>
              </a:rPr>
              <a:t>x</a:t>
            </a:r>
            <a:r>
              <a:rPr lang="en-US" baseline="-25000">
                <a:solidFill>
                  <a:schemeClr val="tx1"/>
                </a:solidFill>
              </a:rPr>
              <a:t>1</a:t>
            </a:r>
            <a:r>
              <a:rPr lang="en-US">
                <a:solidFill>
                  <a:schemeClr val="tx1"/>
                </a:solidFill>
              </a:rPr>
              <a:t> </a:t>
            </a:r>
            <a:r>
              <a:rPr lang="en-US">
                <a:solidFill>
                  <a:schemeClr val="tx1"/>
                </a:solidFill>
                <a:latin typeface="cmsy10" pitchFamily="34" charset="0"/>
              </a:rPr>
              <a:t>Ç</a:t>
            </a:r>
            <a:r>
              <a:rPr lang="en-US">
                <a:solidFill>
                  <a:schemeClr val="tx1"/>
                </a:solidFill>
              </a:rPr>
              <a:t> </a:t>
            </a:r>
            <a:r>
              <a:rPr lang="en-US">
                <a:solidFill>
                  <a:schemeClr val="tx1"/>
                </a:solidFill>
                <a:latin typeface="cmmi10" pitchFamily="34" charset="0"/>
              </a:rPr>
              <a:t>x</a:t>
            </a:r>
            <a:r>
              <a:rPr lang="en-US" baseline="-25000">
                <a:solidFill>
                  <a:schemeClr val="tx1"/>
                </a:solidFill>
              </a:rPr>
              <a:t>2</a:t>
            </a:r>
            <a:r>
              <a:rPr lang="en-US">
                <a:solidFill>
                  <a:schemeClr val="tx1"/>
                </a:solidFill>
              </a:rPr>
              <a:t> </a:t>
            </a:r>
            <a:r>
              <a:rPr lang="en-US">
                <a:solidFill>
                  <a:schemeClr val="tx1"/>
                </a:solidFill>
                <a:latin typeface="cmsy10" pitchFamily="34" charset="0"/>
              </a:rPr>
              <a:t>Ç</a:t>
            </a:r>
            <a:r>
              <a:rPr lang="en-US">
                <a:solidFill>
                  <a:schemeClr val="tx1"/>
                </a:solidFill>
              </a:rPr>
              <a:t> </a:t>
            </a:r>
            <a:r>
              <a:rPr lang="en-US">
                <a:solidFill>
                  <a:schemeClr val="tx1"/>
                </a:solidFill>
                <a:latin typeface="cmmi10" pitchFamily="34" charset="0"/>
              </a:rPr>
              <a:t>x</a:t>
            </a:r>
            <a:r>
              <a:rPr lang="en-US" baseline="-25000">
                <a:solidFill>
                  <a:schemeClr val="tx1"/>
                </a:solidFill>
              </a:rPr>
              <a:t>3</a:t>
            </a:r>
            <a:r>
              <a:rPr lang="en-US">
                <a:solidFill>
                  <a:schemeClr val="tx1"/>
                </a:solidFill>
              </a:rPr>
              <a:t>).</a:t>
            </a:r>
          </a:p>
          <a:p>
            <a:r>
              <a:rPr lang="en-US">
                <a:solidFill>
                  <a:schemeClr val="accent1"/>
                </a:solidFill>
              </a:rPr>
              <a:t>Q</a:t>
            </a:r>
            <a:r>
              <a:rPr lang="en-US"/>
              <a:t>: Can we express this language with 2-CNF?</a:t>
            </a:r>
          </a:p>
          <a:p>
            <a:r>
              <a:rPr lang="en-US">
                <a:solidFill>
                  <a:schemeClr val="accent1"/>
                </a:solidFill>
              </a:rPr>
              <a:t>A</a:t>
            </a:r>
            <a:r>
              <a:rPr lang="en-US"/>
              <a:t>: No. </a:t>
            </a:r>
            <a:br>
              <a:rPr lang="en-US"/>
            </a:br>
            <a:r>
              <a:rPr lang="en-US" sz="1900"/>
              <a:t>Proof: </a:t>
            </a:r>
          </a:p>
          <a:p>
            <a:pPr lvl="1"/>
            <a:r>
              <a:rPr lang="en-US"/>
              <a:t>The language accepted by </a:t>
            </a:r>
            <a:r>
              <a:rPr lang="en-US">
                <a:solidFill>
                  <a:schemeClr val="tx1"/>
                </a:solidFill>
                <a:latin typeface="Symbol" pitchFamily="18" charset="2"/>
                <a:sym typeface="Symbol" pitchFamily="18" charset="2"/>
              </a:rPr>
              <a:t></a:t>
            </a:r>
            <a:r>
              <a:rPr lang="en-US">
                <a:solidFill>
                  <a:schemeClr val="tx1"/>
                </a:solidFill>
                <a:sym typeface="Symbol" pitchFamily="18" charset="2"/>
              </a:rPr>
              <a:t> </a:t>
            </a:r>
            <a:r>
              <a:rPr lang="en-US">
                <a:sym typeface="Symbol" pitchFamily="18" charset="2"/>
              </a:rPr>
              <a:t>has</a:t>
            </a:r>
            <a:r>
              <a:rPr lang="en-US">
                <a:solidFill>
                  <a:schemeClr val="tx1"/>
                </a:solidFill>
                <a:sym typeface="Symbol" pitchFamily="18" charset="2"/>
              </a:rPr>
              <a:t> 7 </a:t>
            </a:r>
            <a:r>
              <a:rPr lang="en-US">
                <a:sym typeface="Symbol" pitchFamily="18" charset="2"/>
              </a:rPr>
              <a:t>words:</a:t>
            </a:r>
            <a:r>
              <a:rPr lang="en-US">
                <a:solidFill>
                  <a:schemeClr val="tx1"/>
                </a:solidFill>
                <a:sym typeface="Symbol" pitchFamily="18" charset="2"/>
              </a:rPr>
              <a:t> </a:t>
            </a:r>
            <a:r>
              <a:rPr lang="en-US"/>
              <a:t>all assignments other than </a:t>
            </a:r>
            <a:r>
              <a:rPr lang="en-US">
                <a:solidFill>
                  <a:schemeClr val="tx1"/>
                </a:solidFill>
                <a:latin typeface="cmmi10" pitchFamily="34" charset="0"/>
              </a:rPr>
              <a:t>x</a:t>
            </a:r>
            <a:r>
              <a:rPr lang="en-US" baseline="-25000">
                <a:solidFill>
                  <a:schemeClr val="tx1"/>
                </a:solidFill>
              </a:rPr>
              <a:t>1</a:t>
            </a:r>
            <a:r>
              <a:rPr lang="en-US">
                <a:solidFill>
                  <a:schemeClr val="tx1"/>
                </a:solidFill>
              </a:rPr>
              <a:t> = </a:t>
            </a:r>
            <a:r>
              <a:rPr lang="en-US">
                <a:solidFill>
                  <a:schemeClr val="tx1"/>
                </a:solidFill>
                <a:latin typeface="cmmi10" pitchFamily="34" charset="0"/>
              </a:rPr>
              <a:t>x</a:t>
            </a:r>
            <a:r>
              <a:rPr lang="en-US" baseline="-25000">
                <a:solidFill>
                  <a:schemeClr val="tx1"/>
                </a:solidFill>
              </a:rPr>
              <a:t>2</a:t>
            </a:r>
            <a:r>
              <a:rPr lang="en-US">
                <a:solidFill>
                  <a:schemeClr val="tx1"/>
                </a:solidFill>
              </a:rPr>
              <a:t> = </a:t>
            </a:r>
            <a:r>
              <a:rPr lang="en-US">
                <a:solidFill>
                  <a:schemeClr val="tx1"/>
                </a:solidFill>
                <a:latin typeface="cmmi10" pitchFamily="34" charset="0"/>
              </a:rPr>
              <a:t>x</a:t>
            </a:r>
            <a:r>
              <a:rPr lang="en-US" baseline="-25000">
                <a:solidFill>
                  <a:schemeClr val="tx1"/>
                </a:solidFill>
              </a:rPr>
              <a:t>3</a:t>
            </a:r>
            <a:r>
              <a:rPr lang="en-US">
                <a:solidFill>
                  <a:schemeClr val="tx1"/>
                </a:solidFill>
              </a:rPr>
              <a:t> = F</a:t>
            </a:r>
            <a:r>
              <a:rPr lang="en-US"/>
              <a:t>.</a:t>
            </a:r>
          </a:p>
          <a:p>
            <a:pPr lvl="1"/>
            <a:r>
              <a:rPr lang="en-US"/>
              <a:t>The first 2-CNF clause removes </a:t>
            </a:r>
            <a:r>
              <a:rPr lang="en-US">
                <a:solidFill>
                  <a:schemeClr val="tx1"/>
                </a:solidFill>
              </a:rPr>
              <a:t>¼</a:t>
            </a:r>
            <a:r>
              <a:rPr lang="en-US"/>
              <a:t> of the assignments, which leaves us with </a:t>
            </a:r>
            <a:r>
              <a:rPr lang="en-US">
                <a:solidFill>
                  <a:schemeClr val="tx1"/>
                </a:solidFill>
              </a:rPr>
              <a:t>6</a:t>
            </a:r>
            <a:r>
              <a:rPr lang="en-US"/>
              <a:t> accepted words. Additional clauses only remove more assignments</a:t>
            </a:r>
            <a:r>
              <a:rPr lang="en-US" sz="180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795">
                                            <p:txEl>
                                              <p:pRg st="1" end="1"/>
                                            </p:txEl>
                                          </p:spTgt>
                                        </p:tgtEl>
                                        <p:attrNameLst>
                                          <p:attrName>style.visibility</p:attrName>
                                        </p:attrNameLst>
                                      </p:cBhvr>
                                      <p:to>
                                        <p:strVal val="visible"/>
                                      </p:to>
                                    </p:set>
                                    <p:animEffect transition="in" filter="blinds(horizontal)">
                                      <p:cBhvr>
                                        <p:cTn id="7" dur="500"/>
                                        <p:tgtEl>
                                          <p:spTgt spid="3379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3795">
                                            <p:txEl>
                                              <p:pRg st="2" end="2"/>
                                            </p:txEl>
                                          </p:spTgt>
                                        </p:tgtEl>
                                        <p:attrNameLst>
                                          <p:attrName>style.visibility</p:attrName>
                                        </p:attrNameLst>
                                      </p:cBhvr>
                                      <p:to>
                                        <p:strVal val="visible"/>
                                      </p:to>
                                    </p:set>
                                    <p:animEffect transition="in" filter="blinds(horizontal)">
                                      <p:cBhvr>
                                        <p:cTn id="12" dur="500"/>
                                        <p:tgtEl>
                                          <p:spTgt spid="33795">
                                            <p:txEl>
                                              <p:pRg st="2" end="2"/>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3795">
                                            <p:txEl>
                                              <p:pRg st="3" end="3"/>
                                            </p:txEl>
                                          </p:spTgt>
                                        </p:tgtEl>
                                        <p:attrNameLst>
                                          <p:attrName>style.visibility</p:attrName>
                                        </p:attrNameLst>
                                      </p:cBhvr>
                                      <p:to>
                                        <p:strVal val="visible"/>
                                      </p:to>
                                    </p:set>
                                    <p:animEffect transition="in" filter="blinds(horizontal)">
                                      <p:cBhvr>
                                        <p:cTn id="15" dur="500"/>
                                        <p:tgtEl>
                                          <p:spTgt spid="33795">
                                            <p:txEl>
                                              <p:pRg st="3" end="3"/>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3795">
                                            <p:txEl>
                                              <p:pRg st="4" end="4"/>
                                            </p:txEl>
                                          </p:spTgt>
                                        </p:tgtEl>
                                        <p:attrNameLst>
                                          <p:attrName>style.visibility</p:attrName>
                                        </p:attrNameLst>
                                      </p:cBhvr>
                                      <p:to>
                                        <p:strVal val="visible"/>
                                      </p:to>
                                    </p:set>
                                    <p:animEffect transition="in" filter="blinds(horizontal)">
                                      <p:cBhvr>
                                        <p:cTn id="18" dur="500"/>
                                        <p:tgtEl>
                                          <p:spTgt spid="337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슬라이드 번호 개체 틀 5"/>
          <p:cNvSpPr>
            <a:spLocks noGrp="1"/>
          </p:cNvSpPr>
          <p:nvPr>
            <p:ph type="sldNum" sz="quarter" idx="12"/>
          </p:nvPr>
        </p:nvSpPr>
        <p:spPr/>
        <p:txBody>
          <a:bodyPr/>
          <a:lstStyle/>
          <a:p>
            <a:fld id="{3595D500-6020-4B0C-B637-F70CD195E211}" type="slidenum">
              <a:rPr lang="he-IL" altLang="en-US"/>
              <a:pPr/>
              <a:t>28</a:t>
            </a:fld>
            <a:endParaRPr lang="en-US" altLang="en-US"/>
          </a:p>
        </p:txBody>
      </p:sp>
      <p:sp>
        <p:nvSpPr>
          <p:cNvPr id="35842" name="Rectangle 2"/>
          <p:cNvSpPr>
            <a:spLocks noGrp="1" noChangeArrowheads="1"/>
          </p:cNvSpPr>
          <p:nvPr>
            <p:ph type="title"/>
          </p:nvPr>
        </p:nvSpPr>
        <p:spPr/>
        <p:txBody>
          <a:bodyPr/>
          <a:lstStyle/>
          <a:p>
            <a:r>
              <a:rPr lang="en-US"/>
              <a:t>Expressiveness of a theory</a:t>
            </a:r>
          </a:p>
        </p:txBody>
      </p:sp>
      <p:sp>
        <p:nvSpPr>
          <p:cNvPr id="35843" name="Rectangle 3"/>
          <p:cNvSpPr>
            <a:spLocks noGrp="1" noChangeArrowheads="1"/>
          </p:cNvSpPr>
          <p:nvPr>
            <p:ph type="body" idx="1"/>
          </p:nvPr>
        </p:nvSpPr>
        <p:spPr/>
        <p:txBody>
          <a:bodyPr/>
          <a:lstStyle/>
          <a:p>
            <a:endParaRPr lang="en-US" i="1"/>
          </a:p>
          <a:p>
            <a:endParaRPr lang="en-US" i="1"/>
          </a:p>
          <a:p>
            <a:endParaRPr lang="en-US" i="1"/>
          </a:p>
          <a:p>
            <a:endParaRPr lang="en-US" i="1"/>
          </a:p>
          <a:p>
            <a:endParaRPr lang="en-US" i="1"/>
          </a:p>
          <a:p>
            <a:endParaRPr lang="en-US" i="1"/>
          </a:p>
          <a:p>
            <a:endParaRPr lang="en-US" i="1"/>
          </a:p>
          <a:p>
            <a:r>
              <a:rPr lang="en-US" i="1"/>
              <a:t>Claim</a:t>
            </a:r>
            <a:r>
              <a:rPr lang="en-US"/>
              <a:t>: </a:t>
            </a:r>
            <a:r>
              <a:rPr lang="en-US">
                <a:latin typeface="cmr10" pitchFamily="34" charset="0"/>
              </a:rPr>
              <a:t>2-CNF</a:t>
            </a:r>
            <a:r>
              <a:rPr lang="en-US"/>
              <a:t> </a:t>
            </a:r>
            <a:r>
              <a:rPr lang="en-US">
                <a:solidFill>
                  <a:schemeClr val="tx1"/>
                </a:solidFill>
                <a:latin typeface="cmsy10" pitchFamily="34" charset="0"/>
              </a:rPr>
              <a:t>Á</a:t>
            </a:r>
            <a:r>
              <a:rPr lang="en-US"/>
              <a:t> </a:t>
            </a:r>
            <a:r>
              <a:rPr lang="en-US">
                <a:latin typeface="cmr10" pitchFamily="34" charset="0"/>
              </a:rPr>
              <a:t>Propositional Logic</a:t>
            </a:r>
          </a:p>
          <a:p>
            <a:r>
              <a:rPr lang="en-US">
                <a:latin typeface="cmr10" pitchFamily="34" charset="0"/>
              </a:rPr>
              <a:t>Generally there is only a </a:t>
            </a:r>
            <a:r>
              <a:rPr lang="en-US">
                <a:solidFill>
                  <a:srgbClr val="12BDD4"/>
                </a:solidFill>
                <a:latin typeface="cmr10" pitchFamily="34" charset="0"/>
              </a:rPr>
              <a:t>partial order</a:t>
            </a:r>
            <a:r>
              <a:rPr lang="en-US">
                <a:latin typeface="cmr10" pitchFamily="34" charset="0"/>
              </a:rPr>
              <a:t> between  theories.</a:t>
            </a:r>
          </a:p>
        </p:txBody>
      </p:sp>
      <p:sp>
        <p:nvSpPr>
          <p:cNvPr id="35844" name="Oval 4"/>
          <p:cNvSpPr>
            <a:spLocks noChangeArrowheads="1"/>
          </p:cNvSpPr>
          <p:nvPr/>
        </p:nvSpPr>
        <p:spPr bwMode="auto">
          <a:xfrm>
            <a:off x="682625" y="1917700"/>
            <a:ext cx="2808288" cy="1368425"/>
          </a:xfrm>
          <a:prstGeom prst="ellipse">
            <a:avLst/>
          </a:prstGeom>
          <a:noFill/>
          <a:ln w="9525">
            <a:solidFill>
              <a:schemeClr val="tx1"/>
            </a:solidFill>
            <a:round/>
            <a:headEnd/>
            <a:tailEnd/>
          </a:ln>
          <a:effectLst/>
        </p:spPr>
        <p:txBody>
          <a:bodyPr wrap="none" anchor="ctr"/>
          <a:lstStyle/>
          <a:p>
            <a:endParaRPr lang="en-US"/>
          </a:p>
        </p:txBody>
      </p:sp>
      <p:sp>
        <p:nvSpPr>
          <p:cNvPr id="35845" name="Oval 5"/>
          <p:cNvSpPr>
            <a:spLocks noChangeArrowheads="1"/>
          </p:cNvSpPr>
          <p:nvPr/>
        </p:nvSpPr>
        <p:spPr bwMode="auto">
          <a:xfrm>
            <a:off x="1546225" y="2492375"/>
            <a:ext cx="1512888" cy="503238"/>
          </a:xfrm>
          <a:prstGeom prst="ellipse">
            <a:avLst/>
          </a:prstGeom>
          <a:noFill/>
          <a:ln w="9525">
            <a:solidFill>
              <a:schemeClr val="tx1"/>
            </a:solidFill>
            <a:round/>
            <a:headEnd/>
            <a:tailEnd/>
          </a:ln>
          <a:effectLst/>
        </p:spPr>
        <p:txBody>
          <a:bodyPr wrap="none" anchor="ctr"/>
          <a:lstStyle/>
          <a:p>
            <a:endParaRPr lang="en-US"/>
          </a:p>
        </p:txBody>
      </p:sp>
      <p:sp>
        <p:nvSpPr>
          <p:cNvPr id="35846" name="AutoShape 6"/>
          <p:cNvSpPr>
            <a:spLocks noChangeArrowheads="1"/>
          </p:cNvSpPr>
          <p:nvPr/>
        </p:nvSpPr>
        <p:spPr bwMode="auto">
          <a:xfrm>
            <a:off x="395288" y="981075"/>
            <a:ext cx="2160587" cy="719138"/>
          </a:xfrm>
          <a:prstGeom prst="wedgeRectCallout">
            <a:avLst>
              <a:gd name="adj1" fmla="val 14657"/>
              <a:gd name="adj2" fmla="val 107616"/>
            </a:avLst>
          </a:prstGeom>
          <a:solidFill>
            <a:schemeClr val="accent1"/>
          </a:solidFill>
          <a:ln w="9525">
            <a:solidFill>
              <a:schemeClr val="tx1"/>
            </a:solidFill>
            <a:miter lim="800000"/>
            <a:headEnd/>
            <a:tailEnd/>
          </a:ln>
          <a:effectLst/>
        </p:spPr>
        <p:txBody>
          <a:bodyPr/>
          <a:lstStyle/>
          <a:p>
            <a:pPr algn="ctr"/>
            <a:r>
              <a:rPr lang="en-US">
                <a:latin typeface="Times New Roman" pitchFamily="18" charset="0"/>
                <a:cs typeface="Times New Roman" pitchFamily="18" charset="0"/>
              </a:rPr>
              <a:t>Languages defined by </a:t>
            </a:r>
            <a:r>
              <a:rPr lang="en-US">
                <a:latin typeface="cmsy10" pitchFamily="34" charset="0"/>
                <a:cs typeface="Times New Roman" pitchFamily="18" charset="0"/>
              </a:rPr>
              <a:t>L</a:t>
            </a:r>
            <a:r>
              <a:rPr lang="en-US" baseline="-25000">
                <a:latin typeface="Times New Roman" pitchFamily="18" charset="0"/>
                <a:cs typeface="Times New Roman" pitchFamily="18" charset="0"/>
              </a:rPr>
              <a:t>2</a:t>
            </a:r>
          </a:p>
        </p:txBody>
      </p:sp>
      <p:sp>
        <p:nvSpPr>
          <p:cNvPr id="35847" name="AutoShape 7"/>
          <p:cNvSpPr>
            <a:spLocks noChangeArrowheads="1"/>
          </p:cNvSpPr>
          <p:nvPr/>
        </p:nvSpPr>
        <p:spPr bwMode="auto">
          <a:xfrm>
            <a:off x="3562350" y="2781300"/>
            <a:ext cx="2160588" cy="719138"/>
          </a:xfrm>
          <a:prstGeom prst="wedgeRectCallout">
            <a:avLst>
              <a:gd name="adj1" fmla="val -98787"/>
              <a:gd name="adj2" fmla="val -47352"/>
            </a:avLst>
          </a:prstGeom>
          <a:solidFill>
            <a:schemeClr val="accent1"/>
          </a:solidFill>
          <a:ln w="9525">
            <a:solidFill>
              <a:schemeClr val="tx1"/>
            </a:solidFill>
            <a:miter lim="800000"/>
            <a:headEnd/>
            <a:tailEnd/>
          </a:ln>
          <a:effectLst/>
        </p:spPr>
        <p:txBody>
          <a:bodyPr/>
          <a:lstStyle/>
          <a:p>
            <a:pPr algn="ctr"/>
            <a:r>
              <a:rPr lang="en-US">
                <a:latin typeface="Times New Roman" pitchFamily="18" charset="0"/>
                <a:cs typeface="Times New Roman" pitchFamily="18" charset="0"/>
              </a:rPr>
              <a:t>Languages defined by </a:t>
            </a:r>
            <a:r>
              <a:rPr lang="en-US">
                <a:latin typeface="cmsy10" pitchFamily="34" charset="0"/>
                <a:cs typeface="Times New Roman" pitchFamily="18" charset="0"/>
              </a:rPr>
              <a:t>L</a:t>
            </a:r>
            <a:r>
              <a:rPr lang="en-US" baseline="-25000">
                <a:latin typeface="Times New Roman" pitchFamily="18" charset="0"/>
                <a:cs typeface="Times New Roman" pitchFamily="18" charset="0"/>
              </a:rPr>
              <a:t>1</a:t>
            </a:r>
          </a:p>
        </p:txBody>
      </p:sp>
      <p:sp>
        <p:nvSpPr>
          <p:cNvPr id="35848" name="Text Box 8"/>
          <p:cNvSpPr txBox="1">
            <a:spLocks noChangeArrowheads="1"/>
          </p:cNvSpPr>
          <p:nvPr/>
        </p:nvSpPr>
        <p:spPr bwMode="auto">
          <a:xfrm>
            <a:off x="4572000" y="1557338"/>
            <a:ext cx="3960813" cy="1004887"/>
          </a:xfrm>
          <a:prstGeom prst="rect">
            <a:avLst/>
          </a:prstGeom>
          <a:noFill/>
          <a:ln w="9525">
            <a:noFill/>
            <a:miter lim="800000"/>
            <a:headEnd/>
            <a:tailEnd/>
          </a:ln>
          <a:effectLst/>
        </p:spPr>
        <p:txBody>
          <a:bodyPr>
            <a:spAutoFit/>
          </a:bodyPr>
          <a:lstStyle/>
          <a:p>
            <a:pPr algn="ctr"/>
            <a:r>
              <a:rPr lang="en-US">
                <a:latin typeface="cmsy10" pitchFamily="34" charset="0"/>
                <a:cs typeface="Times New Roman" pitchFamily="18" charset="0"/>
              </a:rPr>
              <a:t>L</a:t>
            </a:r>
            <a:r>
              <a:rPr lang="en-US" baseline="-25000">
                <a:latin typeface="Times New Roman" pitchFamily="18" charset="0"/>
                <a:cs typeface="Times New Roman" pitchFamily="18" charset="0"/>
              </a:rPr>
              <a:t>2 </a:t>
            </a:r>
            <a:r>
              <a:rPr lang="en-US" sz="2400">
                <a:solidFill>
                  <a:srgbClr val="12BDD4"/>
                </a:solidFill>
                <a:latin typeface="Times New Roman" pitchFamily="18" charset="0"/>
                <a:cs typeface="Times New Roman" pitchFamily="18" charset="0"/>
              </a:rPr>
              <a:t>is more expressive than</a:t>
            </a:r>
            <a:r>
              <a:rPr lang="en-US" sz="2400">
                <a:solidFill>
                  <a:schemeClr val="hlink"/>
                </a:solidFill>
                <a:latin typeface="Times New Roman" pitchFamily="18" charset="0"/>
                <a:cs typeface="Times New Roman" pitchFamily="18" charset="0"/>
              </a:rPr>
              <a:t> </a:t>
            </a:r>
            <a:r>
              <a:rPr lang="en-US">
                <a:latin typeface="cmsy10" pitchFamily="34" charset="0"/>
                <a:cs typeface="Times New Roman" pitchFamily="18" charset="0"/>
              </a:rPr>
              <a:t>L</a:t>
            </a:r>
            <a:r>
              <a:rPr lang="en-US" baseline="-25000">
                <a:latin typeface="Times New Roman" pitchFamily="18" charset="0"/>
                <a:cs typeface="Times New Roman" pitchFamily="18" charset="0"/>
              </a:rPr>
              <a:t>1</a:t>
            </a:r>
            <a:r>
              <a:rPr lang="en-US" sz="2400">
                <a:solidFill>
                  <a:schemeClr val="hlink"/>
                </a:solidFill>
                <a:latin typeface="Times New Roman" pitchFamily="18" charset="0"/>
                <a:cs typeface="Times New Roman" pitchFamily="18" charset="0"/>
              </a:rPr>
              <a:t>.</a:t>
            </a:r>
          </a:p>
          <a:p>
            <a:pPr>
              <a:spcBef>
                <a:spcPct val="50000"/>
              </a:spcBef>
            </a:pPr>
            <a:r>
              <a:rPr lang="en-US" sz="2400">
                <a:solidFill>
                  <a:schemeClr val="hlink"/>
                </a:solidFill>
                <a:latin typeface="Times New Roman" pitchFamily="18" charset="0"/>
                <a:cs typeface="Times New Roman" pitchFamily="18" charset="0"/>
              </a:rPr>
              <a:t>  </a:t>
            </a:r>
            <a:r>
              <a:rPr lang="en-US" sz="2400">
                <a:solidFill>
                  <a:srgbClr val="12BDD4"/>
                </a:solidFill>
                <a:latin typeface="Times New Roman" pitchFamily="18" charset="0"/>
                <a:cs typeface="Times New Roman" pitchFamily="18" charset="0"/>
              </a:rPr>
              <a:t>Denote</a:t>
            </a:r>
            <a:r>
              <a:rPr lang="en-US" sz="2400">
                <a:solidFill>
                  <a:schemeClr val="hlink"/>
                </a:solidFill>
                <a:latin typeface="Times New Roman" pitchFamily="18" charset="0"/>
                <a:cs typeface="Times New Roman" pitchFamily="18" charset="0"/>
              </a:rPr>
              <a:t>:</a:t>
            </a:r>
            <a:r>
              <a:rPr lang="en-US" sz="2400">
                <a:latin typeface="Times New Roman" pitchFamily="18" charset="0"/>
                <a:cs typeface="Times New Roman" pitchFamily="18" charset="0"/>
              </a:rPr>
              <a:t> </a:t>
            </a:r>
            <a:r>
              <a:rPr lang="en-US">
                <a:latin typeface="cmsy10" pitchFamily="34" charset="0"/>
                <a:cs typeface="Times New Roman" pitchFamily="18" charset="0"/>
              </a:rPr>
              <a:t>L</a:t>
            </a:r>
            <a:r>
              <a:rPr lang="en-US" baseline="-25000">
                <a:latin typeface="Times New Roman" pitchFamily="18" charset="0"/>
                <a:cs typeface="Times New Roman" pitchFamily="18" charset="0"/>
              </a:rPr>
              <a:t>1</a:t>
            </a:r>
            <a:r>
              <a:rPr lang="en-US" sz="2400">
                <a:latin typeface="Times New Roman" pitchFamily="18" charset="0"/>
                <a:cs typeface="Times New Roman" pitchFamily="18" charset="0"/>
              </a:rPr>
              <a:t> </a:t>
            </a:r>
            <a:r>
              <a:rPr lang="en-US" sz="2400">
                <a:latin typeface="cmsy10" pitchFamily="34" charset="0"/>
                <a:cs typeface="Times New Roman" pitchFamily="18" charset="0"/>
              </a:rPr>
              <a:t>Á</a:t>
            </a:r>
            <a:r>
              <a:rPr lang="en-US" sz="2400">
                <a:latin typeface="Times New Roman" pitchFamily="18" charset="0"/>
                <a:cs typeface="Times New Roman" pitchFamily="18" charset="0"/>
              </a:rPr>
              <a:t> </a:t>
            </a:r>
            <a:r>
              <a:rPr lang="en-US">
                <a:latin typeface="cmsy10" pitchFamily="34" charset="0"/>
                <a:cs typeface="Times New Roman" pitchFamily="18" charset="0"/>
              </a:rPr>
              <a:t>L</a:t>
            </a:r>
            <a:r>
              <a:rPr lang="en-US" baseline="-25000">
                <a:latin typeface="Times New Roman" pitchFamily="18" charset="0"/>
                <a:cs typeface="Times New Roman" pitchFamily="18" charset="0"/>
              </a:rPr>
              <a:t>2</a:t>
            </a:r>
            <a:r>
              <a:rPr lang="en-US" sz="2400">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5"/>
          <p:cNvSpPr>
            <a:spLocks noGrp="1"/>
          </p:cNvSpPr>
          <p:nvPr>
            <p:ph type="sldNum" sz="quarter" idx="12"/>
          </p:nvPr>
        </p:nvSpPr>
        <p:spPr/>
        <p:txBody>
          <a:bodyPr/>
          <a:lstStyle/>
          <a:p>
            <a:fld id="{57D6E20C-F7BB-4B45-9EBF-31EF05A4B6BE}" type="slidenum">
              <a:rPr lang="he-IL" altLang="en-US"/>
              <a:pPr/>
              <a:t>29</a:t>
            </a:fld>
            <a:endParaRPr lang="en-US" altLang="en-US"/>
          </a:p>
        </p:txBody>
      </p:sp>
      <p:sp>
        <p:nvSpPr>
          <p:cNvPr id="24578" name="Rectangle 2"/>
          <p:cNvSpPr>
            <a:spLocks noGrp="1" noChangeArrowheads="1"/>
          </p:cNvSpPr>
          <p:nvPr>
            <p:ph type="title"/>
          </p:nvPr>
        </p:nvSpPr>
        <p:spPr/>
        <p:txBody>
          <a:bodyPr/>
          <a:lstStyle/>
          <a:p>
            <a:r>
              <a:rPr lang="en-US"/>
              <a:t>The tradeoff </a:t>
            </a:r>
          </a:p>
        </p:txBody>
      </p:sp>
      <p:sp>
        <p:nvSpPr>
          <p:cNvPr id="24579" name="Rectangle 3"/>
          <p:cNvSpPr>
            <a:spLocks noGrp="1" noChangeArrowheads="1"/>
          </p:cNvSpPr>
          <p:nvPr>
            <p:ph type="body" idx="1"/>
          </p:nvPr>
        </p:nvSpPr>
        <p:spPr/>
        <p:txBody>
          <a:bodyPr/>
          <a:lstStyle/>
          <a:p>
            <a:r>
              <a:rPr lang="en-US"/>
              <a:t>So we see that theories can have different </a:t>
            </a:r>
            <a:r>
              <a:rPr lang="en-US">
                <a:solidFill>
                  <a:srgbClr val="12BDD4"/>
                </a:solidFill>
              </a:rPr>
              <a:t>expressive power</a:t>
            </a:r>
            <a:r>
              <a:rPr lang="en-US"/>
              <a:t>.</a:t>
            </a:r>
          </a:p>
          <a:p>
            <a:endParaRPr lang="en-US"/>
          </a:p>
          <a:p>
            <a:r>
              <a:rPr lang="en-US"/>
              <a:t>Q: why would we want to restrict ourselves to a theory or a fragment ? why not take some ‘maximal theory’…</a:t>
            </a:r>
          </a:p>
          <a:p>
            <a:endParaRPr lang="en-US"/>
          </a:p>
          <a:p>
            <a:r>
              <a:rPr lang="en-US"/>
              <a:t>A: Adding axioms to the theory may make it </a:t>
            </a:r>
            <a:r>
              <a:rPr lang="en-US">
                <a:solidFill>
                  <a:srgbClr val="12BDD4"/>
                </a:solidFill>
              </a:rPr>
              <a:t>harder to decide</a:t>
            </a:r>
            <a:r>
              <a:rPr lang="en-US"/>
              <a:t> or even </a:t>
            </a:r>
            <a:r>
              <a:rPr lang="en-US">
                <a:solidFill>
                  <a:srgbClr val="12BDD4"/>
                </a:solidFill>
              </a:rPr>
              <a:t>undecidable</a:t>
            </a:r>
            <a:r>
              <a:rPr lang="en-US"/>
              <a:t>.</a:t>
            </a:r>
          </a:p>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579">
                                            <p:txEl>
                                              <p:pRg st="4" end="4"/>
                                            </p:txEl>
                                          </p:spTgt>
                                        </p:tgtEl>
                                        <p:attrNameLst>
                                          <p:attrName>style.visibility</p:attrName>
                                        </p:attrNameLst>
                                      </p:cBhvr>
                                      <p:to>
                                        <p:strVal val="visible"/>
                                      </p:to>
                                    </p:set>
                                    <p:animEffect transition="in" filter="blinds(horizontal)">
                                      <p:cBhvr>
                                        <p:cTn id="7" dur="500"/>
                                        <p:tgtEl>
                                          <p:spTgt spid="2457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defRPr/>
            </a:pPr>
            <a:r>
              <a:rPr lang="en-US" altLang="ko-KR" dirty="0" smtClean="0">
                <a:solidFill>
                  <a:srgbClr val="333399"/>
                </a:solidFill>
              </a:rPr>
              <a:t>Examples of Semantic </a:t>
            </a:r>
            <a:r>
              <a:rPr lang="en-US" altLang="ko-KR" dirty="0">
                <a:solidFill>
                  <a:srgbClr val="333399"/>
                </a:solidFill>
              </a:rPr>
              <a:t>Mapping </a:t>
            </a:r>
            <a:r>
              <a:rPr lang="en-US" altLang="ko-KR" dirty="0" smtClean="0">
                <a:solidFill>
                  <a:srgbClr val="333399"/>
                </a:solidFill>
              </a:rPr>
              <a:t> </a:t>
            </a:r>
            <a:endParaRPr lang="en-US" altLang="ko-KR" dirty="0">
              <a:solidFill>
                <a:srgbClr val="333399"/>
              </a:solidFill>
            </a:endParaRPr>
          </a:p>
        </p:txBody>
      </p:sp>
      <p:sp>
        <p:nvSpPr>
          <p:cNvPr id="10243" name="Rectangle 3"/>
          <p:cNvSpPr>
            <a:spLocks noChangeArrowheads="1"/>
          </p:cNvSpPr>
          <p:nvPr/>
        </p:nvSpPr>
        <p:spPr bwMode="auto">
          <a:xfrm>
            <a:off x="3059113" y="1773238"/>
            <a:ext cx="2952750" cy="936625"/>
          </a:xfrm>
          <a:prstGeom prst="rect">
            <a:avLst/>
          </a:prstGeom>
          <a:noFill/>
          <a:ln w="9525">
            <a:solidFill>
              <a:schemeClr val="tx1"/>
            </a:solidFill>
            <a:miter lim="800000"/>
            <a:headEnd/>
            <a:tailEnd/>
          </a:ln>
        </p:spPr>
        <p:txBody>
          <a:bodyPr wrap="none" anchor="ctr"/>
          <a:lstStyle/>
          <a:p>
            <a:r>
              <a:rPr kumimoji="0" lang="en-US" altLang="ko-KR" sz="2400" i="0">
                <a:solidFill>
                  <a:srgbClr val="333399"/>
                </a:solidFill>
                <a:latin typeface="Times New Roman" pitchFamily="18" charset="0"/>
                <a:ea typeface="굴림" pitchFamily="50" charset="-127"/>
              </a:rPr>
              <a:t>Syntactic representation </a:t>
            </a:r>
          </a:p>
          <a:p>
            <a:r>
              <a:rPr kumimoji="0" lang="en-US" altLang="ko-KR" sz="2400" i="0">
                <a:solidFill>
                  <a:srgbClr val="333399"/>
                </a:solidFill>
                <a:latin typeface="Times New Roman" pitchFamily="18" charset="0"/>
                <a:ea typeface="굴림" pitchFamily="50" charset="-127"/>
              </a:rPr>
              <a:t>of systems</a:t>
            </a:r>
          </a:p>
        </p:txBody>
      </p:sp>
      <p:sp>
        <p:nvSpPr>
          <p:cNvPr id="10244" name="Rectangle 4"/>
          <p:cNvSpPr>
            <a:spLocks noChangeArrowheads="1"/>
          </p:cNvSpPr>
          <p:nvPr/>
        </p:nvSpPr>
        <p:spPr bwMode="auto">
          <a:xfrm>
            <a:off x="2484438" y="3860800"/>
            <a:ext cx="1512887" cy="1008063"/>
          </a:xfrm>
          <a:prstGeom prst="rect">
            <a:avLst/>
          </a:prstGeom>
          <a:noFill/>
          <a:ln w="9525">
            <a:solidFill>
              <a:schemeClr val="tx1"/>
            </a:solidFill>
            <a:miter lim="800000"/>
            <a:headEnd/>
            <a:tailEnd/>
          </a:ln>
        </p:spPr>
        <p:txBody>
          <a:bodyPr wrap="none" anchor="ctr"/>
          <a:lstStyle/>
          <a:p>
            <a:r>
              <a:rPr kumimoji="0" lang="en-US" altLang="ko-KR" sz="2400" i="0">
                <a:solidFill>
                  <a:srgbClr val="333399"/>
                </a:solidFill>
                <a:latin typeface="Times New Roman" pitchFamily="18" charset="0"/>
                <a:ea typeface="굴림" pitchFamily="50" charset="-127"/>
              </a:rPr>
              <a:t>Graph </a:t>
            </a:r>
          </a:p>
          <a:p>
            <a:r>
              <a:rPr kumimoji="0" lang="en-US" altLang="ko-KR" sz="2400" i="0">
                <a:solidFill>
                  <a:srgbClr val="333399"/>
                </a:solidFill>
                <a:latin typeface="Times New Roman" pitchFamily="18" charset="0"/>
                <a:ea typeface="굴림" pitchFamily="50" charset="-127"/>
              </a:rPr>
              <a:t>domain</a:t>
            </a:r>
          </a:p>
        </p:txBody>
      </p:sp>
      <p:sp>
        <p:nvSpPr>
          <p:cNvPr id="10245" name="Rectangle 5"/>
          <p:cNvSpPr>
            <a:spLocks noChangeArrowheads="1"/>
          </p:cNvSpPr>
          <p:nvPr/>
        </p:nvSpPr>
        <p:spPr bwMode="auto">
          <a:xfrm>
            <a:off x="6300788" y="3860800"/>
            <a:ext cx="1512887" cy="1008063"/>
          </a:xfrm>
          <a:prstGeom prst="rect">
            <a:avLst/>
          </a:prstGeom>
          <a:noFill/>
          <a:ln w="9525">
            <a:solidFill>
              <a:schemeClr val="tx1"/>
            </a:solidFill>
            <a:miter lim="800000"/>
            <a:headEnd/>
            <a:tailEnd/>
          </a:ln>
        </p:spPr>
        <p:txBody>
          <a:bodyPr wrap="none" anchor="ctr"/>
          <a:lstStyle/>
          <a:p>
            <a:r>
              <a:rPr kumimoji="0" lang="en-US" altLang="ko-KR" sz="2400" i="0">
                <a:solidFill>
                  <a:srgbClr val="333399"/>
                </a:solidFill>
                <a:latin typeface="Times New Roman" pitchFamily="18" charset="0"/>
                <a:ea typeface="굴림" pitchFamily="50" charset="-127"/>
              </a:rPr>
              <a:t>Term </a:t>
            </a:r>
          </a:p>
          <a:p>
            <a:r>
              <a:rPr kumimoji="0" lang="en-US" altLang="ko-KR" sz="2400" i="0">
                <a:solidFill>
                  <a:srgbClr val="333399"/>
                </a:solidFill>
                <a:latin typeface="Times New Roman" pitchFamily="18" charset="0"/>
                <a:ea typeface="굴림" pitchFamily="50" charset="-127"/>
              </a:rPr>
              <a:t>domain</a:t>
            </a:r>
          </a:p>
        </p:txBody>
      </p:sp>
      <p:sp>
        <p:nvSpPr>
          <p:cNvPr id="10246" name="Rectangle 6"/>
          <p:cNvSpPr>
            <a:spLocks noChangeArrowheads="1"/>
          </p:cNvSpPr>
          <p:nvPr/>
        </p:nvSpPr>
        <p:spPr bwMode="auto">
          <a:xfrm>
            <a:off x="4427538" y="3860800"/>
            <a:ext cx="1512887" cy="1008063"/>
          </a:xfrm>
          <a:prstGeom prst="rect">
            <a:avLst/>
          </a:prstGeom>
          <a:noFill/>
          <a:ln w="9525">
            <a:solidFill>
              <a:schemeClr val="tx1"/>
            </a:solidFill>
            <a:miter lim="800000"/>
            <a:headEnd/>
            <a:tailEnd/>
          </a:ln>
        </p:spPr>
        <p:txBody>
          <a:bodyPr wrap="none" anchor="ctr"/>
          <a:lstStyle/>
          <a:p>
            <a:r>
              <a:rPr kumimoji="0" lang="en-US" altLang="ko-KR" sz="2400" i="0">
                <a:solidFill>
                  <a:srgbClr val="333399"/>
                </a:solidFill>
                <a:latin typeface="Times New Roman" pitchFamily="18" charset="0"/>
                <a:ea typeface="굴림" pitchFamily="50" charset="-127"/>
              </a:rPr>
              <a:t>PetriNet </a:t>
            </a:r>
          </a:p>
          <a:p>
            <a:r>
              <a:rPr kumimoji="0" lang="en-US" altLang="ko-KR" sz="2400" i="0">
                <a:solidFill>
                  <a:srgbClr val="333399"/>
                </a:solidFill>
                <a:latin typeface="Times New Roman" pitchFamily="18" charset="0"/>
                <a:ea typeface="굴림" pitchFamily="50" charset="-127"/>
              </a:rPr>
              <a:t>domain</a:t>
            </a:r>
          </a:p>
        </p:txBody>
      </p:sp>
      <p:sp>
        <p:nvSpPr>
          <p:cNvPr id="10247" name="Rectangle 7"/>
          <p:cNvSpPr>
            <a:spLocks noChangeArrowheads="1"/>
          </p:cNvSpPr>
          <p:nvPr/>
        </p:nvSpPr>
        <p:spPr bwMode="auto">
          <a:xfrm>
            <a:off x="611188" y="3860800"/>
            <a:ext cx="1512887" cy="1008063"/>
          </a:xfrm>
          <a:prstGeom prst="rect">
            <a:avLst/>
          </a:prstGeom>
          <a:noFill/>
          <a:ln w="9525">
            <a:solidFill>
              <a:schemeClr val="tx1"/>
            </a:solidFill>
            <a:miter lim="800000"/>
            <a:headEnd/>
            <a:tailEnd/>
          </a:ln>
        </p:spPr>
        <p:txBody>
          <a:bodyPr wrap="none" anchor="ctr"/>
          <a:lstStyle/>
          <a:p>
            <a:r>
              <a:rPr kumimoji="0" lang="en-US" altLang="ko-KR" sz="2400" i="0">
                <a:solidFill>
                  <a:srgbClr val="333399"/>
                </a:solidFill>
                <a:latin typeface="Times New Roman" pitchFamily="18" charset="0"/>
                <a:ea typeface="굴림" pitchFamily="50" charset="-127"/>
              </a:rPr>
              <a:t>Natural #</a:t>
            </a:r>
          </a:p>
          <a:p>
            <a:r>
              <a:rPr kumimoji="0" lang="en-US" altLang="ko-KR" sz="2400" i="0">
                <a:solidFill>
                  <a:srgbClr val="333399"/>
                </a:solidFill>
                <a:latin typeface="Times New Roman" pitchFamily="18" charset="0"/>
                <a:ea typeface="굴림" pitchFamily="50" charset="-127"/>
              </a:rPr>
              <a:t> domain</a:t>
            </a:r>
          </a:p>
        </p:txBody>
      </p:sp>
      <p:sp>
        <p:nvSpPr>
          <p:cNvPr id="10248" name="Line 8"/>
          <p:cNvSpPr>
            <a:spLocks noChangeShapeType="1"/>
          </p:cNvSpPr>
          <p:nvPr/>
        </p:nvSpPr>
        <p:spPr bwMode="auto">
          <a:xfrm>
            <a:off x="8101013" y="4437063"/>
            <a:ext cx="719137" cy="0"/>
          </a:xfrm>
          <a:prstGeom prst="line">
            <a:avLst/>
          </a:prstGeom>
          <a:noFill/>
          <a:ln w="127000" cap="rnd">
            <a:solidFill>
              <a:schemeClr val="tx1"/>
            </a:solidFill>
            <a:prstDash val="sysDot"/>
            <a:round/>
            <a:headEnd/>
            <a:tailEnd/>
          </a:ln>
        </p:spPr>
        <p:txBody>
          <a:bodyPr wrap="none" anchor="ctr"/>
          <a:lstStyle/>
          <a:p>
            <a:endParaRPr lang="en-US"/>
          </a:p>
        </p:txBody>
      </p:sp>
      <p:cxnSp>
        <p:nvCxnSpPr>
          <p:cNvPr id="10249" name="AutoShape 9"/>
          <p:cNvCxnSpPr>
            <a:cxnSpLocks noChangeShapeType="1"/>
            <a:stCxn id="10243" idx="1"/>
            <a:endCxn id="10247" idx="0"/>
          </p:cNvCxnSpPr>
          <p:nvPr/>
        </p:nvCxnSpPr>
        <p:spPr bwMode="auto">
          <a:xfrm rot="10800000" flipV="1">
            <a:off x="1368425" y="2241550"/>
            <a:ext cx="1690688" cy="1619250"/>
          </a:xfrm>
          <a:prstGeom prst="curvedConnector2">
            <a:avLst/>
          </a:prstGeom>
          <a:noFill/>
          <a:ln w="9525">
            <a:solidFill>
              <a:schemeClr val="tx1"/>
            </a:solidFill>
            <a:round/>
            <a:headEnd/>
            <a:tailEnd type="triangle" w="med" len="med"/>
          </a:ln>
        </p:spPr>
      </p:cxnSp>
      <p:cxnSp>
        <p:nvCxnSpPr>
          <p:cNvPr id="10250" name="AutoShape 10"/>
          <p:cNvCxnSpPr>
            <a:cxnSpLocks noChangeShapeType="1"/>
            <a:stCxn id="10243" idx="1"/>
          </p:cNvCxnSpPr>
          <p:nvPr/>
        </p:nvCxnSpPr>
        <p:spPr bwMode="auto">
          <a:xfrm rot="10800000" flipV="1">
            <a:off x="1908175" y="2241550"/>
            <a:ext cx="1150938" cy="1692275"/>
          </a:xfrm>
          <a:prstGeom prst="curvedConnector2">
            <a:avLst/>
          </a:prstGeom>
          <a:noFill/>
          <a:ln w="9525">
            <a:solidFill>
              <a:schemeClr val="tx1"/>
            </a:solidFill>
            <a:round/>
            <a:headEnd/>
            <a:tailEnd type="triangle" w="med" len="med"/>
          </a:ln>
        </p:spPr>
      </p:cxnSp>
      <p:sp>
        <p:nvSpPr>
          <p:cNvPr id="10251" name="Text Box 11"/>
          <p:cNvSpPr txBox="1">
            <a:spLocks noChangeArrowheads="1"/>
          </p:cNvSpPr>
          <p:nvPr/>
        </p:nvSpPr>
        <p:spPr bwMode="auto">
          <a:xfrm>
            <a:off x="1042988" y="2420938"/>
            <a:ext cx="692150" cy="457200"/>
          </a:xfrm>
          <a:prstGeom prst="rect">
            <a:avLst/>
          </a:prstGeom>
          <a:noFill/>
          <a:ln w="9525">
            <a:noFill/>
            <a:miter lim="800000"/>
            <a:headEnd/>
            <a:tailEnd/>
          </a:ln>
        </p:spPr>
        <p:txBody>
          <a:bodyPr wrap="none">
            <a:spAutoFit/>
          </a:bodyPr>
          <a:lstStyle/>
          <a:p>
            <a:r>
              <a:rPr kumimoji="0" lang="en-US" altLang="ko-KR" sz="2400" i="0">
                <a:solidFill>
                  <a:srgbClr val="333399"/>
                </a:solidFill>
                <a:latin typeface="Times New Roman" pitchFamily="18" charset="0"/>
                <a:ea typeface="굴림" pitchFamily="50" charset="-127"/>
              </a:rPr>
              <a:t>sm1</a:t>
            </a:r>
          </a:p>
        </p:txBody>
      </p:sp>
      <p:sp>
        <p:nvSpPr>
          <p:cNvPr id="10252" name="Text Box 12"/>
          <p:cNvSpPr txBox="1">
            <a:spLocks noChangeArrowheads="1"/>
          </p:cNvSpPr>
          <p:nvPr/>
        </p:nvSpPr>
        <p:spPr bwMode="auto">
          <a:xfrm>
            <a:off x="1979613" y="2852738"/>
            <a:ext cx="692150" cy="457200"/>
          </a:xfrm>
          <a:prstGeom prst="rect">
            <a:avLst/>
          </a:prstGeom>
          <a:noFill/>
          <a:ln w="9525">
            <a:noFill/>
            <a:miter lim="800000"/>
            <a:headEnd/>
            <a:tailEnd/>
          </a:ln>
        </p:spPr>
        <p:txBody>
          <a:bodyPr wrap="none">
            <a:spAutoFit/>
          </a:bodyPr>
          <a:lstStyle/>
          <a:p>
            <a:r>
              <a:rPr kumimoji="0" lang="en-US" altLang="ko-KR" sz="2400" i="0">
                <a:solidFill>
                  <a:srgbClr val="333399"/>
                </a:solidFill>
                <a:latin typeface="Times New Roman" pitchFamily="18" charset="0"/>
                <a:ea typeface="굴림" pitchFamily="50" charset="-127"/>
              </a:rPr>
              <a:t>sm2</a:t>
            </a:r>
          </a:p>
        </p:txBody>
      </p:sp>
      <p:cxnSp>
        <p:nvCxnSpPr>
          <p:cNvPr id="10253" name="AutoShape 13"/>
          <p:cNvCxnSpPr>
            <a:cxnSpLocks noChangeShapeType="1"/>
            <a:endCxn id="10244" idx="0"/>
          </p:cNvCxnSpPr>
          <p:nvPr/>
        </p:nvCxnSpPr>
        <p:spPr bwMode="auto">
          <a:xfrm rot="5400000">
            <a:off x="2790031" y="3159919"/>
            <a:ext cx="1152525" cy="249238"/>
          </a:xfrm>
          <a:prstGeom prst="curvedConnector3">
            <a:avLst>
              <a:gd name="adj1" fmla="val 50000"/>
            </a:avLst>
          </a:prstGeom>
          <a:noFill/>
          <a:ln w="9525">
            <a:solidFill>
              <a:schemeClr val="tx1"/>
            </a:solidFill>
            <a:round/>
            <a:headEnd/>
            <a:tailEnd type="triangle" w="med" len="med"/>
          </a:ln>
        </p:spPr>
      </p:cxnSp>
      <p:cxnSp>
        <p:nvCxnSpPr>
          <p:cNvPr id="10254" name="AutoShape 14"/>
          <p:cNvCxnSpPr>
            <a:cxnSpLocks noChangeShapeType="1"/>
            <a:endCxn id="10246" idx="1"/>
          </p:cNvCxnSpPr>
          <p:nvPr/>
        </p:nvCxnSpPr>
        <p:spPr bwMode="auto">
          <a:xfrm rot="5400000">
            <a:off x="3759994" y="3375819"/>
            <a:ext cx="1657350" cy="322262"/>
          </a:xfrm>
          <a:prstGeom prst="curvedConnector4">
            <a:avLst>
              <a:gd name="adj1" fmla="val 34769"/>
              <a:gd name="adj2" fmla="val 170935"/>
            </a:avLst>
          </a:prstGeom>
          <a:noFill/>
          <a:ln w="9525">
            <a:solidFill>
              <a:schemeClr val="tx1"/>
            </a:solidFill>
            <a:round/>
            <a:headEnd/>
            <a:tailEnd type="triangle" w="med" len="med"/>
          </a:ln>
        </p:spPr>
      </p:cxnSp>
      <p:cxnSp>
        <p:nvCxnSpPr>
          <p:cNvPr id="10255" name="AutoShape 15"/>
          <p:cNvCxnSpPr>
            <a:cxnSpLocks noChangeShapeType="1"/>
            <a:endCxn id="10246" idx="0"/>
          </p:cNvCxnSpPr>
          <p:nvPr/>
        </p:nvCxnSpPr>
        <p:spPr bwMode="auto">
          <a:xfrm rot="5400000">
            <a:off x="4734719" y="3231356"/>
            <a:ext cx="1079500" cy="179388"/>
          </a:xfrm>
          <a:prstGeom prst="curvedConnector3">
            <a:avLst>
              <a:gd name="adj1" fmla="val 50000"/>
            </a:avLst>
          </a:prstGeom>
          <a:noFill/>
          <a:ln w="9525">
            <a:solidFill>
              <a:schemeClr val="tx1"/>
            </a:solidFill>
            <a:round/>
            <a:headEnd/>
            <a:tailEnd type="triangle" w="med" len="med"/>
          </a:ln>
        </p:spPr>
      </p:cxnSp>
      <p:cxnSp>
        <p:nvCxnSpPr>
          <p:cNvPr id="10256" name="AutoShape 16"/>
          <p:cNvCxnSpPr>
            <a:cxnSpLocks noChangeShapeType="1"/>
            <a:endCxn id="10245" idx="0"/>
          </p:cNvCxnSpPr>
          <p:nvPr/>
        </p:nvCxnSpPr>
        <p:spPr bwMode="auto">
          <a:xfrm>
            <a:off x="5830888" y="2708275"/>
            <a:ext cx="1227137" cy="1152525"/>
          </a:xfrm>
          <a:prstGeom prst="curvedConnector2">
            <a:avLst/>
          </a:prstGeom>
          <a:noFill/>
          <a:ln w="9525">
            <a:solidFill>
              <a:schemeClr val="tx1"/>
            </a:solidFill>
            <a:round/>
            <a:headEnd/>
            <a:tailEnd type="triangle" w="med" len="med"/>
          </a:ln>
        </p:spPr>
      </p:cxnSp>
      <p:sp>
        <p:nvSpPr>
          <p:cNvPr id="10257" name="Line 17"/>
          <p:cNvSpPr>
            <a:spLocks noChangeShapeType="1"/>
          </p:cNvSpPr>
          <p:nvPr/>
        </p:nvSpPr>
        <p:spPr bwMode="auto">
          <a:xfrm>
            <a:off x="395288" y="3357563"/>
            <a:ext cx="8353425" cy="0"/>
          </a:xfrm>
          <a:prstGeom prst="line">
            <a:avLst/>
          </a:prstGeom>
          <a:noFill/>
          <a:ln w="12700" cap="rnd">
            <a:solidFill>
              <a:schemeClr val="tx1"/>
            </a:solidFill>
            <a:prstDash val="sysDot"/>
            <a:round/>
            <a:headEnd/>
            <a:tailEnd/>
          </a:ln>
        </p:spPr>
        <p:txBody>
          <a:bodyPr wrap="none" anchor="ctr"/>
          <a:lstStyle/>
          <a:p>
            <a:endParaRPr lang="en-US"/>
          </a:p>
        </p:txBody>
      </p:sp>
      <p:sp>
        <p:nvSpPr>
          <p:cNvPr id="10258" name="Text Box 18"/>
          <p:cNvSpPr txBox="1">
            <a:spLocks noChangeArrowheads="1"/>
          </p:cNvSpPr>
          <p:nvPr/>
        </p:nvSpPr>
        <p:spPr bwMode="auto">
          <a:xfrm>
            <a:off x="3419475" y="2852738"/>
            <a:ext cx="692150" cy="457200"/>
          </a:xfrm>
          <a:prstGeom prst="rect">
            <a:avLst/>
          </a:prstGeom>
          <a:noFill/>
          <a:ln w="9525">
            <a:noFill/>
            <a:miter lim="800000"/>
            <a:headEnd/>
            <a:tailEnd/>
          </a:ln>
        </p:spPr>
        <p:txBody>
          <a:bodyPr wrap="none">
            <a:spAutoFit/>
          </a:bodyPr>
          <a:lstStyle/>
          <a:p>
            <a:r>
              <a:rPr kumimoji="0" lang="en-US" altLang="ko-KR" sz="2400" i="0">
                <a:solidFill>
                  <a:srgbClr val="333399"/>
                </a:solidFill>
                <a:latin typeface="Times New Roman" pitchFamily="18" charset="0"/>
                <a:ea typeface="굴림" pitchFamily="50" charset="-127"/>
              </a:rPr>
              <a:t>sm3</a:t>
            </a:r>
          </a:p>
        </p:txBody>
      </p:sp>
      <p:sp>
        <p:nvSpPr>
          <p:cNvPr id="10259" name="Text Box 19"/>
          <p:cNvSpPr txBox="1">
            <a:spLocks noChangeArrowheads="1"/>
          </p:cNvSpPr>
          <p:nvPr/>
        </p:nvSpPr>
        <p:spPr bwMode="auto">
          <a:xfrm>
            <a:off x="4427538" y="2852738"/>
            <a:ext cx="692150" cy="457200"/>
          </a:xfrm>
          <a:prstGeom prst="rect">
            <a:avLst/>
          </a:prstGeom>
          <a:noFill/>
          <a:ln w="9525">
            <a:noFill/>
            <a:miter lim="800000"/>
            <a:headEnd/>
            <a:tailEnd/>
          </a:ln>
        </p:spPr>
        <p:txBody>
          <a:bodyPr wrap="none">
            <a:spAutoFit/>
          </a:bodyPr>
          <a:lstStyle/>
          <a:p>
            <a:r>
              <a:rPr kumimoji="0" lang="en-US" altLang="ko-KR" sz="2400" i="0">
                <a:solidFill>
                  <a:srgbClr val="333399"/>
                </a:solidFill>
                <a:latin typeface="Times New Roman" pitchFamily="18" charset="0"/>
                <a:ea typeface="굴림" pitchFamily="50" charset="-127"/>
              </a:rPr>
              <a:t>sm4</a:t>
            </a:r>
          </a:p>
        </p:txBody>
      </p:sp>
      <p:sp>
        <p:nvSpPr>
          <p:cNvPr id="10260" name="Text Box 20"/>
          <p:cNvSpPr txBox="1">
            <a:spLocks noChangeArrowheads="1"/>
          </p:cNvSpPr>
          <p:nvPr/>
        </p:nvSpPr>
        <p:spPr bwMode="auto">
          <a:xfrm>
            <a:off x="5292725" y="2924175"/>
            <a:ext cx="692150" cy="457200"/>
          </a:xfrm>
          <a:prstGeom prst="rect">
            <a:avLst/>
          </a:prstGeom>
          <a:noFill/>
          <a:ln w="9525">
            <a:noFill/>
            <a:miter lim="800000"/>
            <a:headEnd/>
            <a:tailEnd/>
          </a:ln>
        </p:spPr>
        <p:txBody>
          <a:bodyPr wrap="none">
            <a:spAutoFit/>
          </a:bodyPr>
          <a:lstStyle/>
          <a:p>
            <a:r>
              <a:rPr kumimoji="0" lang="en-US" altLang="ko-KR" sz="2400" i="0">
                <a:solidFill>
                  <a:srgbClr val="333399"/>
                </a:solidFill>
                <a:latin typeface="Times New Roman" pitchFamily="18" charset="0"/>
                <a:ea typeface="굴림" pitchFamily="50" charset="-127"/>
              </a:rPr>
              <a:t>sm5</a:t>
            </a:r>
          </a:p>
        </p:txBody>
      </p:sp>
      <p:sp>
        <p:nvSpPr>
          <p:cNvPr id="10261" name="Text Box 21"/>
          <p:cNvSpPr txBox="1">
            <a:spLocks noChangeArrowheads="1"/>
          </p:cNvSpPr>
          <p:nvPr/>
        </p:nvSpPr>
        <p:spPr bwMode="auto">
          <a:xfrm>
            <a:off x="6659563" y="2852738"/>
            <a:ext cx="692150" cy="457200"/>
          </a:xfrm>
          <a:prstGeom prst="rect">
            <a:avLst/>
          </a:prstGeom>
          <a:noFill/>
          <a:ln w="9525">
            <a:noFill/>
            <a:miter lim="800000"/>
            <a:headEnd/>
            <a:tailEnd/>
          </a:ln>
        </p:spPr>
        <p:txBody>
          <a:bodyPr wrap="none">
            <a:spAutoFit/>
          </a:bodyPr>
          <a:lstStyle/>
          <a:p>
            <a:r>
              <a:rPr kumimoji="0" lang="en-US" altLang="ko-KR" sz="2400" i="0">
                <a:solidFill>
                  <a:srgbClr val="333399"/>
                </a:solidFill>
                <a:latin typeface="Times New Roman" pitchFamily="18" charset="0"/>
                <a:ea typeface="굴림" pitchFamily="50" charset="-127"/>
              </a:rPr>
              <a:t>sm6</a:t>
            </a:r>
          </a:p>
        </p:txBody>
      </p:sp>
      <p:sp>
        <p:nvSpPr>
          <p:cNvPr id="10262" name="Text Box 22"/>
          <p:cNvSpPr txBox="1">
            <a:spLocks noChangeArrowheads="1"/>
          </p:cNvSpPr>
          <p:nvPr/>
        </p:nvSpPr>
        <p:spPr bwMode="auto">
          <a:xfrm>
            <a:off x="6210300" y="5157788"/>
            <a:ext cx="2933700" cy="457200"/>
          </a:xfrm>
          <a:prstGeom prst="rect">
            <a:avLst/>
          </a:prstGeom>
          <a:noFill/>
          <a:ln w="9525">
            <a:noFill/>
            <a:miter lim="800000"/>
            <a:headEnd/>
            <a:tailEnd/>
          </a:ln>
        </p:spPr>
        <p:txBody>
          <a:bodyPr wrap="none">
            <a:spAutoFit/>
          </a:bodyPr>
          <a:lstStyle/>
          <a:p>
            <a:r>
              <a:rPr kumimoji="0" lang="en-US" altLang="ko-KR" sz="2400">
                <a:solidFill>
                  <a:srgbClr val="333399"/>
                </a:solidFill>
                <a:latin typeface="Times New Roman" pitchFamily="18" charset="0"/>
                <a:ea typeface="굴림" pitchFamily="50" charset="-127"/>
              </a:rPr>
              <a:t>Mathematical Domain</a:t>
            </a:r>
          </a:p>
        </p:txBody>
      </p:sp>
      <p:sp>
        <p:nvSpPr>
          <p:cNvPr id="10263" name="Text Box 23"/>
          <p:cNvSpPr txBox="1">
            <a:spLocks noChangeArrowheads="1"/>
          </p:cNvSpPr>
          <p:nvPr/>
        </p:nvSpPr>
        <p:spPr bwMode="auto">
          <a:xfrm>
            <a:off x="6446838" y="1773238"/>
            <a:ext cx="2462212" cy="457200"/>
          </a:xfrm>
          <a:prstGeom prst="rect">
            <a:avLst/>
          </a:prstGeom>
          <a:noFill/>
          <a:ln w="9525">
            <a:noFill/>
            <a:miter lim="800000"/>
            <a:headEnd/>
            <a:tailEnd/>
          </a:ln>
        </p:spPr>
        <p:txBody>
          <a:bodyPr wrap="none">
            <a:spAutoFit/>
          </a:bodyPr>
          <a:lstStyle/>
          <a:p>
            <a:r>
              <a:rPr kumimoji="0" lang="en-US" altLang="ko-KR" sz="2400">
                <a:solidFill>
                  <a:srgbClr val="333399"/>
                </a:solidFill>
                <a:latin typeface="Times New Roman" pitchFamily="18" charset="0"/>
                <a:ea typeface="굴림" pitchFamily="50" charset="-127"/>
              </a:rPr>
              <a:t>Language Domain</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슬라이드 번호 개체 틀 5"/>
          <p:cNvSpPr>
            <a:spLocks noGrp="1"/>
          </p:cNvSpPr>
          <p:nvPr>
            <p:ph type="sldNum" sz="quarter" idx="12"/>
          </p:nvPr>
        </p:nvSpPr>
        <p:spPr/>
        <p:txBody>
          <a:bodyPr/>
          <a:lstStyle/>
          <a:p>
            <a:fld id="{B13D2C4B-C0DB-46D3-953A-2ACFF7957A91}" type="slidenum">
              <a:rPr lang="he-IL" altLang="en-US"/>
              <a:pPr/>
              <a:t>30</a:t>
            </a:fld>
            <a:endParaRPr lang="en-US" altLang="en-US"/>
          </a:p>
        </p:txBody>
      </p:sp>
      <p:sp>
        <p:nvSpPr>
          <p:cNvPr id="59394" name="Rectangle 2"/>
          <p:cNvSpPr>
            <a:spLocks noGrp="1" noChangeArrowheads="1"/>
          </p:cNvSpPr>
          <p:nvPr>
            <p:ph type="title"/>
          </p:nvPr>
        </p:nvSpPr>
        <p:spPr/>
        <p:txBody>
          <a:bodyPr/>
          <a:lstStyle/>
          <a:p>
            <a:r>
              <a:rPr lang="en-US"/>
              <a:t>Example: Hilbert axiom system (</a:t>
            </a:r>
            <a:r>
              <a:rPr lang="en-US">
                <a:solidFill>
                  <a:schemeClr val="tx1"/>
                </a:solidFill>
                <a:latin typeface="cmsy10" pitchFamily="34" charset="0"/>
              </a:rPr>
              <a:t>H</a:t>
            </a:r>
            <a:r>
              <a:rPr lang="en-US"/>
              <a:t>)</a:t>
            </a:r>
          </a:p>
        </p:txBody>
      </p:sp>
      <p:sp>
        <p:nvSpPr>
          <p:cNvPr id="59395" name="Rectangle 3"/>
          <p:cNvSpPr>
            <a:spLocks noGrp="1" noChangeArrowheads="1"/>
          </p:cNvSpPr>
          <p:nvPr>
            <p:ph type="body" idx="1"/>
          </p:nvPr>
        </p:nvSpPr>
        <p:spPr>
          <a:xfrm>
            <a:off x="457200" y="1125538"/>
            <a:ext cx="8229600" cy="1522412"/>
          </a:xfrm>
        </p:spPr>
        <p:txBody>
          <a:bodyPr/>
          <a:lstStyle/>
          <a:p>
            <a:pPr>
              <a:lnSpc>
                <a:spcPct val="90000"/>
              </a:lnSpc>
            </a:pPr>
            <a:r>
              <a:rPr lang="en-US" sz="2000"/>
              <a:t>Let </a:t>
            </a:r>
            <a:r>
              <a:rPr lang="en-US" sz="2000">
                <a:solidFill>
                  <a:schemeClr val="tx1"/>
                </a:solidFill>
                <a:latin typeface="cmsy10" pitchFamily="34" charset="0"/>
              </a:rPr>
              <a:t>H</a:t>
            </a:r>
            <a:r>
              <a:rPr lang="en-US" sz="2000"/>
              <a:t> be </a:t>
            </a:r>
            <a:r>
              <a:rPr lang="en-US" sz="1800"/>
              <a:t>(M.P) </a:t>
            </a:r>
            <a:r>
              <a:rPr lang="en-US" sz="2000"/>
              <a:t>+ the following axiom schemas:</a:t>
            </a:r>
            <a:r>
              <a:rPr lang="en-US" sz="1800"/>
              <a:t> </a:t>
            </a:r>
            <a:r>
              <a:rPr lang="en-US" sz="1800" u="sng"/>
              <a:t>   </a:t>
            </a:r>
            <a:br>
              <a:rPr lang="en-US" sz="1800" u="sng"/>
            </a:br>
            <a:endParaRPr lang="en-US" sz="1800"/>
          </a:p>
        </p:txBody>
      </p:sp>
      <p:grpSp>
        <p:nvGrpSpPr>
          <p:cNvPr id="59396" name="Group 4"/>
          <p:cNvGrpSpPr>
            <a:grpSpLocks/>
          </p:cNvGrpSpPr>
          <p:nvPr/>
        </p:nvGrpSpPr>
        <p:grpSpPr bwMode="auto">
          <a:xfrm>
            <a:off x="1042988" y="1773238"/>
            <a:ext cx="4643437" cy="609600"/>
            <a:chOff x="703" y="1217"/>
            <a:chExt cx="2925" cy="384"/>
          </a:xfrm>
        </p:grpSpPr>
        <p:sp>
          <p:nvSpPr>
            <p:cNvPr id="59397" name="Line 5"/>
            <p:cNvSpPr>
              <a:spLocks noChangeShapeType="1"/>
            </p:cNvSpPr>
            <p:nvPr/>
          </p:nvSpPr>
          <p:spPr bwMode="auto">
            <a:xfrm>
              <a:off x="703" y="1344"/>
              <a:ext cx="1361" cy="0"/>
            </a:xfrm>
            <a:prstGeom prst="line">
              <a:avLst/>
            </a:prstGeom>
            <a:noFill/>
            <a:ln w="9525">
              <a:solidFill>
                <a:schemeClr val="tx1"/>
              </a:solidFill>
              <a:round/>
              <a:headEnd/>
              <a:tailEnd/>
            </a:ln>
            <a:effectLst/>
          </p:spPr>
          <p:txBody>
            <a:bodyPr/>
            <a:lstStyle/>
            <a:p>
              <a:endParaRPr lang="en-US"/>
            </a:p>
          </p:txBody>
        </p:sp>
        <p:sp>
          <p:nvSpPr>
            <p:cNvPr id="59398" name="Text Box 6"/>
            <p:cNvSpPr txBox="1">
              <a:spLocks noChangeArrowheads="1"/>
            </p:cNvSpPr>
            <p:nvPr/>
          </p:nvSpPr>
          <p:spPr bwMode="auto">
            <a:xfrm>
              <a:off x="2102" y="1217"/>
              <a:ext cx="402" cy="231"/>
            </a:xfrm>
            <a:prstGeom prst="rect">
              <a:avLst/>
            </a:prstGeom>
            <a:noFill/>
            <a:ln w="9525">
              <a:noFill/>
              <a:miter lim="800000"/>
              <a:headEnd/>
              <a:tailEnd/>
            </a:ln>
            <a:effectLst/>
          </p:spPr>
          <p:txBody>
            <a:bodyPr wrap="none">
              <a:spAutoFit/>
            </a:bodyPr>
            <a:lstStyle/>
            <a:p>
              <a:r>
                <a:rPr lang="en-US">
                  <a:latin typeface="Tahoma" pitchFamily="34" charset="0"/>
                  <a:ea typeface="Batang" pitchFamily="18" charset="-127"/>
                </a:rPr>
                <a:t>(H1)</a:t>
              </a:r>
            </a:p>
          </p:txBody>
        </p:sp>
        <p:sp>
          <p:nvSpPr>
            <p:cNvPr id="59399" name="Rectangle 7"/>
            <p:cNvSpPr>
              <a:spLocks noChangeArrowheads="1"/>
            </p:cNvSpPr>
            <p:nvPr/>
          </p:nvSpPr>
          <p:spPr bwMode="auto">
            <a:xfrm>
              <a:off x="748" y="1389"/>
              <a:ext cx="2880" cy="212"/>
            </a:xfrm>
            <a:prstGeom prst="rect">
              <a:avLst/>
            </a:prstGeom>
            <a:noFill/>
            <a:ln w="9525">
              <a:noFill/>
              <a:miter lim="800000"/>
              <a:headEnd/>
              <a:tailEnd/>
            </a:ln>
            <a:effectLst/>
          </p:spPr>
          <p:txBody>
            <a:bodyPr>
              <a:spAutoFit/>
            </a:bodyPr>
            <a:lstStyle/>
            <a:p>
              <a:pPr>
                <a:lnSpc>
                  <a:spcPct val="80000"/>
                </a:lnSpc>
                <a:spcBef>
                  <a:spcPct val="20000"/>
                </a:spcBef>
                <a:buClr>
                  <a:schemeClr val="folHlink"/>
                </a:buClr>
                <a:buSzPct val="60000"/>
                <a:buFont typeface="Wingdings" pitchFamily="2" charset="2"/>
                <a:buNone/>
              </a:pPr>
              <a:r>
                <a:rPr lang="en-US" sz="2000">
                  <a:latin typeface="Tahoma" pitchFamily="34" charset="0"/>
                  <a:ea typeface="Batang" pitchFamily="18" charset="-127"/>
                </a:rPr>
                <a:t>A </a:t>
              </a:r>
              <a:r>
                <a:rPr lang="en-US" sz="2000">
                  <a:latin typeface="cmsy10" pitchFamily="34" charset="0"/>
                  <a:ea typeface="Batang" pitchFamily="18" charset="-127"/>
                </a:rPr>
                <a:t>!</a:t>
              </a:r>
              <a:r>
                <a:rPr lang="en-US" sz="2000">
                  <a:latin typeface="Tahoma" pitchFamily="34" charset="0"/>
                  <a:ea typeface="Batang" pitchFamily="18" charset="-127"/>
                </a:rPr>
                <a:t> (B </a:t>
              </a:r>
              <a:r>
                <a:rPr lang="en-US" sz="2000">
                  <a:latin typeface="cmsy10" pitchFamily="34" charset="0"/>
                  <a:ea typeface="Batang" pitchFamily="18" charset="-127"/>
                </a:rPr>
                <a:t>!</a:t>
              </a:r>
              <a:r>
                <a:rPr lang="en-US" sz="2000">
                  <a:latin typeface="Tahoma" pitchFamily="34" charset="0"/>
                  <a:ea typeface="Batang" pitchFamily="18" charset="-127"/>
                </a:rPr>
                <a:t> A)   </a:t>
              </a:r>
            </a:p>
          </p:txBody>
        </p:sp>
      </p:grpSp>
      <p:grpSp>
        <p:nvGrpSpPr>
          <p:cNvPr id="59400" name="Group 8"/>
          <p:cNvGrpSpPr>
            <a:grpSpLocks/>
          </p:cNvGrpSpPr>
          <p:nvPr/>
        </p:nvGrpSpPr>
        <p:grpSpPr bwMode="auto">
          <a:xfrm>
            <a:off x="1023938" y="2517775"/>
            <a:ext cx="5049837" cy="623888"/>
            <a:chOff x="645" y="1888"/>
            <a:chExt cx="3181" cy="393"/>
          </a:xfrm>
        </p:grpSpPr>
        <p:sp>
          <p:nvSpPr>
            <p:cNvPr id="59401" name="Line 9"/>
            <p:cNvSpPr>
              <a:spLocks noChangeShapeType="1"/>
            </p:cNvSpPr>
            <p:nvPr/>
          </p:nvSpPr>
          <p:spPr bwMode="auto">
            <a:xfrm>
              <a:off x="703" y="1979"/>
              <a:ext cx="2631" cy="0"/>
            </a:xfrm>
            <a:prstGeom prst="line">
              <a:avLst/>
            </a:prstGeom>
            <a:noFill/>
            <a:ln w="9525">
              <a:solidFill>
                <a:schemeClr val="tx1"/>
              </a:solidFill>
              <a:round/>
              <a:headEnd/>
              <a:tailEnd/>
            </a:ln>
            <a:effectLst/>
          </p:spPr>
          <p:txBody>
            <a:bodyPr/>
            <a:lstStyle/>
            <a:p>
              <a:endParaRPr lang="en-US"/>
            </a:p>
          </p:txBody>
        </p:sp>
        <p:sp>
          <p:nvSpPr>
            <p:cNvPr id="59402" name="Text Box 10"/>
            <p:cNvSpPr txBox="1">
              <a:spLocks noChangeArrowheads="1"/>
            </p:cNvSpPr>
            <p:nvPr/>
          </p:nvSpPr>
          <p:spPr bwMode="auto">
            <a:xfrm>
              <a:off x="3424" y="1888"/>
              <a:ext cx="402" cy="231"/>
            </a:xfrm>
            <a:prstGeom prst="rect">
              <a:avLst/>
            </a:prstGeom>
            <a:noFill/>
            <a:ln w="9525">
              <a:noFill/>
              <a:miter lim="800000"/>
              <a:headEnd/>
              <a:tailEnd/>
            </a:ln>
            <a:effectLst/>
          </p:spPr>
          <p:txBody>
            <a:bodyPr wrap="none">
              <a:spAutoFit/>
            </a:bodyPr>
            <a:lstStyle/>
            <a:p>
              <a:r>
                <a:rPr lang="en-US">
                  <a:latin typeface="Tahoma" pitchFamily="34" charset="0"/>
                  <a:ea typeface="Batang" pitchFamily="18" charset="-127"/>
                </a:rPr>
                <a:t>(H2)</a:t>
              </a:r>
            </a:p>
          </p:txBody>
        </p:sp>
        <p:sp>
          <p:nvSpPr>
            <p:cNvPr id="59403" name="Rectangle 11"/>
            <p:cNvSpPr>
              <a:spLocks noChangeArrowheads="1"/>
            </p:cNvSpPr>
            <p:nvPr/>
          </p:nvSpPr>
          <p:spPr bwMode="auto">
            <a:xfrm>
              <a:off x="645" y="2069"/>
              <a:ext cx="2715" cy="212"/>
            </a:xfrm>
            <a:prstGeom prst="rect">
              <a:avLst/>
            </a:prstGeom>
            <a:noFill/>
            <a:ln w="9525">
              <a:noFill/>
              <a:miter lim="800000"/>
              <a:headEnd/>
              <a:tailEnd/>
            </a:ln>
            <a:effectLst/>
          </p:spPr>
          <p:txBody>
            <a:bodyPr wrap="none">
              <a:spAutoFit/>
            </a:bodyPr>
            <a:lstStyle/>
            <a:p>
              <a:pPr algn="r">
                <a:lnSpc>
                  <a:spcPct val="80000"/>
                </a:lnSpc>
                <a:spcBef>
                  <a:spcPct val="20000"/>
                </a:spcBef>
                <a:buClr>
                  <a:schemeClr val="folHlink"/>
                </a:buClr>
                <a:buSzPct val="60000"/>
                <a:buFont typeface="Wingdings" pitchFamily="2" charset="2"/>
                <a:buNone/>
              </a:pPr>
              <a:r>
                <a:rPr lang="en-US" sz="2000">
                  <a:latin typeface="Tahoma" pitchFamily="34" charset="0"/>
                  <a:ea typeface="Batang" pitchFamily="18" charset="-127"/>
                </a:rPr>
                <a:t>((A </a:t>
              </a:r>
              <a:r>
                <a:rPr lang="en-US" sz="2000">
                  <a:latin typeface="cmsy10" pitchFamily="34" charset="0"/>
                  <a:ea typeface="Batang" pitchFamily="18" charset="-127"/>
                </a:rPr>
                <a:t>!</a:t>
              </a:r>
              <a:r>
                <a:rPr lang="en-US" sz="2000">
                  <a:latin typeface="Tahoma" pitchFamily="34" charset="0"/>
                  <a:ea typeface="Batang" pitchFamily="18" charset="-127"/>
                </a:rPr>
                <a:t>(B </a:t>
              </a:r>
              <a:r>
                <a:rPr lang="en-US" sz="2000">
                  <a:latin typeface="cmsy10" pitchFamily="34" charset="0"/>
                  <a:ea typeface="Batang" pitchFamily="18" charset="-127"/>
                </a:rPr>
                <a:t>!</a:t>
              </a:r>
              <a:r>
                <a:rPr lang="en-US" sz="2000">
                  <a:latin typeface="Tahoma" pitchFamily="34" charset="0"/>
                  <a:ea typeface="Batang" pitchFamily="18" charset="-127"/>
                </a:rPr>
                <a:t> C)) </a:t>
              </a:r>
              <a:r>
                <a:rPr lang="en-US" sz="2000">
                  <a:latin typeface="cmsy10" pitchFamily="34" charset="0"/>
                  <a:ea typeface="Batang" pitchFamily="18" charset="-127"/>
                </a:rPr>
                <a:t>!</a:t>
              </a:r>
              <a:r>
                <a:rPr lang="en-US" sz="2000">
                  <a:latin typeface="Tahoma" pitchFamily="34" charset="0"/>
                  <a:ea typeface="Batang" pitchFamily="18" charset="-127"/>
                </a:rPr>
                <a:t>((A</a:t>
              </a:r>
              <a:r>
                <a:rPr lang="en-US" sz="2000">
                  <a:latin typeface="cmsy10" pitchFamily="34" charset="0"/>
                  <a:ea typeface="Batang" pitchFamily="18" charset="-127"/>
                </a:rPr>
                <a:t>!</a:t>
              </a:r>
              <a:r>
                <a:rPr lang="en-US" sz="2000">
                  <a:latin typeface="Tahoma" pitchFamily="34" charset="0"/>
                  <a:ea typeface="Batang" pitchFamily="18" charset="-127"/>
                </a:rPr>
                <a:t> B)</a:t>
              </a:r>
              <a:r>
                <a:rPr lang="en-US" sz="2000">
                  <a:latin typeface="cmsy10" pitchFamily="34" charset="0"/>
                  <a:ea typeface="Batang" pitchFamily="18" charset="-127"/>
                </a:rPr>
                <a:t>!</a:t>
              </a:r>
              <a:r>
                <a:rPr lang="en-US" sz="2000">
                  <a:latin typeface="Tahoma" pitchFamily="34" charset="0"/>
                  <a:ea typeface="Batang" pitchFamily="18" charset="-127"/>
                </a:rPr>
                <a:t>(A</a:t>
              </a:r>
              <a:r>
                <a:rPr lang="en-US" sz="2000">
                  <a:latin typeface="cmsy10" pitchFamily="34" charset="0"/>
                  <a:ea typeface="Batang" pitchFamily="18" charset="-127"/>
                </a:rPr>
                <a:t>!</a:t>
              </a:r>
              <a:r>
                <a:rPr lang="en-US" sz="2000">
                  <a:latin typeface="Tahoma" pitchFamily="34" charset="0"/>
                  <a:ea typeface="Batang" pitchFamily="18" charset="-127"/>
                </a:rPr>
                <a:t> C))</a:t>
              </a:r>
            </a:p>
          </p:txBody>
        </p:sp>
      </p:grpSp>
      <p:grpSp>
        <p:nvGrpSpPr>
          <p:cNvPr id="59404" name="Group 12"/>
          <p:cNvGrpSpPr>
            <a:grpSpLocks/>
          </p:cNvGrpSpPr>
          <p:nvPr/>
        </p:nvGrpSpPr>
        <p:grpSpPr bwMode="auto">
          <a:xfrm>
            <a:off x="1042988" y="3429000"/>
            <a:ext cx="4957762" cy="550863"/>
            <a:chOff x="658" y="2705"/>
            <a:chExt cx="3123" cy="347"/>
          </a:xfrm>
        </p:grpSpPr>
        <p:sp>
          <p:nvSpPr>
            <p:cNvPr id="59405" name="Line 13"/>
            <p:cNvSpPr>
              <a:spLocks noChangeShapeType="1"/>
            </p:cNvSpPr>
            <p:nvPr/>
          </p:nvSpPr>
          <p:spPr bwMode="auto">
            <a:xfrm flipV="1">
              <a:off x="658" y="2795"/>
              <a:ext cx="1814" cy="1"/>
            </a:xfrm>
            <a:prstGeom prst="line">
              <a:avLst/>
            </a:prstGeom>
            <a:noFill/>
            <a:ln w="9525">
              <a:solidFill>
                <a:schemeClr val="tx1"/>
              </a:solidFill>
              <a:round/>
              <a:headEnd/>
              <a:tailEnd/>
            </a:ln>
            <a:effectLst/>
          </p:spPr>
          <p:txBody>
            <a:bodyPr/>
            <a:lstStyle/>
            <a:p>
              <a:endParaRPr lang="en-US"/>
            </a:p>
          </p:txBody>
        </p:sp>
        <p:sp>
          <p:nvSpPr>
            <p:cNvPr id="59406" name="Text Box 14"/>
            <p:cNvSpPr txBox="1">
              <a:spLocks noChangeArrowheads="1"/>
            </p:cNvSpPr>
            <p:nvPr/>
          </p:nvSpPr>
          <p:spPr bwMode="auto">
            <a:xfrm>
              <a:off x="3379" y="2705"/>
              <a:ext cx="402" cy="231"/>
            </a:xfrm>
            <a:prstGeom prst="rect">
              <a:avLst/>
            </a:prstGeom>
            <a:noFill/>
            <a:ln w="9525">
              <a:noFill/>
              <a:miter lim="800000"/>
              <a:headEnd/>
              <a:tailEnd/>
            </a:ln>
            <a:effectLst/>
          </p:spPr>
          <p:txBody>
            <a:bodyPr wrap="none">
              <a:spAutoFit/>
            </a:bodyPr>
            <a:lstStyle/>
            <a:p>
              <a:r>
                <a:rPr lang="en-US">
                  <a:latin typeface="Tahoma" pitchFamily="34" charset="0"/>
                  <a:ea typeface="Batang" pitchFamily="18" charset="-127"/>
                </a:rPr>
                <a:t>(H3)</a:t>
              </a:r>
            </a:p>
          </p:txBody>
        </p:sp>
        <p:sp>
          <p:nvSpPr>
            <p:cNvPr id="59407" name="Rectangle 15"/>
            <p:cNvSpPr>
              <a:spLocks noChangeArrowheads="1"/>
            </p:cNvSpPr>
            <p:nvPr/>
          </p:nvSpPr>
          <p:spPr bwMode="auto">
            <a:xfrm>
              <a:off x="671" y="2840"/>
              <a:ext cx="1746" cy="212"/>
            </a:xfrm>
            <a:prstGeom prst="rect">
              <a:avLst/>
            </a:prstGeom>
            <a:noFill/>
            <a:ln w="9525">
              <a:noFill/>
              <a:miter lim="800000"/>
              <a:headEnd/>
              <a:tailEnd/>
            </a:ln>
            <a:effectLst/>
          </p:spPr>
          <p:txBody>
            <a:bodyPr wrap="none">
              <a:spAutoFit/>
            </a:bodyPr>
            <a:lstStyle/>
            <a:p>
              <a:pPr algn="r">
                <a:lnSpc>
                  <a:spcPct val="80000"/>
                </a:lnSpc>
                <a:spcBef>
                  <a:spcPct val="20000"/>
                </a:spcBef>
                <a:buClr>
                  <a:schemeClr val="folHlink"/>
                </a:buClr>
                <a:buSzPct val="60000"/>
                <a:buFont typeface="Wingdings" pitchFamily="2" charset="2"/>
                <a:buNone/>
              </a:pPr>
              <a:r>
                <a:rPr lang="en-US" sz="2000">
                  <a:latin typeface="Tahoma" pitchFamily="34" charset="0"/>
                  <a:ea typeface="Batang" pitchFamily="18" charset="-127"/>
                </a:rPr>
                <a:t>(</a:t>
              </a:r>
              <a:r>
                <a:rPr lang="en-US" sz="2000">
                  <a:latin typeface="cmsy10" pitchFamily="34" charset="0"/>
                  <a:ea typeface="Batang" pitchFamily="18" charset="-127"/>
                </a:rPr>
                <a:t>:</a:t>
              </a:r>
              <a:r>
                <a:rPr lang="en-US" sz="2000">
                  <a:latin typeface="Tahoma" pitchFamily="34" charset="0"/>
                  <a:ea typeface="Batang" pitchFamily="18" charset="-127"/>
                </a:rPr>
                <a:t>B </a:t>
              </a:r>
              <a:r>
                <a:rPr lang="en-US" sz="2000">
                  <a:latin typeface="cmsy10" pitchFamily="34" charset="0"/>
                  <a:ea typeface="Batang" pitchFamily="18" charset="-127"/>
                </a:rPr>
                <a:t>! :</a:t>
              </a:r>
              <a:r>
                <a:rPr lang="en-US" sz="2000">
                  <a:latin typeface="Tahoma" pitchFamily="34" charset="0"/>
                  <a:ea typeface="Batang" pitchFamily="18" charset="-127"/>
                </a:rPr>
                <a:t>A) </a:t>
              </a:r>
              <a:r>
                <a:rPr lang="en-US" sz="2000">
                  <a:latin typeface="cmsy10" pitchFamily="34" charset="0"/>
                  <a:ea typeface="Batang" pitchFamily="18" charset="-127"/>
                </a:rPr>
                <a:t>! </a:t>
              </a:r>
              <a:r>
                <a:rPr lang="en-US" sz="2000">
                  <a:latin typeface="Tahoma" pitchFamily="34" charset="0"/>
                  <a:ea typeface="Batang" pitchFamily="18" charset="-127"/>
                </a:rPr>
                <a:t>(A </a:t>
              </a:r>
              <a:r>
                <a:rPr lang="en-US" sz="2000">
                  <a:latin typeface="cmsy10" pitchFamily="34" charset="0"/>
                  <a:ea typeface="Batang" pitchFamily="18" charset="-127"/>
                </a:rPr>
                <a:t>!</a:t>
              </a:r>
              <a:r>
                <a:rPr lang="en-US" sz="2000">
                  <a:latin typeface="Tahoma" pitchFamily="34" charset="0"/>
                  <a:ea typeface="Batang" pitchFamily="18" charset="-127"/>
                </a:rPr>
                <a:t> B)</a:t>
              </a:r>
            </a:p>
          </p:txBody>
        </p:sp>
      </p:grpSp>
      <p:sp>
        <p:nvSpPr>
          <p:cNvPr id="59408" name="Rectangle 16"/>
          <p:cNvSpPr>
            <a:spLocks noChangeArrowheads="1"/>
          </p:cNvSpPr>
          <p:nvPr/>
        </p:nvSpPr>
        <p:spPr bwMode="auto">
          <a:xfrm>
            <a:off x="684213" y="4581525"/>
            <a:ext cx="8199437" cy="1152525"/>
          </a:xfrm>
          <a:prstGeom prst="rect">
            <a:avLst/>
          </a:prstGeom>
          <a:noFill/>
          <a:ln w="9525">
            <a:noFill/>
            <a:miter lim="800000"/>
            <a:headEnd/>
            <a:tailEnd/>
          </a:ln>
          <a:effectLst/>
        </p:spPr>
        <p:txBody>
          <a:bodyPr/>
          <a:lstStyle/>
          <a:p>
            <a:pPr marL="342900" indent="-342900">
              <a:lnSpc>
                <a:spcPct val="90000"/>
              </a:lnSpc>
              <a:spcBef>
                <a:spcPct val="20000"/>
              </a:spcBef>
              <a:buClr>
                <a:schemeClr val="accent1"/>
              </a:buClr>
              <a:buSzPct val="65000"/>
              <a:buFont typeface="Wingdings" pitchFamily="2" charset="2"/>
              <a:buChar char="n"/>
            </a:pPr>
            <a:r>
              <a:rPr lang="en-US" sz="2000">
                <a:latin typeface="cmsy10" pitchFamily="34" charset="0"/>
              </a:rPr>
              <a:t>H</a:t>
            </a:r>
            <a:r>
              <a:rPr lang="en-US" sz="2000">
                <a:solidFill>
                  <a:schemeClr val="tx2"/>
                </a:solidFill>
              </a:rPr>
              <a:t> is sound and complete</a:t>
            </a:r>
          </a:p>
          <a:p>
            <a:pPr marL="342900" indent="-342900">
              <a:lnSpc>
                <a:spcPct val="90000"/>
              </a:lnSpc>
              <a:spcBef>
                <a:spcPct val="20000"/>
              </a:spcBef>
              <a:buClr>
                <a:schemeClr val="accent1"/>
              </a:buClr>
              <a:buSzPct val="65000"/>
              <a:buFont typeface="Wingdings" pitchFamily="2" charset="2"/>
              <a:buChar char="n"/>
            </a:pPr>
            <a:r>
              <a:rPr lang="en-US" sz="2000">
                <a:solidFill>
                  <a:schemeClr val="tx2"/>
                </a:solidFill>
              </a:rPr>
              <a:t>This means that with </a:t>
            </a:r>
            <a:r>
              <a:rPr lang="en-US" sz="2000">
                <a:latin typeface="cmsy10" pitchFamily="34" charset="0"/>
              </a:rPr>
              <a:t>H</a:t>
            </a:r>
            <a:r>
              <a:rPr lang="en-US" sz="2000">
                <a:latin typeface="Garamond" pitchFamily="18" charset="0"/>
              </a:rPr>
              <a:t> </a:t>
            </a:r>
            <a:r>
              <a:rPr lang="en-US" sz="2000">
                <a:solidFill>
                  <a:schemeClr val="tx2"/>
                </a:solidFill>
              </a:rPr>
              <a:t>we can prove any valid propositional formula, and only such formulas. The proof is finite.</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5"/>
          <p:cNvSpPr>
            <a:spLocks noGrp="1"/>
          </p:cNvSpPr>
          <p:nvPr>
            <p:ph type="sldNum" sz="quarter" idx="12"/>
          </p:nvPr>
        </p:nvSpPr>
        <p:spPr/>
        <p:txBody>
          <a:bodyPr/>
          <a:lstStyle/>
          <a:p>
            <a:fld id="{319AA03B-C59B-4E06-A60D-4B08A21AAAB8}" type="slidenum">
              <a:rPr lang="he-IL" altLang="en-US"/>
              <a:pPr/>
              <a:t>31</a:t>
            </a:fld>
            <a:endParaRPr lang="en-US" altLang="en-US"/>
          </a:p>
        </p:txBody>
      </p:sp>
      <p:sp>
        <p:nvSpPr>
          <p:cNvPr id="58370" name="Rectangle 2"/>
          <p:cNvSpPr>
            <a:spLocks noGrp="1" noChangeArrowheads="1"/>
          </p:cNvSpPr>
          <p:nvPr>
            <p:ph type="title"/>
          </p:nvPr>
        </p:nvSpPr>
        <p:spPr/>
        <p:txBody>
          <a:bodyPr/>
          <a:lstStyle/>
          <a:p>
            <a:r>
              <a:rPr lang="en-US"/>
              <a:t>Example</a:t>
            </a:r>
          </a:p>
        </p:txBody>
      </p:sp>
      <p:sp>
        <p:nvSpPr>
          <p:cNvPr id="58371" name="Rectangle 3"/>
          <p:cNvSpPr>
            <a:spLocks noGrp="1" noChangeArrowheads="1"/>
          </p:cNvSpPr>
          <p:nvPr>
            <p:ph type="body" idx="1"/>
          </p:nvPr>
        </p:nvSpPr>
        <p:spPr/>
        <p:txBody>
          <a:bodyPr/>
          <a:lstStyle/>
          <a:p>
            <a:r>
              <a:rPr lang="en-US"/>
              <a:t>But there exists first order theories defined by axioms which are not sufficient for proving all </a:t>
            </a:r>
            <a:r>
              <a:rPr lang="en-US">
                <a:solidFill>
                  <a:schemeClr val="tx1"/>
                </a:solidFill>
              </a:rPr>
              <a:t>T</a:t>
            </a:r>
            <a:r>
              <a:rPr lang="en-US"/>
              <a:t>-valid formulas.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슬라이드 번호 개체 틀 5"/>
          <p:cNvSpPr>
            <a:spLocks noGrp="1"/>
          </p:cNvSpPr>
          <p:nvPr>
            <p:ph type="sldNum" sz="quarter" idx="12"/>
          </p:nvPr>
        </p:nvSpPr>
        <p:spPr/>
        <p:txBody>
          <a:bodyPr/>
          <a:lstStyle/>
          <a:p>
            <a:fld id="{9AEE38CF-5254-4A5C-8B0A-B52F6078985D}" type="slidenum">
              <a:rPr lang="he-IL" altLang="en-US"/>
              <a:pPr/>
              <a:t>32</a:t>
            </a:fld>
            <a:endParaRPr lang="en-US" altLang="en-US"/>
          </a:p>
        </p:txBody>
      </p:sp>
      <p:sp>
        <p:nvSpPr>
          <p:cNvPr id="25602" name="Rectangle 2"/>
          <p:cNvSpPr>
            <a:spLocks noGrp="1" noChangeArrowheads="1"/>
          </p:cNvSpPr>
          <p:nvPr>
            <p:ph type="title"/>
          </p:nvPr>
        </p:nvSpPr>
        <p:spPr/>
        <p:txBody>
          <a:bodyPr/>
          <a:lstStyle/>
          <a:p>
            <a:r>
              <a:rPr lang="en-US"/>
              <a:t>Example: First Order Peano Arithmetic</a:t>
            </a:r>
          </a:p>
        </p:txBody>
      </p:sp>
      <p:sp>
        <p:nvSpPr>
          <p:cNvPr id="25603" name="Rectangle 3"/>
          <p:cNvSpPr>
            <a:spLocks noGrp="1" noChangeArrowheads="1"/>
          </p:cNvSpPr>
          <p:nvPr>
            <p:ph type="body" idx="1"/>
          </p:nvPr>
        </p:nvSpPr>
        <p:spPr/>
        <p:txBody>
          <a:bodyPr/>
          <a:lstStyle/>
          <a:p>
            <a:pPr marL="533400" indent="-533400"/>
            <a:r>
              <a:rPr lang="en-US">
                <a:latin typeface="Garamond" pitchFamily="18" charset="0"/>
              </a:rPr>
              <a:t> </a:t>
            </a:r>
            <a:r>
              <a:rPr lang="en-US">
                <a:latin typeface="Symbol" pitchFamily="18" charset="2"/>
                <a:sym typeface="Symbol" pitchFamily="18" charset="2"/>
              </a:rPr>
              <a:t></a:t>
            </a:r>
            <a:r>
              <a:rPr lang="en-US">
                <a:latin typeface="Garamond" pitchFamily="18" charset="0"/>
              </a:rPr>
              <a:t> </a:t>
            </a:r>
            <a:r>
              <a:rPr lang="en-US"/>
              <a:t>=</a:t>
            </a:r>
            <a:r>
              <a:rPr lang="en-US">
                <a:solidFill>
                  <a:schemeClr val="tx1"/>
                </a:solidFill>
              </a:rPr>
              <a:t> {0</a:t>
            </a:r>
            <a:r>
              <a:rPr lang="en-US"/>
              <a:t>,</a:t>
            </a:r>
            <a:r>
              <a:rPr lang="en-US">
                <a:solidFill>
                  <a:schemeClr val="tx1"/>
                </a:solidFill>
              </a:rPr>
              <a:t>1</a:t>
            </a:r>
            <a:r>
              <a:rPr lang="en-US"/>
              <a:t>,‘</a:t>
            </a:r>
            <a:r>
              <a:rPr lang="en-US">
                <a:solidFill>
                  <a:schemeClr val="tx1"/>
                </a:solidFill>
              </a:rPr>
              <a:t>+</a:t>
            </a:r>
            <a:r>
              <a:rPr lang="en-US"/>
              <a:t>’, ‘</a:t>
            </a:r>
            <a:r>
              <a:rPr lang="en-US">
                <a:solidFill>
                  <a:schemeClr val="tx1"/>
                </a:solidFill>
              </a:rPr>
              <a:t>*</a:t>
            </a:r>
            <a:r>
              <a:rPr lang="en-US"/>
              <a:t>’, ‘</a:t>
            </a:r>
            <a:r>
              <a:rPr lang="en-US">
                <a:solidFill>
                  <a:schemeClr val="tx1"/>
                </a:solidFill>
              </a:rPr>
              <a:t>=</a:t>
            </a:r>
            <a:r>
              <a:rPr lang="en-US"/>
              <a:t>’</a:t>
            </a:r>
            <a:r>
              <a:rPr lang="en-US">
                <a:solidFill>
                  <a:schemeClr val="tx1"/>
                </a:solidFill>
              </a:rPr>
              <a:t>}</a:t>
            </a:r>
          </a:p>
          <a:p>
            <a:pPr marL="533400" indent="-533400"/>
            <a:r>
              <a:rPr lang="en-US"/>
              <a:t>Domain: Natural numbers</a:t>
            </a:r>
          </a:p>
          <a:p>
            <a:pPr marL="533400" indent="-533400"/>
            <a:endParaRPr lang="en-US"/>
          </a:p>
          <a:p>
            <a:pPr marL="533400" indent="-533400"/>
            <a:endParaRPr lang="en-US"/>
          </a:p>
          <a:p>
            <a:pPr marL="533400" indent="-533400"/>
            <a:r>
              <a:rPr lang="en-US"/>
              <a:t>Axioms (“semantics”):</a:t>
            </a:r>
          </a:p>
          <a:p>
            <a:pPr marL="914400" lvl="1" indent="-457200">
              <a:spcBef>
                <a:spcPct val="0"/>
              </a:spcBef>
              <a:buFont typeface="Wingdings" pitchFamily="2" charset="2"/>
              <a:buAutoNum type="arabicPeriod"/>
            </a:pPr>
            <a:r>
              <a:rPr lang="en-US"/>
              <a:t> </a:t>
            </a:r>
            <a:r>
              <a:rPr lang="en-US">
                <a:solidFill>
                  <a:schemeClr val="tx1"/>
                </a:solidFill>
                <a:latin typeface="cmsy10" pitchFamily="34" charset="0"/>
              </a:rPr>
              <a:t>8</a:t>
            </a:r>
            <a:r>
              <a:rPr lang="en-US">
                <a:solidFill>
                  <a:schemeClr val="tx1"/>
                </a:solidFill>
              </a:rPr>
              <a:t> x : (0 </a:t>
            </a:r>
            <a:r>
              <a:rPr lang="en-US">
                <a:solidFill>
                  <a:schemeClr val="tx1"/>
                </a:solidFill>
                <a:latin typeface="Symbol" pitchFamily="18" charset="2"/>
                <a:sym typeface="Symbol" pitchFamily="18" charset="2"/>
              </a:rPr>
              <a:t></a:t>
            </a:r>
            <a:r>
              <a:rPr lang="en-US">
                <a:solidFill>
                  <a:schemeClr val="tx1"/>
                </a:solidFill>
              </a:rPr>
              <a:t> x + 1) </a:t>
            </a:r>
          </a:p>
          <a:p>
            <a:pPr marL="914400" lvl="1" indent="-457200">
              <a:spcBef>
                <a:spcPct val="0"/>
              </a:spcBef>
              <a:buFont typeface="Wingdings" pitchFamily="2" charset="2"/>
              <a:buAutoNum type="arabicPeriod"/>
            </a:pPr>
            <a:r>
              <a:rPr lang="en-US">
                <a:solidFill>
                  <a:schemeClr val="tx1"/>
                </a:solidFill>
              </a:rPr>
              <a:t> </a:t>
            </a:r>
            <a:r>
              <a:rPr lang="en-US">
                <a:solidFill>
                  <a:schemeClr val="tx1"/>
                </a:solidFill>
                <a:latin typeface="cmsy10" pitchFamily="34" charset="0"/>
              </a:rPr>
              <a:t>8</a:t>
            </a:r>
            <a:r>
              <a:rPr lang="en-US">
                <a:solidFill>
                  <a:schemeClr val="tx1"/>
                </a:solidFill>
              </a:rPr>
              <a:t> x : </a:t>
            </a:r>
            <a:r>
              <a:rPr lang="en-US">
                <a:solidFill>
                  <a:schemeClr val="tx1"/>
                </a:solidFill>
                <a:latin typeface="cmsy10" pitchFamily="34" charset="0"/>
              </a:rPr>
              <a:t>8</a:t>
            </a:r>
            <a:r>
              <a:rPr lang="en-US">
                <a:solidFill>
                  <a:schemeClr val="tx1"/>
                </a:solidFill>
              </a:rPr>
              <a:t> y : (x </a:t>
            </a:r>
            <a:r>
              <a:rPr lang="en-US">
                <a:solidFill>
                  <a:schemeClr val="tx1"/>
                </a:solidFill>
                <a:latin typeface="Symbol" pitchFamily="18" charset="2"/>
                <a:sym typeface="Symbol" pitchFamily="18" charset="2"/>
              </a:rPr>
              <a:t></a:t>
            </a:r>
            <a:r>
              <a:rPr lang="en-US">
                <a:solidFill>
                  <a:schemeClr val="tx1"/>
                </a:solidFill>
              </a:rPr>
              <a:t> y) </a:t>
            </a:r>
            <a:r>
              <a:rPr lang="en-US">
                <a:solidFill>
                  <a:schemeClr val="tx1"/>
                </a:solidFill>
                <a:latin typeface="cmsy10" pitchFamily="34" charset="0"/>
              </a:rPr>
              <a:t>!</a:t>
            </a:r>
            <a:r>
              <a:rPr lang="en-US">
                <a:solidFill>
                  <a:schemeClr val="tx1"/>
                </a:solidFill>
              </a:rPr>
              <a:t> (x + 1 </a:t>
            </a:r>
            <a:r>
              <a:rPr lang="en-US">
                <a:solidFill>
                  <a:schemeClr val="tx1"/>
                </a:solidFill>
                <a:latin typeface="Symbol" pitchFamily="18" charset="2"/>
                <a:sym typeface="Symbol" pitchFamily="18" charset="2"/>
              </a:rPr>
              <a:t></a:t>
            </a:r>
            <a:r>
              <a:rPr lang="en-US">
                <a:solidFill>
                  <a:schemeClr val="tx1"/>
                </a:solidFill>
              </a:rPr>
              <a:t> y + 1) </a:t>
            </a:r>
          </a:p>
          <a:p>
            <a:pPr marL="914400" lvl="1" indent="-457200">
              <a:spcBef>
                <a:spcPct val="0"/>
              </a:spcBef>
              <a:buFont typeface="Wingdings" pitchFamily="2" charset="2"/>
              <a:buAutoNum type="arabicPeriod"/>
            </a:pPr>
            <a:r>
              <a:rPr lang="en-US">
                <a:solidFill>
                  <a:schemeClr val="tx1"/>
                </a:solidFill>
              </a:rPr>
              <a:t>Induction</a:t>
            </a:r>
          </a:p>
          <a:p>
            <a:pPr marL="914400" lvl="1" indent="-457200">
              <a:spcBef>
                <a:spcPct val="0"/>
              </a:spcBef>
              <a:buFont typeface="Wingdings" pitchFamily="2" charset="2"/>
              <a:buAutoNum type="arabicPeriod"/>
            </a:pPr>
            <a:r>
              <a:rPr lang="en-US">
                <a:solidFill>
                  <a:schemeClr val="tx1"/>
                </a:solidFill>
              </a:rPr>
              <a:t> </a:t>
            </a:r>
            <a:r>
              <a:rPr lang="en-US">
                <a:solidFill>
                  <a:schemeClr val="tx1"/>
                </a:solidFill>
                <a:latin typeface="cmsy10" pitchFamily="34" charset="0"/>
              </a:rPr>
              <a:t>8</a:t>
            </a:r>
            <a:r>
              <a:rPr lang="en-US">
                <a:solidFill>
                  <a:schemeClr val="tx1"/>
                </a:solidFill>
              </a:rPr>
              <a:t> x : x + 0 = x </a:t>
            </a:r>
          </a:p>
          <a:p>
            <a:pPr marL="914400" lvl="1" indent="-457200">
              <a:spcBef>
                <a:spcPct val="0"/>
              </a:spcBef>
              <a:buFont typeface="Wingdings" pitchFamily="2" charset="2"/>
              <a:buAutoNum type="arabicPeriod"/>
            </a:pPr>
            <a:r>
              <a:rPr lang="en-US">
                <a:solidFill>
                  <a:schemeClr val="tx1"/>
                </a:solidFill>
              </a:rPr>
              <a:t> </a:t>
            </a:r>
            <a:r>
              <a:rPr lang="en-US">
                <a:solidFill>
                  <a:schemeClr val="tx1"/>
                </a:solidFill>
                <a:latin typeface="cmsy10" pitchFamily="34" charset="0"/>
              </a:rPr>
              <a:t>8</a:t>
            </a:r>
            <a:r>
              <a:rPr lang="en-US">
                <a:solidFill>
                  <a:schemeClr val="tx1"/>
                </a:solidFill>
              </a:rPr>
              <a:t> x : </a:t>
            </a:r>
            <a:r>
              <a:rPr lang="en-US">
                <a:solidFill>
                  <a:schemeClr val="tx1"/>
                </a:solidFill>
                <a:latin typeface="cmsy10" pitchFamily="34" charset="0"/>
              </a:rPr>
              <a:t>8</a:t>
            </a:r>
            <a:r>
              <a:rPr lang="en-US">
                <a:solidFill>
                  <a:schemeClr val="tx1"/>
                </a:solidFill>
              </a:rPr>
              <a:t> y : (x + y) + 1 = x + (y + 1) </a:t>
            </a:r>
          </a:p>
          <a:p>
            <a:pPr marL="914400" lvl="1" indent="-457200">
              <a:spcBef>
                <a:spcPct val="0"/>
              </a:spcBef>
              <a:buFont typeface="Wingdings" pitchFamily="2" charset="2"/>
              <a:buAutoNum type="arabicPeriod"/>
            </a:pPr>
            <a:r>
              <a:rPr lang="en-US">
                <a:solidFill>
                  <a:schemeClr val="tx1"/>
                </a:solidFill>
              </a:rPr>
              <a:t> </a:t>
            </a:r>
            <a:r>
              <a:rPr lang="en-US">
                <a:solidFill>
                  <a:schemeClr val="tx1"/>
                </a:solidFill>
                <a:latin typeface="cmsy10" pitchFamily="34" charset="0"/>
              </a:rPr>
              <a:t>8</a:t>
            </a:r>
            <a:r>
              <a:rPr lang="en-US">
                <a:solidFill>
                  <a:schemeClr val="tx1"/>
                </a:solidFill>
              </a:rPr>
              <a:t> x : x * 0 = 0 </a:t>
            </a:r>
          </a:p>
          <a:p>
            <a:pPr marL="914400" lvl="1" indent="-457200">
              <a:spcBef>
                <a:spcPct val="0"/>
              </a:spcBef>
              <a:buFont typeface="Wingdings" pitchFamily="2" charset="2"/>
              <a:buAutoNum type="arabicPeriod"/>
            </a:pPr>
            <a:r>
              <a:rPr lang="en-US">
                <a:solidFill>
                  <a:schemeClr val="tx1"/>
                </a:solidFill>
              </a:rPr>
              <a:t> </a:t>
            </a:r>
            <a:r>
              <a:rPr lang="en-US">
                <a:solidFill>
                  <a:schemeClr val="tx1"/>
                </a:solidFill>
                <a:latin typeface="cmsy10" pitchFamily="34" charset="0"/>
              </a:rPr>
              <a:t>8</a:t>
            </a:r>
            <a:r>
              <a:rPr lang="en-US">
                <a:solidFill>
                  <a:schemeClr val="tx1"/>
                </a:solidFill>
              </a:rPr>
              <a:t> x </a:t>
            </a:r>
            <a:r>
              <a:rPr lang="en-US">
                <a:solidFill>
                  <a:schemeClr val="tx1"/>
                </a:solidFill>
                <a:latin typeface="cmsy10" pitchFamily="34" charset="0"/>
              </a:rPr>
              <a:t>8</a:t>
            </a:r>
            <a:r>
              <a:rPr lang="en-US">
                <a:solidFill>
                  <a:schemeClr val="tx1"/>
                </a:solidFill>
              </a:rPr>
              <a:t> y : x * (y + 1) = x * y + x </a:t>
            </a:r>
          </a:p>
        </p:txBody>
      </p:sp>
      <p:sp>
        <p:nvSpPr>
          <p:cNvPr id="25604" name="AutoShape 4"/>
          <p:cNvSpPr>
            <a:spLocks/>
          </p:cNvSpPr>
          <p:nvPr/>
        </p:nvSpPr>
        <p:spPr bwMode="auto">
          <a:xfrm>
            <a:off x="827088" y="4508500"/>
            <a:ext cx="73025" cy="503238"/>
          </a:xfrm>
          <a:prstGeom prst="leftBrace">
            <a:avLst>
              <a:gd name="adj1" fmla="val 57428"/>
              <a:gd name="adj2" fmla="val 50000"/>
            </a:avLst>
          </a:prstGeom>
          <a:noFill/>
          <a:ln w="9525">
            <a:solidFill>
              <a:schemeClr val="tx1"/>
            </a:solidFill>
            <a:round/>
            <a:headEnd/>
            <a:tailEnd/>
          </a:ln>
          <a:effectLst/>
        </p:spPr>
        <p:txBody>
          <a:bodyPr wrap="none" anchor="ctr"/>
          <a:lstStyle/>
          <a:p>
            <a:endParaRPr lang="en-US"/>
          </a:p>
        </p:txBody>
      </p:sp>
      <p:sp>
        <p:nvSpPr>
          <p:cNvPr id="25605" name="AutoShape 5"/>
          <p:cNvSpPr>
            <a:spLocks/>
          </p:cNvSpPr>
          <p:nvPr/>
        </p:nvSpPr>
        <p:spPr bwMode="auto">
          <a:xfrm>
            <a:off x="827088" y="5227638"/>
            <a:ext cx="73025" cy="504825"/>
          </a:xfrm>
          <a:prstGeom prst="leftBrace">
            <a:avLst>
              <a:gd name="adj1" fmla="val 57609"/>
              <a:gd name="adj2" fmla="val 50000"/>
            </a:avLst>
          </a:prstGeom>
          <a:noFill/>
          <a:ln w="9525">
            <a:solidFill>
              <a:schemeClr val="tx1"/>
            </a:solidFill>
            <a:round/>
            <a:headEnd/>
            <a:tailEnd/>
          </a:ln>
          <a:effectLst/>
        </p:spPr>
        <p:txBody>
          <a:bodyPr wrap="none" anchor="ctr"/>
          <a:lstStyle/>
          <a:p>
            <a:endParaRPr lang="en-US"/>
          </a:p>
        </p:txBody>
      </p:sp>
      <p:sp>
        <p:nvSpPr>
          <p:cNvPr id="25606" name="Text Box 6"/>
          <p:cNvSpPr txBox="1">
            <a:spLocks noChangeArrowheads="1"/>
          </p:cNvSpPr>
          <p:nvPr/>
        </p:nvSpPr>
        <p:spPr bwMode="auto">
          <a:xfrm>
            <a:off x="442913" y="4579938"/>
            <a:ext cx="312737" cy="366712"/>
          </a:xfrm>
          <a:prstGeom prst="rect">
            <a:avLst/>
          </a:prstGeom>
          <a:noFill/>
          <a:ln w="9525">
            <a:noFill/>
            <a:miter lim="800000"/>
            <a:headEnd/>
            <a:tailEnd/>
          </a:ln>
          <a:effectLst/>
        </p:spPr>
        <p:txBody>
          <a:bodyPr wrap="none">
            <a:spAutoFit/>
          </a:bodyPr>
          <a:lstStyle/>
          <a:p>
            <a:r>
              <a:rPr lang="en-US">
                <a:latin typeface="Times New Roman" pitchFamily="18" charset="0"/>
                <a:cs typeface="Times New Roman" pitchFamily="18" charset="0"/>
              </a:rPr>
              <a:t>+</a:t>
            </a:r>
          </a:p>
        </p:txBody>
      </p:sp>
      <p:sp>
        <p:nvSpPr>
          <p:cNvPr id="25607" name="Text Box 7"/>
          <p:cNvSpPr txBox="1">
            <a:spLocks noChangeArrowheads="1"/>
          </p:cNvSpPr>
          <p:nvPr/>
        </p:nvSpPr>
        <p:spPr bwMode="auto">
          <a:xfrm>
            <a:off x="395288" y="5365750"/>
            <a:ext cx="298450" cy="366713"/>
          </a:xfrm>
          <a:prstGeom prst="rect">
            <a:avLst/>
          </a:prstGeom>
          <a:noFill/>
          <a:ln w="9525">
            <a:noFill/>
            <a:miter lim="800000"/>
            <a:headEnd/>
            <a:tailEnd/>
          </a:ln>
          <a:effectLst/>
        </p:spPr>
        <p:txBody>
          <a:bodyPr wrap="none">
            <a:spAutoFit/>
          </a:bodyPr>
          <a:lstStyle/>
          <a:p>
            <a:r>
              <a:rPr lang="en-US">
                <a:latin typeface="Times New Roman" pitchFamily="18" charset="0"/>
                <a:cs typeface="Times New Roman" pitchFamily="18" charset="0"/>
              </a:rPr>
              <a:t>*</a:t>
            </a:r>
          </a:p>
        </p:txBody>
      </p:sp>
      <p:sp>
        <p:nvSpPr>
          <p:cNvPr id="25608" name="Text Box 8"/>
          <p:cNvSpPr txBox="1">
            <a:spLocks noChangeArrowheads="1"/>
          </p:cNvSpPr>
          <p:nvPr/>
        </p:nvSpPr>
        <p:spPr bwMode="auto">
          <a:xfrm>
            <a:off x="6443663" y="3074988"/>
            <a:ext cx="2006600" cy="466725"/>
          </a:xfrm>
          <a:prstGeom prst="rect">
            <a:avLst/>
          </a:prstGeom>
          <a:noFill/>
          <a:ln w="9525">
            <a:solidFill>
              <a:schemeClr val="tx1"/>
            </a:solidFill>
            <a:miter lim="800000"/>
            <a:headEnd/>
            <a:tailEnd/>
          </a:ln>
          <a:effectLst/>
        </p:spPr>
        <p:txBody>
          <a:bodyPr wrap="none">
            <a:spAutoFit/>
          </a:bodyPr>
          <a:lstStyle/>
          <a:p>
            <a:r>
              <a:rPr lang="en-US" sz="2400" i="1">
                <a:solidFill>
                  <a:srgbClr val="CC0000"/>
                </a:solidFill>
                <a:latin typeface="Comic Sans MS" pitchFamily="66" charset="0"/>
                <a:cs typeface="Times New Roman" pitchFamily="18" charset="0"/>
              </a:rPr>
              <a:t>Un</a:t>
            </a:r>
            <a:r>
              <a:rPr lang="en-US" sz="2400" i="1">
                <a:solidFill>
                  <a:srgbClr val="FF3300"/>
                </a:solidFill>
                <a:latin typeface="Comic Sans MS" pitchFamily="66" charset="0"/>
                <a:cs typeface="Times New Roman" pitchFamily="18" charset="0"/>
              </a:rPr>
              <a:t>decidable!</a:t>
            </a:r>
          </a:p>
        </p:txBody>
      </p:sp>
      <p:sp>
        <p:nvSpPr>
          <p:cNvPr id="25609" name="AutoShape 9"/>
          <p:cNvSpPr>
            <a:spLocks/>
          </p:cNvSpPr>
          <p:nvPr/>
        </p:nvSpPr>
        <p:spPr bwMode="auto">
          <a:xfrm>
            <a:off x="5867400" y="4437063"/>
            <a:ext cx="71438" cy="649287"/>
          </a:xfrm>
          <a:prstGeom prst="rightBrace">
            <a:avLst>
              <a:gd name="adj1" fmla="val 75740"/>
              <a:gd name="adj2" fmla="val 50000"/>
            </a:avLst>
          </a:prstGeom>
          <a:noFill/>
          <a:ln w="9525">
            <a:solidFill>
              <a:schemeClr val="tx1"/>
            </a:solidFill>
            <a:round/>
            <a:headEnd/>
            <a:tailEnd/>
          </a:ln>
          <a:effectLst/>
        </p:spPr>
        <p:txBody>
          <a:bodyPr wrap="none" anchor="ctr"/>
          <a:lstStyle/>
          <a:p>
            <a:endParaRPr lang="en-US"/>
          </a:p>
        </p:txBody>
      </p:sp>
      <p:sp>
        <p:nvSpPr>
          <p:cNvPr id="25610" name="Text Box 10"/>
          <p:cNvSpPr txBox="1">
            <a:spLocks noChangeArrowheads="1"/>
          </p:cNvSpPr>
          <p:nvPr/>
        </p:nvSpPr>
        <p:spPr bwMode="auto">
          <a:xfrm>
            <a:off x="6062663" y="4445000"/>
            <a:ext cx="2470150" cy="641350"/>
          </a:xfrm>
          <a:prstGeom prst="rect">
            <a:avLst/>
          </a:prstGeom>
          <a:noFill/>
          <a:ln w="9525">
            <a:noFill/>
            <a:miter lim="800000"/>
            <a:headEnd/>
            <a:tailEnd/>
          </a:ln>
          <a:effectLst/>
        </p:spPr>
        <p:txBody>
          <a:bodyPr wrap="none">
            <a:spAutoFit/>
          </a:bodyPr>
          <a:lstStyle/>
          <a:p>
            <a:r>
              <a:rPr lang="en-US">
                <a:latin typeface="Times New Roman" pitchFamily="18" charset="0"/>
                <a:cs typeface="Times New Roman" pitchFamily="18" charset="0"/>
              </a:rPr>
              <a:t>These axioms define the </a:t>
            </a:r>
          </a:p>
          <a:p>
            <a:r>
              <a:rPr lang="en-US">
                <a:latin typeface="Times New Roman" pitchFamily="18" charset="0"/>
                <a:cs typeface="Times New Roman" pitchFamily="18" charset="0"/>
              </a:rPr>
              <a:t>semantics of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슬라이드 번호 개체 틀 5"/>
          <p:cNvSpPr>
            <a:spLocks noGrp="1"/>
          </p:cNvSpPr>
          <p:nvPr>
            <p:ph type="sldNum" sz="quarter" idx="12"/>
          </p:nvPr>
        </p:nvSpPr>
        <p:spPr/>
        <p:txBody>
          <a:bodyPr/>
          <a:lstStyle/>
          <a:p>
            <a:fld id="{E95A869F-0505-4A24-A054-2163175D6C91}" type="slidenum">
              <a:rPr lang="he-IL" altLang="en-US"/>
              <a:pPr/>
              <a:t>33</a:t>
            </a:fld>
            <a:endParaRPr lang="en-US" altLang="en-US"/>
          </a:p>
        </p:txBody>
      </p:sp>
      <p:sp>
        <p:nvSpPr>
          <p:cNvPr id="30722" name="Rectangle 2"/>
          <p:cNvSpPr>
            <a:spLocks noGrp="1" noChangeArrowheads="1"/>
          </p:cNvSpPr>
          <p:nvPr>
            <p:ph type="title"/>
          </p:nvPr>
        </p:nvSpPr>
        <p:spPr/>
        <p:txBody>
          <a:bodyPr/>
          <a:lstStyle/>
          <a:p>
            <a:r>
              <a:rPr lang="en-US"/>
              <a:t>Example: First Order Presburger Arithmetic</a:t>
            </a:r>
          </a:p>
        </p:txBody>
      </p:sp>
      <p:sp>
        <p:nvSpPr>
          <p:cNvPr id="30723" name="Rectangle 3"/>
          <p:cNvSpPr>
            <a:spLocks noGrp="1" noChangeArrowheads="1"/>
          </p:cNvSpPr>
          <p:nvPr>
            <p:ph type="body" idx="1"/>
          </p:nvPr>
        </p:nvSpPr>
        <p:spPr/>
        <p:txBody>
          <a:bodyPr/>
          <a:lstStyle/>
          <a:p>
            <a:pPr marL="533400" indent="-533400"/>
            <a:r>
              <a:rPr lang="en-US">
                <a:latin typeface="Garamond" pitchFamily="18" charset="0"/>
              </a:rPr>
              <a:t> </a:t>
            </a:r>
            <a:r>
              <a:rPr lang="en-US">
                <a:latin typeface="Symbol" pitchFamily="18" charset="2"/>
                <a:sym typeface="Symbol" pitchFamily="18" charset="2"/>
              </a:rPr>
              <a:t></a:t>
            </a:r>
            <a:r>
              <a:rPr lang="en-US">
                <a:latin typeface="Garamond" pitchFamily="18" charset="0"/>
              </a:rPr>
              <a:t> </a:t>
            </a:r>
            <a:r>
              <a:rPr lang="en-US"/>
              <a:t>= {</a:t>
            </a:r>
            <a:r>
              <a:rPr lang="en-US">
                <a:solidFill>
                  <a:schemeClr val="tx1"/>
                </a:solidFill>
              </a:rPr>
              <a:t>0</a:t>
            </a:r>
            <a:r>
              <a:rPr lang="en-US"/>
              <a:t>,</a:t>
            </a:r>
            <a:r>
              <a:rPr lang="en-US">
                <a:solidFill>
                  <a:schemeClr val="tx1"/>
                </a:solidFill>
              </a:rPr>
              <a:t>1,</a:t>
            </a:r>
            <a:r>
              <a:rPr lang="en-US"/>
              <a:t>‘</a:t>
            </a:r>
            <a:r>
              <a:rPr lang="en-US">
                <a:solidFill>
                  <a:schemeClr val="tx1"/>
                </a:solidFill>
              </a:rPr>
              <a:t>+</a:t>
            </a:r>
            <a:r>
              <a:rPr lang="en-US"/>
              <a:t>’, ‘</a:t>
            </a:r>
            <a:r>
              <a:rPr lang="en-US">
                <a:solidFill>
                  <a:schemeClr val="tx1"/>
                </a:solidFill>
              </a:rPr>
              <a:t>*</a:t>
            </a:r>
            <a:r>
              <a:rPr lang="en-US"/>
              <a:t>’, ‘</a:t>
            </a:r>
            <a:r>
              <a:rPr lang="en-US">
                <a:solidFill>
                  <a:schemeClr val="tx1"/>
                </a:solidFill>
              </a:rPr>
              <a:t>=</a:t>
            </a:r>
            <a:r>
              <a:rPr lang="en-US"/>
              <a:t>’</a:t>
            </a:r>
            <a:r>
              <a:rPr lang="en-US">
                <a:solidFill>
                  <a:schemeClr val="tx1"/>
                </a:solidFill>
              </a:rPr>
              <a:t>}</a:t>
            </a:r>
          </a:p>
          <a:p>
            <a:pPr marL="533400" indent="-533400"/>
            <a:r>
              <a:rPr lang="en-US"/>
              <a:t>Domain: Natural numbers</a:t>
            </a:r>
          </a:p>
          <a:p>
            <a:pPr marL="533400" indent="-533400"/>
            <a:endParaRPr lang="en-US"/>
          </a:p>
          <a:p>
            <a:pPr marL="533400" indent="-533400"/>
            <a:endParaRPr lang="en-US"/>
          </a:p>
          <a:p>
            <a:pPr marL="533400" indent="-533400"/>
            <a:r>
              <a:rPr lang="en-US"/>
              <a:t>Axioms (“semantics”):</a:t>
            </a:r>
          </a:p>
          <a:p>
            <a:pPr marL="914400" lvl="1" indent="-457200">
              <a:spcBef>
                <a:spcPct val="0"/>
              </a:spcBef>
              <a:buFont typeface="Wingdings" pitchFamily="2" charset="2"/>
              <a:buAutoNum type="arabicPeriod"/>
            </a:pPr>
            <a:r>
              <a:rPr lang="en-US"/>
              <a:t> </a:t>
            </a:r>
            <a:r>
              <a:rPr lang="en-US">
                <a:solidFill>
                  <a:schemeClr val="tx1"/>
                </a:solidFill>
                <a:latin typeface="cmsy10" pitchFamily="34" charset="0"/>
              </a:rPr>
              <a:t>8</a:t>
            </a:r>
            <a:r>
              <a:rPr lang="en-US">
                <a:solidFill>
                  <a:schemeClr val="tx1"/>
                </a:solidFill>
              </a:rPr>
              <a:t> x : (0 </a:t>
            </a:r>
            <a:r>
              <a:rPr lang="en-US">
                <a:solidFill>
                  <a:schemeClr val="tx1"/>
                </a:solidFill>
                <a:latin typeface="Symbol" pitchFamily="18" charset="2"/>
                <a:sym typeface="Symbol" pitchFamily="18" charset="2"/>
              </a:rPr>
              <a:t></a:t>
            </a:r>
            <a:r>
              <a:rPr lang="en-US">
                <a:solidFill>
                  <a:schemeClr val="tx1"/>
                </a:solidFill>
              </a:rPr>
              <a:t> x + 1) </a:t>
            </a:r>
          </a:p>
          <a:p>
            <a:pPr marL="914400" lvl="1" indent="-457200">
              <a:spcBef>
                <a:spcPct val="0"/>
              </a:spcBef>
              <a:buFont typeface="Wingdings" pitchFamily="2" charset="2"/>
              <a:buAutoNum type="arabicPeriod"/>
            </a:pPr>
            <a:r>
              <a:rPr lang="en-US">
                <a:solidFill>
                  <a:schemeClr val="tx1"/>
                </a:solidFill>
              </a:rPr>
              <a:t> </a:t>
            </a:r>
            <a:r>
              <a:rPr lang="en-US">
                <a:solidFill>
                  <a:schemeClr val="tx1"/>
                </a:solidFill>
                <a:latin typeface="cmsy10" pitchFamily="34" charset="0"/>
              </a:rPr>
              <a:t>8</a:t>
            </a:r>
            <a:r>
              <a:rPr lang="en-US">
                <a:solidFill>
                  <a:schemeClr val="tx1"/>
                </a:solidFill>
              </a:rPr>
              <a:t> x : </a:t>
            </a:r>
            <a:r>
              <a:rPr lang="en-US">
                <a:solidFill>
                  <a:schemeClr val="tx1"/>
                </a:solidFill>
                <a:latin typeface="cmsy10" pitchFamily="34" charset="0"/>
              </a:rPr>
              <a:t>8</a:t>
            </a:r>
            <a:r>
              <a:rPr lang="en-US">
                <a:solidFill>
                  <a:schemeClr val="tx1"/>
                </a:solidFill>
              </a:rPr>
              <a:t> y : (x </a:t>
            </a:r>
            <a:r>
              <a:rPr lang="en-US">
                <a:solidFill>
                  <a:schemeClr val="tx1"/>
                </a:solidFill>
                <a:latin typeface="Symbol" pitchFamily="18" charset="2"/>
                <a:sym typeface="Symbol" pitchFamily="18" charset="2"/>
              </a:rPr>
              <a:t></a:t>
            </a:r>
            <a:r>
              <a:rPr lang="en-US">
                <a:solidFill>
                  <a:schemeClr val="tx1"/>
                </a:solidFill>
              </a:rPr>
              <a:t> y) </a:t>
            </a:r>
            <a:r>
              <a:rPr lang="en-US">
                <a:solidFill>
                  <a:schemeClr val="tx1"/>
                </a:solidFill>
                <a:latin typeface="cmsy10" pitchFamily="34" charset="0"/>
              </a:rPr>
              <a:t>!</a:t>
            </a:r>
            <a:r>
              <a:rPr lang="en-US">
                <a:solidFill>
                  <a:schemeClr val="tx1"/>
                </a:solidFill>
              </a:rPr>
              <a:t> (x + 1 </a:t>
            </a:r>
            <a:r>
              <a:rPr lang="en-US">
                <a:solidFill>
                  <a:schemeClr val="tx1"/>
                </a:solidFill>
                <a:latin typeface="Symbol" pitchFamily="18" charset="2"/>
                <a:sym typeface="Symbol" pitchFamily="18" charset="2"/>
              </a:rPr>
              <a:t></a:t>
            </a:r>
            <a:r>
              <a:rPr lang="en-US">
                <a:solidFill>
                  <a:schemeClr val="tx1"/>
                </a:solidFill>
              </a:rPr>
              <a:t> y + 1) </a:t>
            </a:r>
          </a:p>
          <a:p>
            <a:pPr marL="914400" lvl="1" indent="-457200">
              <a:spcBef>
                <a:spcPct val="0"/>
              </a:spcBef>
              <a:buFont typeface="Wingdings" pitchFamily="2" charset="2"/>
              <a:buAutoNum type="arabicPeriod"/>
            </a:pPr>
            <a:r>
              <a:rPr lang="en-US">
                <a:solidFill>
                  <a:schemeClr val="tx1"/>
                </a:solidFill>
              </a:rPr>
              <a:t>Induction</a:t>
            </a:r>
          </a:p>
          <a:p>
            <a:pPr marL="914400" lvl="1" indent="-457200">
              <a:spcBef>
                <a:spcPct val="0"/>
              </a:spcBef>
              <a:buFont typeface="Wingdings" pitchFamily="2" charset="2"/>
              <a:buAutoNum type="arabicPeriod"/>
            </a:pPr>
            <a:r>
              <a:rPr lang="en-US">
                <a:solidFill>
                  <a:schemeClr val="tx1"/>
                </a:solidFill>
              </a:rPr>
              <a:t> </a:t>
            </a:r>
            <a:r>
              <a:rPr lang="en-US">
                <a:solidFill>
                  <a:schemeClr val="tx1"/>
                </a:solidFill>
                <a:latin typeface="cmsy10" pitchFamily="34" charset="0"/>
              </a:rPr>
              <a:t>8</a:t>
            </a:r>
            <a:r>
              <a:rPr lang="en-US">
                <a:solidFill>
                  <a:schemeClr val="tx1"/>
                </a:solidFill>
              </a:rPr>
              <a:t> x : x + 0 = x </a:t>
            </a:r>
          </a:p>
          <a:p>
            <a:pPr marL="914400" lvl="1" indent="-457200">
              <a:spcBef>
                <a:spcPct val="0"/>
              </a:spcBef>
              <a:buFont typeface="Wingdings" pitchFamily="2" charset="2"/>
              <a:buAutoNum type="arabicPeriod"/>
            </a:pPr>
            <a:r>
              <a:rPr lang="en-US">
                <a:solidFill>
                  <a:schemeClr val="tx1"/>
                </a:solidFill>
              </a:rPr>
              <a:t> </a:t>
            </a:r>
            <a:r>
              <a:rPr lang="en-US">
                <a:solidFill>
                  <a:schemeClr val="tx1"/>
                </a:solidFill>
                <a:latin typeface="cmsy10" pitchFamily="34" charset="0"/>
              </a:rPr>
              <a:t>8</a:t>
            </a:r>
            <a:r>
              <a:rPr lang="en-US">
                <a:solidFill>
                  <a:schemeClr val="tx1"/>
                </a:solidFill>
              </a:rPr>
              <a:t> x : </a:t>
            </a:r>
            <a:r>
              <a:rPr lang="en-US">
                <a:solidFill>
                  <a:schemeClr val="tx1"/>
                </a:solidFill>
                <a:latin typeface="cmsy10" pitchFamily="34" charset="0"/>
              </a:rPr>
              <a:t>8</a:t>
            </a:r>
            <a:r>
              <a:rPr lang="en-US">
                <a:solidFill>
                  <a:schemeClr val="tx1"/>
                </a:solidFill>
              </a:rPr>
              <a:t> y : (x + y) + 1 = x + (y + 1) </a:t>
            </a:r>
          </a:p>
          <a:p>
            <a:pPr marL="914400" lvl="1" indent="-457200">
              <a:spcBef>
                <a:spcPct val="0"/>
              </a:spcBef>
              <a:buFont typeface="Wingdings" pitchFamily="2" charset="2"/>
              <a:buAutoNum type="arabicPeriod"/>
            </a:pPr>
            <a:r>
              <a:rPr lang="en-US">
                <a:solidFill>
                  <a:schemeClr val="tx1"/>
                </a:solidFill>
              </a:rPr>
              <a:t> </a:t>
            </a:r>
            <a:r>
              <a:rPr lang="en-US">
                <a:solidFill>
                  <a:schemeClr val="tx1"/>
                </a:solidFill>
                <a:latin typeface="cmsy10" pitchFamily="34" charset="0"/>
              </a:rPr>
              <a:t>8</a:t>
            </a:r>
            <a:r>
              <a:rPr lang="en-US">
                <a:solidFill>
                  <a:schemeClr val="tx1"/>
                </a:solidFill>
              </a:rPr>
              <a:t> x : x * 0 = 0 </a:t>
            </a:r>
          </a:p>
          <a:p>
            <a:pPr marL="914400" lvl="1" indent="-457200">
              <a:spcBef>
                <a:spcPct val="0"/>
              </a:spcBef>
              <a:buFont typeface="Wingdings" pitchFamily="2" charset="2"/>
              <a:buAutoNum type="arabicPeriod"/>
            </a:pPr>
            <a:r>
              <a:rPr lang="en-US">
                <a:solidFill>
                  <a:schemeClr val="tx1"/>
                </a:solidFill>
              </a:rPr>
              <a:t> </a:t>
            </a:r>
            <a:r>
              <a:rPr lang="en-US">
                <a:solidFill>
                  <a:schemeClr val="tx1"/>
                </a:solidFill>
                <a:latin typeface="cmsy10" pitchFamily="34" charset="0"/>
              </a:rPr>
              <a:t>8</a:t>
            </a:r>
            <a:r>
              <a:rPr lang="en-US">
                <a:solidFill>
                  <a:schemeClr val="tx1"/>
                </a:solidFill>
              </a:rPr>
              <a:t> x </a:t>
            </a:r>
            <a:r>
              <a:rPr lang="en-US">
                <a:solidFill>
                  <a:schemeClr val="tx1"/>
                </a:solidFill>
                <a:latin typeface="cmsy10" pitchFamily="34" charset="0"/>
              </a:rPr>
              <a:t>8</a:t>
            </a:r>
            <a:r>
              <a:rPr lang="en-US">
                <a:solidFill>
                  <a:schemeClr val="tx1"/>
                </a:solidFill>
              </a:rPr>
              <a:t> y : x * (y + 1) = x * y + x </a:t>
            </a:r>
          </a:p>
        </p:txBody>
      </p:sp>
      <p:sp>
        <p:nvSpPr>
          <p:cNvPr id="30724" name="AutoShape 4"/>
          <p:cNvSpPr>
            <a:spLocks/>
          </p:cNvSpPr>
          <p:nvPr/>
        </p:nvSpPr>
        <p:spPr bwMode="auto">
          <a:xfrm>
            <a:off x="827088" y="4508500"/>
            <a:ext cx="73025" cy="503238"/>
          </a:xfrm>
          <a:prstGeom prst="leftBrace">
            <a:avLst>
              <a:gd name="adj1" fmla="val 57428"/>
              <a:gd name="adj2" fmla="val 50000"/>
            </a:avLst>
          </a:prstGeom>
          <a:noFill/>
          <a:ln w="9525">
            <a:solidFill>
              <a:schemeClr val="tx1"/>
            </a:solidFill>
            <a:round/>
            <a:headEnd/>
            <a:tailEnd/>
          </a:ln>
          <a:effectLst/>
        </p:spPr>
        <p:txBody>
          <a:bodyPr wrap="none" anchor="ctr"/>
          <a:lstStyle/>
          <a:p>
            <a:endParaRPr lang="en-US"/>
          </a:p>
        </p:txBody>
      </p:sp>
      <p:sp>
        <p:nvSpPr>
          <p:cNvPr id="30725" name="AutoShape 5"/>
          <p:cNvSpPr>
            <a:spLocks/>
          </p:cNvSpPr>
          <p:nvPr/>
        </p:nvSpPr>
        <p:spPr bwMode="auto">
          <a:xfrm>
            <a:off x="827088" y="5227638"/>
            <a:ext cx="73025" cy="504825"/>
          </a:xfrm>
          <a:prstGeom prst="leftBrace">
            <a:avLst>
              <a:gd name="adj1" fmla="val 57609"/>
              <a:gd name="adj2" fmla="val 50000"/>
            </a:avLst>
          </a:prstGeom>
          <a:noFill/>
          <a:ln w="9525">
            <a:solidFill>
              <a:schemeClr val="tx1"/>
            </a:solidFill>
            <a:round/>
            <a:headEnd/>
            <a:tailEnd/>
          </a:ln>
          <a:effectLst/>
        </p:spPr>
        <p:txBody>
          <a:bodyPr wrap="none" anchor="ctr"/>
          <a:lstStyle/>
          <a:p>
            <a:endParaRPr lang="en-US"/>
          </a:p>
        </p:txBody>
      </p:sp>
      <p:sp>
        <p:nvSpPr>
          <p:cNvPr id="30726" name="Text Box 6"/>
          <p:cNvSpPr txBox="1">
            <a:spLocks noChangeArrowheads="1"/>
          </p:cNvSpPr>
          <p:nvPr/>
        </p:nvSpPr>
        <p:spPr bwMode="auto">
          <a:xfrm>
            <a:off x="442913" y="4579938"/>
            <a:ext cx="312737" cy="366712"/>
          </a:xfrm>
          <a:prstGeom prst="rect">
            <a:avLst/>
          </a:prstGeom>
          <a:noFill/>
          <a:ln w="9525">
            <a:noFill/>
            <a:miter lim="800000"/>
            <a:headEnd/>
            <a:tailEnd/>
          </a:ln>
          <a:effectLst/>
        </p:spPr>
        <p:txBody>
          <a:bodyPr wrap="none">
            <a:spAutoFit/>
          </a:bodyPr>
          <a:lstStyle/>
          <a:p>
            <a:r>
              <a:rPr lang="en-US">
                <a:latin typeface="Times New Roman" pitchFamily="18" charset="0"/>
                <a:cs typeface="Times New Roman" pitchFamily="18" charset="0"/>
              </a:rPr>
              <a:t>+</a:t>
            </a:r>
          </a:p>
        </p:txBody>
      </p:sp>
      <p:sp>
        <p:nvSpPr>
          <p:cNvPr id="30727" name="Text Box 7"/>
          <p:cNvSpPr txBox="1">
            <a:spLocks noChangeArrowheads="1"/>
          </p:cNvSpPr>
          <p:nvPr/>
        </p:nvSpPr>
        <p:spPr bwMode="auto">
          <a:xfrm>
            <a:off x="395288" y="5365750"/>
            <a:ext cx="298450" cy="366713"/>
          </a:xfrm>
          <a:prstGeom prst="rect">
            <a:avLst/>
          </a:prstGeom>
          <a:noFill/>
          <a:ln w="9525">
            <a:noFill/>
            <a:miter lim="800000"/>
            <a:headEnd/>
            <a:tailEnd/>
          </a:ln>
          <a:effectLst/>
        </p:spPr>
        <p:txBody>
          <a:bodyPr wrap="none">
            <a:spAutoFit/>
          </a:bodyPr>
          <a:lstStyle/>
          <a:p>
            <a:r>
              <a:rPr lang="en-US">
                <a:latin typeface="Times New Roman" pitchFamily="18" charset="0"/>
                <a:cs typeface="Times New Roman" pitchFamily="18" charset="0"/>
              </a:rPr>
              <a:t>*</a:t>
            </a:r>
          </a:p>
        </p:txBody>
      </p:sp>
      <p:sp>
        <p:nvSpPr>
          <p:cNvPr id="30728" name="Text Box 8"/>
          <p:cNvSpPr txBox="1">
            <a:spLocks noChangeArrowheads="1"/>
          </p:cNvSpPr>
          <p:nvPr/>
        </p:nvSpPr>
        <p:spPr bwMode="auto">
          <a:xfrm>
            <a:off x="6443663" y="3074988"/>
            <a:ext cx="1622425" cy="466725"/>
          </a:xfrm>
          <a:prstGeom prst="rect">
            <a:avLst/>
          </a:prstGeom>
          <a:noFill/>
          <a:ln w="9525">
            <a:solidFill>
              <a:schemeClr val="tx1"/>
            </a:solidFill>
            <a:miter lim="800000"/>
            <a:headEnd/>
            <a:tailEnd/>
          </a:ln>
          <a:effectLst/>
        </p:spPr>
        <p:txBody>
          <a:bodyPr wrap="none">
            <a:spAutoFit/>
          </a:bodyPr>
          <a:lstStyle/>
          <a:p>
            <a:r>
              <a:rPr lang="en-US" sz="2400" i="1">
                <a:solidFill>
                  <a:srgbClr val="FF3300"/>
                </a:solidFill>
                <a:latin typeface="Comic Sans MS" pitchFamily="66" charset="0"/>
                <a:cs typeface="Times New Roman" pitchFamily="18" charset="0"/>
              </a:rPr>
              <a:t>decidable!</a:t>
            </a:r>
          </a:p>
        </p:txBody>
      </p:sp>
      <p:sp>
        <p:nvSpPr>
          <p:cNvPr id="30729" name="AutoShape 9"/>
          <p:cNvSpPr>
            <a:spLocks/>
          </p:cNvSpPr>
          <p:nvPr/>
        </p:nvSpPr>
        <p:spPr bwMode="auto">
          <a:xfrm>
            <a:off x="5867400" y="4437063"/>
            <a:ext cx="71438" cy="649287"/>
          </a:xfrm>
          <a:prstGeom prst="rightBrace">
            <a:avLst>
              <a:gd name="adj1" fmla="val 75740"/>
              <a:gd name="adj2" fmla="val 50000"/>
            </a:avLst>
          </a:prstGeom>
          <a:noFill/>
          <a:ln w="9525">
            <a:solidFill>
              <a:schemeClr val="tx1"/>
            </a:solidFill>
            <a:round/>
            <a:headEnd/>
            <a:tailEnd/>
          </a:ln>
          <a:effectLst/>
        </p:spPr>
        <p:txBody>
          <a:bodyPr wrap="none" anchor="ctr"/>
          <a:lstStyle/>
          <a:p>
            <a:endParaRPr lang="en-US"/>
          </a:p>
        </p:txBody>
      </p:sp>
      <p:sp>
        <p:nvSpPr>
          <p:cNvPr id="30730" name="Text Box 10"/>
          <p:cNvSpPr txBox="1">
            <a:spLocks noChangeArrowheads="1"/>
          </p:cNvSpPr>
          <p:nvPr/>
        </p:nvSpPr>
        <p:spPr bwMode="auto">
          <a:xfrm>
            <a:off x="6062663" y="4445000"/>
            <a:ext cx="2470150" cy="641350"/>
          </a:xfrm>
          <a:prstGeom prst="rect">
            <a:avLst/>
          </a:prstGeom>
          <a:noFill/>
          <a:ln w="9525">
            <a:noFill/>
            <a:miter lim="800000"/>
            <a:headEnd/>
            <a:tailEnd/>
          </a:ln>
          <a:effectLst/>
        </p:spPr>
        <p:txBody>
          <a:bodyPr wrap="none">
            <a:spAutoFit/>
          </a:bodyPr>
          <a:lstStyle/>
          <a:p>
            <a:r>
              <a:rPr lang="en-US">
                <a:latin typeface="Times New Roman" pitchFamily="18" charset="0"/>
                <a:cs typeface="Times New Roman" pitchFamily="18" charset="0"/>
              </a:rPr>
              <a:t>These axioms define the </a:t>
            </a:r>
          </a:p>
          <a:p>
            <a:r>
              <a:rPr lang="en-US">
                <a:latin typeface="Times New Roman" pitchFamily="18" charset="0"/>
                <a:cs typeface="Times New Roman" pitchFamily="18" charset="0"/>
              </a:rPr>
              <a:t>semantics of ‘+’</a:t>
            </a:r>
          </a:p>
        </p:txBody>
      </p:sp>
      <p:sp>
        <p:nvSpPr>
          <p:cNvPr id="30731" name="Line 11"/>
          <p:cNvSpPr>
            <a:spLocks noChangeShapeType="1"/>
          </p:cNvSpPr>
          <p:nvPr/>
        </p:nvSpPr>
        <p:spPr bwMode="auto">
          <a:xfrm>
            <a:off x="539750" y="5157788"/>
            <a:ext cx="5545138" cy="720725"/>
          </a:xfrm>
          <a:prstGeom prst="line">
            <a:avLst/>
          </a:prstGeom>
          <a:noFill/>
          <a:ln w="9525">
            <a:solidFill>
              <a:srgbClr val="FF3300"/>
            </a:solidFill>
            <a:round/>
            <a:headEnd/>
            <a:tailEnd/>
          </a:ln>
          <a:effectLst/>
        </p:spPr>
        <p:txBody>
          <a:bodyPr/>
          <a:lstStyle/>
          <a:p>
            <a:endParaRPr lang="en-US"/>
          </a:p>
        </p:txBody>
      </p:sp>
      <p:sp>
        <p:nvSpPr>
          <p:cNvPr id="30732" name="Line 12"/>
          <p:cNvSpPr>
            <a:spLocks noChangeShapeType="1"/>
          </p:cNvSpPr>
          <p:nvPr/>
        </p:nvSpPr>
        <p:spPr bwMode="auto">
          <a:xfrm flipV="1">
            <a:off x="539750" y="5230813"/>
            <a:ext cx="5545138" cy="574675"/>
          </a:xfrm>
          <a:prstGeom prst="line">
            <a:avLst/>
          </a:prstGeom>
          <a:noFill/>
          <a:ln w="9525">
            <a:solidFill>
              <a:srgbClr val="FF3300"/>
            </a:solidFill>
            <a:round/>
            <a:headEnd/>
            <a:tailEnd/>
          </a:ln>
          <a:effectLst/>
        </p:spPr>
        <p:txBody>
          <a:bodyPr/>
          <a:lstStyle/>
          <a:p>
            <a:endParaRPr lang="en-US"/>
          </a:p>
        </p:txBody>
      </p:sp>
      <p:grpSp>
        <p:nvGrpSpPr>
          <p:cNvPr id="30735" name="Group 15"/>
          <p:cNvGrpSpPr>
            <a:grpSpLocks/>
          </p:cNvGrpSpPr>
          <p:nvPr/>
        </p:nvGrpSpPr>
        <p:grpSpPr bwMode="auto">
          <a:xfrm>
            <a:off x="2843213" y="1152525"/>
            <a:ext cx="215900" cy="360363"/>
            <a:chOff x="2018" y="845"/>
            <a:chExt cx="136" cy="227"/>
          </a:xfrm>
        </p:grpSpPr>
        <p:sp>
          <p:nvSpPr>
            <p:cNvPr id="30733" name="Line 13"/>
            <p:cNvSpPr>
              <a:spLocks noChangeShapeType="1"/>
            </p:cNvSpPr>
            <p:nvPr/>
          </p:nvSpPr>
          <p:spPr bwMode="auto">
            <a:xfrm>
              <a:off x="2018" y="845"/>
              <a:ext cx="91" cy="227"/>
            </a:xfrm>
            <a:prstGeom prst="line">
              <a:avLst/>
            </a:prstGeom>
            <a:noFill/>
            <a:ln w="9525">
              <a:solidFill>
                <a:srgbClr val="FF3300"/>
              </a:solidFill>
              <a:round/>
              <a:headEnd/>
              <a:tailEnd/>
            </a:ln>
            <a:effectLst/>
          </p:spPr>
          <p:txBody>
            <a:bodyPr/>
            <a:lstStyle/>
            <a:p>
              <a:endParaRPr lang="en-US"/>
            </a:p>
          </p:txBody>
        </p:sp>
        <p:sp>
          <p:nvSpPr>
            <p:cNvPr id="30734" name="Line 14"/>
            <p:cNvSpPr>
              <a:spLocks noChangeShapeType="1"/>
            </p:cNvSpPr>
            <p:nvPr/>
          </p:nvSpPr>
          <p:spPr bwMode="auto">
            <a:xfrm flipV="1">
              <a:off x="2018" y="845"/>
              <a:ext cx="136" cy="227"/>
            </a:xfrm>
            <a:prstGeom prst="line">
              <a:avLst/>
            </a:prstGeom>
            <a:noFill/>
            <a:ln w="9525">
              <a:solidFill>
                <a:srgbClr val="FF3300"/>
              </a:solidFill>
              <a:round/>
              <a:headEnd/>
              <a:tailEnd/>
            </a:ln>
            <a:effectLst/>
          </p:spPr>
          <p:txBody>
            <a:bodyPr/>
            <a:lstStyle/>
            <a:p>
              <a:endParaRPr lang="en-US"/>
            </a:p>
          </p:txBody>
        </p:sp>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슬라이드 번호 개체 틀 5"/>
          <p:cNvSpPr>
            <a:spLocks noGrp="1"/>
          </p:cNvSpPr>
          <p:nvPr>
            <p:ph type="sldNum" sz="quarter" idx="12"/>
          </p:nvPr>
        </p:nvSpPr>
        <p:spPr/>
        <p:txBody>
          <a:bodyPr/>
          <a:lstStyle/>
          <a:p>
            <a:fld id="{8AF7F78D-0BEC-47C2-BC93-4249EE7BB6A3}" type="slidenum">
              <a:rPr lang="he-IL" altLang="en-US"/>
              <a:pPr/>
              <a:t>34</a:t>
            </a:fld>
            <a:endParaRPr lang="en-US" altLang="en-US"/>
          </a:p>
        </p:txBody>
      </p:sp>
      <p:sp>
        <p:nvSpPr>
          <p:cNvPr id="36866" name="Rectangle 2"/>
          <p:cNvSpPr>
            <a:spLocks noGrp="1" noChangeArrowheads="1"/>
          </p:cNvSpPr>
          <p:nvPr>
            <p:ph type="title"/>
          </p:nvPr>
        </p:nvSpPr>
        <p:spPr>
          <a:xfrm>
            <a:off x="395288" y="260350"/>
            <a:ext cx="8569325" cy="955675"/>
          </a:xfrm>
        </p:spPr>
        <p:txBody>
          <a:bodyPr/>
          <a:lstStyle/>
          <a:p>
            <a:r>
              <a:rPr lang="en-US"/>
              <a:t>Tradeoff: expressiveness/computational hardness.</a:t>
            </a:r>
            <a:r>
              <a:rPr lang="en-US" sz="2800"/>
              <a:t> </a:t>
            </a:r>
          </a:p>
        </p:txBody>
      </p:sp>
      <p:sp>
        <p:nvSpPr>
          <p:cNvPr id="36867" name="Rectangle 3"/>
          <p:cNvSpPr>
            <a:spLocks noGrp="1" noChangeArrowheads="1"/>
          </p:cNvSpPr>
          <p:nvPr>
            <p:ph type="body" idx="1"/>
          </p:nvPr>
        </p:nvSpPr>
        <p:spPr/>
        <p:txBody>
          <a:bodyPr/>
          <a:lstStyle/>
          <a:p>
            <a:r>
              <a:rPr lang="en-US"/>
              <a:t>Assume we are given theories </a:t>
            </a:r>
            <a:r>
              <a:rPr lang="en-US">
                <a:solidFill>
                  <a:schemeClr val="tx1"/>
                </a:solidFill>
                <a:latin typeface="cmsy10" pitchFamily="34" charset="0"/>
              </a:rPr>
              <a:t>L</a:t>
            </a:r>
            <a:r>
              <a:rPr lang="en-US" baseline="-25000">
                <a:solidFill>
                  <a:schemeClr val="tx1"/>
                </a:solidFill>
              </a:rPr>
              <a:t>1</a:t>
            </a:r>
            <a:r>
              <a:rPr lang="en-US">
                <a:solidFill>
                  <a:schemeClr val="tx1"/>
                </a:solidFill>
              </a:rPr>
              <a:t> </a:t>
            </a:r>
            <a:r>
              <a:rPr lang="en-US">
                <a:solidFill>
                  <a:schemeClr val="tx1"/>
                </a:solidFill>
                <a:latin typeface="cmsy10" pitchFamily="34" charset="0"/>
              </a:rPr>
              <a:t>Á</a:t>
            </a:r>
            <a:r>
              <a:rPr lang="en-US">
                <a:solidFill>
                  <a:schemeClr val="tx1"/>
                </a:solidFill>
              </a:rPr>
              <a:t> </a:t>
            </a:r>
            <a:r>
              <a:rPr lang="en-US">
                <a:solidFill>
                  <a:schemeClr val="tx1"/>
                </a:solidFill>
                <a:latin typeface="cmmi10" pitchFamily="34" charset="0"/>
                <a:sym typeface="MT Extra" pitchFamily="18" charset="2"/>
              </a:rPr>
              <a:t>…</a:t>
            </a:r>
            <a:r>
              <a:rPr lang="en-US">
                <a:solidFill>
                  <a:schemeClr val="tx1"/>
                </a:solidFill>
              </a:rPr>
              <a:t> </a:t>
            </a:r>
            <a:r>
              <a:rPr lang="en-US">
                <a:solidFill>
                  <a:schemeClr val="tx1"/>
                </a:solidFill>
                <a:latin typeface="cmsy10" pitchFamily="34" charset="0"/>
              </a:rPr>
              <a:t>Á</a:t>
            </a:r>
            <a:r>
              <a:rPr lang="en-US">
                <a:solidFill>
                  <a:schemeClr val="tx1"/>
                </a:solidFill>
              </a:rPr>
              <a:t> </a:t>
            </a:r>
            <a:r>
              <a:rPr lang="en-US">
                <a:solidFill>
                  <a:schemeClr val="tx1"/>
                </a:solidFill>
                <a:latin typeface="cmsy10" pitchFamily="34" charset="0"/>
              </a:rPr>
              <a:t>L</a:t>
            </a:r>
            <a:r>
              <a:rPr lang="en-US" baseline="-25000">
                <a:solidFill>
                  <a:schemeClr val="tx1"/>
                </a:solidFill>
              </a:rPr>
              <a:t>n</a:t>
            </a:r>
          </a:p>
        </p:txBody>
      </p:sp>
      <p:sp>
        <p:nvSpPr>
          <p:cNvPr id="36868" name="Line 4"/>
          <p:cNvSpPr>
            <a:spLocks noChangeShapeType="1"/>
          </p:cNvSpPr>
          <p:nvPr/>
        </p:nvSpPr>
        <p:spPr bwMode="auto">
          <a:xfrm>
            <a:off x="1331913" y="4005263"/>
            <a:ext cx="4679950" cy="0"/>
          </a:xfrm>
          <a:prstGeom prst="line">
            <a:avLst/>
          </a:prstGeom>
          <a:noFill/>
          <a:ln w="57150">
            <a:solidFill>
              <a:schemeClr val="tx1"/>
            </a:solidFill>
            <a:round/>
            <a:headEnd type="triangle" w="med" len="med"/>
            <a:tailEnd type="triangle" w="med" len="med"/>
          </a:ln>
          <a:effectLst/>
        </p:spPr>
        <p:txBody>
          <a:bodyPr/>
          <a:lstStyle/>
          <a:p>
            <a:endParaRPr lang="en-US"/>
          </a:p>
        </p:txBody>
      </p:sp>
      <p:sp>
        <p:nvSpPr>
          <p:cNvPr id="36869" name="Text Box 5"/>
          <p:cNvSpPr txBox="1">
            <a:spLocks noChangeArrowheads="1"/>
          </p:cNvSpPr>
          <p:nvPr/>
        </p:nvSpPr>
        <p:spPr bwMode="auto">
          <a:xfrm>
            <a:off x="5487988" y="4098925"/>
            <a:ext cx="1701800" cy="366713"/>
          </a:xfrm>
          <a:prstGeom prst="rect">
            <a:avLst/>
          </a:prstGeom>
          <a:noFill/>
          <a:ln w="9525">
            <a:noFill/>
            <a:miter lim="800000"/>
            <a:headEnd/>
            <a:tailEnd/>
          </a:ln>
          <a:effectLst/>
        </p:spPr>
        <p:txBody>
          <a:bodyPr wrap="none">
            <a:spAutoFit/>
          </a:bodyPr>
          <a:lstStyle/>
          <a:p>
            <a:r>
              <a:rPr lang="en-US">
                <a:solidFill>
                  <a:schemeClr val="hlink"/>
                </a:solidFill>
                <a:latin typeface="Times New Roman" pitchFamily="18" charset="0"/>
                <a:cs typeface="Times New Roman" pitchFamily="18" charset="0"/>
              </a:rPr>
              <a:t>More expressive</a:t>
            </a:r>
          </a:p>
        </p:txBody>
      </p:sp>
      <p:sp>
        <p:nvSpPr>
          <p:cNvPr id="36870" name="Text Box 6"/>
          <p:cNvSpPr txBox="1">
            <a:spLocks noChangeArrowheads="1"/>
          </p:cNvSpPr>
          <p:nvPr/>
        </p:nvSpPr>
        <p:spPr bwMode="auto">
          <a:xfrm>
            <a:off x="611188" y="4151313"/>
            <a:ext cx="1644650" cy="366712"/>
          </a:xfrm>
          <a:prstGeom prst="rect">
            <a:avLst/>
          </a:prstGeom>
          <a:noFill/>
          <a:ln w="9525">
            <a:noFill/>
            <a:miter lim="800000"/>
            <a:headEnd/>
            <a:tailEnd/>
          </a:ln>
          <a:effectLst/>
        </p:spPr>
        <p:txBody>
          <a:bodyPr wrap="none">
            <a:spAutoFit/>
          </a:bodyPr>
          <a:lstStyle/>
          <a:p>
            <a:r>
              <a:rPr lang="en-US">
                <a:solidFill>
                  <a:schemeClr val="hlink"/>
                </a:solidFill>
                <a:latin typeface="Times New Roman" pitchFamily="18" charset="0"/>
                <a:cs typeface="Times New Roman" pitchFamily="18" charset="0"/>
              </a:rPr>
              <a:t>Easier to decide</a:t>
            </a:r>
          </a:p>
        </p:txBody>
      </p:sp>
      <p:sp>
        <p:nvSpPr>
          <p:cNvPr id="36871" name="Line 7"/>
          <p:cNvSpPr>
            <a:spLocks noChangeShapeType="1"/>
          </p:cNvSpPr>
          <p:nvPr/>
        </p:nvSpPr>
        <p:spPr bwMode="auto">
          <a:xfrm>
            <a:off x="4427538" y="2997200"/>
            <a:ext cx="0" cy="3024188"/>
          </a:xfrm>
          <a:prstGeom prst="line">
            <a:avLst/>
          </a:prstGeom>
          <a:noFill/>
          <a:ln w="9525">
            <a:solidFill>
              <a:schemeClr val="tx1"/>
            </a:solidFill>
            <a:prstDash val="dash"/>
            <a:round/>
            <a:headEnd/>
            <a:tailEnd/>
          </a:ln>
          <a:effectLst/>
        </p:spPr>
        <p:txBody>
          <a:bodyPr/>
          <a:lstStyle/>
          <a:p>
            <a:endParaRPr lang="en-US"/>
          </a:p>
        </p:txBody>
      </p:sp>
      <p:sp>
        <p:nvSpPr>
          <p:cNvPr id="36872" name="Text Box 8"/>
          <p:cNvSpPr txBox="1">
            <a:spLocks noChangeArrowheads="1"/>
          </p:cNvSpPr>
          <p:nvPr/>
        </p:nvSpPr>
        <p:spPr bwMode="auto">
          <a:xfrm>
            <a:off x="4427538" y="5734050"/>
            <a:ext cx="1223962" cy="336550"/>
          </a:xfrm>
          <a:prstGeom prst="rect">
            <a:avLst/>
          </a:prstGeom>
          <a:noFill/>
          <a:ln w="9525">
            <a:noFill/>
            <a:miter lim="800000"/>
            <a:headEnd/>
            <a:tailEnd/>
          </a:ln>
          <a:effectLst/>
        </p:spPr>
        <p:txBody>
          <a:bodyPr wrap="none">
            <a:spAutoFit/>
          </a:bodyPr>
          <a:lstStyle/>
          <a:p>
            <a:r>
              <a:rPr lang="en-US" sz="1600" i="1">
                <a:solidFill>
                  <a:schemeClr val="hlink"/>
                </a:solidFill>
                <a:latin typeface="Times New Roman" pitchFamily="18" charset="0"/>
                <a:cs typeface="Times New Roman" pitchFamily="18" charset="0"/>
              </a:rPr>
              <a:t>Undecidable</a:t>
            </a:r>
          </a:p>
        </p:txBody>
      </p:sp>
      <p:sp>
        <p:nvSpPr>
          <p:cNvPr id="36873" name="Text Box 9"/>
          <p:cNvSpPr txBox="1">
            <a:spLocks noChangeArrowheads="1"/>
          </p:cNvSpPr>
          <p:nvPr/>
        </p:nvSpPr>
        <p:spPr bwMode="auto">
          <a:xfrm>
            <a:off x="3348038" y="5734050"/>
            <a:ext cx="1020762" cy="336550"/>
          </a:xfrm>
          <a:prstGeom prst="rect">
            <a:avLst/>
          </a:prstGeom>
          <a:noFill/>
          <a:ln w="9525">
            <a:noFill/>
            <a:miter lim="800000"/>
            <a:headEnd/>
            <a:tailEnd/>
          </a:ln>
          <a:effectLst/>
        </p:spPr>
        <p:txBody>
          <a:bodyPr wrap="none">
            <a:spAutoFit/>
          </a:bodyPr>
          <a:lstStyle/>
          <a:p>
            <a:r>
              <a:rPr lang="en-US" sz="1600" i="1">
                <a:solidFill>
                  <a:schemeClr val="hlink"/>
                </a:solidFill>
                <a:latin typeface="Times New Roman" pitchFamily="18" charset="0"/>
                <a:cs typeface="Times New Roman" pitchFamily="18" charset="0"/>
              </a:rPr>
              <a:t>Decidable</a:t>
            </a:r>
          </a:p>
        </p:txBody>
      </p:sp>
      <p:grpSp>
        <p:nvGrpSpPr>
          <p:cNvPr id="36874" name="Group 10"/>
          <p:cNvGrpSpPr>
            <a:grpSpLocks/>
          </p:cNvGrpSpPr>
          <p:nvPr/>
        </p:nvGrpSpPr>
        <p:grpSpPr bwMode="auto">
          <a:xfrm>
            <a:off x="1190625" y="2997200"/>
            <a:ext cx="2768600" cy="2592388"/>
            <a:chOff x="750" y="1888"/>
            <a:chExt cx="1744" cy="1633"/>
          </a:xfrm>
        </p:grpSpPr>
        <p:sp>
          <p:nvSpPr>
            <p:cNvPr id="36875" name="Line 11"/>
            <p:cNvSpPr>
              <a:spLocks noChangeShapeType="1"/>
            </p:cNvSpPr>
            <p:nvPr/>
          </p:nvSpPr>
          <p:spPr bwMode="auto">
            <a:xfrm>
              <a:off x="1610" y="1888"/>
              <a:ext cx="0" cy="1633"/>
            </a:xfrm>
            <a:prstGeom prst="line">
              <a:avLst/>
            </a:prstGeom>
            <a:noFill/>
            <a:ln w="9525">
              <a:solidFill>
                <a:schemeClr val="tx1"/>
              </a:solidFill>
              <a:prstDash val="dash"/>
              <a:round/>
              <a:headEnd/>
              <a:tailEnd/>
            </a:ln>
            <a:effectLst/>
          </p:spPr>
          <p:txBody>
            <a:bodyPr/>
            <a:lstStyle/>
            <a:p>
              <a:endParaRPr lang="en-US"/>
            </a:p>
          </p:txBody>
        </p:sp>
        <p:sp>
          <p:nvSpPr>
            <p:cNvPr id="36876" name="Text Box 12"/>
            <p:cNvSpPr txBox="1">
              <a:spLocks noChangeArrowheads="1"/>
            </p:cNvSpPr>
            <p:nvPr/>
          </p:nvSpPr>
          <p:spPr bwMode="auto">
            <a:xfrm>
              <a:off x="1610" y="3114"/>
              <a:ext cx="884" cy="404"/>
            </a:xfrm>
            <a:prstGeom prst="rect">
              <a:avLst/>
            </a:prstGeom>
            <a:noFill/>
            <a:ln w="9525">
              <a:noFill/>
              <a:miter lim="800000"/>
              <a:headEnd/>
              <a:tailEnd/>
            </a:ln>
            <a:effectLst/>
          </p:spPr>
          <p:txBody>
            <a:bodyPr wrap="none">
              <a:spAutoFit/>
            </a:bodyPr>
            <a:lstStyle/>
            <a:p>
              <a:r>
                <a:rPr lang="en-US" i="1">
                  <a:solidFill>
                    <a:schemeClr val="hlink"/>
                  </a:solidFill>
                  <a:latin typeface="Times New Roman" pitchFamily="18" charset="0"/>
                  <a:cs typeface="Times New Roman" pitchFamily="18" charset="0"/>
                </a:rPr>
                <a:t>Intractable</a:t>
              </a:r>
            </a:p>
            <a:p>
              <a:r>
                <a:rPr lang="en-US" i="1">
                  <a:solidFill>
                    <a:schemeClr val="hlink"/>
                  </a:solidFill>
                  <a:latin typeface="Times New Roman" pitchFamily="18" charset="0"/>
                  <a:cs typeface="Times New Roman" pitchFamily="18" charset="0"/>
                </a:rPr>
                <a:t>(exponential)</a:t>
              </a:r>
            </a:p>
          </p:txBody>
        </p:sp>
        <p:sp>
          <p:nvSpPr>
            <p:cNvPr id="36877" name="Text Box 13"/>
            <p:cNvSpPr txBox="1">
              <a:spLocks noChangeArrowheads="1"/>
            </p:cNvSpPr>
            <p:nvPr/>
          </p:nvSpPr>
          <p:spPr bwMode="auto">
            <a:xfrm>
              <a:off x="750" y="3114"/>
              <a:ext cx="860" cy="404"/>
            </a:xfrm>
            <a:prstGeom prst="rect">
              <a:avLst/>
            </a:prstGeom>
            <a:noFill/>
            <a:ln w="9525">
              <a:noFill/>
              <a:miter lim="800000"/>
              <a:headEnd/>
              <a:tailEnd/>
            </a:ln>
            <a:effectLst/>
          </p:spPr>
          <p:txBody>
            <a:bodyPr wrap="none">
              <a:spAutoFit/>
            </a:bodyPr>
            <a:lstStyle/>
            <a:p>
              <a:r>
                <a:rPr lang="en-US" i="1">
                  <a:solidFill>
                    <a:schemeClr val="hlink"/>
                  </a:solidFill>
                  <a:latin typeface="Times New Roman" pitchFamily="18" charset="0"/>
                  <a:cs typeface="Times New Roman" pitchFamily="18" charset="0"/>
                </a:rPr>
                <a:t>Tractable</a:t>
              </a:r>
            </a:p>
            <a:p>
              <a:r>
                <a:rPr lang="en-US" i="1">
                  <a:solidFill>
                    <a:schemeClr val="hlink"/>
                  </a:solidFill>
                  <a:latin typeface="Times New Roman" pitchFamily="18" charset="0"/>
                  <a:cs typeface="Times New Roman" pitchFamily="18" charset="0"/>
                </a:rPr>
                <a:t>(polynomial)</a:t>
              </a:r>
            </a:p>
          </p:txBody>
        </p:sp>
      </p:grpSp>
      <p:grpSp>
        <p:nvGrpSpPr>
          <p:cNvPr id="36878" name="Group 14"/>
          <p:cNvGrpSpPr>
            <a:grpSpLocks/>
          </p:cNvGrpSpPr>
          <p:nvPr/>
        </p:nvGrpSpPr>
        <p:grpSpPr bwMode="auto">
          <a:xfrm>
            <a:off x="2555875" y="3219450"/>
            <a:ext cx="1887538" cy="641350"/>
            <a:chOff x="1610" y="1992"/>
            <a:chExt cx="1189" cy="404"/>
          </a:xfrm>
        </p:grpSpPr>
        <p:sp>
          <p:nvSpPr>
            <p:cNvPr id="36879" name="Line 15"/>
            <p:cNvSpPr>
              <a:spLocks noChangeShapeType="1"/>
            </p:cNvSpPr>
            <p:nvPr/>
          </p:nvSpPr>
          <p:spPr bwMode="auto">
            <a:xfrm>
              <a:off x="1610" y="2205"/>
              <a:ext cx="1179" cy="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36880" name="Text Box 16"/>
            <p:cNvSpPr txBox="1">
              <a:spLocks noChangeArrowheads="1"/>
            </p:cNvSpPr>
            <p:nvPr/>
          </p:nvSpPr>
          <p:spPr bwMode="auto">
            <a:xfrm>
              <a:off x="1791" y="1992"/>
              <a:ext cx="1008" cy="404"/>
            </a:xfrm>
            <a:prstGeom prst="rect">
              <a:avLst/>
            </a:prstGeom>
            <a:noFill/>
            <a:ln w="9525">
              <a:noFill/>
              <a:miter lim="800000"/>
              <a:headEnd/>
              <a:tailEnd/>
            </a:ln>
            <a:effectLst/>
          </p:spPr>
          <p:txBody>
            <a:bodyPr wrap="none">
              <a:spAutoFit/>
            </a:bodyPr>
            <a:lstStyle/>
            <a:p>
              <a:r>
                <a:rPr lang="en-US">
                  <a:solidFill>
                    <a:schemeClr val="hlink"/>
                  </a:solidFill>
                  <a:latin typeface="Times New Roman" pitchFamily="18" charset="0"/>
                  <a:cs typeface="Times New Roman" pitchFamily="18" charset="0"/>
                </a:rPr>
                <a:t>Computational </a:t>
              </a:r>
            </a:p>
            <a:p>
              <a:r>
                <a:rPr lang="en-US">
                  <a:solidFill>
                    <a:schemeClr val="hlink"/>
                  </a:solidFill>
                  <a:latin typeface="Times New Roman" pitchFamily="18" charset="0"/>
                  <a:cs typeface="Times New Roman" pitchFamily="18" charset="0"/>
                </a:rPr>
                <a:t>Challenge!</a:t>
              </a:r>
            </a:p>
          </p:txBody>
        </p:sp>
      </p:grpSp>
      <p:sp>
        <p:nvSpPr>
          <p:cNvPr id="36881" name="Text Box 17"/>
          <p:cNvSpPr txBox="1">
            <a:spLocks noChangeArrowheads="1"/>
          </p:cNvSpPr>
          <p:nvPr/>
        </p:nvSpPr>
        <p:spPr bwMode="auto">
          <a:xfrm>
            <a:off x="5651500" y="3429000"/>
            <a:ext cx="633413" cy="519113"/>
          </a:xfrm>
          <a:prstGeom prst="rect">
            <a:avLst/>
          </a:prstGeom>
          <a:noFill/>
          <a:ln w="9525">
            <a:noFill/>
            <a:miter lim="800000"/>
            <a:headEnd/>
            <a:tailEnd/>
          </a:ln>
          <a:effectLst/>
        </p:spPr>
        <p:txBody>
          <a:bodyPr>
            <a:spAutoFit/>
          </a:bodyPr>
          <a:lstStyle/>
          <a:p>
            <a:pPr>
              <a:spcBef>
                <a:spcPct val="50000"/>
              </a:spcBef>
            </a:pPr>
            <a:r>
              <a:rPr lang="en-US" sz="2800">
                <a:latin typeface="cmsy10" pitchFamily="34" charset="0"/>
                <a:cs typeface="Times New Roman" pitchFamily="18" charset="0"/>
              </a:rPr>
              <a:t>L</a:t>
            </a:r>
            <a:r>
              <a:rPr lang="en-US" sz="2800" baseline="-25000">
                <a:latin typeface="Times New Roman" pitchFamily="18" charset="0"/>
                <a:cs typeface="Times New Roman" pitchFamily="18" charset="0"/>
              </a:rPr>
              <a:t>n</a:t>
            </a:r>
          </a:p>
        </p:txBody>
      </p:sp>
      <p:sp>
        <p:nvSpPr>
          <p:cNvPr id="36882" name="Text Box 18"/>
          <p:cNvSpPr txBox="1">
            <a:spLocks noChangeArrowheads="1"/>
          </p:cNvSpPr>
          <p:nvPr/>
        </p:nvSpPr>
        <p:spPr bwMode="auto">
          <a:xfrm>
            <a:off x="1258888" y="3429000"/>
            <a:ext cx="633412" cy="519113"/>
          </a:xfrm>
          <a:prstGeom prst="rect">
            <a:avLst/>
          </a:prstGeom>
          <a:noFill/>
          <a:ln w="9525">
            <a:noFill/>
            <a:miter lim="800000"/>
            <a:headEnd/>
            <a:tailEnd/>
          </a:ln>
          <a:effectLst/>
        </p:spPr>
        <p:txBody>
          <a:bodyPr>
            <a:spAutoFit/>
          </a:bodyPr>
          <a:lstStyle/>
          <a:p>
            <a:pPr>
              <a:spcBef>
                <a:spcPct val="50000"/>
              </a:spcBef>
            </a:pPr>
            <a:r>
              <a:rPr lang="en-US" sz="2800">
                <a:latin typeface="cmsy10" pitchFamily="34" charset="0"/>
                <a:cs typeface="Times New Roman" pitchFamily="18" charset="0"/>
              </a:rPr>
              <a:t>L</a:t>
            </a:r>
            <a:r>
              <a:rPr lang="en-US" sz="2800" baseline="-25000">
                <a:latin typeface="Times New Roman" pitchFamily="18" charset="0"/>
                <a:cs typeface="Times New Roman" pitchFamily="18" charset="0"/>
              </a:rPr>
              <a:t>1</a:t>
            </a:r>
          </a:p>
        </p:txBody>
      </p:sp>
      <p:sp>
        <p:nvSpPr>
          <p:cNvPr id="36883" name="Text Box 19"/>
          <p:cNvSpPr txBox="1">
            <a:spLocks noChangeArrowheads="1"/>
          </p:cNvSpPr>
          <p:nvPr/>
        </p:nvSpPr>
        <p:spPr bwMode="auto">
          <a:xfrm>
            <a:off x="2843213" y="2692400"/>
            <a:ext cx="1203325" cy="376238"/>
          </a:xfrm>
          <a:prstGeom prst="rect">
            <a:avLst/>
          </a:prstGeom>
          <a:solidFill>
            <a:schemeClr val="folHlink"/>
          </a:solidFill>
          <a:ln w="9525">
            <a:solidFill>
              <a:schemeClr val="accent1"/>
            </a:solidFill>
            <a:miter lim="800000"/>
            <a:headEnd/>
            <a:tailEnd/>
          </a:ln>
          <a:effectLst/>
        </p:spPr>
        <p:txBody>
          <a:bodyPr wrap="none">
            <a:spAutoFit/>
          </a:bodyPr>
          <a:lstStyle/>
          <a:p>
            <a:pPr algn="r"/>
            <a:r>
              <a:rPr lang="en-US">
                <a:solidFill>
                  <a:srgbClr val="CC0000"/>
                </a:solidFill>
                <a:latin typeface="Times New Roman" pitchFamily="18" charset="0"/>
                <a:cs typeface="Times New Roman" pitchFamily="18" charset="0"/>
              </a:rPr>
              <a:t>Our course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6874"/>
                                        </p:tgtEl>
                                        <p:attrNameLst>
                                          <p:attrName>style.visibility</p:attrName>
                                        </p:attrNameLst>
                                      </p:cBhvr>
                                      <p:to>
                                        <p:strVal val="visible"/>
                                      </p:to>
                                    </p:set>
                                    <p:animEffect transition="in" filter="blinds(horizontal)">
                                      <p:cBhvr>
                                        <p:cTn id="7" dur="500"/>
                                        <p:tgtEl>
                                          <p:spTgt spid="3687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6878"/>
                                        </p:tgtEl>
                                        <p:attrNameLst>
                                          <p:attrName>style.visibility</p:attrName>
                                        </p:attrNameLst>
                                      </p:cBhvr>
                                      <p:to>
                                        <p:strVal val="visible"/>
                                      </p:to>
                                    </p:set>
                                    <p:animEffect transition="in" filter="blinds(horizontal)">
                                      <p:cBhvr>
                                        <p:cTn id="12" dur="500"/>
                                        <p:tgtEl>
                                          <p:spTgt spid="3687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6883"/>
                                        </p:tgtEl>
                                        <p:attrNameLst>
                                          <p:attrName>style.visibility</p:attrName>
                                        </p:attrNameLst>
                                      </p:cBhvr>
                                      <p:to>
                                        <p:strVal val="visible"/>
                                      </p:to>
                                    </p:set>
                                    <p:animEffect transition="in" filter="blinds(horizontal)">
                                      <p:cBhvr>
                                        <p:cTn id="17" dur="500"/>
                                        <p:tgtEl>
                                          <p:spTgt spid="368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8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5"/>
          <p:cNvSpPr>
            <a:spLocks noGrp="1"/>
          </p:cNvSpPr>
          <p:nvPr>
            <p:ph type="sldNum" sz="quarter" idx="12"/>
          </p:nvPr>
        </p:nvSpPr>
        <p:spPr/>
        <p:txBody>
          <a:bodyPr/>
          <a:lstStyle/>
          <a:p>
            <a:fld id="{B0FA5E7F-AC62-45DF-BC63-C59FA6D0E5BF}" type="slidenum">
              <a:rPr lang="he-IL" altLang="en-US"/>
              <a:pPr/>
              <a:t>35</a:t>
            </a:fld>
            <a:endParaRPr lang="en-US" altLang="en-US"/>
          </a:p>
        </p:txBody>
      </p:sp>
      <p:sp>
        <p:nvSpPr>
          <p:cNvPr id="38914" name="Rectangle 2"/>
          <p:cNvSpPr>
            <a:spLocks noGrp="1" noChangeArrowheads="1"/>
          </p:cNvSpPr>
          <p:nvPr>
            <p:ph type="title"/>
          </p:nvPr>
        </p:nvSpPr>
        <p:spPr/>
        <p:txBody>
          <a:bodyPr/>
          <a:lstStyle/>
          <a:p>
            <a:r>
              <a:rPr lang="en-US"/>
              <a:t>When is a specific theory useful? </a:t>
            </a:r>
          </a:p>
        </p:txBody>
      </p:sp>
      <p:sp>
        <p:nvSpPr>
          <p:cNvPr id="38915" name="Rectangle 3"/>
          <p:cNvSpPr>
            <a:spLocks noGrp="1" noChangeArrowheads="1"/>
          </p:cNvSpPr>
          <p:nvPr>
            <p:ph type="body" idx="1"/>
          </p:nvPr>
        </p:nvSpPr>
        <p:spPr/>
        <p:txBody>
          <a:bodyPr/>
          <a:lstStyle/>
          <a:p>
            <a:pPr marL="533400" indent="-533400">
              <a:buFont typeface="Wingdings" pitchFamily="2" charset="2"/>
              <a:buAutoNum type="arabicPeriod"/>
            </a:pPr>
            <a:r>
              <a:rPr lang="en-US">
                <a:solidFill>
                  <a:schemeClr val="accent1"/>
                </a:solidFill>
              </a:rPr>
              <a:t>Expressible enough</a:t>
            </a:r>
            <a:r>
              <a:rPr lang="en-US"/>
              <a:t> to state something interesting.</a:t>
            </a:r>
          </a:p>
          <a:p>
            <a:pPr marL="533400" indent="-533400">
              <a:buFont typeface="Wingdings" pitchFamily="2" charset="2"/>
              <a:buAutoNum type="arabicPeriod"/>
            </a:pPr>
            <a:r>
              <a:rPr lang="en-US"/>
              <a:t>Decidable (or semi-decidable) and </a:t>
            </a:r>
            <a:r>
              <a:rPr lang="en-US">
                <a:solidFill>
                  <a:schemeClr val="accent1"/>
                </a:solidFill>
              </a:rPr>
              <a:t>more efficiently solvable</a:t>
            </a:r>
            <a:r>
              <a:rPr lang="en-US"/>
              <a:t> than richer theories.</a:t>
            </a:r>
          </a:p>
          <a:p>
            <a:pPr marL="533400" indent="-533400">
              <a:buFont typeface="Wingdings" pitchFamily="2" charset="2"/>
              <a:buAutoNum type="arabicPeriod"/>
            </a:pPr>
            <a:r>
              <a:rPr lang="en-US">
                <a:solidFill>
                  <a:schemeClr val="accent1"/>
                </a:solidFill>
              </a:rPr>
              <a:t>More expressible</a:t>
            </a:r>
            <a:r>
              <a:rPr lang="en-US"/>
              <a:t>, or more natural for expressing some models in comparison to ‘leaner’ theories.</a:t>
            </a:r>
          </a:p>
          <a:p>
            <a:pPr marL="533400" indent="-533400">
              <a:buFont typeface="Wingdings" pitchFamily="2" charset="2"/>
              <a:buAutoNum type="arabicPeriod"/>
            </a:pPr>
            <a:endParaRPr lang="en-US"/>
          </a:p>
          <a:p>
            <a:pPr marL="533400" indent="-533400">
              <a:buFont typeface="Wingdings" pitchFamily="2" charset="2"/>
              <a:buAutoNum type="arabicPeriod"/>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blinds(horizontal)">
                                      <p:cBhvr>
                                        <p:cTn id="7" dur="500"/>
                                        <p:tgtEl>
                                          <p:spTgt spid="389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8915">
                                            <p:txEl>
                                              <p:pRg st="1" end="1"/>
                                            </p:txEl>
                                          </p:spTgt>
                                        </p:tgtEl>
                                        <p:attrNameLst>
                                          <p:attrName>style.visibility</p:attrName>
                                        </p:attrNameLst>
                                      </p:cBhvr>
                                      <p:to>
                                        <p:strVal val="visible"/>
                                      </p:to>
                                    </p:set>
                                    <p:animEffect transition="in" filter="blinds(horizontal)">
                                      <p:cBhvr>
                                        <p:cTn id="12" dur="500"/>
                                        <p:tgtEl>
                                          <p:spTgt spid="389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8915">
                                            <p:txEl>
                                              <p:pRg st="2" end="2"/>
                                            </p:txEl>
                                          </p:spTgt>
                                        </p:tgtEl>
                                        <p:attrNameLst>
                                          <p:attrName>style.visibility</p:attrName>
                                        </p:attrNameLst>
                                      </p:cBhvr>
                                      <p:to>
                                        <p:strVal val="visible"/>
                                      </p:to>
                                    </p:set>
                                    <p:animEffect transition="in" filter="blinds(horizontal)">
                                      <p:cBhvr>
                                        <p:cTn id="17" dur="500"/>
                                        <p:tgtEl>
                                          <p:spTgt spid="389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24806F4B-DC38-45BF-AF8B-5A3A7C8EBC76}" type="slidenum">
              <a:rPr lang="he-IL" altLang="en-US" smtClean="0"/>
              <a:pPr/>
              <a:t>36</a:t>
            </a:fld>
            <a:endParaRPr lang="en-US" altLang="en-US"/>
          </a:p>
        </p:txBody>
      </p:sp>
    </p:spTree>
    <p:extLst>
      <p:ext uri="{BB962C8B-B14F-4D97-AF65-F5344CB8AC3E}">
        <p14:creationId xmlns:p14="http://schemas.microsoft.com/office/powerpoint/2010/main" val="15929658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5"/>
          <p:cNvSpPr>
            <a:spLocks noGrp="1"/>
          </p:cNvSpPr>
          <p:nvPr>
            <p:ph type="sldNum" sz="quarter" idx="12"/>
          </p:nvPr>
        </p:nvSpPr>
        <p:spPr/>
        <p:txBody>
          <a:bodyPr/>
          <a:lstStyle/>
          <a:p>
            <a:fld id="{3791BC99-9F4F-422E-A72A-D3FA785C1522}" type="slidenum">
              <a:rPr lang="he-IL" altLang="en-US"/>
              <a:pPr/>
              <a:t>37</a:t>
            </a:fld>
            <a:endParaRPr lang="en-US" altLang="en-US"/>
          </a:p>
        </p:txBody>
      </p:sp>
      <p:sp>
        <p:nvSpPr>
          <p:cNvPr id="49154" name="Rectangle 2"/>
          <p:cNvSpPr>
            <a:spLocks noGrp="1" noChangeArrowheads="1"/>
          </p:cNvSpPr>
          <p:nvPr>
            <p:ph type="title"/>
          </p:nvPr>
        </p:nvSpPr>
        <p:spPr/>
        <p:txBody>
          <a:bodyPr/>
          <a:lstStyle/>
          <a:p>
            <a:r>
              <a:rPr lang="en-US"/>
              <a:t>Expressiveness and complexity</a:t>
            </a:r>
          </a:p>
        </p:txBody>
      </p:sp>
      <p:sp>
        <p:nvSpPr>
          <p:cNvPr id="49155" name="Rectangle 3"/>
          <p:cNvSpPr>
            <a:spLocks noGrp="1" noChangeArrowheads="1"/>
          </p:cNvSpPr>
          <p:nvPr>
            <p:ph type="body" idx="1"/>
          </p:nvPr>
        </p:nvSpPr>
        <p:spPr>
          <a:xfrm>
            <a:off x="457200" y="1125538"/>
            <a:ext cx="8229600" cy="4852987"/>
          </a:xfrm>
        </p:spPr>
        <p:txBody>
          <a:bodyPr/>
          <a:lstStyle/>
          <a:p>
            <a:r>
              <a:rPr lang="en-US">
                <a:solidFill>
                  <a:schemeClr val="accent1"/>
                </a:solidFill>
              </a:rPr>
              <a:t>Q1</a:t>
            </a:r>
            <a:r>
              <a:rPr lang="en-US"/>
              <a:t>: Let </a:t>
            </a:r>
            <a:r>
              <a:rPr lang="en-US">
                <a:solidFill>
                  <a:schemeClr val="tx1"/>
                </a:solidFill>
                <a:latin typeface="cmsy10" pitchFamily="34" charset="0"/>
              </a:rPr>
              <a:t>L</a:t>
            </a:r>
            <a:r>
              <a:rPr lang="en-US" baseline="-25000">
                <a:solidFill>
                  <a:schemeClr val="tx1"/>
                </a:solidFill>
              </a:rPr>
              <a:t>1</a:t>
            </a:r>
            <a:r>
              <a:rPr lang="en-US"/>
              <a:t> and </a:t>
            </a:r>
            <a:r>
              <a:rPr lang="en-US">
                <a:solidFill>
                  <a:schemeClr val="tx1"/>
                </a:solidFill>
                <a:latin typeface="cmsy10" pitchFamily="34" charset="0"/>
              </a:rPr>
              <a:t>L</a:t>
            </a:r>
            <a:r>
              <a:rPr lang="en-US" baseline="-25000">
                <a:solidFill>
                  <a:schemeClr val="tx1"/>
                </a:solidFill>
              </a:rPr>
              <a:t>2</a:t>
            </a:r>
            <a:r>
              <a:rPr lang="en-US"/>
              <a:t> be two theories whose satisfiability problem is </a:t>
            </a:r>
            <a:r>
              <a:rPr lang="en-US">
                <a:solidFill>
                  <a:schemeClr val="accent1"/>
                </a:solidFill>
              </a:rPr>
              <a:t>decidable</a:t>
            </a:r>
            <a:r>
              <a:rPr lang="en-US"/>
              <a:t> and in the </a:t>
            </a:r>
            <a:r>
              <a:rPr lang="en-US">
                <a:solidFill>
                  <a:schemeClr val="accent1"/>
                </a:solidFill>
              </a:rPr>
              <a:t>same complexity class</a:t>
            </a:r>
            <a:r>
              <a:rPr lang="en-US"/>
              <a:t>. </a:t>
            </a:r>
            <a:br>
              <a:rPr lang="en-US"/>
            </a:br>
            <a:r>
              <a:rPr lang="en-US"/>
              <a:t>Is the satisfiability problem of an </a:t>
            </a:r>
            <a:r>
              <a:rPr lang="en-US">
                <a:solidFill>
                  <a:schemeClr val="tx1"/>
                </a:solidFill>
                <a:latin typeface="cmsy10" pitchFamily="34" charset="0"/>
              </a:rPr>
              <a:t>L</a:t>
            </a:r>
            <a:r>
              <a:rPr lang="en-US" baseline="-25000">
                <a:solidFill>
                  <a:schemeClr val="tx1"/>
                </a:solidFill>
              </a:rPr>
              <a:t>1</a:t>
            </a:r>
            <a:r>
              <a:rPr lang="en-US"/>
              <a:t> formula </a:t>
            </a:r>
            <a:r>
              <a:rPr lang="en-US">
                <a:solidFill>
                  <a:schemeClr val="accent1"/>
                </a:solidFill>
              </a:rPr>
              <a:t>reducible</a:t>
            </a:r>
            <a:r>
              <a:rPr lang="en-US"/>
              <a:t> to a satisfiability problem of an </a:t>
            </a:r>
            <a:r>
              <a:rPr lang="en-US">
                <a:solidFill>
                  <a:schemeClr val="tx1"/>
                </a:solidFill>
                <a:latin typeface="cmsy10" pitchFamily="34" charset="0"/>
              </a:rPr>
              <a:t>L</a:t>
            </a:r>
            <a:r>
              <a:rPr lang="en-US" baseline="-25000">
                <a:solidFill>
                  <a:schemeClr val="tx1"/>
                </a:solidFill>
              </a:rPr>
              <a:t>2</a:t>
            </a:r>
            <a:r>
              <a:rPr lang="en-US"/>
              <a:t> formula? </a:t>
            </a:r>
          </a:p>
          <a:p>
            <a:endParaRPr lang="en-US">
              <a:solidFill>
                <a:schemeClr val="accent1"/>
              </a:solidFill>
            </a:endParaRPr>
          </a:p>
          <a:p>
            <a:r>
              <a:rPr lang="en-US">
                <a:solidFill>
                  <a:schemeClr val="accent1"/>
                </a:solidFill>
              </a:rPr>
              <a:t>Q2</a:t>
            </a:r>
            <a:r>
              <a:rPr lang="en-US"/>
              <a:t>: Let </a:t>
            </a:r>
            <a:r>
              <a:rPr lang="en-US">
                <a:solidFill>
                  <a:schemeClr val="tx1"/>
                </a:solidFill>
                <a:latin typeface="cmsy10" pitchFamily="34" charset="0"/>
              </a:rPr>
              <a:t>L</a:t>
            </a:r>
            <a:r>
              <a:rPr lang="en-US" baseline="-25000">
                <a:solidFill>
                  <a:schemeClr val="tx1"/>
                </a:solidFill>
              </a:rPr>
              <a:t>1</a:t>
            </a:r>
            <a:r>
              <a:rPr lang="en-US"/>
              <a:t> and </a:t>
            </a:r>
            <a:r>
              <a:rPr lang="en-US">
                <a:solidFill>
                  <a:schemeClr val="tx1"/>
                </a:solidFill>
                <a:latin typeface="cmsy10" pitchFamily="34" charset="0"/>
              </a:rPr>
              <a:t>L</a:t>
            </a:r>
            <a:r>
              <a:rPr lang="en-US" baseline="-25000">
                <a:solidFill>
                  <a:schemeClr val="tx1"/>
                </a:solidFill>
              </a:rPr>
              <a:t>2</a:t>
            </a:r>
            <a:r>
              <a:rPr lang="en-US"/>
              <a:t> be two theories whose satisfiability problems are </a:t>
            </a:r>
            <a:r>
              <a:rPr lang="en-US">
                <a:solidFill>
                  <a:schemeClr val="accent1"/>
                </a:solidFill>
              </a:rPr>
              <a:t>reducible</a:t>
            </a:r>
            <a:r>
              <a:rPr lang="en-US"/>
              <a:t> to one another. </a:t>
            </a:r>
            <a:br>
              <a:rPr lang="en-US"/>
            </a:br>
            <a:r>
              <a:rPr lang="en-US"/>
              <a:t>Are </a:t>
            </a:r>
            <a:r>
              <a:rPr lang="en-US">
                <a:solidFill>
                  <a:schemeClr val="tx1"/>
                </a:solidFill>
                <a:latin typeface="cmsy10" pitchFamily="34" charset="0"/>
              </a:rPr>
              <a:t>L</a:t>
            </a:r>
            <a:r>
              <a:rPr lang="en-US" baseline="-25000">
                <a:solidFill>
                  <a:schemeClr val="tx1"/>
                </a:solidFill>
              </a:rPr>
              <a:t>1</a:t>
            </a:r>
            <a:r>
              <a:rPr lang="en-US"/>
              <a:t> and </a:t>
            </a:r>
            <a:r>
              <a:rPr lang="en-US">
                <a:solidFill>
                  <a:schemeClr val="tx1"/>
                </a:solidFill>
                <a:latin typeface="cmsy10" pitchFamily="34" charset="0"/>
              </a:rPr>
              <a:t>L</a:t>
            </a:r>
            <a:r>
              <a:rPr lang="en-US" baseline="-25000">
                <a:solidFill>
                  <a:schemeClr val="tx1"/>
                </a:solidFill>
              </a:rPr>
              <a:t>2</a:t>
            </a:r>
            <a:r>
              <a:rPr lang="en-US"/>
              <a:t> in the </a:t>
            </a:r>
            <a:r>
              <a:rPr lang="en-US">
                <a:solidFill>
                  <a:schemeClr val="accent1"/>
                </a:solidFill>
              </a:rPr>
              <a:t>same complexity class</a:t>
            </a:r>
            <a:r>
              <a:rPr lang="en-US"/>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Effect transition="in" filter="blinds(horizontal)">
                                      <p:cBhvr>
                                        <p:cTn id="7" dur="500"/>
                                        <p:tgtEl>
                                          <p:spTgt spid="49155">
                                            <p:txEl>
                                              <p:pRg st="0" end="0"/>
                                            </p:txEl>
                                          </p:spTgt>
                                        </p:tgtEl>
                                      </p:cBhvr>
                                    </p:animEffect>
                                  </p:childTnLst>
                                  <p:subTnLst>
                                    <p:animClr clrSpc="rgb" dir="cw">
                                      <p:cBhvr override="childStyle">
                                        <p:cTn dur="1" fill="hold" display="0" masterRel="nextClick" afterEffect="1"/>
                                        <p:tgtEl>
                                          <p:spTgt spid="49155">
                                            <p:txEl>
                                              <p:pRg st="0" end="0"/>
                                            </p:txEl>
                                          </p:spTgt>
                                        </p:tgtEl>
                                        <p:attrNameLst>
                                          <p:attrName>ppt_c</p:attrName>
                                        </p:attrNameLst>
                                      </p:cBhvr>
                                      <p:to>
                                        <a:schemeClr val="folHlink"/>
                                      </p:to>
                                    </p:animClr>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9155">
                                            <p:txEl>
                                              <p:pRg st="2" end="2"/>
                                            </p:txEl>
                                          </p:spTgt>
                                        </p:tgtEl>
                                        <p:attrNameLst>
                                          <p:attrName>style.visibility</p:attrName>
                                        </p:attrNameLst>
                                      </p:cBhvr>
                                      <p:to>
                                        <p:strVal val="visible"/>
                                      </p:to>
                                    </p:set>
                                    <p:animEffect transition="in" filter="blinds(horizontal)">
                                      <p:cBhvr>
                                        <p:cTn id="12" dur="500"/>
                                        <p:tgtEl>
                                          <p:spTgt spid="49155">
                                            <p:txEl>
                                              <p:pRg st="2" end="2"/>
                                            </p:txEl>
                                          </p:spTgt>
                                        </p:tgtEl>
                                      </p:cBhvr>
                                    </p:animEffect>
                                  </p:childTnLst>
                                  <p:subTnLst>
                                    <p:animClr clrSpc="rgb" dir="cw">
                                      <p:cBhvr override="childStyle">
                                        <p:cTn dur="1" fill="hold" display="0" masterRel="nextClick" afterEffect="1"/>
                                        <p:tgtEl>
                                          <p:spTgt spid="49155">
                                            <p:txEl>
                                              <p:pRg st="2" end="2"/>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5"/>
          <p:cNvSpPr>
            <a:spLocks noGrp="1"/>
          </p:cNvSpPr>
          <p:nvPr>
            <p:ph type="sldNum" sz="quarter" idx="12"/>
          </p:nvPr>
        </p:nvSpPr>
        <p:spPr/>
        <p:txBody>
          <a:bodyPr/>
          <a:lstStyle/>
          <a:p>
            <a:fld id="{BF0DC747-A493-476B-B98F-E0B18D722A34}" type="slidenum">
              <a:rPr lang="he-IL" altLang="en-US"/>
              <a:pPr/>
              <a:t>4</a:t>
            </a:fld>
            <a:endParaRPr lang="en-US" altLang="en-US"/>
          </a:p>
        </p:txBody>
      </p:sp>
      <p:sp>
        <p:nvSpPr>
          <p:cNvPr id="3074" name="Rectangle 2"/>
          <p:cNvSpPr>
            <a:spLocks noGrp="1" noChangeArrowheads="1"/>
          </p:cNvSpPr>
          <p:nvPr>
            <p:ph type="title"/>
          </p:nvPr>
        </p:nvSpPr>
        <p:spPr/>
        <p:txBody>
          <a:bodyPr/>
          <a:lstStyle/>
          <a:p>
            <a:r>
              <a:rPr lang="en-US"/>
              <a:t>First order logic</a:t>
            </a:r>
          </a:p>
        </p:txBody>
      </p:sp>
      <p:sp>
        <p:nvSpPr>
          <p:cNvPr id="3075" name="Rectangle 3"/>
          <p:cNvSpPr>
            <a:spLocks noGrp="1" noChangeArrowheads="1"/>
          </p:cNvSpPr>
          <p:nvPr>
            <p:ph type="body" idx="1"/>
          </p:nvPr>
        </p:nvSpPr>
        <p:spPr/>
        <p:txBody>
          <a:bodyPr/>
          <a:lstStyle/>
          <a:p>
            <a:r>
              <a:rPr lang="en-US"/>
              <a:t>A first order theory consists of</a:t>
            </a:r>
          </a:p>
          <a:p>
            <a:pPr lvl="1"/>
            <a:r>
              <a:rPr lang="en-US"/>
              <a:t>Variables</a:t>
            </a:r>
          </a:p>
          <a:p>
            <a:pPr lvl="1"/>
            <a:r>
              <a:rPr lang="en-US"/>
              <a:t>Logical symbols: </a:t>
            </a:r>
            <a:r>
              <a:rPr lang="en-US">
                <a:solidFill>
                  <a:schemeClr val="tx1"/>
                </a:solidFill>
                <a:latin typeface="cmsy10" pitchFamily="34" charset="0"/>
              </a:rPr>
              <a:t>Æ</a:t>
            </a:r>
            <a:r>
              <a:rPr lang="en-US">
                <a:solidFill>
                  <a:schemeClr val="tx1"/>
                </a:solidFill>
              </a:rPr>
              <a:t> </a:t>
            </a:r>
            <a:r>
              <a:rPr lang="en-US">
                <a:solidFill>
                  <a:schemeClr val="tx1"/>
                </a:solidFill>
                <a:latin typeface="cmsy10" pitchFamily="34" charset="0"/>
              </a:rPr>
              <a:t>Ç</a:t>
            </a:r>
            <a:r>
              <a:rPr lang="en-US">
                <a:solidFill>
                  <a:schemeClr val="tx1"/>
                </a:solidFill>
              </a:rPr>
              <a:t> </a:t>
            </a:r>
            <a:r>
              <a:rPr lang="en-US">
                <a:solidFill>
                  <a:schemeClr val="tx1"/>
                </a:solidFill>
                <a:latin typeface="cmsy10" pitchFamily="34" charset="0"/>
              </a:rPr>
              <a:t>:</a:t>
            </a:r>
            <a:r>
              <a:rPr lang="en-US">
                <a:solidFill>
                  <a:schemeClr val="tx1"/>
                </a:solidFill>
              </a:rPr>
              <a:t> </a:t>
            </a:r>
            <a:r>
              <a:rPr lang="en-US">
                <a:solidFill>
                  <a:schemeClr val="tx1"/>
                </a:solidFill>
                <a:latin typeface="cmsy10" pitchFamily="34" charset="0"/>
              </a:rPr>
              <a:t>8</a:t>
            </a:r>
            <a:r>
              <a:rPr lang="en-US">
                <a:solidFill>
                  <a:schemeClr val="tx1"/>
                </a:solidFill>
              </a:rPr>
              <a:t> </a:t>
            </a:r>
            <a:r>
              <a:rPr lang="en-US">
                <a:solidFill>
                  <a:schemeClr val="tx1"/>
                </a:solidFill>
                <a:latin typeface="cmsy10" pitchFamily="34" charset="0"/>
              </a:rPr>
              <a:t>9</a:t>
            </a:r>
            <a:r>
              <a:rPr lang="en-US">
                <a:solidFill>
                  <a:schemeClr val="tx1"/>
                </a:solidFill>
              </a:rPr>
              <a:t> `(’ `)’</a:t>
            </a:r>
          </a:p>
          <a:p>
            <a:pPr lvl="1"/>
            <a:r>
              <a:rPr lang="en-US"/>
              <a:t>Non-logical Symbols </a:t>
            </a:r>
            <a:r>
              <a:rPr lang="en-US">
                <a:latin typeface="Symbol" pitchFamily="18" charset="2"/>
                <a:sym typeface="Symbol" pitchFamily="18" charset="2"/>
              </a:rPr>
              <a:t></a:t>
            </a:r>
            <a:r>
              <a:rPr lang="en-US"/>
              <a:t>: Constants, predicate and function symbols </a:t>
            </a:r>
          </a:p>
          <a:p>
            <a:pPr lvl="1"/>
            <a:r>
              <a:rPr lang="en-US"/>
              <a:t>Syntax</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5"/>
          <p:cNvSpPr>
            <a:spLocks noGrp="1"/>
          </p:cNvSpPr>
          <p:nvPr>
            <p:ph type="sldNum" sz="quarter" idx="12"/>
          </p:nvPr>
        </p:nvSpPr>
        <p:spPr/>
        <p:txBody>
          <a:bodyPr/>
          <a:lstStyle/>
          <a:p>
            <a:fld id="{2B846675-85E1-4995-8D37-8C0EE8FFAA09}" type="slidenum">
              <a:rPr lang="he-IL" altLang="en-US"/>
              <a:pPr/>
              <a:t>5</a:t>
            </a:fld>
            <a:endParaRPr lang="en-US" altLang="en-US"/>
          </a:p>
        </p:txBody>
      </p:sp>
      <p:sp>
        <p:nvSpPr>
          <p:cNvPr id="44034" name="Rectangle 2"/>
          <p:cNvSpPr>
            <a:spLocks noGrp="1" noChangeArrowheads="1"/>
          </p:cNvSpPr>
          <p:nvPr>
            <p:ph type="title"/>
          </p:nvPr>
        </p:nvSpPr>
        <p:spPr/>
        <p:txBody>
          <a:bodyPr/>
          <a:lstStyle/>
          <a:p>
            <a:r>
              <a:rPr lang="en-US"/>
              <a:t>Examples</a:t>
            </a:r>
          </a:p>
        </p:txBody>
      </p:sp>
      <p:sp>
        <p:nvSpPr>
          <p:cNvPr id="44035" name="Rectangle 3"/>
          <p:cNvSpPr>
            <a:spLocks noGrp="1" noChangeArrowheads="1"/>
          </p:cNvSpPr>
          <p:nvPr>
            <p:ph type="body" idx="1"/>
          </p:nvPr>
        </p:nvSpPr>
        <p:spPr/>
        <p:txBody>
          <a:bodyPr/>
          <a:lstStyle/>
          <a:p>
            <a:r>
              <a:rPr lang="en-US"/>
              <a:t> </a:t>
            </a:r>
            <a:r>
              <a:rPr lang="en-US">
                <a:solidFill>
                  <a:schemeClr val="tx1"/>
                </a:solidFill>
                <a:latin typeface="Symbol" pitchFamily="18" charset="2"/>
                <a:sym typeface="Symbol" pitchFamily="18" charset="2"/>
              </a:rPr>
              <a:t></a:t>
            </a:r>
            <a:r>
              <a:rPr lang="en-US">
                <a:solidFill>
                  <a:schemeClr val="tx1"/>
                </a:solidFill>
              </a:rPr>
              <a:t> = {0,1, </a:t>
            </a:r>
            <a:r>
              <a:rPr lang="en-US"/>
              <a:t>‘</a:t>
            </a:r>
            <a:r>
              <a:rPr lang="en-US">
                <a:solidFill>
                  <a:schemeClr val="tx1"/>
                </a:solidFill>
              </a:rPr>
              <a:t>+</a:t>
            </a:r>
            <a:r>
              <a:rPr lang="en-US"/>
              <a:t>’</a:t>
            </a:r>
            <a:r>
              <a:rPr lang="en-US">
                <a:solidFill>
                  <a:schemeClr val="tx1"/>
                </a:solidFill>
              </a:rPr>
              <a:t>, </a:t>
            </a:r>
            <a:r>
              <a:rPr lang="en-US"/>
              <a:t>‘</a:t>
            </a:r>
            <a:r>
              <a:rPr lang="en-US">
                <a:solidFill>
                  <a:schemeClr val="tx1"/>
                </a:solidFill>
              </a:rPr>
              <a:t>&gt;</a:t>
            </a:r>
            <a:r>
              <a:rPr lang="en-US"/>
              <a:t>’</a:t>
            </a:r>
            <a:r>
              <a:rPr lang="en-US">
                <a:solidFill>
                  <a:schemeClr val="tx1"/>
                </a:solidFill>
              </a:rPr>
              <a:t>}</a:t>
            </a:r>
          </a:p>
          <a:p>
            <a:pPr lvl="1"/>
            <a:r>
              <a:rPr lang="en-US"/>
              <a:t>‘</a:t>
            </a:r>
            <a:r>
              <a:rPr lang="en-US">
                <a:solidFill>
                  <a:schemeClr val="tx1"/>
                </a:solidFill>
              </a:rPr>
              <a:t>0</a:t>
            </a:r>
            <a:r>
              <a:rPr lang="en-US"/>
              <a:t>’,’</a:t>
            </a:r>
            <a:r>
              <a:rPr lang="en-US">
                <a:solidFill>
                  <a:schemeClr val="tx1"/>
                </a:solidFill>
              </a:rPr>
              <a:t>1</a:t>
            </a:r>
            <a:r>
              <a:rPr lang="en-US"/>
              <a:t>’ are constant symbols</a:t>
            </a:r>
          </a:p>
          <a:p>
            <a:pPr lvl="1"/>
            <a:r>
              <a:rPr lang="en-US"/>
              <a:t>‘</a:t>
            </a:r>
            <a:r>
              <a:rPr lang="en-US">
                <a:solidFill>
                  <a:schemeClr val="tx1"/>
                </a:solidFill>
              </a:rPr>
              <a:t>+</a:t>
            </a:r>
            <a:r>
              <a:rPr lang="en-US"/>
              <a:t>’ is a binary function symbol</a:t>
            </a:r>
          </a:p>
          <a:p>
            <a:pPr lvl="1"/>
            <a:r>
              <a:rPr lang="en-US"/>
              <a:t>‘</a:t>
            </a:r>
            <a:r>
              <a:rPr lang="en-US">
                <a:solidFill>
                  <a:schemeClr val="tx1"/>
                </a:solidFill>
              </a:rPr>
              <a:t>&gt;</a:t>
            </a:r>
            <a:r>
              <a:rPr lang="en-US"/>
              <a:t>’ is a binary predicate symbol</a:t>
            </a:r>
          </a:p>
          <a:p>
            <a:pPr lvl="1"/>
            <a:endParaRPr lang="en-US"/>
          </a:p>
          <a:p>
            <a:r>
              <a:rPr lang="en-US"/>
              <a:t>An example of a </a:t>
            </a:r>
            <a:r>
              <a:rPr lang="en-US">
                <a:solidFill>
                  <a:schemeClr val="tx1"/>
                </a:solidFill>
                <a:latin typeface="Symbol" pitchFamily="18" charset="2"/>
                <a:sym typeface="Symbol" pitchFamily="18" charset="2"/>
              </a:rPr>
              <a:t></a:t>
            </a:r>
            <a:r>
              <a:rPr lang="en-US"/>
              <a:t>-formula: </a:t>
            </a:r>
            <a:br>
              <a:rPr lang="en-US"/>
            </a:br>
            <a:r>
              <a:rPr lang="en-US"/>
              <a:t/>
            </a:r>
            <a:br>
              <a:rPr lang="en-US"/>
            </a:br>
            <a:r>
              <a:rPr lang="en-US"/>
              <a:t>		</a:t>
            </a:r>
            <a:r>
              <a:rPr lang="en-US">
                <a:solidFill>
                  <a:schemeClr val="tx1"/>
                </a:solidFill>
                <a:latin typeface="cmsy10" pitchFamily="34" charset="0"/>
              </a:rPr>
              <a:t>9</a:t>
            </a:r>
            <a:r>
              <a:rPr lang="en-US">
                <a:solidFill>
                  <a:schemeClr val="tx1"/>
                </a:solidFill>
              </a:rPr>
              <a:t>y </a:t>
            </a:r>
            <a:r>
              <a:rPr lang="en-US">
                <a:solidFill>
                  <a:schemeClr val="tx1"/>
                </a:solidFill>
                <a:latin typeface="cmsy10" pitchFamily="34" charset="0"/>
              </a:rPr>
              <a:t>8</a:t>
            </a:r>
            <a:r>
              <a:rPr lang="en-US">
                <a:solidFill>
                  <a:schemeClr val="tx1"/>
                </a:solidFill>
              </a:rPr>
              <a:t>x. x &gt; y</a:t>
            </a:r>
          </a:p>
          <a:p>
            <a:endParaRPr lang="en-US"/>
          </a:p>
          <a:p>
            <a:endParaRPr lang="en-US"/>
          </a:p>
          <a:p>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5"/>
          <p:cNvSpPr>
            <a:spLocks noGrp="1"/>
          </p:cNvSpPr>
          <p:nvPr>
            <p:ph type="sldNum" sz="quarter" idx="12"/>
          </p:nvPr>
        </p:nvSpPr>
        <p:spPr/>
        <p:txBody>
          <a:bodyPr/>
          <a:lstStyle/>
          <a:p>
            <a:fld id="{3380D772-D9DE-421F-9963-1ED33190F054}" type="slidenum">
              <a:rPr lang="he-IL" altLang="en-US"/>
              <a:pPr/>
              <a:t>6</a:t>
            </a:fld>
            <a:endParaRPr lang="en-US" altLang="en-US"/>
          </a:p>
        </p:txBody>
      </p:sp>
      <p:sp>
        <p:nvSpPr>
          <p:cNvPr id="11266" name="Rectangle 2"/>
          <p:cNvSpPr>
            <a:spLocks noGrp="1" noChangeArrowheads="1"/>
          </p:cNvSpPr>
          <p:nvPr>
            <p:ph type="title"/>
          </p:nvPr>
        </p:nvSpPr>
        <p:spPr/>
        <p:txBody>
          <a:bodyPr/>
          <a:lstStyle/>
          <a:p>
            <a:r>
              <a:rPr lang="en-US"/>
              <a:t>Examples</a:t>
            </a:r>
          </a:p>
        </p:txBody>
      </p:sp>
      <p:sp>
        <p:nvSpPr>
          <p:cNvPr id="11267" name="Rectangle 3"/>
          <p:cNvSpPr>
            <a:spLocks noGrp="1" noChangeArrowheads="1"/>
          </p:cNvSpPr>
          <p:nvPr>
            <p:ph type="body" idx="1"/>
          </p:nvPr>
        </p:nvSpPr>
        <p:spPr/>
        <p:txBody>
          <a:bodyPr/>
          <a:lstStyle/>
          <a:p>
            <a:r>
              <a:rPr lang="en-US" dirty="0">
                <a:solidFill>
                  <a:schemeClr val="tx1"/>
                </a:solidFill>
                <a:latin typeface="Garamond" pitchFamily="18" charset="0"/>
              </a:rPr>
              <a:t> </a:t>
            </a:r>
            <a:r>
              <a:rPr lang="en-US" dirty="0">
                <a:solidFill>
                  <a:schemeClr val="tx1"/>
                </a:solidFill>
                <a:latin typeface="Symbol" pitchFamily="18" charset="2"/>
                <a:sym typeface="Symbol" pitchFamily="18" charset="2"/>
              </a:rPr>
              <a:t></a:t>
            </a:r>
            <a:r>
              <a:rPr lang="en-US" dirty="0">
                <a:solidFill>
                  <a:schemeClr val="tx1"/>
                </a:solidFill>
                <a:latin typeface="Garamond" pitchFamily="18" charset="0"/>
              </a:rPr>
              <a:t> = {1, </a:t>
            </a:r>
            <a:r>
              <a:rPr lang="en-US" dirty="0"/>
              <a:t>‘</a:t>
            </a:r>
            <a:r>
              <a:rPr lang="en-US" dirty="0">
                <a:solidFill>
                  <a:schemeClr val="tx1"/>
                </a:solidFill>
                <a:latin typeface="Garamond" pitchFamily="18" charset="0"/>
              </a:rPr>
              <a:t>&gt;</a:t>
            </a:r>
            <a:r>
              <a:rPr lang="en-US" dirty="0"/>
              <a:t>’</a:t>
            </a:r>
            <a:r>
              <a:rPr lang="en-US" dirty="0">
                <a:solidFill>
                  <a:schemeClr val="tx1"/>
                </a:solidFill>
                <a:latin typeface="Garamond" pitchFamily="18" charset="0"/>
              </a:rPr>
              <a:t>, </a:t>
            </a:r>
            <a:r>
              <a:rPr lang="en-US" dirty="0"/>
              <a:t>‘</a:t>
            </a:r>
            <a:r>
              <a:rPr lang="en-US" dirty="0">
                <a:solidFill>
                  <a:schemeClr val="tx1"/>
                </a:solidFill>
                <a:latin typeface="Garamond" pitchFamily="18" charset="0"/>
              </a:rPr>
              <a:t>&lt;</a:t>
            </a:r>
            <a:r>
              <a:rPr lang="en-US" dirty="0"/>
              <a:t>’</a:t>
            </a:r>
            <a:r>
              <a:rPr lang="en-US" dirty="0">
                <a:solidFill>
                  <a:schemeClr val="tx1"/>
                </a:solidFill>
                <a:latin typeface="Garamond" pitchFamily="18" charset="0"/>
              </a:rPr>
              <a:t>, </a:t>
            </a:r>
            <a:r>
              <a:rPr lang="en-US" dirty="0"/>
              <a:t>‘</a:t>
            </a:r>
            <a:r>
              <a:rPr lang="en-US" dirty="0" err="1">
                <a:solidFill>
                  <a:schemeClr val="tx1"/>
                </a:solidFill>
                <a:latin typeface="Garamond" pitchFamily="18" charset="0"/>
              </a:rPr>
              <a:t>isprime</a:t>
            </a:r>
            <a:r>
              <a:rPr lang="en-US" dirty="0"/>
              <a:t>’</a:t>
            </a:r>
            <a:r>
              <a:rPr lang="en-US" dirty="0">
                <a:solidFill>
                  <a:schemeClr val="tx1"/>
                </a:solidFill>
                <a:latin typeface="Garamond" pitchFamily="18" charset="0"/>
              </a:rPr>
              <a:t>}</a:t>
            </a:r>
          </a:p>
          <a:p>
            <a:pPr lvl="1"/>
            <a:r>
              <a:rPr lang="en-US" dirty="0">
                <a:solidFill>
                  <a:schemeClr val="tx1"/>
                </a:solidFill>
                <a:latin typeface="Garamond" pitchFamily="18" charset="0"/>
              </a:rPr>
              <a:t>‘1’ </a:t>
            </a:r>
            <a:r>
              <a:rPr lang="en-US" dirty="0">
                <a:latin typeface="Garamond" pitchFamily="18" charset="0"/>
              </a:rPr>
              <a:t>is a constant symbol</a:t>
            </a:r>
          </a:p>
          <a:p>
            <a:pPr lvl="1"/>
            <a:r>
              <a:rPr lang="en-US" dirty="0">
                <a:solidFill>
                  <a:schemeClr val="tx1"/>
                </a:solidFill>
                <a:latin typeface="Garamond" pitchFamily="18" charset="0"/>
              </a:rPr>
              <a:t>‘&gt;’, ‘&lt;‘ </a:t>
            </a:r>
            <a:r>
              <a:rPr lang="en-US" dirty="0">
                <a:latin typeface="Garamond" pitchFamily="18" charset="0"/>
              </a:rPr>
              <a:t>are binary predicates symbols</a:t>
            </a:r>
          </a:p>
          <a:p>
            <a:pPr lvl="1"/>
            <a:r>
              <a:rPr lang="en-US" dirty="0">
                <a:solidFill>
                  <a:schemeClr val="tx1"/>
                </a:solidFill>
                <a:latin typeface="Garamond" pitchFamily="18" charset="0"/>
              </a:rPr>
              <a:t>‘</a:t>
            </a:r>
            <a:r>
              <a:rPr lang="en-US" dirty="0" err="1">
                <a:solidFill>
                  <a:schemeClr val="tx1"/>
                </a:solidFill>
                <a:latin typeface="Garamond" pitchFamily="18" charset="0"/>
              </a:rPr>
              <a:t>isprime</a:t>
            </a:r>
            <a:r>
              <a:rPr lang="en-US" dirty="0">
                <a:solidFill>
                  <a:schemeClr val="tx1"/>
                </a:solidFill>
                <a:latin typeface="Garamond" pitchFamily="18" charset="0"/>
              </a:rPr>
              <a:t>’ </a:t>
            </a:r>
            <a:r>
              <a:rPr lang="en-US" dirty="0">
                <a:latin typeface="Garamond" pitchFamily="18" charset="0"/>
              </a:rPr>
              <a:t>is a unary predicate symbol</a:t>
            </a:r>
          </a:p>
          <a:p>
            <a:r>
              <a:rPr lang="en-US" dirty="0">
                <a:latin typeface="Garamond" pitchFamily="18" charset="0"/>
              </a:rPr>
              <a:t>An example</a:t>
            </a:r>
            <a:r>
              <a:rPr lang="en-US" dirty="0">
                <a:solidFill>
                  <a:schemeClr val="tx1"/>
                </a:solidFill>
                <a:latin typeface="Garamond" pitchFamily="18" charset="0"/>
              </a:rPr>
              <a:t> </a:t>
            </a:r>
            <a:r>
              <a:rPr lang="en-US" dirty="0">
                <a:solidFill>
                  <a:schemeClr val="tx1"/>
                </a:solidFill>
                <a:latin typeface="Symbol" pitchFamily="18" charset="2"/>
                <a:sym typeface="Symbol" pitchFamily="18" charset="2"/>
              </a:rPr>
              <a:t></a:t>
            </a:r>
            <a:r>
              <a:rPr lang="en-US" dirty="0">
                <a:solidFill>
                  <a:schemeClr val="tx1"/>
                </a:solidFill>
                <a:latin typeface="Garamond" pitchFamily="18" charset="0"/>
              </a:rPr>
              <a:t>-</a:t>
            </a:r>
            <a:r>
              <a:rPr lang="en-US" dirty="0">
                <a:latin typeface="Garamond" pitchFamily="18" charset="0"/>
              </a:rPr>
              <a:t>formula:</a:t>
            </a:r>
            <a:r>
              <a:rPr lang="en-US" dirty="0">
                <a:solidFill>
                  <a:schemeClr val="tx1"/>
                </a:solidFill>
                <a:latin typeface="Garamond" pitchFamily="18" charset="0"/>
              </a:rPr>
              <a:t> </a:t>
            </a:r>
            <a:br>
              <a:rPr lang="en-US" dirty="0">
                <a:solidFill>
                  <a:schemeClr val="tx1"/>
                </a:solidFill>
                <a:latin typeface="Garamond" pitchFamily="18" charset="0"/>
              </a:rPr>
            </a:br>
            <a:r>
              <a:rPr lang="en-US" dirty="0">
                <a:solidFill>
                  <a:schemeClr val="tx1"/>
                </a:solidFill>
                <a:latin typeface="Garamond" pitchFamily="18" charset="0"/>
              </a:rPr>
              <a:t/>
            </a:r>
            <a:br>
              <a:rPr lang="en-US" dirty="0">
                <a:solidFill>
                  <a:schemeClr val="tx1"/>
                </a:solidFill>
                <a:latin typeface="Garamond" pitchFamily="18" charset="0"/>
              </a:rPr>
            </a:br>
            <a:r>
              <a:rPr lang="en-US" dirty="0">
                <a:solidFill>
                  <a:schemeClr val="tx1"/>
                </a:solidFill>
                <a:latin typeface="cmsy10" pitchFamily="34" charset="0"/>
              </a:rPr>
              <a:t>8</a:t>
            </a:r>
            <a:r>
              <a:rPr lang="en-US" dirty="0">
                <a:solidFill>
                  <a:schemeClr val="tx1"/>
                </a:solidFill>
              </a:rPr>
              <a:t>n </a:t>
            </a:r>
            <a:r>
              <a:rPr lang="en-US" dirty="0">
                <a:solidFill>
                  <a:schemeClr val="tx1"/>
                </a:solidFill>
                <a:latin typeface="cmsy10" pitchFamily="34" charset="0"/>
              </a:rPr>
              <a:t>9</a:t>
            </a:r>
            <a:r>
              <a:rPr lang="en-US" dirty="0">
                <a:solidFill>
                  <a:schemeClr val="tx1"/>
                </a:solidFill>
              </a:rPr>
              <a:t>p. n &gt; 1 </a:t>
            </a:r>
            <a:r>
              <a:rPr lang="en-US" dirty="0">
                <a:solidFill>
                  <a:schemeClr val="tx1"/>
                </a:solidFill>
                <a:latin typeface="cmsy10" pitchFamily="34" charset="0"/>
              </a:rPr>
              <a:t>!</a:t>
            </a:r>
            <a:r>
              <a:rPr lang="en-US" dirty="0">
                <a:solidFill>
                  <a:schemeClr val="tx1"/>
                </a:solidFill>
              </a:rPr>
              <a:t> </a:t>
            </a:r>
            <a:r>
              <a:rPr lang="en-US" dirty="0" err="1">
                <a:solidFill>
                  <a:schemeClr val="tx1"/>
                </a:solidFill>
              </a:rPr>
              <a:t>isprime</a:t>
            </a:r>
            <a:r>
              <a:rPr lang="en-US" dirty="0">
                <a:solidFill>
                  <a:schemeClr val="tx1"/>
                </a:solidFill>
              </a:rPr>
              <a:t>(p) </a:t>
            </a:r>
            <a:r>
              <a:rPr lang="en-US" dirty="0">
                <a:solidFill>
                  <a:schemeClr val="tx1"/>
                </a:solidFill>
                <a:latin typeface="cmsy10" pitchFamily="34" charset="0"/>
              </a:rPr>
              <a:t>Æ</a:t>
            </a:r>
            <a:r>
              <a:rPr lang="en-US" dirty="0">
                <a:solidFill>
                  <a:schemeClr val="tx1"/>
                </a:solidFill>
              </a:rPr>
              <a:t> n &lt; p &lt; 2n.</a:t>
            </a:r>
          </a:p>
          <a:p>
            <a:endParaRPr lang="en-US" dirty="0">
              <a:solidFill>
                <a:schemeClr val="tx1"/>
              </a:solidFill>
            </a:endParaRPr>
          </a:p>
          <a:p>
            <a:r>
              <a:rPr lang="en-US" dirty="0"/>
              <a:t>Are these formulas valid ? </a:t>
            </a:r>
          </a:p>
          <a:p>
            <a:r>
              <a:rPr lang="en-US" dirty="0"/>
              <a:t>So far these are only symbols, strings. No meaning yet.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267">
                                            <p:txEl>
                                              <p:pRg st="4" end="4"/>
                                            </p:txEl>
                                          </p:spTgt>
                                        </p:tgtEl>
                                        <p:attrNameLst>
                                          <p:attrName>style.visibility</p:attrName>
                                        </p:attrNameLst>
                                      </p:cBhvr>
                                      <p:to>
                                        <p:strVal val="visible"/>
                                      </p:to>
                                    </p:set>
                                    <p:animEffect transition="in" filter="blinds(horizontal)">
                                      <p:cBhvr>
                                        <p:cTn id="7" dur="500"/>
                                        <p:tgtEl>
                                          <p:spTgt spid="11267">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267">
                                            <p:txEl>
                                              <p:pRg st="6" end="6"/>
                                            </p:txEl>
                                          </p:spTgt>
                                        </p:tgtEl>
                                        <p:attrNameLst>
                                          <p:attrName>style.visibility</p:attrName>
                                        </p:attrNameLst>
                                      </p:cBhvr>
                                      <p:to>
                                        <p:strVal val="visible"/>
                                      </p:to>
                                    </p:set>
                                    <p:animEffect transition="in" filter="blinds(horizontal)">
                                      <p:cBhvr>
                                        <p:cTn id="12" dur="500"/>
                                        <p:tgtEl>
                                          <p:spTgt spid="11267">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267">
                                            <p:txEl>
                                              <p:pRg st="7" end="7"/>
                                            </p:txEl>
                                          </p:spTgt>
                                        </p:tgtEl>
                                        <p:attrNameLst>
                                          <p:attrName>style.visibility</p:attrName>
                                        </p:attrNameLst>
                                      </p:cBhvr>
                                      <p:to>
                                        <p:strVal val="visible"/>
                                      </p:to>
                                    </p:set>
                                    <p:animEffect transition="in" filter="blinds(horizontal)">
                                      <p:cBhvr>
                                        <p:cTn id="17" dur="500"/>
                                        <p:tgtEl>
                                          <p:spTgt spid="1126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5"/>
          <p:cNvSpPr>
            <a:spLocks noGrp="1"/>
          </p:cNvSpPr>
          <p:nvPr>
            <p:ph type="sldNum" sz="quarter" idx="12"/>
          </p:nvPr>
        </p:nvSpPr>
        <p:spPr/>
        <p:txBody>
          <a:bodyPr/>
          <a:lstStyle/>
          <a:p>
            <a:fld id="{09022D34-ED90-4FC1-B8D2-1213B4444A5B}" type="slidenum">
              <a:rPr lang="he-IL" altLang="en-US"/>
              <a:pPr/>
              <a:t>7</a:t>
            </a:fld>
            <a:endParaRPr lang="en-US" altLang="en-US"/>
          </a:p>
        </p:txBody>
      </p:sp>
      <p:sp>
        <p:nvSpPr>
          <p:cNvPr id="12290" name="Rectangle 2"/>
          <p:cNvSpPr>
            <a:spLocks noGrp="1" noChangeArrowheads="1"/>
          </p:cNvSpPr>
          <p:nvPr>
            <p:ph type="title"/>
          </p:nvPr>
        </p:nvSpPr>
        <p:spPr/>
        <p:txBody>
          <a:bodyPr/>
          <a:lstStyle/>
          <a:p>
            <a:r>
              <a:rPr lang="en-US"/>
              <a:t>Interpretations</a:t>
            </a:r>
          </a:p>
        </p:txBody>
      </p:sp>
      <p:sp>
        <p:nvSpPr>
          <p:cNvPr id="12291" name="Rectangle 3"/>
          <p:cNvSpPr>
            <a:spLocks noGrp="1" noChangeArrowheads="1"/>
          </p:cNvSpPr>
          <p:nvPr>
            <p:ph type="body" idx="1"/>
          </p:nvPr>
        </p:nvSpPr>
        <p:spPr/>
        <p:txBody>
          <a:bodyPr/>
          <a:lstStyle/>
          <a:p>
            <a:r>
              <a:rPr lang="en-US"/>
              <a:t>Let </a:t>
            </a:r>
            <a:r>
              <a:rPr lang="en-US">
                <a:solidFill>
                  <a:schemeClr val="tx1"/>
                </a:solidFill>
                <a:latin typeface="Symbol" pitchFamily="18" charset="2"/>
                <a:sym typeface="Symbol" pitchFamily="18" charset="2"/>
              </a:rPr>
              <a:t></a:t>
            </a:r>
            <a:r>
              <a:rPr lang="en-US">
                <a:solidFill>
                  <a:schemeClr val="tx1"/>
                </a:solidFill>
              </a:rPr>
              <a:t> = {0,1, </a:t>
            </a:r>
            <a:r>
              <a:rPr lang="en-US"/>
              <a:t>‘</a:t>
            </a:r>
            <a:r>
              <a:rPr lang="en-US">
                <a:solidFill>
                  <a:schemeClr val="tx1"/>
                </a:solidFill>
              </a:rPr>
              <a:t>+</a:t>
            </a:r>
            <a:r>
              <a:rPr lang="en-US"/>
              <a:t>’</a:t>
            </a:r>
            <a:r>
              <a:rPr lang="en-US">
                <a:solidFill>
                  <a:schemeClr val="tx1"/>
                </a:solidFill>
              </a:rPr>
              <a:t>, </a:t>
            </a:r>
            <a:r>
              <a:rPr lang="en-US"/>
              <a:t>‘</a:t>
            </a:r>
            <a:r>
              <a:rPr lang="en-US">
                <a:solidFill>
                  <a:schemeClr val="tx1"/>
                </a:solidFill>
              </a:rPr>
              <a:t>=</a:t>
            </a:r>
            <a:r>
              <a:rPr lang="en-US"/>
              <a:t>’</a:t>
            </a:r>
            <a:r>
              <a:rPr lang="en-US">
                <a:solidFill>
                  <a:schemeClr val="tx1"/>
                </a:solidFill>
              </a:rPr>
              <a:t>}</a:t>
            </a:r>
            <a:r>
              <a:rPr lang="en-US"/>
              <a:t> where </a:t>
            </a:r>
            <a:r>
              <a:rPr lang="en-US">
                <a:solidFill>
                  <a:schemeClr val="tx1"/>
                </a:solidFill>
              </a:rPr>
              <a:t>0</a:t>
            </a:r>
            <a:r>
              <a:rPr lang="en-US"/>
              <a:t>,</a:t>
            </a:r>
            <a:r>
              <a:rPr lang="en-US">
                <a:solidFill>
                  <a:schemeClr val="tx1"/>
                </a:solidFill>
              </a:rPr>
              <a:t>1</a:t>
            </a:r>
            <a:r>
              <a:rPr lang="en-US"/>
              <a:t> are constants, ‘</a:t>
            </a:r>
            <a:r>
              <a:rPr lang="en-US">
                <a:solidFill>
                  <a:schemeClr val="tx1"/>
                </a:solidFill>
              </a:rPr>
              <a:t>+</a:t>
            </a:r>
            <a:r>
              <a:rPr lang="en-US"/>
              <a:t>’ is a binary function symbol and ‘</a:t>
            </a:r>
            <a:r>
              <a:rPr lang="en-US">
                <a:solidFill>
                  <a:schemeClr val="tx1"/>
                </a:solidFill>
              </a:rPr>
              <a:t>=</a:t>
            </a:r>
            <a:r>
              <a:rPr lang="en-US"/>
              <a:t>’ a predicate symbol.</a:t>
            </a:r>
          </a:p>
          <a:p>
            <a:r>
              <a:rPr lang="en-US"/>
              <a:t>Let </a:t>
            </a:r>
            <a:r>
              <a:rPr lang="en-US">
                <a:solidFill>
                  <a:schemeClr val="tx1"/>
                </a:solidFill>
                <a:latin typeface="Symbol" pitchFamily="18" charset="2"/>
                <a:sym typeface="Symbol" pitchFamily="18" charset="2"/>
              </a:rPr>
              <a:t></a:t>
            </a:r>
            <a:r>
              <a:rPr lang="en-US">
                <a:solidFill>
                  <a:schemeClr val="tx1"/>
                </a:solidFill>
              </a:rPr>
              <a:t> = </a:t>
            </a:r>
            <a:r>
              <a:rPr lang="en-US">
                <a:solidFill>
                  <a:schemeClr val="tx1"/>
                </a:solidFill>
                <a:latin typeface="cmsy10" pitchFamily="34" charset="0"/>
              </a:rPr>
              <a:t>9</a:t>
            </a:r>
            <a:r>
              <a:rPr lang="en-US">
                <a:solidFill>
                  <a:schemeClr val="tx1"/>
                </a:solidFill>
              </a:rPr>
              <a:t>x. x + 0 = 1</a:t>
            </a:r>
          </a:p>
          <a:p>
            <a:endParaRPr lang="en-US">
              <a:solidFill>
                <a:schemeClr val="tx1"/>
              </a:solidFill>
            </a:endParaRPr>
          </a:p>
          <a:p>
            <a:r>
              <a:rPr lang="en-US"/>
              <a:t>Q: Is </a:t>
            </a:r>
            <a:r>
              <a:rPr lang="en-US">
                <a:solidFill>
                  <a:schemeClr val="tx1"/>
                </a:solidFill>
                <a:latin typeface="Symbol" pitchFamily="18" charset="2"/>
                <a:sym typeface="Symbol" pitchFamily="18" charset="2"/>
              </a:rPr>
              <a:t></a:t>
            </a:r>
            <a:r>
              <a:rPr lang="en-US"/>
              <a:t> true in </a:t>
            </a:r>
            <a:r>
              <a:rPr lang="en-US">
                <a:solidFill>
                  <a:schemeClr val="tx1"/>
                </a:solidFill>
                <a:latin typeface="cmsy10" pitchFamily="34" charset="0"/>
              </a:rPr>
              <a:t>N</a:t>
            </a:r>
            <a:r>
              <a:rPr lang="en-US" baseline="-25000">
                <a:solidFill>
                  <a:schemeClr val="tx1"/>
                </a:solidFill>
              </a:rPr>
              <a:t>0</a:t>
            </a:r>
            <a:r>
              <a:rPr lang="en-US"/>
              <a:t> ? </a:t>
            </a:r>
          </a:p>
          <a:p>
            <a:endParaRPr lang="en-US"/>
          </a:p>
          <a:p>
            <a:r>
              <a:rPr lang="en-US"/>
              <a:t>A: Depends on the </a:t>
            </a:r>
            <a:r>
              <a:rPr lang="en-US">
                <a:solidFill>
                  <a:srgbClr val="12BDD4"/>
                </a:solidFill>
              </a:rPr>
              <a:t>interpretation</a:t>
            </a:r>
            <a:r>
              <a:rPr lang="en-US"/>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291">
                                            <p:txEl>
                                              <p:pRg st="1" end="1"/>
                                            </p:txEl>
                                          </p:spTgt>
                                        </p:tgtEl>
                                        <p:attrNameLst>
                                          <p:attrName>style.visibility</p:attrName>
                                        </p:attrNameLst>
                                      </p:cBhvr>
                                      <p:to>
                                        <p:strVal val="visible"/>
                                      </p:to>
                                    </p:set>
                                    <p:animEffect transition="in" filter="blinds(horizontal)">
                                      <p:cBhvr>
                                        <p:cTn id="7" dur="500"/>
                                        <p:tgtEl>
                                          <p:spTgt spid="1229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291">
                                            <p:txEl>
                                              <p:pRg st="3" end="3"/>
                                            </p:txEl>
                                          </p:spTgt>
                                        </p:tgtEl>
                                        <p:attrNameLst>
                                          <p:attrName>style.visibility</p:attrName>
                                        </p:attrNameLst>
                                      </p:cBhvr>
                                      <p:to>
                                        <p:strVal val="visible"/>
                                      </p:to>
                                    </p:set>
                                    <p:animEffect transition="in" filter="blinds(horizontal)">
                                      <p:cBhvr>
                                        <p:cTn id="12" dur="500"/>
                                        <p:tgtEl>
                                          <p:spTgt spid="12291">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291">
                                            <p:txEl>
                                              <p:pRg st="5" end="5"/>
                                            </p:txEl>
                                          </p:spTgt>
                                        </p:tgtEl>
                                        <p:attrNameLst>
                                          <p:attrName>style.visibility</p:attrName>
                                        </p:attrNameLst>
                                      </p:cBhvr>
                                      <p:to>
                                        <p:strVal val="visible"/>
                                      </p:to>
                                    </p:set>
                                    <p:animEffect transition="in" filter="blinds(horizontal)">
                                      <p:cBhvr>
                                        <p:cTn id="17" dur="500"/>
                                        <p:tgtEl>
                                          <p:spTgt spid="1229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5"/>
          <p:cNvSpPr>
            <a:spLocks noGrp="1"/>
          </p:cNvSpPr>
          <p:nvPr>
            <p:ph type="sldNum" sz="quarter" idx="12"/>
          </p:nvPr>
        </p:nvSpPr>
        <p:spPr/>
        <p:txBody>
          <a:bodyPr/>
          <a:lstStyle/>
          <a:p>
            <a:fld id="{9F8258BE-90E8-4B0E-BD6A-F8477F12D295}" type="slidenum">
              <a:rPr lang="he-IL" altLang="en-US"/>
              <a:pPr/>
              <a:t>8</a:t>
            </a:fld>
            <a:endParaRPr lang="en-US" altLang="en-US"/>
          </a:p>
        </p:txBody>
      </p:sp>
      <p:sp>
        <p:nvSpPr>
          <p:cNvPr id="13314" name="Rectangle 2"/>
          <p:cNvSpPr>
            <a:spLocks noGrp="1" noChangeArrowheads="1"/>
          </p:cNvSpPr>
          <p:nvPr>
            <p:ph type="title"/>
          </p:nvPr>
        </p:nvSpPr>
        <p:spPr/>
        <p:txBody>
          <a:bodyPr/>
          <a:lstStyle/>
          <a:p>
            <a:r>
              <a:rPr lang="en-US"/>
              <a:t>Structures</a:t>
            </a:r>
          </a:p>
        </p:txBody>
      </p:sp>
      <p:sp>
        <p:nvSpPr>
          <p:cNvPr id="13315" name="Rectangle 3"/>
          <p:cNvSpPr>
            <a:spLocks noGrp="1" noChangeArrowheads="1"/>
          </p:cNvSpPr>
          <p:nvPr>
            <p:ph type="body" idx="1"/>
          </p:nvPr>
        </p:nvSpPr>
        <p:spPr>
          <a:xfrm>
            <a:off x="457200" y="1125538"/>
            <a:ext cx="8507413" cy="5005387"/>
          </a:xfrm>
        </p:spPr>
        <p:txBody>
          <a:bodyPr/>
          <a:lstStyle/>
          <a:p>
            <a:pPr marL="495300" indent="-495300"/>
            <a:r>
              <a:rPr lang="en-US"/>
              <a:t>A structure is given by:</a:t>
            </a:r>
          </a:p>
          <a:p>
            <a:pPr marL="763588" lvl="1" indent="-419100">
              <a:buFont typeface="Wingdings" pitchFamily="2" charset="2"/>
              <a:buAutoNum type="arabicPeriod"/>
            </a:pPr>
            <a:r>
              <a:rPr lang="en-US"/>
              <a:t>A </a:t>
            </a:r>
            <a:r>
              <a:rPr lang="en-US">
                <a:solidFill>
                  <a:srgbClr val="12BDD4"/>
                </a:solidFill>
              </a:rPr>
              <a:t>domain</a:t>
            </a:r>
            <a:r>
              <a:rPr lang="en-US"/>
              <a:t> </a:t>
            </a:r>
          </a:p>
          <a:p>
            <a:pPr marL="763588" lvl="1" indent="-419100">
              <a:buFont typeface="Wingdings" pitchFamily="2" charset="2"/>
              <a:buAutoNum type="arabicPeriod"/>
            </a:pPr>
            <a:r>
              <a:rPr lang="en-US"/>
              <a:t>An </a:t>
            </a:r>
            <a:r>
              <a:rPr lang="en-US">
                <a:solidFill>
                  <a:srgbClr val="12BDD4"/>
                </a:solidFill>
              </a:rPr>
              <a:t>interpretation</a:t>
            </a:r>
            <a:r>
              <a:rPr lang="en-US"/>
              <a:t> of the nonlogical symbols: i.e.,</a:t>
            </a:r>
          </a:p>
          <a:p>
            <a:pPr marL="1052513" lvl="2" indent="-381000"/>
            <a:r>
              <a:rPr lang="en-US"/>
              <a:t>Maps each </a:t>
            </a:r>
            <a:r>
              <a:rPr lang="en-US">
                <a:solidFill>
                  <a:srgbClr val="12BDD4"/>
                </a:solidFill>
              </a:rPr>
              <a:t>predicate symbol</a:t>
            </a:r>
            <a:r>
              <a:rPr lang="en-US"/>
              <a:t> to a predicate of the same arity</a:t>
            </a:r>
          </a:p>
          <a:p>
            <a:pPr marL="1052513" lvl="2" indent="-381000"/>
            <a:r>
              <a:rPr lang="en-US"/>
              <a:t>Maps each </a:t>
            </a:r>
            <a:r>
              <a:rPr lang="en-US">
                <a:solidFill>
                  <a:srgbClr val="12BDD4"/>
                </a:solidFill>
              </a:rPr>
              <a:t>function symbol</a:t>
            </a:r>
            <a:r>
              <a:rPr lang="en-US"/>
              <a:t> to a function of the same arity</a:t>
            </a:r>
          </a:p>
          <a:p>
            <a:pPr marL="1052513" lvl="2" indent="-381000"/>
            <a:r>
              <a:rPr lang="en-US"/>
              <a:t>Maps each </a:t>
            </a:r>
            <a:r>
              <a:rPr lang="en-US">
                <a:solidFill>
                  <a:srgbClr val="12BDD4"/>
                </a:solidFill>
              </a:rPr>
              <a:t>constant symbol</a:t>
            </a:r>
            <a:r>
              <a:rPr lang="en-US"/>
              <a:t> to a domain element</a:t>
            </a:r>
          </a:p>
          <a:p>
            <a:pPr marL="763588" lvl="1" indent="-419100">
              <a:buFont typeface="Wingdings" pitchFamily="2" charset="2"/>
              <a:buAutoNum type="arabicPeriod"/>
            </a:pPr>
            <a:r>
              <a:rPr lang="en-US"/>
              <a:t>An </a:t>
            </a:r>
            <a:r>
              <a:rPr lang="en-US">
                <a:solidFill>
                  <a:srgbClr val="12BDD4"/>
                </a:solidFill>
              </a:rPr>
              <a:t>assignment</a:t>
            </a:r>
            <a:r>
              <a:rPr lang="en-US"/>
              <a:t> of a domain element to each free (unquantified) variable</a:t>
            </a:r>
          </a:p>
          <a:p>
            <a:pPr marL="1052513" lvl="2" indent="-381000"/>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Effect transition="in" filter="blinds(horizontal)">
                                      <p:cBhvr>
                                        <p:cTn id="7" dur="500"/>
                                        <p:tgtEl>
                                          <p:spTgt spid="13315">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3315">
                                            <p:txEl>
                                              <p:pRg st="1" end="1"/>
                                            </p:txEl>
                                          </p:spTgt>
                                        </p:tgtEl>
                                        <p:attrNameLst>
                                          <p:attrName>style.visibility</p:attrName>
                                        </p:attrNameLst>
                                      </p:cBhvr>
                                      <p:to>
                                        <p:strVal val="visible"/>
                                      </p:to>
                                    </p:set>
                                    <p:animEffect transition="in" filter="blinds(horizontal)">
                                      <p:cBhvr>
                                        <p:cTn id="10" dur="500"/>
                                        <p:tgtEl>
                                          <p:spTgt spid="1331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3315">
                                            <p:txEl>
                                              <p:pRg st="2" end="2"/>
                                            </p:txEl>
                                          </p:spTgt>
                                        </p:tgtEl>
                                        <p:attrNameLst>
                                          <p:attrName>style.visibility</p:attrName>
                                        </p:attrNameLst>
                                      </p:cBhvr>
                                      <p:to>
                                        <p:strVal val="visible"/>
                                      </p:to>
                                    </p:set>
                                    <p:animEffect transition="in" filter="blinds(horizontal)">
                                      <p:cBhvr>
                                        <p:cTn id="15" dur="500"/>
                                        <p:tgtEl>
                                          <p:spTgt spid="13315">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3315">
                                            <p:txEl>
                                              <p:pRg st="3" end="3"/>
                                            </p:txEl>
                                          </p:spTgt>
                                        </p:tgtEl>
                                        <p:attrNameLst>
                                          <p:attrName>style.visibility</p:attrName>
                                        </p:attrNameLst>
                                      </p:cBhvr>
                                      <p:to>
                                        <p:strVal val="visible"/>
                                      </p:to>
                                    </p:set>
                                    <p:animEffect transition="in" filter="blinds(horizontal)">
                                      <p:cBhvr>
                                        <p:cTn id="18" dur="500"/>
                                        <p:tgtEl>
                                          <p:spTgt spid="13315">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3315">
                                            <p:txEl>
                                              <p:pRg st="4" end="4"/>
                                            </p:txEl>
                                          </p:spTgt>
                                        </p:tgtEl>
                                        <p:attrNameLst>
                                          <p:attrName>style.visibility</p:attrName>
                                        </p:attrNameLst>
                                      </p:cBhvr>
                                      <p:to>
                                        <p:strVal val="visible"/>
                                      </p:to>
                                    </p:set>
                                    <p:animEffect transition="in" filter="blinds(horizontal)">
                                      <p:cBhvr>
                                        <p:cTn id="21" dur="500"/>
                                        <p:tgtEl>
                                          <p:spTgt spid="13315">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3315">
                                            <p:txEl>
                                              <p:pRg st="5" end="5"/>
                                            </p:txEl>
                                          </p:spTgt>
                                        </p:tgtEl>
                                        <p:attrNameLst>
                                          <p:attrName>style.visibility</p:attrName>
                                        </p:attrNameLst>
                                      </p:cBhvr>
                                      <p:to>
                                        <p:strVal val="visible"/>
                                      </p:to>
                                    </p:set>
                                    <p:animEffect transition="in" filter="blinds(horizontal)">
                                      <p:cBhvr>
                                        <p:cTn id="24" dur="500"/>
                                        <p:tgtEl>
                                          <p:spTgt spid="13315">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13315">
                                            <p:txEl>
                                              <p:pRg st="6" end="6"/>
                                            </p:txEl>
                                          </p:spTgt>
                                        </p:tgtEl>
                                        <p:attrNameLst>
                                          <p:attrName>style.visibility</p:attrName>
                                        </p:attrNameLst>
                                      </p:cBhvr>
                                      <p:to>
                                        <p:strVal val="visible"/>
                                      </p:to>
                                    </p:set>
                                    <p:animEffect transition="in" filter="blinds(horizontal)">
                                      <p:cBhvr>
                                        <p:cTn id="29" dur="500"/>
                                        <p:tgtEl>
                                          <p:spTgt spid="133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5"/>
          <p:cNvSpPr>
            <a:spLocks noGrp="1"/>
          </p:cNvSpPr>
          <p:nvPr>
            <p:ph type="sldNum" sz="quarter" idx="12"/>
          </p:nvPr>
        </p:nvSpPr>
        <p:spPr/>
        <p:txBody>
          <a:bodyPr/>
          <a:lstStyle/>
          <a:p>
            <a:fld id="{0441BB0E-A5D9-43F7-AAD1-FF6550990090}" type="slidenum">
              <a:rPr lang="he-IL" altLang="en-US"/>
              <a:pPr/>
              <a:t>9</a:t>
            </a:fld>
            <a:endParaRPr lang="en-US" altLang="en-US"/>
          </a:p>
        </p:txBody>
      </p:sp>
      <p:sp>
        <p:nvSpPr>
          <p:cNvPr id="14338" name="Rectangle 2"/>
          <p:cNvSpPr>
            <a:spLocks noGrp="1" noChangeArrowheads="1"/>
          </p:cNvSpPr>
          <p:nvPr>
            <p:ph type="title"/>
          </p:nvPr>
        </p:nvSpPr>
        <p:spPr/>
        <p:txBody>
          <a:bodyPr/>
          <a:lstStyle/>
          <a:p>
            <a:r>
              <a:rPr lang="en-US"/>
              <a:t>Structures</a:t>
            </a:r>
          </a:p>
        </p:txBody>
      </p:sp>
      <p:sp>
        <p:nvSpPr>
          <p:cNvPr id="14339" name="Rectangle 3"/>
          <p:cNvSpPr>
            <a:spLocks noGrp="1" noChangeArrowheads="1"/>
          </p:cNvSpPr>
          <p:nvPr>
            <p:ph type="body" idx="1"/>
          </p:nvPr>
        </p:nvSpPr>
        <p:spPr/>
        <p:txBody>
          <a:bodyPr/>
          <a:lstStyle/>
          <a:p>
            <a:r>
              <a:rPr lang="en-US">
                <a:sym typeface="Symbol" pitchFamily="18" charset="2"/>
              </a:rPr>
              <a:t>Remember</a:t>
            </a:r>
            <a:r>
              <a:rPr lang="en-US">
                <a:latin typeface="Garamond" pitchFamily="18" charset="0"/>
                <a:sym typeface="Symbol" pitchFamily="18" charset="2"/>
              </a:rPr>
              <a:t> </a:t>
            </a:r>
            <a:r>
              <a:rPr lang="en-US">
                <a:solidFill>
                  <a:schemeClr val="tx1"/>
                </a:solidFill>
                <a:latin typeface="Symbol" pitchFamily="18" charset="2"/>
                <a:sym typeface="Symbol" pitchFamily="18" charset="2"/>
              </a:rPr>
              <a:t></a:t>
            </a:r>
            <a:r>
              <a:rPr lang="en-US">
                <a:solidFill>
                  <a:schemeClr val="tx1"/>
                </a:solidFill>
              </a:rPr>
              <a:t> = </a:t>
            </a:r>
            <a:r>
              <a:rPr lang="en-US">
                <a:solidFill>
                  <a:schemeClr val="tx1"/>
                </a:solidFill>
                <a:latin typeface="cmsy10" pitchFamily="34" charset="0"/>
              </a:rPr>
              <a:t>9</a:t>
            </a:r>
            <a:r>
              <a:rPr lang="en-US">
                <a:solidFill>
                  <a:schemeClr val="tx1"/>
                </a:solidFill>
              </a:rPr>
              <a:t>x. x + 0 = 1</a:t>
            </a:r>
          </a:p>
          <a:p>
            <a:r>
              <a:rPr lang="en-US"/>
              <a:t>Consider the structure S: </a:t>
            </a:r>
          </a:p>
          <a:p>
            <a:pPr lvl="1"/>
            <a:r>
              <a:rPr lang="en-US"/>
              <a:t>Domain: </a:t>
            </a:r>
            <a:r>
              <a:rPr lang="en-US">
                <a:solidFill>
                  <a:schemeClr val="tx1"/>
                </a:solidFill>
                <a:latin typeface="cmsy10" pitchFamily="34" charset="0"/>
              </a:rPr>
              <a:t>N</a:t>
            </a:r>
            <a:r>
              <a:rPr lang="en-US" baseline="-25000">
                <a:solidFill>
                  <a:schemeClr val="tx1"/>
                </a:solidFill>
              </a:rPr>
              <a:t>0</a:t>
            </a:r>
            <a:endParaRPr lang="en-US">
              <a:solidFill>
                <a:schemeClr val="tx1"/>
              </a:solidFill>
            </a:endParaRPr>
          </a:p>
          <a:p>
            <a:pPr lvl="1"/>
            <a:r>
              <a:rPr lang="en-US"/>
              <a:t>Interpretation: </a:t>
            </a:r>
          </a:p>
          <a:p>
            <a:pPr lvl="2"/>
            <a:r>
              <a:rPr lang="en-US"/>
              <a:t>‘0’ and ‘1’ are mapped to 0 and 1 in </a:t>
            </a:r>
            <a:r>
              <a:rPr lang="en-US">
                <a:latin typeface="cmsy10" pitchFamily="34" charset="0"/>
              </a:rPr>
              <a:t>N</a:t>
            </a:r>
            <a:r>
              <a:rPr lang="en-US" baseline="-25000"/>
              <a:t>0</a:t>
            </a:r>
            <a:endParaRPr lang="en-US"/>
          </a:p>
          <a:p>
            <a:pPr lvl="2"/>
            <a:r>
              <a:rPr lang="en-US"/>
              <a:t>‘=’ </a:t>
            </a:r>
            <a:r>
              <a:rPr lang="en-US">
                <a:latin typeface="MT Extra" pitchFamily="18" charset="2"/>
                <a:sym typeface="MT Extra" pitchFamily="18" charset="2"/>
              </a:rPr>
              <a:t></a:t>
            </a:r>
            <a:r>
              <a:rPr lang="en-US"/>
              <a:t> </a:t>
            </a:r>
            <a:r>
              <a:rPr lang="en-US">
                <a:solidFill>
                  <a:schemeClr val="tx1"/>
                </a:solidFill>
              </a:rPr>
              <a:t>=</a:t>
            </a:r>
            <a:r>
              <a:rPr lang="en-US"/>
              <a:t> (equality) </a:t>
            </a:r>
          </a:p>
          <a:p>
            <a:pPr lvl="2"/>
            <a:r>
              <a:rPr lang="en-US"/>
              <a:t>‘</a:t>
            </a:r>
            <a:r>
              <a:rPr lang="en-US">
                <a:solidFill>
                  <a:schemeClr val="tx1"/>
                </a:solidFill>
              </a:rPr>
              <a:t>+</a:t>
            </a:r>
            <a:r>
              <a:rPr lang="en-US"/>
              <a:t>’ </a:t>
            </a:r>
            <a:r>
              <a:rPr lang="en-US">
                <a:latin typeface="MT Extra" pitchFamily="18" charset="2"/>
                <a:sym typeface="MT Extra" pitchFamily="18" charset="2"/>
              </a:rPr>
              <a:t></a:t>
            </a:r>
            <a:r>
              <a:rPr lang="en-US"/>
              <a:t> </a:t>
            </a:r>
            <a:r>
              <a:rPr lang="en-US">
                <a:solidFill>
                  <a:schemeClr val="tx1"/>
                </a:solidFill>
              </a:rPr>
              <a:t>*</a:t>
            </a:r>
            <a:r>
              <a:rPr lang="en-US"/>
              <a:t> (multiplication)</a:t>
            </a:r>
          </a:p>
          <a:p>
            <a:r>
              <a:rPr lang="en-US"/>
              <a:t>Now, is </a:t>
            </a:r>
            <a:r>
              <a:rPr lang="en-US">
                <a:solidFill>
                  <a:schemeClr val="tx1"/>
                </a:solidFill>
                <a:latin typeface="Symbol" pitchFamily="18" charset="2"/>
                <a:sym typeface="Symbol" pitchFamily="18" charset="2"/>
              </a:rPr>
              <a:t></a:t>
            </a:r>
            <a:r>
              <a:rPr lang="en-US"/>
              <a:t> true in </a:t>
            </a:r>
            <a:r>
              <a:rPr lang="en-US">
                <a:solidFill>
                  <a:schemeClr val="tx1"/>
                </a:solidFill>
              </a:rPr>
              <a:t>S</a:t>
            </a:r>
            <a:r>
              <a:rPr lang="en-US"/>
              <a:t> ? </a:t>
            </a:r>
          </a:p>
          <a:p>
            <a:endParaRPr lang="en-US"/>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FIRSTOFERS@FRM9JIPS9CFILA28" val="2970"/>
</p:tagLst>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테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sat_full</Template>
  <TotalTime>960</TotalTime>
  <Words>1835</Words>
  <Application>Microsoft Office PowerPoint</Application>
  <PresentationFormat>화면 슬라이드 쇼(4:3)</PresentationFormat>
  <Paragraphs>367</Paragraphs>
  <Slides>37</Slides>
  <Notes>9</Notes>
  <HiddenSlides>0</HiddenSlides>
  <MMClips>0</MMClips>
  <ScaleCrop>false</ScaleCrop>
  <HeadingPairs>
    <vt:vector size="6" baseType="variant">
      <vt:variant>
        <vt:lpstr>사용한 글꼴</vt:lpstr>
      </vt:variant>
      <vt:variant>
        <vt:i4>14</vt:i4>
      </vt:variant>
      <vt:variant>
        <vt:lpstr>테마</vt:lpstr>
      </vt:variant>
      <vt:variant>
        <vt:i4>1</vt:i4>
      </vt:variant>
      <vt:variant>
        <vt:lpstr>슬라이드 제목</vt:lpstr>
      </vt:variant>
      <vt:variant>
        <vt:i4>37</vt:i4>
      </vt:variant>
    </vt:vector>
  </HeadingPairs>
  <TitlesOfParts>
    <vt:vector size="52" baseType="lpstr">
      <vt:lpstr>굴림</vt:lpstr>
      <vt:lpstr>Arial</vt:lpstr>
      <vt:lpstr>Garamond</vt:lpstr>
      <vt:lpstr>MT Extra</vt:lpstr>
      <vt:lpstr>cmsy10</vt:lpstr>
      <vt:lpstr>Comic Sans MS</vt:lpstr>
      <vt:lpstr>Tahoma</vt:lpstr>
      <vt:lpstr>cmr10</vt:lpstr>
      <vt:lpstr>Batang</vt:lpstr>
      <vt:lpstr>Times New Roman</vt:lpstr>
      <vt:lpstr>cmmi10</vt:lpstr>
      <vt:lpstr>Symbol</vt:lpstr>
      <vt:lpstr>Wingdings</vt:lpstr>
      <vt:lpstr>맑은 고딕</vt:lpstr>
      <vt:lpstr>Edge</vt:lpstr>
      <vt:lpstr>First order theories</vt:lpstr>
      <vt:lpstr>Prelude: Syntax v.s. Semantic in Logic Framework  </vt:lpstr>
      <vt:lpstr>Examples of Semantic Mapping  </vt:lpstr>
      <vt:lpstr>First order logic</vt:lpstr>
      <vt:lpstr>Examples</vt:lpstr>
      <vt:lpstr>Examples</vt:lpstr>
      <vt:lpstr>Interpretations</vt:lpstr>
      <vt:lpstr>Structures</vt:lpstr>
      <vt:lpstr>Structures</vt:lpstr>
      <vt:lpstr>Satisfying structures</vt:lpstr>
      <vt:lpstr>First-order theories</vt:lpstr>
      <vt:lpstr>Definitions</vt:lpstr>
      <vt:lpstr>Definitions…</vt:lpstr>
      <vt:lpstr>Example</vt:lpstr>
      <vt:lpstr>Theories through axioms</vt:lpstr>
      <vt:lpstr>Example 1</vt:lpstr>
      <vt:lpstr>Example 2</vt:lpstr>
      <vt:lpstr>Example 2 (cont’d)</vt:lpstr>
      <vt:lpstr>Fragments</vt:lpstr>
      <vt:lpstr>Fragments</vt:lpstr>
      <vt:lpstr>Theories</vt:lpstr>
      <vt:lpstr>Some famous theories</vt:lpstr>
      <vt:lpstr>The algorithmic point of view...</vt:lpstr>
      <vt:lpstr>The algorithmic point of view...</vt:lpstr>
      <vt:lpstr>The algorithmic point of view...</vt:lpstr>
      <vt:lpstr>Expressiveness of a theory</vt:lpstr>
      <vt:lpstr>Expressiveness of a theory</vt:lpstr>
      <vt:lpstr>Expressiveness of a theory</vt:lpstr>
      <vt:lpstr>The tradeoff </vt:lpstr>
      <vt:lpstr>Example: Hilbert axiom system (H)</vt:lpstr>
      <vt:lpstr>Example</vt:lpstr>
      <vt:lpstr>Example: First Order Peano Arithmetic</vt:lpstr>
      <vt:lpstr>Example: First Order Presburger Arithmetic</vt:lpstr>
      <vt:lpstr>Tradeoff: expressiveness/computational hardness. </vt:lpstr>
      <vt:lpstr>When is a specific theory useful? </vt:lpstr>
      <vt:lpstr>PowerPoint 프레젠테이션</vt:lpstr>
      <vt:lpstr>Expressiveness and complexity</vt:lpstr>
    </vt:vector>
  </TitlesOfParts>
  <Company>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First order theories</dc:title>
  <dc:creator>Ofer</dc:creator>
  <cp:lastModifiedBy>moonzoo</cp:lastModifiedBy>
  <cp:revision>32</cp:revision>
  <cp:lastPrinted>2012-11-12T02:45:52Z</cp:lastPrinted>
  <dcterms:created xsi:type="dcterms:W3CDTF">2008-02-17T20:04:06Z</dcterms:created>
  <dcterms:modified xsi:type="dcterms:W3CDTF">2012-11-12T02:54:50Z</dcterms:modified>
</cp:coreProperties>
</file>