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8" r:id="rId2"/>
  </p:sldMasterIdLst>
  <p:notesMasterIdLst>
    <p:notesMasterId r:id="rId21"/>
  </p:notesMasterIdLst>
  <p:sldIdLst>
    <p:sldId id="256" r:id="rId3"/>
    <p:sldId id="332" r:id="rId4"/>
    <p:sldId id="333" r:id="rId5"/>
    <p:sldId id="278" r:id="rId6"/>
    <p:sldId id="318" r:id="rId7"/>
    <p:sldId id="330" r:id="rId8"/>
    <p:sldId id="319" r:id="rId9"/>
    <p:sldId id="320" r:id="rId10"/>
    <p:sldId id="322" r:id="rId11"/>
    <p:sldId id="323" r:id="rId12"/>
    <p:sldId id="324" r:id="rId13"/>
    <p:sldId id="331" r:id="rId14"/>
    <p:sldId id="327" r:id="rId15"/>
    <p:sldId id="321" r:id="rId16"/>
    <p:sldId id="335" r:id="rId17"/>
    <p:sldId id="334" r:id="rId18"/>
    <p:sldId id="329" r:id="rId19"/>
    <p:sldId id="328" r:id="rId20"/>
  </p:sldIdLst>
  <p:sldSz cx="9144000" cy="6858000" type="screen4x3"/>
  <p:notesSz cx="6797675" cy="9926638"/>
  <p:embeddedFontLst>
    <p:embeddedFont>
      <p:font typeface="cmmi10" panose="020B0600000101010101" charset="-127"/>
      <p:regular r:id="rId22"/>
    </p:embeddedFont>
    <p:embeddedFont>
      <p:font typeface="cmsy10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Microsoft Sans Serif" panose="020B0604020202020204" pitchFamily="34" charset="0"/>
      <p:regular r:id="rId33"/>
    </p:embeddedFont>
    <p:embeddedFont>
      <p:font typeface="MT Extra" panose="05050102010205020202" pitchFamily="18" charset="2"/>
      <p:regular r:id="rId34"/>
    </p:embeddedFont>
  </p:embeddedFontLst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65" autoAdjust="0"/>
  </p:normalViewPr>
  <p:slideViewPr>
    <p:cSldViewPr>
      <p:cViewPr varScale="1">
        <p:scale>
          <a:sx n="101" d="100"/>
          <a:sy n="101" d="100"/>
        </p:scale>
        <p:origin x="102" y="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0BF1E-0453-498A-A520-0510537E258D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CEC2E-EEFF-4B2A-86D7-2A6B9D2BEA6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93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AD853-27FD-45F1-B77B-6A2B58802D1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738C8-5984-42EC-97AF-43DABE28B48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8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81D2E-6CAE-4638-958D-E8CDD505E3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9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D8A01-CB7D-458F-B508-5A0F54766C3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A8859A-7996-41F0-BA4F-A84DE770594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06F4B-DC38-45BF-AF8B-5A3A7C8EBC7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7AB3-319E-4A5F-BA50-1679A0754CB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52A1-60CC-472C-93FD-095022D804C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6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F8A76-83AC-4904-8166-F768DE31CF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4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74EE8-FF0A-431C-B7D0-3DEFFF4D3AB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1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D33457F1-EFD2-465D-A962-CDAFC0CC3C34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2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tion.cs.uiowa.edu/smtlib/theories/BitVectors.smt" TargetMode="External"/><Relationship Id="rId2" Type="http://schemas.openxmlformats.org/officeDocument/2006/relationships/hyperlink" Target="http://combination.cs.uiowa.edu/smtlib/theories/ArraysEx.sm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bination.cs.uiowa.edu/smtlib/theories/Reals_Ints.smt" TargetMode="External"/><Relationship Id="rId5" Type="http://schemas.openxmlformats.org/officeDocument/2006/relationships/hyperlink" Target="http://combination.cs.uiowa.edu/smtlib/theories/Reals.smt" TargetMode="External"/><Relationship Id="rId4" Type="http://schemas.openxmlformats.org/officeDocument/2006/relationships/hyperlink" Target="http://combination.cs.uiowa.edu/smtlib/theories/Ints.sm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oedel.cs.uiowa.edu/smtlib/logics/QF_AUFLIA.smt2" TargetMode="External"/><Relationship Id="rId13" Type="http://schemas.openxmlformats.org/officeDocument/2006/relationships/hyperlink" Target="http://goedel.cs.uiowa.edu/smtlib/logics/QF_LRA.smt2" TargetMode="External"/><Relationship Id="rId18" Type="http://schemas.openxmlformats.org/officeDocument/2006/relationships/hyperlink" Target="http://goedel.cs.uiowa.edu/smtlib/logics/QF_UFBV.smt2" TargetMode="External"/><Relationship Id="rId3" Type="http://schemas.openxmlformats.org/officeDocument/2006/relationships/hyperlink" Target="http://goedel.cs.uiowa.edu/smtlib/logics/AUFLIRA.smt2" TargetMode="External"/><Relationship Id="rId21" Type="http://schemas.openxmlformats.org/officeDocument/2006/relationships/hyperlink" Target="http://goedel.cs.uiowa.edu/smtlib/logics/QF_UFLRA.smt2" TargetMode="External"/><Relationship Id="rId7" Type="http://schemas.openxmlformats.org/officeDocument/2006/relationships/hyperlink" Target="http://goedel.cs.uiowa.edu/smtlib/logics/QF_AUFBV.smt2" TargetMode="External"/><Relationship Id="rId12" Type="http://schemas.openxmlformats.org/officeDocument/2006/relationships/hyperlink" Target="http://goedel.cs.uiowa.edu/smtlib/logics/QF_LIA.smt2" TargetMode="External"/><Relationship Id="rId17" Type="http://schemas.openxmlformats.org/officeDocument/2006/relationships/hyperlink" Target="http://goedel.cs.uiowa.edu/smtlib/logics/QF_UF.smt2" TargetMode="External"/><Relationship Id="rId2" Type="http://schemas.openxmlformats.org/officeDocument/2006/relationships/hyperlink" Target="http://goedel.cs.uiowa.edu/smtlib/logics/AUFLIA.smt2" TargetMode="External"/><Relationship Id="rId16" Type="http://schemas.openxmlformats.org/officeDocument/2006/relationships/hyperlink" Target="http://goedel.cs.uiowa.edu/smtlib/logics/QF_RDL.smt2" TargetMode="External"/><Relationship Id="rId20" Type="http://schemas.openxmlformats.org/officeDocument/2006/relationships/hyperlink" Target="http://goedel.cs.uiowa.edu/smtlib/logics/QF_UFLIA.smt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edel.cs.uiowa.edu/smtlib/logics/QF_ABV.smt2" TargetMode="External"/><Relationship Id="rId11" Type="http://schemas.openxmlformats.org/officeDocument/2006/relationships/hyperlink" Target="http://goedel.cs.uiowa.edu/smtlib/logics/QF_IDL.smt2" TargetMode="External"/><Relationship Id="rId24" Type="http://schemas.openxmlformats.org/officeDocument/2006/relationships/hyperlink" Target="http://goedel.cs.uiowa.edu/smtlib/logics/UFNIA.smt2" TargetMode="External"/><Relationship Id="rId5" Type="http://schemas.openxmlformats.org/officeDocument/2006/relationships/hyperlink" Target="http://goedel.cs.uiowa.edu/smtlib/logics/LRA.smt2" TargetMode="External"/><Relationship Id="rId15" Type="http://schemas.openxmlformats.org/officeDocument/2006/relationships/hyperlink" Target="http://goedel.cs.uiowa.edu/smtlib/logics/QF_NRA.smt2" TargetMode="External"/><Relationship Id="rId23" Type="http://schemas.openxmlformats.org/officeDocument/2006/relationships/hyperlink" Target="http://goedel.cs.uiowa.edu/smtlib/logics/UFLRA.smt2" TargetMode="External"/><Relationship Id="rId10" Type="http://schemas.openxmlformats.org/officeDocument/2006/relationships/hyperlink" Target="http://goedel.cs.uiowa.edu/smtlib/logics/QF_BV.smt2" TargetMode="External"/><Relationship Id="rId19" Type="http://schemas.openxmlformats.org/officeDocument/2006/relationships/hyperlink" Target="http://goedel.cs.uiowa.edu/smtlib/logics/QF_UFIDL.smt2" TargetMode="External"/><Relationship Id="rId4" Type="http://schemas.openxmlformats.org/officeDocument/2006/relationships/hyperlink" Target="http://goedel.cs.uiowa.edu/smtlib/logics/AUFNIRA.smt2" TargetMode="External"/><Relationship Id="rId9" Type="http://schemas.openxmlformats.org/officeDocument/2006/relationships/hyperlink" Target="http://goedel.cs.uiowa.edu/smtlib/logics/QF_AX.smt2" TargetMode="External"/><Relationship Id="rId14" Type="http://schemas.openxmlformats.org/officeDocument/2006/relationships/hyperlink" Target="http://goedel.cs.uiowa.edu/smtlib/logics/QF_NIA.smt2" TargetMode="External"/><Relationship Id="rId22" Type="http://schemas.openxmlformats.org/officeDocument/2006/relationships/hyperlink" Target="http://goedel.cs.uiowa.edu/smtlib/logics/QF_UFNRA.sm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14" y="1601785"/>
            <a:ext cx="8101042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Satisfiability</a:t>
            </a:r>
            <a:r>
              <a:rPr lang="en-US" b="1" dirty="0"/>
              <a:t> Modulo Theories </a:t>
            </a:r>
            <a:br>
              <a:rPr lang="en-US" b="1" dirty="0"/>
            </a:br>
            <a:r>
              <a:rPr lang="en-US" b="1" dirty="0"/>
              <a:t>Library (SMT-LIB)</a:t>
            </a:r>
            <a:br>
              <a:rPr lang="en-US" b="1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-36512" y="4391044"/>
            <a:ext cx="3283836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SoC. </a:t>
            </a:r>
            <a:r>
              <a:rPr lang="en-US" altLang="ko-KR" i="1" dirty="0"/>
              <a:t>KAIST</a:t>
            </a:r>
          </a:p>
          <a:p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FC304-390E-41B8-BACE-220E702E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9" y="2924944"/>
            <a:ext cx="6005141" cy="3319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QF_LIA Benchmark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786578" y="6492899"/>
            <a:ext cx="1357322" cy="365125"/>
          </a:xfrm>
        </p:spPr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10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124744"/>
            <a:ext cx="8429655" cy="521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/>
              <a:t>(</a:t>
            </a:r>
            <a:r>
              <a:rPr lang="en-US" altLang="ko-KR" sz="1800"/>
              <a:t>set-</a:t>
            </a:r>
            <a:r>
              <a:rPr lang="en-US" sz="1800"/>
              <a:t>logic </a:t>
            </a:r>
            <a:r>
              <a:rPr lang="en-US" sz="1800" dirty="0"/>
              <a:t>QF</a:t>
            </a:r>
            <a:r>
              <a:rPr lang="en-US" sz="1800"/>
              <a:t>_LIA)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/>
              <a:t>(declare-const </a:t>
            </a:r>
            <a:r>
              <a:rPr lang="en-US" sz="1800">
                <a:solidFill>
                  <a:srgbClr val="FF0000"/>
                </a:solidFill>
              </a:rPr>
              <a:t>x1</a:t>
            </a:r>
            <a:r>
              <a:rPr lang="en-US" sz="1800"/>
              <a:t> </a:t>
            </a:r>
            <a:r>
              <a:rPr lang="en-US" sz="1800" dirty="0" err="1"/>
              <a:t>Int</a:t>
            </a:r>
            <a:r>
              <a:rPr lang="en-US" sz="1800" dirty="0"/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x2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x3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x4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x5</a:t>
            </a:r>
            <a:r>
              <a:rPr lang="en-US" altLang="ko-KR" sz="1800"/>
              <a:t> Int)</a:t>
            </a:r>
            <a:endParaRPr 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>
                <a:solidFill>
                  <a:srgbClr val="FF0000"/>
                </a:solidFill>
              </a:rPr>
              <a:t>;</a:t>
            </a:r>
            <a:r>
              <a:rPr lang="en-US" sz="1800" dirty="0"/>
              <a:t>human readable form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x1-1 &gt;= x2 /\ 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x1-3 &lt;= x2 /\ 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 = 2 x3+x5 /\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/>
              <a:t>; </a:t>
            </a:r>
            <a:r>
              <a:rPr lang="en-US" sz="1800" dirty="0"/>
              <a:t>x2 = 6 x4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(assert (&gt;= </a:t>
            </a:r>
            <a:r>
              <a:rPr lang="en-US" sz="1800" dirty="0"/>
              <a:t>(- x1 x2) </a:t>
            </a:r>
            <a:r>
              <a:rPr lang="en-US" sz="1800"/>
              <a:t>1))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(assert</a:t>
            </a:r>
            <a:r>
              <a:rPr lang="en-US" sz="1800"/>
              <a:t> </a:t>
            </a:r>
            <a:r>
              <a:rPr lang="en-US" sz="1800" dirty="0"/>
              <a:t>(&lt;= (- x1 x2) </a:t>
            </a:r>
            <a:r>
              <a:rPr lang="en-US" sz="1800"/>
              <a:t>3))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(assert</a:t>
            </a:r>
            <a:r>
              <a:rPr lang="en-US" sz="1800"/>
              <a:t> </a:t>
            </a:r>
            <a:r>
              <a:rPr lang="en-US" sz="1800" dirty="0"/>
              <a:t>(= x1 (+ (* 2 x3) </a:t>
            </a:r>
            <a:r>
              <a:rPr lang="en-US" sz="1800"/>
              <a:t>x5)))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(assert </a:t>
            </a:r>
            <a:r>
              <a:rPr lang="en-US" sz="1800" dirty="0"/>
              <a:t>(= x2 (* 6 </a:t>
            </a:r>
            <a:r>
              <a:rPr lang="en-US" sz="1800"/>
              <a:t>x4)))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(check-sat)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(get-model)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(exit)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107388" y="1055626"/>
            <a:ext cx="1556092" cy="307782"/>
            <a:chOff x="-957395" y="2394701"/>
            <a:chExt cx="2908084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482122" y="2394701"/>
              <a:ext cx="146856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Theory</a:t>
              </a:r>
            </a:p>
          </p:txBody>
        </p:sp>
        <p:cxnSp>
          <p:nvCxnSpPr>
            <p:cNvPr id="17" name="직선 화살표 연결선 16"/>
            <p:cNvCxnSpPr>
              <a:cxnSpLocks/>
              <a:stCxn id="16" idx="1"/>
            </p:cNvCxnSpPr>
            <p:nvPr/>
          </p:nvCxnSpPr>
          <p:spPr>
            <a:xfrm flipH="1">
              <a:off x="-957395" y="2548589"/>
              <a:ext cx="1439517" cy="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403864" y="1472092"/>
            <a:ext cx="2708374" cy="307776"/>
            <a:chOff x="-1287542" y="1644061"/>
            <a:chExt cx="5061512" cy="307772"/>
          </a:xfrm>
        </p:grpSpPr>
        <p:sp>
          <p:nvSpPr>
            <p:cNvPr id="22" name="TextBox 21"/>
            <p:cNvSpPr txBox="1"/>
            <p:nvPr/>
          </p:nvSpPr>
          <p:spPr>
            <a:xfrm>
              <a:off x="-480114" y="1644061"/>
              <a:ext cx="4254084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User defined variables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cxnSpLocks/>
              <a:stCxn id="22" idx="1"/>
            </p:cNvCxnSpPr>
            <p:nvPr/>
          </p:nvCxnSpPr>
          <p:spPr>
            <a:xfrm flipH="1">
              <a:off x="-1287542" y="1797947"/>
              <a:ext cx="8074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4714876" y="2726762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 flipH="1" flipV="1">
            <a:off x="5642776" y="3083952"/>
            <a:ext cx="242968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824" y="2727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40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214942" y="2656118"/>
            <a:ext cx="2295940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09326" y="301251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572132" y="3084746"/>
            <a:ext cx="2224502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9326" y="371475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직사각형 45"/>
          <p:cNvSpPr/>
          <p:nvPr/>
        </p:nvSpPr>
        <p:spPr>
          <a:xfrm rot="19321258">
            <a:off x="5065454" y="3526486"/>
            <a:ext cx="2878114" cy="494512"/>
          </a:xfrm>
          <a:prstGeom prst="rect">
            <a:avLst/>
          </a:prstGeom>
          <a:solidFill>
            <a:srgbClr val="33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/>
          <p:cNvSpPr/>
          <p:nvPr/>
        </p:nvSpPr>
        <p:spPr>
          <a:xfrm>
            <a:off x="5500694" y="47863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43570" y="4786322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(x1,x2)=(-3,-6)</a:t>
            </a:r>
          </a:p>
          <a:p>
            <a:r>
              <a:rPr lang="en-US" dirty="0"/>
              <a:t>(x3,x4,x5)=(-1,-1,-1)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609471" y="4405978"/>
            <a:ext cx="1595415" cy="523220"/>
            <a:chOff x="-582214" y="2153063"/>
            <a:chExt cx="2981573" cy="523212"/>
          </a:xfrm>
        </p:grpSpPr>
        <p:sp>
          <p:nvSpPr>
            <p:cNvPr id="53" name="TextBox 52"/>
            <p:cNvSpPr txBox="1"/>
            <p:nvPr/>
          </p:nvSpPr>
          <p:spPr>
            <a:xfrm>
              <a:off x="797286" y="2153063"/>
              <a:ext cx="1602073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Target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formula</a:t>
              </a:r>
            </a:p>
          </p:txBody>
        </p:sp>
        <p:cxnSp>
          <p:nvCxnSpPr>
            <p:cNvPr id="54" name="직선 화살표 연결선 53"/>
            <p:cNvCxnSpPr>
              <a:cxnSpLocks/>
              <a:stCxn id="53" idx="1"/>
            </p:cNvCxnSpPr>
            <p:nvPr/>
          </p:nvCxnSpPr>
          <p:spPr>
            <a:xfrm flipH="1">
              <a:off x="-582214" y="2414669"/>
              <a:ext cx="1379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583706" y="2967414"/>
            <a:ext cx="1500198" cy="307777"/>
            <a:chOff x="81604" y="2132107"/>
            <a:chExt cx="2803627" cy="307772"/>
          </a:xfrm>
        </p:grpSpPr>
        <p:sp>
          <p:nvSpPr>
            <p:cNvPr id="68" name="TextBox 67"/>
            <p:cNvSpPr txBox="1"/>
            <p:nvPr/>
          </p:nvSpPr>
          <p:spPr>
            <a:xfrm>
              <a:off x="615628" y="2132107"/>
              <a:ext cx="2269603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Comments</a:t>
              </a:r>
            </a:p>
          </p:txBody>
        </p:sp>
        <p:cxnSp>
          <p:nvCxnSpPr>
            <p:cNvPr id="69" name="직선 화살표 연결선 68"/>
            <p:cNvCxnSpPr>
              <a:stCxn id="68" idx="1"/>
            </p:cNvCxnSpPr>
            <p:nvPr/>
          </p:nvCxnSpPr>
          <p:spPr>
            <a:xfrm rot="10800000">
              <a:off x="81604" y="2274982"/>
              <a:ext cx="534024" cy="11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346494-10BF-4BC9-B802-E9EAA008E4DE}"/>
              </a:ext>
            </a:extLst>
          </p:cNvPr>
          <p:cNvGrpSpPr/>
          <p:nvPr/>
        </p:nvGrpSpPr>
        <p:grpSpPr>
          <a:xfrm>
            <a:off x="1477940" y="5648485"/>
            <a:ext cx="3583424" cy="307777"/>
            <a:chOff x="-939590" y="2099168"/>
            <a:chExt cx="6696841" cy="3077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73C3C-EE0A-45B9-B869-96D816BB72ED}"/>
                </a:ext>
              </a:extLst>
            </p:cNvPr>
            <p:cNvSpPr txBox="1"/>
            <p:nvPr/>
          </p:nvSpPr>
          <p:spPr>
            <a:xfrm>
              <a:off x="532410" y="2099168"/>
              <a:ext cx="5224841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Command to check satisfiability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CD48C0-EDD2-4274-ABC8-01B2E2E97BDA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939590" y="2253054"/>
              <a:ext cx="14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055002-A07C-4F2C-A5FB-62D6F2D4937E}"/>
              </a:ext>
            </a:extLst>
          </p:cNvPr>
          <p:cNvGrpSpPr/>
          <p:nvPr/>
        </p:nvGrpSpPr>
        <p:grpSpPr>
          <a:xfrm>
            <a:off x="1474890" y="5994101"/>
            <a:ext cx="3583423" cy="307777"/>
            <a:chOff x="-939588" y="2099168"/>
            <a:chExt cx="6696839" cy="3077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B99825-4B87-4F64-8A7F-89519950196A}"/>
                </a:ext>
              </a:extLst>
            </p:cNvPr>
            <p:cNvSpPr txBox="1"/>
            <p:nvPr/>
          </p:nvSpPr>
          <p:spPr>
            <a:xfrm>
              <a:off x="532410" y="2099168"/>
              <a:ext cx="5224841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Command to get a mode if SAT 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015B9D-6962-4E32-AB4B-0D5262189E2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-939588" y="2253054"/>
              <a:ext cx="14719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QF_UF Benchmark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11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50330"/>
            <a:ext cx="5072098" cy="52149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/>
              <a:t>(set-logic </a:t>
            </a:r>
            <a:r>
              <a:rPr lang="en-US" sz="1600" dirty="0"/>
              <a:t>QF</a:t>
            </a:r>
            <a:r>
              <a:rPr lang="en-US" sz="1600"/>
              <a:t>_UF)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(declare-sort </a:t>
            </a:r>
            <a:r>
              <a:rPr lang="en-US" sz="1600">
                <a:solidFill>
                  <a:srgbClr val="FF0000"/>
                </a:solidFill>
              </a:rPr>
              <a:t>A 0</a:t>
            </a:r>
            <a:r>
              <a:rPr lang="en-US" sz="160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/>
              <a:t>(declare-sort </a:t>
            </a:r>
            <a:r>
              <a:rPr lang="en-US" altLang="ko-KR" sz="1600">
                <a:solidFill>
                  <a:srgbClr val="FF0000"/>
                </a:solidFill>
              </a:rPr>
              <a:t>B 0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</a:t>
            </a:r>
            <a:r>
              <a:rPr lang="en-US" sz="1600">
                <a:solidFill>
                  <a:srgbClr val="FF0000"/>
                </a:solidFill>
              </a:rPr>
              <a:t>f (A A) 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g (A B) </a:t>
            </a:r>
            <a:r>
              <a:rPr lang="en-US" sz="1600" dirty="0" err="1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h1 (B A) </a:t>
            </a:r>
            <a:r>
              <a:rPr lang="en-US" sz="1600" dirty="0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h2 (B B) </a:t>
            </a:r>
            <a:r>
              <a:rPr lang="en-US" sz="1600" err="1"/>
              <a:t>B</a:t>
            </a:r>
            <a:r>
              <a:rPr lang="en-US" sz="1600"/>
              <a:t>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endParaRPr lang="en-US" sz="160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x A)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y B)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w A)</a:t>
            </a:r>
          </a:p>
          <a:p>
            <a:pPr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human readable form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g(</a:t>
            </a:r>
            <a:r>
              <a:rPr lang="en-US" sz="1600" dirty="0" err="1"/>
              <a:t>x,y</a:t>
            </a:r>
            <a:r>
              <a:rPr lang="en-US" sz="1600" dirty="0"/>
              <a:t>) = h1(</a:t>
            </a:r>
            <a:r>
              <a:rPr lang="en-US" sz="1600" dirty="0" err="1"/>
              <a:t>y,x</a:t>
            </a:r>
            <a:r>
              <a:rPr lang="en-US" sz="1600" dirty="0"/>
              <a:t>) /\ 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= h2(</a:t>
            </a:r>
            <a:r>
              <a:rPr lang="en-US" sz="1600" dirty="0" err="1"/>
              <a:t>y,y</a:t>
            </a:r>
            <a:r>
              <a:rPr lang="en-US" sz="1600" dirty="0"/>
              <a:t>) /\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!= f(</a:t>
            </a:r>
            <a:r>
              <a:rPr lang="en-US" sz="1600" dirty="0" err="1"/>
              <a:t>x,w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(g x y) (h1 y x)))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(f x </a:t>
            </a:r>
            <a:r>
              <a:rPr lang="en-US" sz="1600" dirty="0" err="1"/>
              <a:t>x</a:t>
            </a:r>
            <a:r>
              <a:rPr lang="en-US" sz="1600" dirty="0"/>
              <a:t>) (h2 y </a:t>
            </a:r>
            <a:r>
              <a:rPr lang="en-US" sz="1600" err="1"/>
              <a:t>y</a:t>
            </a:r>
            <a:r>
              <a:rPr lang="en-US" sz="1600"/>
              <a:t>))) 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(not </a:t>
            </a:r>
            <a:r>
              <a:rPr lang="en-US" sz="1600" dirty="0"/>
              <a:t>(= (f x </a:t>
            </a:r>
            <a:r>
              <a:rPr lang="en-US" sz="1600" dirty="0" err="1"/>
              <a:t>x</a:t>
            </a:r>
            <a:r>
              <a:rPr lang="en-US" sz="1600" dirty="0"/>
              <a:t>) (f x </a:t>
            </a:r>
            <a:r>
              <a:rPr lang="en-US" sz="1600"/>
              <a:t>w))))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(check-sat)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(get-model)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(exit)</a:t>
            </a:r>
            <a:endParaRPr 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114120" y="2121618"/>
            <a:ext cx="2479609" cy="307777"/>
            <a:chOff x="-859329" y="2251830"/>
            <a:chExt cx="4633987" cy="307772"/>
          </a:xfrm>
        </p:grpSpPr>
        <p:sp>
          <p:nvSpPr>
            <p:cNvPr id="42" name="TextBox 41"/>
            <p:cNvSpPr txBox="1"/>
            <p:nvPr/>
          </p:nvSpPr>
          <p:spPr>
            <a:xfrm>
              <a:off x="-97017" y="2251830"/>
              <a:ext cx="3871675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functions </a:t>
              </a:r>
            </a:p>
          </p:txBody>
        </p:sp>
        <p:cxnSp>
          <p:nvCxnSpPr>
            <p:cNvPr id="43" name="직선 화살표 연결선 42"/>
            <p:cNvCxnSpPr>
              <a:cxnSpLocks/>
              <a:stCxn id="42" idx="1"/>
            </p:cNvCxnSpPr>
            <p:nvPr/>
          </p:nvCxnSpPr>
          <p:spPr>
            <a:xfrm flipH="1">
              <a:off x="-859329" y="2405716"/>
              <a:ext cx="76231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763688" y="1168242"/>
            <a:ext cx="2664296" cy="523220"/>
            <a:chOff x="-1145131" y="2203547"/>
            <a:chExt cx="4979138" cy="523212"/>
          </a:xfrm>
        </p:grpSpPr>
        <p:sp>
          <p:nvSpPr>
            <p:cNvPr id="49" name="TextBox 48"/>
            <p:cNvSpPr txBox="1"/>
            <p:nvPr/>
          </p:nvSpPr>
          <p:spPr>
            <a:xfrm>
              <a:off x="-318914" y="2203547"/>
              <a:ext cx="4152921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</a:t>
              </a:r>
              <a:r>
                <a:rPr lang="en-US" sz="1400">
                  <a:solidFill>
                    <a:srgbClr val="FF0000"/>
                  </a:solidFill>
                </a:rPr>
                <a:t>data types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(0 is arity of a type)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/>
            <p:cNvCxnSpPr>
              <a:cxnSpLocks/>
              <a:stCxn id="49" idx="1"/>
            </p:cNvCxnSpPr>
            <p:nvPr/>
          </p:nvCxnSpPr>
          <p:spPr>
            <a:xfrm flipH="1">
              <a:off x="-1145131" y="2465153"/>
              <a:ext cx="8262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내용 개체 틀 4"/>
          <p:cNvSpPr txBox="1">
            <a:spLocks/>
          </p:cNvSpPr>
          <p:nvPr/>
        </p:nvSpPr>
        <p:spPr>
          <a:xfrm>
            <a:off x="5214942" y="1214422"/>
            <a:ext cx="3286148" cy="52149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>
                <a:latin typeface="Calibri" pitchFamily="34" charset="0"/>
              </a:rPr>
              <a:t>A model for the formula</a:t>
            </a:r>
            <a:endParaRPr lang="en-US" sz="24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x-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 a0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>
                <a:latin typeface="Calibri" pitchFamily="34" charset="0"/>
              </a:rPr>
              <a:t>y</a:t>
            </a:r>
            <a:r>
              <a:rPr lang="en-US" sz="2400" baseline="0">
                <a:latin typeface="Calibri" pitchFamily="34" charset="0"/>
              </a:rPr>
              <a:t>-&gt; b0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w-&gt;a1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f-&gt;{(a0,a0)-&gt;b2,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(a0,a1)-&gt;b3,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else-&gt;b2}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g-&gt;{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(a0,b0)-&gt;b1,</a:t>
            </a:r>
            <a:r>
              <a:rPr lang="en-US" sz="2400" baseline="0">
                <a:latin typeface="Calibri" pitchFamily="34" charset="0"/>
              </a:rPr>
              <a:t>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</a:t>
            </a:r>
            <a:r>
              <a:rPr lang="en-US" sz="2400" baseline="0" dirty="0">
                <a:latin typeface="Calibri" pitchFamily="34" charset="0"/>
              </a:rPr>
              <a:t>else-</a:t>
            </a:r>
            <a:r>
              <a:rPr lang="en-US" sz="2400" baseline="0">
                <a:latin typeface="Calibri" pitchFamily="34" charset="0"/>
              </a:rPr>
              <a:t>&gt; b1}</a:t>
            </a:r>
            <a:endParaRPr lang="en-US" sz="2400" baseline="0" dirty="0">
              <a:latin typeface="Calibri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h1-&gt;{(b0,a0)-&gt;b1,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   else -&gt; b1}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h2-&gt;{(b0,b0)-&gt;b2,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 </a:t>
            </a:r>
            <a:r>
              <a:rPr lang="en-US" sz="2400" baseline="0" dirty="0">
                <a:latin typeface="Calibri" pitchFamily="34" charset="0"/>
              </a:rPr>
              <a:t>else </a:t>
            </a:r>
            <a:r>
              <a:rPr lang="en-US" sz="2400" baseline="0">
                <a:latin typeface="Calibri" pitchFamily="34" charset="0"/>
              </a:rPr>
              <a:t>-&gt; b2}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QF_UF Benchmark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12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1" y="1214422"/>
            <a:ext cx="4071965" cy="314327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/>
              <a:t>1. Prove that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 err="1"/>
              <a:t>satisfiable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2</a:t>
            </a:r>
            <a:r>
              <a:rPr lang="en-US" sz="2000"/>
              <a:t>. </a:t>
            </a:r>
            <a:r>
              <a:rPr lang="en-US" sz="2000" dirty="0"/>
              <a:t>Prove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/>
              <a:t>valid</a:t>
            </a:r>
            <a:r>
              <a:rPr lang="en-US" sz="2000" dirty="0"/>
              <a:t> through proof tree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4500563" y="1214422"/>
            <a:ext cx="4071966" cy="3143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(set-logic QF_UF)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A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B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C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a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b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c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(declare-fun f (A) B)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(declare-fun g (B A) C)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; a=b/\ b=c -&gt;  g(f(a),b) = g(f(c),a)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(assert (=&gt; (and (= a b) (= b c)) (= (g ( f a) b) (g (f c) a))))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(check-sat)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(get-model)</a:t>
            </a:r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500562" y="4429132"/>
            <a:ext cx="4071966" cy="221457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u="sng" dirty="0">
                <a:latin typeface="Calibri" pitchFamily="34" charset="0"/>
              </a:rPr>
              <a:t>A model for the formula</a:t>
            </a:r>
            <a:endParaRPr lang="en-US" sz="20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a-&gt;</a:t>
            </a:r>
            <a:r>
              <a:rPr lang="en-US" sz="2000">
                <a:latin typeface="Calibri" pitchFamily="34" charset="0"/>
              </a:rPr>
              <a:t>a0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b-&gt;</a:t>
            </a:r>
            <a:r>
              <a:rPr lang="en-US" sz="2000">
                <a:latin typeface="Calibri" pitchFamily="34" charset="0"/>
              </a:rPr>
              <a:t>a1</a:t>
            </a:r>
            <a:endParaRPr lang="en-US" sz="20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c-&gt;</a:t>
            </a:r>
            <a:r>
              <a:rPr lang="en-US" sz="2000">
                <a:latin typeface="Calibri" pitchFamily="34" charset="0"/>
              </a:rPr>
              <a:t>a2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f-&gt;{a0-&gt;b0, a2-&gt;b1, else-&gt;b0}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g-&gt;{(b0,a1)-&gt;c0,(b1,a0)-&gt;c1,else-&gt;c0}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4929198"/>
            <a:ext cx="3523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Then, how to check </a:t>
            </a:r>
          </a:p>
          <a:p>
            <a:r>
              <a:rPr lang="en-US" sz="2400" b="1">
                <a:solidFill>
                  <a:srgbClr val="FF0000"/>
                </a:solidFill>
              </a:rPr>
              <a:t>T</a:t>
            </a:r>
            <a:r>
              <a:rPr lang="en-US" sz="2400" b="1" baseline="-25000">
                <a:solidFill>
                  <a:srgbClr val="FF0000"/>
                </a:solidFill>
              </a:rPr>
              <a:t>QF</a:t>
            </a:r>
            <a:r>
              <a:rPr lang="en-US" sz="2400" b="1" baseline="-25000" dirty="0">
                <a:solidFill>
                  <a:srgbClr val="FF0000"/>
                </a:solidFill>
              </a:rPr>
              <a:t>_</a:t>
            </a:r>
            <a:r>
              <a:rPr lang="en-US" sz="2400" b="1" baseline="-25000">
                <a:solidFill>
                  <a:srgbClr val="FF0000"/>
                </a:solidFill>
              </a:rPr>
              <a:t>UF</a:t>
            </a:r>
            <a:r>
              <a:rPr lang="en-US" sz="2400" b="1" dirty="0">
                <a:solidFill>
                  <a:srgbClr val="FF0000"/>
                </a:solidFill>
              </a:rPr>
              <a:t>–validity of F by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using a SMT solver???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393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QF_AUFLIA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13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-32" y="857232"/>
            <a:ext cx="5868176" cy="52149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/>
              <a:t>(set-logic QF_AUFLIA)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 (Array Int Int)) </a:t>
            </a:r>
            <a:r>
              <a:rPr lang="en-US" altLang="ko-KR" sz="1600">
                <a:solidFill>
                  <a:srgbClr val="00B050"/>
                </a:solidFill>
              </a:rPr>
              <a:t>; initial data[] declaration</a:t>
            </a:r>
            <a:endParaRPr lang="en-US" sz="160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; Iteration 1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data_3_1_0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data_3_1_0 data_3)) ; data_(size)_(iteration)_(ssa idx)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i_1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i_1 0)) </a:t>
            </a:r>
            <a:r>
              <a:rPr lang="en-US" sz="1600">
                <a:solidFill>
                  <a:srgbClr val="00B050"/>
                </a:solidFill>
              </a:rPr>
              <a:t>; i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j_1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j_1 1)) ; </a:t>
            </a:r>
            <a:r>
              <a:rPr lang="en-US" sz="1600">
                <a:solidFill>
                  <a:srgbClr val="00B050"/>
                </a:solidFill>
              </a:rPr>
              <a:t>j = 1;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tmp_1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tmp_1 (select data_3_1_0 0))) </a:t>
            </a:r>
            <a:r>
              <a:rPr lang="en-US" sz="1600">
                <a:solidFill>
                  <a:srgbClr val="00B050"/>
                </a:solidFill>
              </a:rPr>
              <a:t>; tmp = data[0];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data_3_1_1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data_3_1_1 (store data_3_1_0 0 (select data_3_1_0 1)))) </a:t>
            </a:r>
            <a:r>
              <a:rPr lang="en-US" sz="1600">
                <a:solidFill>
                  <a:srgbClr val="00B050"/>
                </a:solidFill>
              </a:rPr>
              <a:t>; data[0] = data[1];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data_3_1_2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data_3_1_2 (store data_3_1_1 1 tmp_1))) </a:t>
            </a:r>
            <a:r>
              <a:rPr lang="en-US" sz="1600">
                <a:solidFill>
                  <a:srgbClr val="00B050"/>
                </a:solidFill>
              </a:rPr>
              <a:t>; data[1] = tmp</a:t>
            </a:r>
            <a:endParaRPr lang="en-US" sz="160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data_3_1_3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; if (data[0] &gt; data[1]) {tmp = data[0]; data[0] = data[1]; data[1] = tmp;}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data_3_1_3 (ite (&gt; (select data_3_1_0 0) (select data_3_1_0 1)) data_3_1_2 data_3_1_0)))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</a:t>
            </a:r>
            <a:r>
              <a:rPr lang="en-US" sz="1600" b="1">
                <a:solidFill>
                  <a:srgbClr val="FF0000"/>
                </a:solidFill>
              </a:rPr>
              <a:t>not</a:t>
            </a:r>
            <a:r>
              <a:rPr lang="en-US" sz="1600"/>
              <a:t> (and (&lt;= (select data_3_3_3 0) (select data_3_3_3 1))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                               (&lt;= (select data_3_3_3 1) (select data_3_3_3 2)))))</a:t>
            </a:r>
          </a:p>
          <a:p>
            <a:pPr>
              <a:lnSpc>
                <a:spcPct val="80000"/>
              </a:lnSpc>
              <a:buNone/>
            </a:pPr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1357298"/>
            <a:ext cx="3275856" cy="26776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N 7</a:t>
            </a: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data[N],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&lt;N-1;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(j=i+1; j&lt;N; j++)      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if(data[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]&gt;data[j]){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data[j];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assert(data[0]&lt;=data[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1]…);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</a:t>
            </a:r>
            <a:r>
              <a:rPr lang="en-US" dirty="0" err="1"/>
              <a:t>Fixed_Size_BitVectors</a:t>
            </a:r>
            <a:r>
              <a:rPr lang="en-US" dirty="0"/>
              <a:t>[32]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571472" y="764704"/>
            <a:ext cx="3500462" cy="5429264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sorts_description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sort symbols of the form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],</a:t>
            </a:r>
          </a:p>
          <a:p>
            <a:pPr>
              <a:buNone/>
            </a:pPr>
            <a:r>
              <a:rPr lang="en-US" sz="1100" dirty="0"/>
              <a:t>    where </a:t>
            </a:r>
            <a:r>
              <a:rPr lang="en-US" sz="1100" dirty="0" err="1"/>
              <a:t>i</a:t>
            </a:r>
            <a:r>
              <a:rPr lang="en-US" sz="1100" dirty="0"/>
              <a:t> is a numeral between 1 and 32, inclusive.“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 err="1">
                <a:solidFill>
                  <a:srgbClr val="FF0000"/>
                </a:solidFill>
              </a:rPr>
              <a:t>concat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</a:t>
            </a:r>
            <a:r>
              <a:rPr lang="en-US" sz="1100" dirty="0" err="1"/>
              <a:t>BitVec</a:t>
            </a:r>
            <a:r>
              <a:rPr lang="en-US" sz="1100" dirty="0"/>
              <a:t>[j]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</a:t>
            </a:r>
            <a:r>
              <a:rPr lang="en-US" sz="1100" dirty="0"/>
              <a:t> &gt; 0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</a:t>
            </a:r>
            <a:r>
              <a:rPr lang="en-US" sz="1100" dirty="0"/>
              <a:t> + j = m &lt;= 32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>
                <a:solidFill>
                  <a:srgbClr val="FF0000"/>
                </a:solidFill>
              </a:rPr>
              <a:t>extract[i:j]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[n])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i,j,m,n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- 32 &gt;= m &gt; </a:t>
            </a:r>
            <a:r>
              <a:rPr lang="en-US" sz="1100" dirty="0" err="1"/>
              <a:t>i</a:t>
            </a:r>
            <a:r>
              <a:rPr lang="en-US" sz="1100" dirty="0"/>
              <a:t> &gt;= j &gt;= 0,</a:t>
            </a:r>
          </a:p>
          <a:p>
            <a:pPr>
              <a:buNone/>
            </a:pPr>
            <a:r>
              <a:rPr lang="en-US" sz="1100" dirty="0"/>
              <a:t>    - n = i-j+1.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(op1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or</a:t>
            </a:r>
          </a:p>
          <a:p>
            <a:pPr>
              <a:buNone/>
            </a:pPr>
            <a:r>
              <a:rPr lang="en-US" sz="1100" dirty="0"/>
              <a:t>       (op2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op1 is from {</a:t>
            </a:r>
            <a:r>
              <a:rPr lang="en-US" sz="1100" dirty="0" err="1">
                <a:solidFill>
                  <a:srgbClr val="FF0000"/>
                </a:solidFill>
              </a:rPr>
              <a:t>bvnot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bvneg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op2 is from {</a:t>
            </a:r>
            <a:r>
              <a:rPr lang="en-US" sz="1100" dirty="0" err="1">
                <a:solidFill>
                  <a:srgbClr val="FF0000"/>
                </a:solidFill>
              </a:rPr>
              <a:t>bvand,bvor,bvxor,bvsub,bvadd,bvmul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preds_description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predicate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</a:t>
            </a:r>
            <a:r>
              <a:rPr lang="en-US" sz="1100" dirty="0" err="1"/>
              <a:t>pred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pred</a:t>
            </a:r>
            <a:r>
              <a:rPr lang="en-US" sz="1100" dirty="0"/>
              <a:t> is from </a:t>
            </a:r>
            <a:r>
              <a:rPr lang="en-US" sz="1100"/>
              <a:t>{</a:t>
            </a:r>
            <a:r>
              <a:rPr lang="en-US" sz="1100">
                <a:solidFill>
                  <a:srgbClr val="FF0000"/>
                </a:solidFill>
              </a:rPr>
              <a:t>bvult, bvule, bvuge, bvugt,</a:t>
            </a:r>
            <a:br>
              <a:rPr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bvslt, bvsle, bvsge, bvsgt,</a:t>
            </a:r>
            <a:r>
              <a:rPr lang="en-US" sz="1100"/>
              <a:t>}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  "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000529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Variables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If v is a variable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 with 0 &lt; m &lt;= 32, then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[[v]] is some element of [{0,...,m-1} -&gt; {0,1}], the set of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total   functions from {0,...,m-1} to {0,1}.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Constant symbols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bv0</a:t>
            </a:r>
            <a:r>
              <a:rPr lang="en-US" sz="1100" dirty="0">
                <a:latin typeface="Calibri" pitchFamily="34" charset="0"/>
              </a:rPr>
              <a:t> and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bv1</a:t>
            </a:r>
            <a:r>
              <a:rPr lang="en-US" sz="1100" dirty="0">
                <a:latin typeface="Calibri" pitchFamily="34" charset="0"/>
              </a:rPr>
              <a:t>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[32]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[[bv0]] := \lambda x : [0...32).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[[bv1]] := \lambda x : [0...32). if x = 0 then 1 else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- Function symbols for concatenation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 err="1">
                <a:solidFill>
                  <a:srgbClr val="FF0000"/>
                </a:solidFill>
                <a:latin typeface="Calibri" pitchFamily="34" charset="0"/>
              </a:rPr>
              <a:t>concat</a:t>
            </a:r>
            <a:r>
              <a:rPr lang="en-US" sz="1100" dirty="0">
                <a:latin typeface="Calibri" pitchFamily="34" charset="0"/>
              </a:rPr>
              <a:t> s t)]] := \lambda x : [0...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                    if (x&lt;m) then [[t]](x) else [[s]](x-m)  where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s and t are terms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[n] and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respectively,  0 &lt; n &lt;= 32, 0 &lt; m &lt;= 32, and 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extraction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extract[i:j</a:t>
            </a:r>
            <a:r>
              <a:rPr lang="en-US" sz="1100" dirty="0">
                <a:latin typeface="Calibri" pitchFamily="34" charset="0"/>
              </a:rPr>
              <a:t>] s)]] := \lambda x : [0...i-j+1). [[s]](</a:t>
            </a:r>
            <a:r>
              <a:rPr lang="en-US" sz="1100" dirty="0" err="1">
                <a:latin typeface="Calibri" pitchFamily="34" charset="0"/>
              </a:rPr>
              <a:t>j+x</a:t>
            </a:r>
            <a:r>
              <a:rPr lang="en-US" sz="1100" dirty="0">
                <a:latin typeface="Calibri" pitchFamily="34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where s is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[l], 0 &lt;= j &lt;= </a:t>
            </a:r>
            <a:r>
              <a:rPr lang="en-US" sz="1100" dirty="0" err="1">
                <a:latin typeface="Calibri" pitchFamily="34" charset="0"/>
              </a:rPr>
              <a:t>i</a:t>
            </a:r>
            <a:r>
              <a:rPr lang="en-US" sz="1100" dirty="0">
                <a:latin typeface="Calibri" pitchFamily="34" charset="0"/>
              </a:rPr>
              <a:t> &lt; l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arithmetic operations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 define the semantics of the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operators </a:t>
            </a:r>
            <a:r>
              <a:rPr lang="en-US" sz="1100" dirty="0" err="1">
                <a:latin typeface="Calibri" pitchFamily="34" charset="0"/>
              </a:rPr>
              <a:t>bvadd</a:t>
            </a:r>
            <a:endParaRPr lang="en-US" sz="1100" dirty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, </a:t>
            </a:r>
            <a:r>
              <a:rPr lang="en-US" sz="1100" dirty="0" err="1">
                <a:latin typeface="Calibri" pitchFamily="34" charset="0"/>
              </a:rPr>
              <a:t>bvsub</a:t>
            </a:r>
            <a:r>
              <a:rPr lang="en-US" sz="1100" dirty="0">
                <a:latin typeface="Calibri" pitchFamily="34" charset="0"/>
              </a:rPr>
              <a:t>,  </a:t>
            </a:r>
            <a:r>
              <a:rPr lang="en-US" sz="1100" dirty="0" err="1">
                <a:latin typeface="Calibri" pitchFamily="34" charset="0"/>
              </a:rPr>
              <a:t>bvneg</a:t>
            </a:r>
            <a:r>
              <a:rPr lang="en-US" sz="1100" dirty="0">
                <a:latin typeface="Calibri" pitchFamily="34" charset="0"/>
              </a:rPr>
              <a:t>, and </a:t>
            </a:r>
            <a:r>
              <a:rPr lang="en-US" sz="1100" dirty="0" err="1">
                <a:latin typeface="Calibri" pitchFamily="34" charset="0"/>
              </a:rPr>
              <a:t>bvmul</a:t>
            </a:r>
            <a:r>
              <a:rPr lang="en-US" sz="1100" dirty="0">
                <a:latin typeface="Calibri" pitchFamily="34" charset="0"/>
              </a:rPr>
              <a:t>, it is helpful to use these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ancillary functions: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bv2nat</a:t>
            </a:r>
            <a:r>
              <a:rPr lang="en-US" sz="1100" dirty="0">
                <a:latin typeface="Calibri" pitchFamily="34" charset="0"/>
              </a:rPr>
              <a:t> which takes a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[0...m) --&gt;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with 0 &lt; m &lt;= 32, and returns an integer in the range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[0...2^m),  and is defined as follows: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bv2nat(b) := b(m-1)*2^{m-1} + b(m-2)*2^{m-2} + ... + b(0)*2^0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nat2bv[m</a:t>
            </a:r>
            <a:r>
              <a:rPr lang="en-US" sz="1100" dirty="0">
                <a:latin typeface="Calibri" pitchFamily="34" charset="0"/>
              </a:rPr>
              <a:t>], with 0 &lt; m &lt;= 32, which takes a non-negative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integer  n and returns the (unique)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[0,...,m) 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such that   b(m-1)*2^{m-1} + ... + b(0)*2^0 = n MOD 2^m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where MOD is usual modulo operation.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/>
              <a:t>   [[(</a:t>
            </a:r>
            <a:r>
              <a:rPr lang="en-US" sz="1050" dirty="0" err="1"/>
              <a:t>bvadd</a:t>
            </a:r>
            <a:r>
              <a:rPr lang="en-US" sz="1050" dirty="0"/>
              <a:t> s t)]] := nat2bv[m](bv2nat(s) + bv2nat(t))</a:t>
            </a:r>
            <a:endParaRPr lang="en-US" sz="105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E4D3-16C8-476F-A7FF-A84E6C9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20"/>
            <a:ext cx="2987824" cy="857256"/>
          </a:xfrm>
        </p:spPr>
        <p:txBody>
          <a:bodyPr/>
          <a:lstStyle/>
          <a:p>
            <a:r>
              <a:rPr lang="en-US" altLang="ko-KR"/>
              <a:t>QF_BV Example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0117C-44D7-44A7-B535-29253D79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376A3-C4F0-41D6-8311-A172072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15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6B9D5-2143-41A5-B68B-42021FEF3A34}"/>
              </a:ext>
            </a:extLst>
          </p:cNvPr>
          <p:cNvSpPr/>
          <p:nvPr/>
        </p:nvSpPr>
        <p:spPr>
          <a:xfrm>
            <a:off x="3427784" y="332656"/>
            <a:ext cx="571621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/>
              <a:t>; Modeling sequential code with bitvectors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Correct swap with no temp var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int x,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x = x +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y = x -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x = x - y;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(set-logic QF_BV)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(set-option :produce-models true)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x_0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x_1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x_2 (_ BitVec 32))  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y_0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y_1 (_ BitVec 32))   </a:t>
            </a:r>
            <a:endParaRPr lang="en-US" altLang="ko-KR" sz="2000"/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(assert (= x_1 (bvadd x_0 y_0)))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(assert (= y_1 (bvsub x_1 y_0)))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(assert (= x_2 (bvsub x_1 y_1)))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(assert (</a:t>
            </a:r>
            <a:r>
              <a:rPr lang="ko-KR" altLang="en-US" sz="2000" b="1">
                <a:solidFill>
                  <a:srgbClr val="FF0000"/>
                </a:solidFill>
              </a:rPr>
              <a:t>not</a:t>
            </a:r>
            <a:r>
              <a:rPr lang="ko-KR" altLang="en-US" sz="2000"/>
              <a:t>  (and (= x_2 y_0) (= y_1 x_0))))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(check-sat)  ; unsat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(exit)</a:t>
            </a:r>
          </a:p>
        </p:txBody>
      </p:sp>
    </p:spTree>
    <p:extLst>
      <p:ext uri="{BB962C8B-B14F-4D97-AF65-F5344CB8AC3E}">
        <p14:creationId xmlns:p14="http://schemas.microsoft.com/office/powerpoint/2010/main" val="21868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4621-17BA-4B55-8C5B-2DC214B6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between </a:t>
            </a:r>
            <a:br>
              <a:rPr lang="en-US" altLang="ko-KR"/>
            </a:br>
            <a:r>
              <a:rPr lang="en-US" altLang="ko-KR"/>
              <a:t>SMT-solver vs. SAT-solver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D958B-6244-4787-9A65-4308E58F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85C56-3DEB-4BE0-AD4E-D3862533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DF3851-18DC-474E-9C5E-3E9AD177F6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Pros of a SMT-solver:</a:t>
            </a:r>
          </a:p>
          <a:p>
            <a:pPr lvl="1"/>
            <a:r>
              <a:rPr lang="en-US" altLang="ko-KR"/>
              <a:t>it can utilize </a:t>
            </a:r>
            <a:r>
              <a:rPr lang="en-US" altLang="ko-KR" b="1"/>
              <a:t>high-level structural information </a:t>
            </a:r>
            <a:r>
              <a:rPr lang="en-US" altLang="ko-KR"/>
              <a:t>of a target SMT formula, which will be removed in a low-level SAT formula</a:t>
            </a:r>
          </a:p>
          <a:p>
            <a:pPr lvl="2"/>
            <a:r>
              <a:rPr lang="en-US" altLang="ko-KR"/>
              <a:t>Ex.   a * (b * c) == (a * b) *c</a:t>
            </a:r>
          </a:p>
          <a:p>
            <a:r>
              <a:rPr lang="en-US" altLang="ko-KR"/>
              <a:t>Pros of a SAT-solver:</a:t>
            </a:r>
          </a:p>
          <a:p>
            <a:pPr lvl="1"/>
            <a:r>
              <a:rPr lang="en-US" altLang="ko-KR"/>
              <a:t>it has been researched for more than 60 years and achieved practical strength and reliability</a:t>
            </a:r>
          </a:p>
          <a:p>
            <a:pPr lvl="2"/>
            <a:r>
              <a:rPr lang="en-US" altLang="ko-KR"/>
              <a:t>CBMC still uses MiniSAT SAT solver as a default solver.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of SMT Solvers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17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68433"/>
            <a:ext cx="9144000" cy="472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71736" y="5857892"/>
            <a:ext cx="639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Quoted from “SMT-Based Bounded Model Checking for </a:t>
            </a:r>
            <a:br>
              <a:rPr lang="en-US" i="1" dirty="0"/>
            </a:br>
            <a:r>
              <a:rPr lang="en-US" i="1" dirty="0"/>
              <a:t>Embedded ANSI-C Software“ by </a:t>
            </a:r>
            <a:r>
              <a:rPr lang="en-US" i="1" dirty="0" err="1"/>
              <a:t>L.Cordeiro</a:t>
            </a:r>
            <a:r>
              <a:rPr lang="en-US" i="1" dirty="0"/>
              <a:t>, et al ASE 2009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between </a:t>
            </a:r>
            <a:br>
              <a:rPr lang="en-US" dirty="0"/>
            </a:br>
            <a:r>
              <a:rPr lang="en-US" dirty="0"/>
              <a:t>CBMC and SMT-CBMC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18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8202"/>
            <a:ext cx="8358246" cy="549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320516" y="6606564"/>
            <a:ext cx="571504" cy="214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168972" y="6587140"/>
            <a:ext cx="571504" cy="214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4357686" y="428625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7215206" y="428628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357686" y="464347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215206" y="464344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4357686" y="564360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357686" y="407194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357686" y="307181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7143768" y="3071810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7215206" y="4071966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215206" y="5643602"/>
            <a:ext cx="571504" cy="214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DE73-8B55-4261-A4C5-CE3C8FC5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5E13A-01BD-41DC-B654-6E78A711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67DD3-97BA-4E3A-A80E-ECAF7A6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3DABFA-01B2-4CB6-9C1E-BCFD29DBC4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568952" cy="5214974"/>
          </a:xfrm>
        </p:spPr>
        <p:txBody>
          <a:bodyPr>
            <a:noAutofit/>
          </a:bodyPr>
          <a:lstStyle/>
          <a:p>
            <a:r>
              <a:rPr lang="en-US" altLang="ko-KR" sz="2400"/>
              <a:t>How to convert the following C code into a logic formula to automatically solve by using a SMT (Satisfiability Modulo Theory) solver?</a:t>
            </a:r>
          </a:p>
          <a:p>
            <a:pPr marL="0" indent="0">
              <a:buNone/>
            </a:pP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altLang="ko-KR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x*y + 3.14 * a[i]&lt;&lt;2 &gt; x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1. There exist various SMT theories w/ different pros and cons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- There exists tradeoff between expressibility and computational complexity </a:t>
            </a:r>
          </a:p>
          <a:p>
            <a:pPr marL="0" indent="0">
              <a:buNone/>
            </a:pPr>
            <a:endParaRPr lang="en-US" altLang="ko-K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2. Which SMT solver do you use?  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a) LIA (linear integer arithmetic) solver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b) AUFLIA  (Array w/ Uninterpreted Func. and Linear Integer Arithmetic)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c) AUFLIRA  (Array w/ Uninter. Func. and Linear Integer Real Arithmetic)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d) BV (Bit Vector)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>
                <a:cs typeface="Calibri" panose="020F0502020204030204" pitchFamily="34" charset="0"/>
              </a:rPr>
              <a:t>2. Based on your choice of SMT solver, how to convert the C code into a logic formula? </a:t>
            </a:r>
          </a:p>
        </p:txBody>
      </p:sp>
    </p:spTree>
    <p:extLst>
      <p:ext uri="{BB962C8B-B14F-4D97-AF65-F5344CB8AC3E}">
        <p14:creationId xmlns:p14="http://schemas.microsoft.com/office/powerpoint/2010/main" val="24955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2CA9-F6A6-4FA8-9B1E-67212AE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4FA7A-F5E8-4E7B-A9B4-C4C41D5D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C2C76-EBEB-4C69-B717-26A5EB1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3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088E5-C2AA-419D-9E23-24CBBF76CE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A0F1E8D-97BE-4AC7-8018-EE89BB74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1140" cy="684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C4599CE7-190C-419C-BEFA-287054A56E3A}"/>
              </a:ext>
            </a:extLst>
          </p:cNvPr>
          <p:cNvSpPr txBox="1">
            <a:spLocks/>
          </p:cNvSpPr>
          <p:nvPr/>
        </p:nvSpPr>
        <p:spPr>
          <a:xfrm>
            <a:off x="4572000" y="5999553"/>
            <a:ext cx="4572000" cy="8572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i="1"/>
              <a:t>Slides from the original slides from CS156 by Prof. Z.Manna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906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7F78D-0BEC-47C2-BC93-4249EE7BB6A3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569325" cy="955675"/>
          </a:xfrm>
        </p:spPr>
        <p:txBody>
          <a:bodyPr/>
          <a:lstStyle/>
          <a:p>
            <a:r>
              <a:rPr lang="en-US"/>
              <a:t>Tradeoff: expressiveness/computational hardness.</a:t>
            </a:r>
            <a:r>
              <a:rPr lang="en-US" sz="280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we are given theories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mi10" pitchFamily="34" charset="0"/>
                <a:sym typeface="MT Extra" pitchFamily="18" charset="2"/>
              </a:rPr>
              <a:t>…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Á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331913" y="4005263"/>
            <a:ext cx="4679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487988" y="4098925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More expressive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11188" y="41513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Easier to decide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427538" y="29972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27538" y="5734050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Undecidable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348038" y="5734050"/>
            <a:ext cx="1020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Decidable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190625" y="2997200"/>
            <a:ext cx="2768600" cy="2592388"/>
            <a:chOff x="750" y="1888"/>
            <a:chExt cx="1744" cy="1633"/>
          </a:xfrm>
        </p:grpSpPr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610" y="1888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610" y="3114"/>
              <a:ext cx="8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(exponential)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750" y="3114"/>
              <a:ext cx="8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(polynomial)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555875" y="3219450"/>
            <a:ext cx="1887538" cy="641350"/>
            <a:chOff x="1610" y="1992"/>
            <a:chExt cx="1189" cy="404"/>
          </a:xfrm>
        </p:grpSpPr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610" y="220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791" y="1992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Computational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Challenge!</a:t>
              </a:r>
            </a:p>
          </p:txBody>
        </p:sp>
      </p:grp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651500" y="3429000"/>
            <a:ext cx="63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58888" y="3429000"/>
            <a:ext cx="633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DE944-D783-4486-A5C3-6292F28926DD}"/>
              </a:ext>
            </a:extLst>
          </p:cNvPr>
          <p:cNvSpPr txBox="1"/>
          <p:nvPr/>
        </p:nvSpPr>
        <p:spPr>
          <a:xfrm>
            <a:off x="2791920" y="6165304"/>
            <a:ext cx="674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the slides for the </a:t>
            </a:r>
            <a:r>
              <a:rPr lang="en-US" i="1"/>
              <a:t>book “</a:t>
            </a:r>
            <a:r>
              <a:rPr lang="en-US" i="1" dirty="0"/>
              <a:t>Decision procedures” </a:t>
            </a:r>
          </a:p>
          <a:p>
            <a:r>
              <a:rPr lang="en-US" i="1" dirty="0"/>
              <a:t>by </a:t>
            </a:r>
            <a:r>
              <a:rPr lang="en-US" i="1" dirty="0" err="1"/>
              <a:t>D.Kroening</a:t>
            </a:r>
            <a:r>
              <a:rPr lang="en-US" i="1" dirty="0"/>
              <a:t> and </a:t>
            </a:r>
            <a:r>
              <a:rPr lang="en-US" i="1" dirty="0" err="1"/>
              <a:t>O.Strichman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Theories (SMT-Lib v2)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1214422"/>
            <a:ext cx="8749636" cy="5214974"/>
          </a:xfrm>
        </p:spPr>
        <p:txBody>
          <a:bodyPr>
            <a:noAutofit/>
          </a:bodyPr>
          <a:lstStyle/>
          <a:p>
            <a:r>
              <a:rPr lang="en-US" sz="2400" b="1" dirty="0" err="1">
                <a:hlinkClick r:id="rId2" action="ppaction://hlinkfile"/>
              </a:rPr>
              <a:t>ArraysEx</a:t>
            </a:r>
            <a:endParaRPr lang="en-US" sz="2400" b="1" dirty="0"/>
          </a:p>
          <a:p>
            <a:pPr lvl="1"/>
            <a:r>
              <a:rPr lang="en-US" sz="2000" dirty="0"/>
              <a:t>Functional arrays with extensionality. </a:t>
            </a:r>
          </a:p>
          <a:p>
            <a:r>
              <a:rPr lang="en-US" sz="2400" b="1" dirty="0" err="1">
                <a:hlinkClick r:id="rId3" action="ppaction://hlinkfile"/>
              </a:rPr>
              <a:t>Fixed_Size_BitVectors</a:t>
            </a:r>
            <a:endParaRPr lang="en-US" sz="2400" b="1" dirty="0"/>
          </a:p>
          <a:p>
            <a:pPr lvl="1"/>
            <a:r>
              <a:rPr lang="en-US" sz="2000" dirty="0"/>
              <a:t>Bit vectors with arbitrary size. </a:t>
            </a:r>
          </a:p>
          <a:p>
            <a:r>
              <a:rPr lang="en-US" sz="2400" b="1" dirty="0"/>
              <a:t>Core</a:t>
            </a:r>
          </a:p>
          <a:p>
            <a:pPr lvl="1"/>
            <a:r>
              <a:rPr lang="en-US" sz="2000" dirty="0"/>
              <a:t>Core theory, defining the basic Boolean operators</a:t>
            </a:r>
          </a:p>
          <a:p>
            <a:r>
              <a:rPr lang="en-US" sz="2400" b="1" dirty="0" err="1">
                <a:hlinkClick r:id="rId4" action="ppaction://hlinkfile"/>
              </a:rPr>
              <a:t>Ints</a:t>
            </a:r>
            <a:r>
              <a:rPr lang="en-US" sz="2400" b="1" dirty="0">
                <a:hlinkClick r:id="rId4" action="ppaction://hlinkfile"/>
              </a:rPr>
              <a:t> </a:t>
            </a:r>
            <a:endParaRPr lang="en-US" sz="2400" b="1" dirty="0"/>
          </a:p>
          <a:p>
            <a:pPr lvl="1"/>
            <a:r>
              <a:rPr lang="en-US" sz="2000" dirty="0"/>
              <a:t>Integer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5" action="ppaction://hlinkfile"/>
              </a:rPr>
              <a:t>Reals</a:t>
            </a:r>
            <a:endParaRPr lang="en-US" altLang="ko-KR" sz="2400" b="1" dirty="0">
              <a:hlinkClick r:id="rId5" action="ppaction://hlinkfile"/>
            </a:endParaRPr>
          </a:p>
          <a:p>
            <a:pPr lvl="1">
              <a:defRPr/>
            </a:pPr>
            <a:r>
              <a:rPr lang="en-US" altLang="ko-KR" sz="2000" dirty="0"/>
              <a:t>Real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6" action="ppaction://hlinkfile"/>
              </a:rPr>
              <a:t>Reals_Ints</a:t>
            </a:r>
            <a:r>
              <a:rPr lang="en-US" altLang="ko-KR" sz="2400" b="1" dirty="0">
                <a:hlinkClick r:id="rId6" action="ppaction://hlinkfile"/>
              </a:rPr>
              <a:t> </a:t>
            </a:r>
            <a:endParaRPr lang="en-US" altLang="ko-KR" sz="2400" b="1" dirty="0"/>
          </a:p>
          <a:p>
            <a:pPr lvl="1">
              <a:defRPr/>
            </a:pPr>
            <a:r>
              <a:rPr lang="en-US" altLang="ko-KR" sz="2000" dirty="0"/>
              <a:t>Real and integer numbers.</a:t>
            </a:r>
            <a:br>
              <a:rPr lang="en-US" sz="2400" dirty="0"/>
            </a:b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Supported </a:t>
            </a:r>
            <a:r>
              <a:rPr lang="en-US" altLang="ko-KR" dirty="0" err="1"/>
              <a:t>Sublogics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>
                <a:hlinkClick r:id="rId2" action="ppaction://hlinkfile"/>
              </a:rPr>
              <a:t>AUFLIA: </a:t>
            </a:r>
            <a:r>
              <a:rPr lang="en-US" altLang="ko-KR" sz="1200" dirty="0"/>
              <a:t>Closed formulas over the theory of linear integer arithmetic and arrays extended with free sort and function symbols but restricted to arrays with integer indices and values. </a:t>
            </a:r>
            <a:br>
              <a:rPr lang="en-US" altLang="ko-KR" sz="1200" dirty="0"/>
            </a:br>
            <a:r>
              <a:rPr lang="en-US" altLang="ko-KR" sz="1200" b="1" dirty="0">
                <a:hlinkClick r:id="rId3" action="ppaction://hlinkfile"/>
              </a:rPr>
              <a:t>AUFLIRA: </a:t>
            </a:r>
            <a:r>
              <a:rPr lang="en-US" altLang="ko-KR" sz="1200" dirty="0"/>
              <a:t>Closed linear formulas with free sort and function symbols over one- and two-</a:t>
            </a:r>
            <a:r>
              <a:rPr lang="en-US" altLang="ko-KR" sz="1200" dirty="0" err="1"/>
              <a:t>dimentional</a:t>
            </a:r>
            <a:r>
              <a:rPr lang="en-US" altLang="ko-KR" sz="1200" dirty="0"/>
              <a:t>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4" action="ppaction://hlinkfile"/>
              </a:rPr>
              <a:t>AUFNIRA: </a:t>
            </a:r>
            <a:r>
              <a:rPr lang="en-US" altLang="ko-KR" sz="1200" dirty="0"/>
              <a:t>Closed formulas with free function and predicate symbols over a theory of arrays of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5" action="ppaction://hlinkfile"/>
              </a:rPr>
              <a:t>LRA: </a:t>
            </a:r>
            <a:r>
              <a:rPr lang="en-US" altLang="ko-KR" sz="1200" dirty="0"/>
              <a:t>Closed linear formulas in linear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6" action="ppaction://hlinkfile"/>
              </a:rPr>
              <a:t>QF_ABV: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arrays. </a:t>
            </a:r>
            <a:br>
              <a:rPr lang="en-US" altLang="ko-KR" sz="1200" dirty="0"/>
            </a:br>
            <a:r>
              <a:rPr lang="en-US" altLang="ko-KR" sz="1200" b="1" dirty="0">
                <a:hlinkClick r:id="rId7" action="ppaction://hlinkfile"/>
              </a:rPr>
              <a:t>QF_AUFBV: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8" action="ppaction://hlinkfile"/>
              </a:rPr>
              <a:t>QF_AUFLIA: </a:t>
            </a:r>
            <a:r>
              <a:rPr lang="en-US" altLang="ko-KR" sz="1200" dirty="0"/>
              <a:t>Closed quantifier-free linear formulas over the theory of integer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9" action="ppaction://hlinkfile"/>
              </a:rPr>
              <a:t>QF_AX: </a:t>
            </a:r>
            <a:r>
              <a:rPr lang="en-US" altLang="ko-KR" sz="1200" dirty="0"/>
              <a:t>Closed quantifier-free formulas over the theory of arrays with extensionality. </a:t>
            </a:r>
            <a:br>
              <a:rPr lang="en-US" altLang="ko-KR" sz="1200" dirty="0"/>
            </a:br>
            <a:r>
              <a:rPr lang="en-US" altLang="ko-KR" sz="1200" b="1" dirty="0">
                <a:hlinkClick r:id="rId10" action="ppaction://hlinkfile"/>
              </a:rPr>
              <a:t>QF_BV: </a:t>
            </a:r>
            <a:r>
              <a:rPr lang="en-US" altLang="ko-KR" sz="1200" dirty="0"/>
              <a:t>Closed quantifier-free formulas over the theory of fixed-size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b="1" dirty="0">
                <a:hlinkClick r:id="rId11" action="ppaction://hlinkfile"/>
              </a:rPr>
              <a:t>QF_IDL: </a:t>
            </a:r>
            <a:r>
              <a:rPr lang="en-US" altLang="ko-KR" sz="1200" dirty="0"/>
              <a:t>Difference Logic over the integers.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integer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an integer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2" action="ppaction://hlinkfile"/>
              </a:rPr>
              <a:t>QF_LIA: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integer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3" action="ppaction://hlinkfile"/>
              </a:rPr>
              <a:t>QF_LRA: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real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4" action="ppaction://hlinkfile"/>
              </a:rPr>
              <a:t>QF_NIA: </a:t>
            </a:r>
            <a:r>
              <a:rPr lang="en-US" altLang="ko-KR" sz="1200" dirty="0"/>
              <a:t>Quantifier-free integer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5" action="ppaction://hlinkfile"/>
              </a:rPr>
              <a:t>QF_NRA: </a:t>
            </a:r>
            <a:r>
              <a:rPr lang="en-US" altLang="ko-KR" sz="1200" dirty="0"/>
              <a:t>Quantifier-free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6" action="ppaction://hlinkfile"/>
              </a:rPr>
              <a:t>QF_RDL: </a:t>
            </a:r>
            <a:r>
              <a:rPr lang="en-US" altLang="ko-KR" sz="1200" dirty="0"/>
              <a:t>Difference Logic over the </a:t>
            </a:r>
            <a:r>
              <a:rPr lang="en-US" altLang="ko-KR" sz="1200" dirty="0" err="1"/>
              <a:t>reals</a:t>
            </a:r>
            <a:r>
              <a:rPr lang="en-US" altLang="ko-KR" sz="1200" dirty="0"/>
              <a:t>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real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 rational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7" action="ppaction://hlinkfile"/>
              </a:rPr>
              <a:t>QF_UF: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built over a signature of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(i.e., free)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8" action="ppaction://hlinkfile"/>
              </a:rPr>
              <a:t>QF_UFBV: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over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function and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9" action="ppaction://hlinkfile"/>
              </a:rPr>
              <a:t>QF_UFIDL: </a:t>
            </a:r>
            <a:r>
              <a:rPr lang="en-US" altLang="ko-KR" sz="1200" dirty="0"/>
              <a:t>Difference Logic over the integers (in essence) but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0" action="ppaction://hlinkfile"/>
              </a:rPr>
              <a:t>QF_UFLIA: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1" action="ppaction://hlinkfile"/>
              </a:rPr>
              <a:t>QF_UFLRA: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2" action="ppaction://hlinkfile"/>
              </a:rPr>
              <a:t>QF_UFNRA: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3" action="ppaction://hlinkfile"/>
              </a:rPr>
              <a:t>UFLRA: </a:t>
            </a:r>
            <a:r>
              <a:rPr lang="en-US" altLang="ko-KR" sz="1200" dirty="0"/>
              <a:t>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4" action="ppaction://hlinkfile"/>
              </a:rPr>
              <a:t>UFNIA: </a:t>
            </a:r>
            <a:r>
              <a:rPr lang="en-US" altLang="ko-KR" sz="1200" dirty="0"/>
              <a:t>Non-linear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55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7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14282" y="1214422"/>
            <a:ext cx="5000659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Arrays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>
                <a:solidFill>
                  <a:srgbClr val="FF0000"/>
                </a:solidFill>
              </a:rPr>
              <a:t>sorts</a:t>
            </a:r>
            <a:r>
              <a:rPr lang="en-US" sz="1400" dirty="0"/>
              <a:t> (Index Element Array)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select</a:t>
            </a:r>
            <a:r>
              <a:rPr lang="en-US" sz="1400" dirty="0"/>
              <a:t> Array Index Element) </a:t>
            </a:r>
          </a:p>
          <a:p>
            <a:pPr>
              <a:buNone/>
            </a:pPr>
            <a:r>
              <a:rPr lang="en-US" sz="1400" dirty="0"/>
              <a:t>            (</a:t>
            </a:r>
            <a:r>
              <a:rPr lang="en-US" sz="1400" dirty="0">
                <a:solidFill>
                  <a:srgbClr val="FF0000"/>
                </a:solidFill>
              </a:rPr>
              <a:t>store</a:t>
            </a:r>
            <a:r>
              <a:rPr lang="en-US" sz="1400" dirty="0"/>
              <a:t> Array Index Element Array))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without extensionality.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 "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:axioms  (</a:t>
            </a:r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0000"/>
                </a:solidFill>
              </a:rPr>
              <a:t>?a</a:t>
            </a:r>
            <a:r>
              <a:rPr lang="en-US" sz="1400" dirty="0"/>
              <a:t> Array) (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Index) (</a:t>
            </a:r>
            <a:r>
              <a:rPr lang="en-US" sz="1400" dirty="0">
                <a:solidFill>
                  <a:srgbClr val="FF0000"/>
                </a:solidFill>
              </a:rPr>
              <a:t>?e</a:t>
            </a:r>
            <a:r>
              <a:rPr lang="en-US" sz="1400" dirty="0"/>
              <a:t> Element)</a:t>
            </a:r>
          </a:p>
          <a:p>
            <a:pPr>
              <a:buNone/>
            </a:pPr>
            <a:r>
              <a:rPr lang="en-US" sz="1400" dirty="0"/>
              <a:t>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</a:t>
            </a:r>
            <a:r>
              <a:rPr lang="en-US" sz="1400" dirty="0" err="1"/>
              <a:t>i</a:t>
            </a:r>
            <a:r>
              <a:rPr lang="en-US" sz="1400" dirty="0"/>
              <a:t>) ?e))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(?a Array) (?</a:t>
            </a:r>
            <a:r>
              <a:rPr lang="en-US" sz="1400" dirty="0" err="1"/>
              <a:t>i</a:t>
            </a:r>
            <a:r>
              <a:rPr lang="en-US" sz="1400" dirty="0"/>
              <a:t> Index) (?j Index) (?e Element) </a:t>
            </a:r>
          </a:p>
          <a:p>
            <a:pPr>
              <a:buNone/>
            </a:pPr>
            <a:r>
              <a:rPr lang="en-US" sz="1400" dirty="0"/>
              <a:t>     (or (= ?</a:t>
            </a:r>
            <a:r>
              <a:rPr lang="en-US" sz="1400" dirty="0" err="1"/>
              <a:t>i</a:t>
            </a:r>
            <a:r>
              <a:rPr lang="en-US" sz="1400" dirty="0"/>
              <a:t> ?j) </a:t>
            </a:r>
          </a:p>
          <a:p>
            <a:pPr>
              <a:buNone/>
            </a:pPr>
            <a:r>
              <a:rPr lang="en-US" sz="1400" dirty="0"/>
              <a:t>      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?j)  (select ?a ?j))))</a:t>
            </a:r>
          </a:p>
          <a:p>
            <a:pPr>
              <a:buNone/>
            </a:pPr>
            <a:r>
              <a:rPr lang="en-US" sz="1400" dirty="0"/>
              <a:t> )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500694" y="1142984"/>
            <a:ext cx="3429024" cy="5214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"It is not difficult to prove that the two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axioms above are logically equivalent to the following \"McCarthy axiom\":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(?a Array) (?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latin typeface="Calibri" pitchFamily="34" charset="0"/>
              </a:rPr>
              <a:t>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(= (select (store ?a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(=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?e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Such an axiom appeared in the following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paper: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Correctness of a Compiler for Arithmetic Expressions,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by John McCarthy and James Painter,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available at http://www-formal.stanford.edu/jmc/mcpain.html.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2976" y="2285992"/>
            <a:ext cx="3429023" cy="523220"/>
            <a:chOff x="1142976" y="1988098"/>
            <a:chExt cx="342902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functions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rot="10800000" flipV="1">
              <a:off x="1142976" y="2285991"/>
              <a:ext cx="2214578" cy="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714348" y="1714488"/>
            <a:ext cx="3509985" cy="523220"/>
            <a:chOff x="998350" y="1988098"/>
            <a:chExt cx="3573649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data types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rot="10800000" flipV="1">
              <a:off x="998350" y="2214552"/>
              <a:ext cx="2359205" cy="130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142976" y="4000504"/>
            <a:ext cx="3062311" cy="523220"/>
            <a:chOff x="1066549" y="1988098"/>
            <a:chExt cx="3276170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Bounded variables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10800000" flipV="1">
              <a:off x="1066549" y="2285990"/>
              <a:ext cx="2291006" cy="59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26912" y="5643580"/>
            <a:ext cx="920854" cy="857254"/>
            <a:chOff x="3357556" y="1654064"/>
            <a:chExt cx="985163" cy="857254"/>
          </a:xfrm>
        </p:grpSpPr>
        <p:sp>
          <p:nvSpPr>
            <p:cNvPr id="23" name="TextBox 22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Prefix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operator 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6200000" flipV="1">
              <a:off x="3437731" y="1804969"/>
              <a:ext cx="334034" cy="3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14876" y="3071810"/>
            <a:ext cx="1500198" cy="523220"/>
            <a:chOff x="2669711" y="1654064"/>
            <a:chExt cx="1604966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2669711" y="1654064"/>
              <a:ext cx="1528539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If-then-else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term construct </a:t>
              </a:r>
            </a:p>
          </p:txBody>
        </p:sp>
        <p:cxnSp>
          <p:nvCxnSpPr>
            <p:cNvPr id="33" name="직선 화살표 연결선 32"/>
            <p:cNvCxnSpPr>
              <a:stCxn id="32" idx="3"/>
            </p:cNvCxnSpPr>
            <p:nvPr/>
          </p:nvCxnSpPr>
          <p:spPr>
            <a:xfrm flipV="1">
              <a:off x="4198250" y="1796942"/>
              <a:ext cx="76427" cy="118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 w/ </a:t>
            </a:r>
            <a:r>
              <a:rPr lang="en-US" dirty="0" err="1"/>
              <a:t>Extensionability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8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71407" y="1285860"/>
            <a:ext cx="4572032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ArraysEx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:updated {28/10/05}</a:t>
            </a:r>
          </a:p>
          <a:p>
            <a:pPr>
              <a:buNone/>
            </a:pPr>
            <a:r>
              <a:rPr lang="en-US" sz="1400" dirty="0"/>
              <a:t> :history {</a:t>
            </a:r>
          </a:p>
          <a:p>
            <a:pPr>
              <a:buNone/>
            </a:pPr>
            <a:r>
              <a:rPr lang="en-US" sz="1400" dirty="0"/>
              <a:t>  Bug fix in the third axiom, pointed out by Robert </a:t>
            </a:r>
          </a:p>
          <a:p>
            <a:pPr>
              <a:buNone/>
            </a:pPr>
            <a:r>
              <a:rPr lang="en-US" sz="1400" dirty="0"/>
              <a:t>  </a:t>
            </a:r>
            <a:r>
              <a:rPr lang="en-US" sz="1400" dirty="0" err="1"/>
              <a:t>Nieuwenhuis</a:t>
            </a:r>
            <a:r>
              <a:rPr lang="en-US" sz="1400" dirty="0"/>
              <a:t>:</a:t>
            </a:r>
          </a:p>
          <a:p>
            <a:pPr>
              <a:buNone/>
            </a:pPr>
            <a:r>
              <a:rPr lang="en-US" sz="1400" dirty="0"/>
              <a:t>  The scope of '</a:t>
            </a:r>
            <a:r>
              <a:rPr lang="en-US" sz="1400" dirty="0" err="1"/>
              <a:t>forall</a:t>
            </a:r>
            <a:r>
              <a:rPr lang="en-US" sz="1400" dirty="0"/>
              <a:t> (?</a:t>
            </a:r>
            <a:r>
              <a:rPr lang="en-US" sz="1400" dirty="0" err="1"/>
              <a:t>i</a:t>
            </a:r>
            <a:r>
              <a:rPr lang="en-US" sz="1400" dirty="0"/>
              <a:t> Index)' was the whole implication</a:t>
            </a:r>
          </a:p>
          <a:p>
            <a:pPr>
              <a:buNone/>
            </a:pPr>
            <a:r>
              <a:rPr lang="en-US" sz="1400" dirty="0"/>
              <a:t>  instead of just the premise of the implication.</a:t>
            </a:r>
          </a:p>
          <a:p>
            <a:pPr>
              <a:buNone/>
            </a:pPr>
            <a:r>
              <a:rPr lang="en-US" sz="1400" dirty="0"/>
              <a:t>  }</a:t>
            </a:r>
          </a:p>
          <a:p>
            <a:pPr>
              <a:buNone/>
            </a:pPr>
            <a:r>
              <a:rPr lang="en-US" sz="1400" dirty="0"/>
              <a:t> :sorts (Index Element Array)</a:t>
            </a:r>
          </a:p>
          <a:p>
            <a:pPr>
              <a:buNone/>
            </a:pPr>
            <a:r>
              <a:rPr lang="en-US" sz="1400" dirty="0"/>
              <a:t> :funs ((select Array Index Element)</a:t>
            </a:r>
          </a:p>
          <a:p>
            <a:pPr>
              <a:buNone/>
            </a:pPr>
            <a:r>
              <a:rPr lang="en-US" sz="1400" dirty="0"/>
              <a:t>            (store Array Index Element Array))</a:t>
            </a:r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</a:t>
            </a:r>
            <a:r>
              <a:rPr lang="en-US" sz="1400" dirty="0">
                <a:solidFill>
                  <a:srgbClr val="FF0000"/>
                </a:solidFill>
              </a:rPr>
              <a:t>with extensionality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</a:t>
            </a:r>
          </a:p>
          <a:p>
            <a:pPr>
              <a:buNone/>
            </a:pPr>
            <a:r>
              <a:rPr lang="en-US" sz="1400" dirty="0"/>
              <a:t> “</a:t>
            </a:r>
          </a:p>
        </p:txBody>
      </p:sp>
      <p:sp>
        <p:nvSpPr>
          <p:cNvPr id="22" name="내용 개체 틀 4"/>
          <p:cNvSpPr txBox="1">
            <a:spLocks/>
          </p:cNvSpPr>
          <p:nvPr/>
        </p:nvSpPr>
        <p:spPr>
          <a:xfrm>
            <a:off x="4643439" y="1000108"/>
            <a:ext cx="4357717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:axioms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(?e Element)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?e))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(or (=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(?b Array)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(implies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(= (select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(select ?b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)))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(= ?a ?b)))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:notes "This theory extends the theory Arrays with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 axiom stating that any two arrays with the same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elements are in fact the same array. " 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Integer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1" y="857232"/>
            <a:ext cx="407196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Ints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:sorts 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:notes </a:t>
            </a:r>
          </a:p>
          <a:p>
            <a:pPr>
              <a:buNone/>
            </a:pPr>
            <a:r>
              <a:rPr lang="en-US" sz="1400" dirty="0"/>
              <a:t> "The (unsupported) annotations of the function/predicate symbols have</a:t>
            </a:r>
          </a:p>
          <a:p>
            <a:pPr>
              <a:buNone/>
            </a:pPr>
            <a:r>
              <a:rPr lang="en-US" sz="1400" dirty="0"/>
              <a:t>  the following meaning: </a:t>
            </a:r>
          </a:p>
          <a:p>
            <a:pPr>
              <a:buNone/>
            </a:pPr>
            <a:r>
              <a:rPr lang="en-US" sz="1400" dirty="0"/>
              <a:t>    attribute | possible value | meaning </a:t>
            </a:r>
          </a:p>
          <a:p>
            <a:pPr>
              <a:buNone/>
            </a:pPr>
            <a:r>
              <a:rPr lang="en-US" sz="1400" dirty="0"/>
              <a:t>  -------------------------------------------------------</a:t>
            </a:r>
          </a:p>
          <a:p>
            <a:pPr>
              <a:buNone/>
            </a:pPr>
            <a:r>
              <a:rPr lang="en-US" sz="1400" dirty="0"/>
              <a:t>  :assoc           //          the symbol is associative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comm</a:t>
            </a:r>
            <a:r>
              <a:rPr lang="en-US" sz="1400" dirty="0"/>
              <a:t>            //          the symbol is commutative</a:t>
            </a:r>
          </a:p>
          <a:p>
            <a:pPr>
              <a:buNone/>
            </a:pPr>
            <a:r>
              <a:rPr lang="en-US" sz="1400" dirty="0"/>
              <a:t>  :unit       a constant  </a:t>
            </a:r>
          </a:p>
          <a:p>
            <a:pPr>
              <a:buNone/>
            </a:pPr>
            <a:r>
              <a:rPr lang="en-US" sz="1400" dirty="0"/>
              <a:t>  :trans           //          the symbol is transitive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refl</a:t>
            </a:r>
            <a:r>
              <a:rPr lang="en-US" sz="1400" dirty="0"/>
              <a:t>            //          the symbol is reflexive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irref</a:t>
            </a:r>
            <a:r>
              <a:rPr lang="en-US" sz="1400" dirty="0"/>
              <a:t>           //          the symbol is </a:t>
            </a:r>
            <a:r>
              <a:rPr lang="en-US" sz="1400" dirty="0" err="1"/>
              <a:t>irreflexive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antisym</a:t>
            </a:r>
            <a:r>
              <a:rPr lang="en-US" sz="1400" dirty="0"/>
              <a:t>         //          the symbol is </a:t>
            </a:r>
            <a:r>
              <a:rPr lang="en-US" sz="1400" dirty="0" err="1"/>
              <a:t>antisymmetric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"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~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    ; unary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; binary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+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{0})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{1})   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786314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preds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:definition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"This is the first-order theory of the integers, that is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the set of all the first-order sentences over the given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signature that are true in the structure of the integer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numbers interpreting the signature's symbols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obvious way (with ~ denoting the negation and -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subtraction functions).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"Note that this theory 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(recursively)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axiomatizable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 a first-order logic such as SMT-LIB's underlying logic.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That is why the theory is defined semantically.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3837</Words>
  <Application>Microsoft Office PowerPoint</Application>
  <PresentationFormat>화면 슬라이드 쇼(4:3)</PresentationFormat>
  <Paragraphs>421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Microsoft Sans Serif</vt:lpstr>
      <vt:lpstr>cmmi10</vt:lpstr>
      <vt:lpstr>Times New Roman</vt:lpstr>
      <vt:lpstr>cmsy10</vt:lpstr>
      <vt:lpstr>Wingdings</vt:lpstr>
      <vt:lpstr>Courier New</vt:lpstr>
      <vt:lpstr>MT Extra</vt:lpstr>
      <vt:lpstr>Garamond</vt:lpstr>
      <vt:lpstr>Calibri</vt:lpstr>
      <vt:lpstr>Arial</vt:lpstr>
      <vt:lpstr>맑은 고딕</vt:lpstr>
      <vt:lpstr>Office 테마</vt:lpstr>
      <vt:lpstr>Edge</vt:lpstr>
      <vt:lpstr>The Satisfiability Modulo Theories  Library (SMT-LIB)  </vt:lpstr>
      <vt:lpstr>Motivation</vt:lpstr>
      <vt:lpstr>PowerPoint 프레젠테이션</vt:lpstr>
      <vt:lpstr>Tradeoff: expressiveness/computational hardness. </vt:lpstr>
      <vt:lpstr>Supported Theories (SMT-Lib v2)</vt:lpstr>
      <vt:lpstr>Supported Sublogics</vt:lpstr>
      <vt:lpstr>Theory of Arrays</vt:lpstr>
      <vt:lpstr>Theory of Arrays w/ Extensionability</vt:lpstr>
      <vt:lpstr>Theory of Integer</vt:lpstr>
      <vt:lpstr>Example of QF_LIA Benchmark</vt:lpstr>
      <vt:lpstr>Example of QF_UF Benchmark</vt:lpstr>
      <vt:lpstr>Another Example of QF_UF Benchmark</vt:lpstr>
      <vt:lpstr>Example of QF_AUFLIA</vt:lpstr>
      <vt:lpstr>Theory of Fixed_Size_BitVectors[32]</vt:lpstr>
      <vt:lpstr>QF_BV Example</vt:lpstr>
      <vt:lpstr>Comparison between  SMT-solver vs. SAT-solver</vt:lpstr>
      <vt:lpstr>Performance Comparison of SMT Solvers</vt:lpstr>
      <vt:lpstr>Performance Comparison between  CBMC and SMT-CBMC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705</cp:revision>
  <cp:lastPrinted>2012-04-16T23:48:56Z</cp:lastPrinted>
  <dcterms:created xsi:type="dcterms:W3CDTF">2008-08-23T08:36:32Z</dcterms:created>
  <dcterms:modified xsi:type="dcterms:W3CDTF">2022-12-10T05:58:46Z</dcterms:modified>
</cp:coreProperties>
</file>