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59" r:id="rId6"/>
    <p:sldId id="265" r:id="rId7"/>
    <p:sldId id="277" r:id="rId8"/>
    <p:sldId id="260" r:id="rId9"/>
    <p:sldId id="261" r:id="rId10"/>
    <p:sldId id="262" r:id="rId11"/>
    <p:sldId id="263" r:id="rId12"/>
    <p:sldId id="266" r:id="rId13"/>
    <p:sldId id="267" r:id="rId14"/>
    <p:sldId id="270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seok Choi" initials="YC" lastIdx="1" clrIdx="0">
    <p:extLst>
      <p:ext uri="{19B8F6BF-5375-455C-9EA6-DF929625EA0E}">
        <p15:presenceInfo xmlns:p15="http://schemas.microsoft.com/office/powerpoint/2012/main" userId="c76da910a7d2c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72758" autoAdjust="0"/>
  </p:normalViewPr>
  <p:slideViewPr>
    <p:cSldViewPr snapToGrid="0">
      <p:cViewPr varScale="1">
        <p:scale>
          <a:sx n="81" d="100"/>
          <a:sy n="81" d="100"/>
        </p:scale>
        <p:origin x="120" y="2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505C2-B318-4DD8-AAC1-0EA70199C0E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70643-4599-4FD7-B5DE-553D4EF0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cur_location</a:t>
            </a:r>
            <a:r>
              <a:rPr lang="en-US" dirty="0"/>
              <a:t> =&lt;</a:t>
            </a:r>
            <a:r>
              <a:rPr lang="en-US" dirty="0" err="1"/>
              <a:t>COMPILE_TIME_RANDOM</a:t>
            </a:r>
            <a:r>
              <a:rPr lang="en-US" dirty="0"/>
              <a:t>&gt;</a:t>
            </a:r>
          </a:p>
          <a:p>
            <a:r>
              <a:rPr lang="en-US" dirty="0" err="1"/>
              <a:t>shared_mem</a:t>
            </a:r>
            <a:r>
              <a:rPr lang="en-US" dirty="0"/>
              <a:t>[</a:t>
            </a:r>
            <a:r>
              <a:rPr lang="en-US" dirty="0" err="1"/>
              <a:t>cur_location</a:t>
            </a:r>
            <a:r>
              <a:rPr lang="en-US" dirty="0"/>
              <a:t> ^ </a:t>
            </a:r>
            <a:r>
              <a:rPr lang="en-US" dirty="0" err="1"/>
              <a:t>prev_location</a:t>
            </a:r>
            <a:r>
              <a:rPr lang="en-US" dirty="0"/>
              <a:t>]++;</a:t>
            </a:r>
          </a:p>
          <a:p>
            <a:r>
              <a:rPr lang="en-US" dirty="0" err="1"/>
              <a:t>prev_location</a:t>
            </a:r>
            <a:r>
              <a:rPr lang="en-US" dirty="0"/>
              <a:t> = </a:t>
            </a:r>
            <a:r>
              <a:rPr lang="en-US" dirty="0" err="1"/>
              <a:t>cur_location</a:t>
            </a:r>
            <a:r>
              <a:rPr lang="en-US" dirty="0"/>
              <a:t> &gt;&gt;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/>
              <a:t>stage execs</a:t>
            </a:r>
            <a:r>
              <a:rPr lang="en-US" altLang="ko-KR"/>
              <a:t>: exec count progress indicator for the current stage</a:t>
            </a:r>
            <a:endParaRPr lang="en-US" altLang="ko-KR" b="1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cur_location</a:t>
            </a:r>
            <a:r>
              <a:rPr lang="en-US" dirty="0"/>
              <a:t> =&lt;</a:t>
            </a:r>
            <a:r>
              <a:rPr lang="en-US" dirty="0" err="1"/>
              <a:t>COMPILE_TIME_RANDOM</a:t>
            </a:r>
            <a:r>
              <a:rPr lang="en-US" dirty="0"/>
              <a:t>&gt;</a:t>
            </a:r>
          </a:p>
          <a:p>
            <a:r>
              <a:rPr lang="en-US" dirty="0" err="1"/>
              <a:t>shared_mem</a:t>
            </a:r>
            <a:r>
              <a:rPr lang="en-US" dirty="0"/>
              <a:t>[</a:t>
            </a:r>
            <a:r>
              <a:rPr lang="en-US" dirty="0" err="1"/>
              <a:t>cur_location</a:t>
            </a:r>
            <a:r>
              <a:rPr lang="en-US" dirty="0"/>
              <a:t> ^ </a:t>
            </a:r>
            <a:r>
              <a:rPr lang="en-US" dirty="0" err="1"/>
              <a:t>prev_location</a:t>
            </a:r>
            <a:r>
              <a:rPr lang="en-US" dirty="0"/>
              <a:t>]++;</a:t>
            </a:r>
          </a:p>
          <a:p>
            <a:r>
              <a:rPr lang="en-US" dirty="0" err="1"/>
              <a:t>prev_location</a:t>
            </a:r>
            <a:r>
              <a:rPr lang="en-US" dirty="0"/>
              <a:t> = </a:t>
            </a:r>
            <a:r>
              <a:rPr lang="en-US" dirty="0" err="1"/>
              <a:t>cur_location</a:t>
            </a:r>
            <a:r>
              <a:rPr lang="en-US" dirty="0"/>
              <a:t> &gt;&gt;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2DAB-845E-7299-A631-550C2F1E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46CDD-1CD8-AFF0-1AB1-468C1E041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74CE-30DD-469D-002E-FBF02B6D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CA85-2333-4EFA-BA1D-2F4BC85EA7C2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DF1C-2206-F89E-8B4D-74684CA6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232-E6DE-B275-DCA1-671F478C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478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3FA7-1103-400C-C4EC-BD11A4AA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B411F-3D14-E0D1-FDBE-067EFA463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4DC5-716D-0F94-FCC9-6D47EB9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CD86-36D2-4489-AE0B-E5EF5E72DB46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78D6-1D7A-B95B-7FBB-A49B6982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A9BCD-0EF2-B73F-AFDB-BB1ECDA8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97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99A69-E108-1C41-1E3E-1707BFF02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521DC-561E-5553-AA41-AA970F3AC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87F7-19B3-A41C-0C86-FE323C3D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7C5-E792-49A3-A3BC-F34EF494A5E5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1BF4-4E66-8538-01B3-0FC27DCE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FAB1-4790-4F91-5893-EA00902C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837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A4C1-F833-3306-09C7-6BEAB941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52F85-1D4D-3CE5-DEAB-98BD83CE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557FE-D867-8C1B-B31B-E85EB891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42-02C6-4F41-A007-870649569A14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9577-EE3F-C246-F807-B37D9A99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CA20B-37D2-9190-F2D1-F54B4387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8106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2F23-0FD1-FFCE-0EA2-8594D4A7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F4B2B-3A62-F1B3-2CF9-B14119818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9CE9C-001B-2AEF-BDA1-37CD793B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27A-B1BA-4EA2-A526-DD9A68FF2275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A490-AD9D-85DE-A1C9-AA044BB7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EC317-42B9-2D16-DCB0-D8252D6A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08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FC23-4407-8BAC-C64B-5F9631EF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8482-E460-D8AF-1DCE-E06991A41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A704D-CE16-BD32-7297-15A37261D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EB1EC-7D6D-54CC-BB04-C9D2EF58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48-1173-4E96-8123-0745CA0A88E4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5E8F0-9287-FDEE-4401-AB70FD9E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E0A68-E310-21E1-AD5E-5389C38A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40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C123-8F09-F78D-2D88-E822887C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46FD7-4340-F1AD-9344-E84CCED6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D80E-9C13-3599-025A-E6AFF543F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C7919-7F9A-D2A4-BDF9-DA1758C0A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75F26-4972-7543-FE0D-3CC5025D6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532A1-6199-5658-8A7E-5FC7F9B8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18E-6204-4F63-90FF-79A4FB52F815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84EA8-4393-8638-873D-8DBA87A5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1E692-BE31-557A-D58A-68D0B0C1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109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5DE7-C0A1-9A4D-61BD-D13211EA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E3F2F-D33B-15BD-DFD5-92D61271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ABB8-0CFD-4A25-942D-881CD0E24D55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C9C8D-1930-E731-2AE2-4B849FB6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181A1-9316-B838-CB0E-1568F3EC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03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9837C-3489-497A-69CA-D5B908B2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55AC-1C00-41CA-A4CE-A1D7253A02D9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7497E-ADCC-09BE-76AA-04226470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44921-286D-401F-F893-F3618DC3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66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23FB-323C-84C1-FC93-0CF6D8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5C5A-6965-EA0C-653B-31928023F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11A30-B507-7395-5EDA-5FB74D87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3B0D0-4AA4-698E-2967-1C001DD5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79FD-894B-431D-9FE1-9CA775402D00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93CA6-3244-A36C-FF47-2E1EB6B8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575BA-4447-BE72-EEBB-1B415C41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718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6CFE-D4E4-E0E3-2524-AD5E20C0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28FAC-9683-7563-0ADE-0E5F20D2C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68BC-B56E-5C44-D6CB-CDA1B89E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0051-886A-76AF-6FE1-5AF2E0BA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B30-17CC-44C7-A7FC-9626790A6801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CFBAD-4A0B-9707-70C9-0542AFD9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1B59-5E33-9511-26B6-AF1DEE07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051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4420D-D2AA-AF39-E428-E38C452E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0B40-600F-4D17-BC73-0D5089CBB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CD58B-3CDD-AEFF-DEF5-97CBF2E56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B1073-C73E-4966-BD1D-40969F8FB6EA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EBAA-94A8-AEA5-D8A9-2D0B60DD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BED4-4489-0728-6149-39039BD5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367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ytemeta.vip/repo/AFLplusplus/AFLplusplus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bytemeta.vip/repo/AFLplusplus/AFLpluspl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github.com/AFLplusplus/AFLplusplus/blob/stable/docs/afl-fuzz_approach.md#stage-progres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ytemeta.vip/repo/AFLplusplus/AFLplusplus" TargetMode="Externa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ytemeta.vip/repo/AFLplusplus/AFLplusplus" TargetMode="Externa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bytemeta.vip/repo/AFLplusplus/AFLplusplus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AFLplusplus/AFLplusplus" TargetMode="External"/><Relationship Id="rId7" Type="http://schemas.openxmlformats.org/officeDocument/2006/relationships/hyperlink" Target="https://bytemeta.vip/repo/AFLplusplus/AFLpluspl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bytemeta.vip/repo/AFLplusplus/AFLpluspl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FLplusplus/AFLplusplus/blob/stable/docs/fuzzing_in_depth.md#a-selecting-the-best-afl-compiler-for-instrumenting-the-targ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ytemeta.vip/repo/AFLplusplus/AFLplusplus" TargetMode="Externa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ytemeta.vip/repo/AFLplusplus/AFLplusplus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ytemeta.vip/repo/AFLplusplus/AFLplusplus" TargetMode="Externa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9A2A-9E06-46D0-852A-BC5B96575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Fuzzing with AFL++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3F184-678F-3D30-C6F4-D2BBB4591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Moonzoo Kim</a:t>
            </a:r>
          </a:p>
          <a:p>
            <a:r>
              <a:rPr lang="en-US"/>
              <a:t>School of Computing</a:t>
            </a:r>
          </a:p>
          <a:p>
            <a:r>
              <a:rPr lang="en-US"/>
              <a:t>KAIST</a:t>
            </a:r>
            <a:endParaRPr lang="en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256FD-718E-644D-5480-2DB7A297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566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CA02-28B7-84EE-A94B-FDC6CF38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(3/5)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8D93E-1D57-32C5-5AF9-48B68FE3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CBC3B2-7EE4-BC07-EAD4-0357986272CA}"/>
              </a:ext>
            </a:extLst>
          </p:cNvPr>
          <p:cNvSpPr txBox="1"/>
          <p:nvPr/>
        </p:nvSpPr>
        <p:spPr>
          <a:xfrm>
            <a:off x="5429005" y="1941649"/>
            <a:ext cx="60979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3) </a:t>
            </a:r>
            <a:r>
              <a:rPr lang="en-US" sz="2400" b="1" dirty="0"/>
              <a:t>Map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map density</a:t>
            </a:r>
            <a:r>
              <a:rPr lang="en-US" dirty="0"/>
              <a:t>: branch coverage of the current input / accumulated branch coverage of the entire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count coverage</a:t>
            </a:r>
            <a:r>
              <a:rPr lang="en-US" dirty="0"/>
              <a:t>: the variability in tuple </a:t>
            </a:r>
            <a:r>
              <a:rPr lang="en-US"/>
              <a:t>hit counts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1~8 bits/tuple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D0062-AF7C-3DD3-330D-754F2415B39D}"/>
              </a:ext>
            </a:extLst>
          </p:cNvPr>
          <p:cNvSpPr/>
          <p:nvPr/>
        </p:nvSpPr>
        <p:spPr>
          <a:xfrm>
            <a:off x="2978644" y="2909455"/>
            <a:ext cx="2145558" cy="39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6501082-225D-68C0-4E10-30A550910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1D96965-9218-1FA6-F835-5A7CC79D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989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B8C3-DB51-D652-3237-DD340E6A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(4/5)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6346-AB84-29C8-2C4E-E8DA705E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18D11-421B-1AAE-6522-DC45539E7C18}"/>
              </a:ext>
            </a:extLst>
          </p:cNvPr>
          <p:cNvSpPr txBox="1"/>
          <p:nvPr/>
        </p:nvSpPr>
        <p:spPr>
          <a:xfrm>
            <a:off x="5429005" y="1964526"/>
            <a:ext cx="609797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4</a:t>
            </a:r>
            <a:r>
              <a:rPr lang="en-KR" sz="2400" b="1"/>
              <a:t>) </a:t>
            </a:r>
            <a:r>
              <a:rPr lang="en-KR" sz="2400" b="1" dirty="0"/>
              <a:t>Stage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now trying</a:t>
            </a:r>
            <a:r>
              <a:rPr lang="en-KR" dirty="0"/>
              <a:t>:</a:t>
            </a:r>
            <a:r>
              <a:rPr lang="en-KR" b="1" dirty="0"/>
              <a:t> </a:t>
            </a:r>
            <a:r>
              <a:rPr lang="en-KR" dirty="0"/>
              <a:t>current fuzzing stage </a:t>
            </a:r>
            <a:r>
              <a:rPr lang="en-KR" dirty="0">
                <a:hlinkClick r:id="rId4"/>
              </a:rPr>
              <a:t>[stages]</a:t>
            </a:r>
            <a:endParaRPr lang="en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dirty="0"/>
              <a:t>havoc = mutation with random tweaks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total </a:t>
            </a:r>
            <a:r>
              <a:rPr lang="en-US" b="1" dirty="0"/>
              <a:t>execs</a:t>
            </a:r>
            <a:r>
              <a:rPr lang="en-US"/>
              <a:t>: a </a:t>
            </a:r>
            <a:r>
              <a:rPr lang="en-US" dirty="0"/>
              <a:t>global exec counter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exec speed</a:t>
            </a:r>
            <a:r>
              <a:rPr lang="en-US" dirty="0"/>
              <a:t>: current program execution speed</a:t>
            </a:r>
          </a:p>
          <a:p>
            <a:r>
              <a:rPr lang="en-US" sz="2400" b="1"/>
              <a:t>5) </a:t>
            </a:r>
            <a:r>
              <a:rPr lang="en-US" sz="2400" b="1" dirty="0"/>
              <a:t>Findings in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favored items</a:t>
            </a:r>
            <a:r>
              <a:rPr lang="en-US" dirty="0"/>
              <a:t>: # of </a:t>
            </a:r>
            <a:r>
              <a:rPr lang="en-US"/>
              <a:t>favored paths (% of favored paths/corpus count)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edges on</a:t>
            </a:r>
            <a:r>
              <a:rPr lang="en-US" dirty="0"/>
              <a:t>: # of </a:t>
            </a:r>
            <a:r>
              <a:rPr lang="en-US"/>
              <a:t>test inputs </a:t>
            </a:r>
            <a:r>
              <a:rPr lang="en-US" dirty="0"/>
              <a:t>that </a:t>
            </a:r>
            <a:r>
              <a:rPr lang="en-US"/>
              <a:t>reached higher edge coverage </a:t>
            </a:r>
            <a:r>
              <a:rPr lang="en-US" altLang="ko-KR"/>
              <a:t>(% of such paths/corpus count)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crashes</a:t>
            </a:r>
            <a:r>
              <a:rPr lang="en-US" dirty="0"/>
              <a:t>, </a:t>
            </a:r>
            <a:r>
              <a:rPr lang="en-US" b="1" dirty="0"/>
              <a:t>total timeouts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2123D-6349-8F98-8E53-215E033F58F3}"/>
              </a:ext>
            </a:extLst>
          </p:cNvPr>
          <p:cNvSpPr/>
          <p:nvPr/>
        </p:nvSpPr>
        <p:spPr>
          <a:xfrm>
            <a:off x="898565" y="3301340"/>
            <a:ext cx="4225635" cy="66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17A8594-BCB0-C31E-1C4F-261AC30D3E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11BE1F-4BAC-3A2C-0300-4F284227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08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C4E7-2C09-BA19-1C63-1BBBDB0F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(5/5)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BD758-76E3-C87F-69A0-039DF6F8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5637F-FEF7-5A41-BBD3-1B1513E50754}"/>
              </a:ext>
            </a:extLst>
          </p:cNvPr>
          <p:cNvSpPr txBox="1"/>
          <p:nvPr/>
        </p:nvSpPr>
        <p:spPr>
          <a:xfrm>
            <a:off x="5434943" y="1628345"/>
            <a:ext cx="609797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6) Path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levels</a:t>
            </a:r>
            <a:r>
              <a:rPr lang="en-US" dirty="0"/>
              <a:t>: reached path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level 1: </a:t>
            </a:r>
            <a:r>
              <a:rPr lang="en-US" b="1" dirty="0"/>
              <a:t>Initial </a:t>
            </a:r>
            <a:r>
              <a:rPr lang="en-US" b="1"/>
              <a:t>test </a:t>
            </a:r>
            <a:r>
              <a:rPr lang="en-US" altLang="ko-KR" b="1"/>
              <a:t>inputs</a:t>
            </a:r>
            <a:r>
              <a:rPr lang="ko-KR" altLang="en-US" b="1"/>
              <a:t> </a:t>
            </a:r>
            <a:r>
              <a:rPr lang="en-US"/>
              <a:t>supplied by a 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level 2: The </a:t>
            </a:r>
            <a:r>
              <a:rPr lang="en-US"/>
              <a:t>test inputs that </a:t>
            </a:r>
            <a:r>
              <a:rPr lang="en-US" dirty="0"/>
              <a:t>can be </a:t>
            </a:r>
            <a:r>
              <a:rPr lang="en-US" b="1" dirty="0"/>
              <a:t>derived </a:t>
            </a:r>
            <a:r>
              <a:rPr lang="en-US" b="1"/>
              <a:t>from the level 1 test inputs </a:t>
            </a:r>
            <a:r>
              <a:rPr lang="en-US"/>
              <a:t>through fuzzing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level 3: The ones </a:t>
            </a:r>
            <a:r>
              <a:rPr lang="en-US"/>
              <a:t>derived from the level </a:t>
            </a:r>
            <a:r>
              <a:rPr lang="en-US" dirty="0"/>
              <a:t>2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pending</a:t>
            </a:r>
            <a:r>
              <a:rPr lang="en-US" dirty="0"/>
              <a:t>: # of inputs that have not gone through any fuzzing 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pend fav</a:t>
            </a:r>
            <a:r>
              <a:rPr lang="en-US" dirty="0"/>
              <a:t>: # of favored inputs that have not gone through any fuzzing 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own finds: </a:t>
            </a:r>
            <a:r>
              <a:rPr lang="en-US" dirty="0"/>
              <a:t># of new paths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stability</a:t>
            </a:r>
            <a:r>
              <a:rPr lang="en-US" dirty="0"/>
              <a:t>: Consistency of observed 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 program always behaves the same for the same input data, it will earn a score of 100%.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9A886-DE97-C63E-0A20-1A618E884DA3}"/>
              </a:ext>
            </a:extLst>
          </p:cNvPr>
          <p:cNvSpPr/>
          <p:nvPr/>
        </p:nvSpPr>
        <p:spPr>
          <a:xfrm>
            <a:off x="3770419" y="3936669"/>
            <a:ext cx="1353784" cy="1003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1EFDFCA-893F-4D42-2509-1363792A1F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82FC88-4E2F-20DE-B628-998466EF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195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9D28-7490-D628-6C4D-CD5B6EF1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Interpreting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F303-A27E-DEF3-2517-6FCFF1CD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5911"/>
            <a:ext cx="10515600" cy="3621052"/>
          </a:xfrm>
        </p:spPr>
        <p:txBody>
          <a:bodyPr>
            <a:normAutofit/>
          </a:bodyPr>
          <a:lstStyle/>
          <a:p>
            <a:r>
              <a:rPr lang="en-US" sz="2000" dirty="0"/>
              <a:t>queue</a:t>
            </a:r>
            <a:r>
              <a:rPr lang="en-US" sz="2000"/>
              <a:t>/  - Input files </a:t>
            </a:r>
            <a:r>
              <a:rPr lang="en-US" sz="2000" dirty="0"/>
              <a:t>for every distinct execution path + all the seeds given by the user.</a:t>
            </a:r>
          </a:p>
          <a:p>
            <a:r>
              <a:rPr lang="en-US" sz="2000" dirty="0"/>
              <a:t>crashes/ - Unique crashing test cases.</a:t>
            </a:r>
          </a:p>
          <a:p>
            <a:r>
              <a:rPr lang="en-US" sz="2000" dirty="0"/>
              <a:t>hangs/ - Unique timeout test cases. The default time limit is 1s.</a:t>
            </a:r>
          </a:p>
          <a:p>
            <a:r>
              <a:rPr lang="en-US" sz="2000" dirty="0" err="1"/>
              <a:t>cmdline</a:t>
            </a:r>
            <a:r>
              <a:rPr lang="en-US" sz="2000" dirty="0"/>
              <a:t> – The command </a:t>
            </a:r>
            <a:r>
              <a:rPr lang="en-US" sz="2000"/>
              <a:t>line input executed</a:t>
            </a:r>
            <a:endParaRPr lang="en-US" sz="2000" dirty="0"/>
          </a:p>
          <a:p>
            <a:r>
              <a:rPr lang="en-US" sz="2000" dirty="0" err="1"/>
              <a:t>fuzz_bitmap</a:t>
            </a:r>
            <a:r>
              <a:rPr lang="en-US" sz="2000" dirty="0"/>
              <a:t> – Internal bitmap data used in AFL++</a:t>
            </a:r>
          </a:p>
          <a:p>
            <a:r>
              <a:rPr lang="en-US" sz="2000" dirty="0" err="1"/>
              <a:t>fuzzer_setup</a:t>
            </a:r>
            <a:r>
              <a:rPr lang="en-US" sz="2000" dirty="0"/>
              <a:t> – The full </a:t>
            </a:r>
            <a:r>
              <a:rPr lang="en-US" sz="2000" dirty="0" err="1"/>
              <a:t>afl</a:t>
            </a:r>
            <a:r>
              <a:rPr lang="en-US" sz="2000" dirty="0"/>
              <a:t>-fuzz command used for fuzzing</a:t>
            </a:r>
          </a:p>
          <a:p>
            <a:r>
              <a:rPr lang="en-US" sz="2000" dirty="0" err="1"/>
              <a:t>fuzzer_stats</a:t>
            </a:r>
            <a:r>
              <a:rPr lang="en-US" sz="2000" dirty="0"/>
              <a:t> – Overall fuzzing stats seen in status screen</a:t>
            </a:r>
          </a:p>
          <a:p>
            <a:r>
              <a:rPr lang="en-US" sz="2000" dirty="0" err="1"/>
              <a:t>plot_data</a:t>
            </a:r>
            <a:r>
              <a:rPr lang="en-US" sz="2000" dirty="0"/>
              <a:t> – Stats for each testcase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A3D0C6-AA2A-6E59-A245-888714A08D33}"/>
              </a:ext>
            </a:extLst>
          </p:cNvPr>
          <p:cNvSpPr txBox="1">
            <a:spLocks/>
          </p:cNvSpPr>
          <p:nvPr/>
        </p:nvSpPr>
        <p:spPr>
          <a:xfrm>
            <a:off x="1077952" y="1825625"/>
            <a:ext cx="10515600" cy="224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8760DF-18B3-DA68-C998-A0D1F015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168" y="1896562"/>
            <a:ext cx="73449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afl-fuzz -i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./input_seeds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-o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./out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-- pdftotext </a:t>
            </a: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@@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 out.txt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23E26366-E42C-DCB3-EF12-9C02DA90D944}"/>
              </a:ext>
            </a:extLst>
          </p:cNvPr>
          <p:cNvSpPr/>
          <p:nvPr/>
        </p:nvSpPr>
        <p:spPr bwMode="auto">
          <a:xfrm>
            <a:off x="1048806" y="1768385"/>
            <a:ext cx="10149642" cy="533351"/>
          </a:xfrm>
          <a:prstGeom prst="rect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NanumSquare" panose="020B0600000101010101"/>
              <a:cs typeface="+mn-cs"/>
            </a:endParaRPr>
          </a:p>
        </p:txBody>
      </p:sp>
      <p:sp>
        <p:nvSpPr>
          <p:cNvPr id="7" name="직사각형 9">
            <a:extLst>
              <a:ext uri="{FF2B5EF4-FFF2-40B4-BE49-F238E27FC236}">
                <a16:creationId xmlns:a16="http://schemas.microsoft.com/office/drawing/2014/main" id="{ECD55E2B-31F4-3C4A-AE55-08712D383A5F}"/>
              </a:ext>
            </a:extLst>
          </p:cNvPr>
          <p:cNvSpPr/>
          <p:nvPr/>
        </p:nvSpPr>
        <p:spPr>
          <a:xfrm>
            <a:off x="5519676" y="1879027"/>
            <a:ext cx="1060316" cy="312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04A50-A8F4-E2D7-9AE0-0E193E19E772}"/>
              </a:ext>
            </a:extLst>
          </p:cNvPr>
          <p:cNvSpPr txBox="1"/>
          <p:nvPr/>
        </p:nvSpPr>
        <p:spPr>
          <a:xfrm>
            <a:off x="5260698" y="2180070"/>
            <a:ext cx="172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output directory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4393E-5BFE-53FB-E9F4-2DE4E75AC6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7BB8A5-D4AA-C2F9-35A5-E9060640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436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D4CF-D026-B595-B50A-0D0017DA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Interpreting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5B55-EB59-BEE2-5916-F58773CE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26"/>
          </a:xfrm>
        </p:spPr>
        <p:txBody>
          <a:bodyPr>
            <a:normAutofit/>
          </a:bodyPr>
          <a:lstStyle/>
          <a:p>
            <a:r>
              <a:rPr lang="en-KR" sz="2000" dirty="0"/>
              <a:t>The generated input files are stored in queue/, hang/ crashes/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E491C8F6-D8BC-F0A2-5982-FF2FB5FD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05" y="3772680"/>
            <a:ext cx="7711651" cy="253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BE053-F414-022B-9958-C1DE30B86A57}"/>
              </a:ext>
            </a:extLst>
          </p:cNvPr>
          <p:cNvSpPr txBox="1"/>
          <p:nvPr/>
        </p:nvSpPr>
        <p:spPr>
          <a:xfrm>
            <a:off x="1688464" y="2297151"/>
            <a:ext cx="887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id:004728,src:004510,time:1540784,execs:8407259,op:havoc,rep:4,+cov</a:t>
            </a: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A09F0C6D-34F3-6D5F-D200-653C4EBF461F}"/>
              </a:ext>
            </a:extLst>
          </p:cNvPr>
          <p:cNvSpPr/>
          <p:nvPr/>
        </p:nvSpPr>
        <p:spPr bwMode="auto">
          <a:xfrm>
            <a:off x="1048806" y="2215142"/>
            <a:ext cx="10149642" cy="533351"/>
          </a:xfrm>
          <a:prstGeom prst="rect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NanumSquare" panose="020B0600000101010101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10590-CB66-DA47-C69E-D247E6F740DE}"/>
              </a:ext>
            </a:extLst>
          </p:cNvPr>
          <p:cNvSpPr txBox="1"/>
          <p:nvPr/>
        </p:nvSpPr>
        <p:spPr>
          <a:xfrm>
            <a:off x="2133716" y="2868801"/>
            <a:ext cx="8465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testcase id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DB5C1-8A97-49A6-5A55-1F407B34D1BA}"/>
              </a:ext>
            </a:extLst>
          </p:cNvPr>
          <p:cNvSpPr txBox="1"/>
          <p:nvPr/>
        </p:nvSpPr>
        <p:spPr>
          <a:xfrm>
            <a:off x="3340766" y="2786966"/>
            <a:ext cx="1124026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mutation source</a:t>
            </a:r>
          </a:p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testcase id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213DD3-2355-5607-7DE2-083AFE55C711}"/>
              </a:ext>
            </a:extLst>
          </p:cNvPr>
          <p:cNvSpPr txBox="1"/>
          <p:nvPr/>
        </p:nvSpPr>
        <p:spPr>
          <a:xfrm>
            <a:off x="9247637" y="2844449"/>
            <a:ext cx="138371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Reached new branch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17" name="직사각형 9">
            <a:extLst>
              <a:ext uri="{FF2B5EF4-FFF2-40B4-BE49-F238E27FC236}">
                <a16:creationId xmlns:a16="http://schemas.microsoft.com/office/drawing/2014/main" id="{9542980B-6AB1-C0E4-96DB-CAF0E4A2F18C}"/>
              </a:ext>
            </a:extLst>
          </p:cNvPr>
          <p:cNvSpPr/>
          <p:nvPr/>
        </p:nvSpPr>
        <p:spPr>
          <a:xfrm>
            <a:off x="2131186" y="2321018"/>
            <a:ext cx="785418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682D2D-389C-09F1-2D6D-090C8ED9A9F3}"/>
              </a:ext>
            </a:extLst>
          </p:cNvPr>
          <p:cNvSpPr txBox="1"/>
          <p:nvPr/>
        </p:nvSpPr>
        <p:spPr>
          <a:xfrm>
            <a:off x="4689496" y="2856215"/>
            <a:ext cx="156485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accumulated time spent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19" name="직사각형 9">
            <a:extLst>
              <a:ext uri="{FF2B5EF4-FFF2-40B4-BE49-F238E27FC236}">
                <a16:creationId xmlns:a16="http://schemas.microsoft.com/office/drawing/2014/main" id="{84ADA3F0-62CF-065E-97E6-A0B257B71447}"/>
              </a:ext>
            </a:extLst>
          </p:cNvPr>
          <p:cNvSpPr/>
          <p:nvPr/>
        </p:nvSpPr>
        <p:spPr>
          <a:xfrm>
            <a:off x="6785517" y="2311713"/>
            <a:ext cx="909905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BC160-6463-4865-7736-77138A268529}"/>
              </a:ext>
            </a:extLst>
          </p:cNvPr>
          <p:cNvSpPr txBox="1"/>
          <p:nvPr/>
        </p:nvSpPr>
        <p:spPr>
          <a:xfrm>
            <a:off x="6516552" y="2790423"/>
            <a:ext cx="144783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nth executed.</a:t>
            </a:r>
          </a:p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(similar to time spent)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직사각형 9">
            <a:extLst>
              <a:ext uri="{FF2B5EF4-FFF2-40B4-BE49-F238E27FC236}">
                <a16:creationId xmlns:a16="http://schemas.microsoft.com/office/drawing/2014/main" id="{1676EC35-C9F2-E9D3-A592-F51D4E72BE4F}"/>
              </a:ext>
            </a:extLst>
          </p:cNvPr>
          <p:cNvSpPr/>
          <p:nvPr/>
        </p:nvSpPr>
        <p:spPr>
          <a:xfrm>
            <a:off x="8174112" y="2320532"/>
            <a:ext cx="652077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2" name="직사각형 9">
            <a:extLst>
              <a:ext uri="{FF2B5EF4-FFF2-40B4-BE49-F238E27FC236}">
                <a16:creationId xmlns:a16="http://schemas.microsoft.com/office/drawing/2014/main" id="{8D16F481-B20E-9439-C20D-BABBB351B29D}"/>
              </a:ext>
            </a:extLst>
          </p:cNvPr>
          <p:cNvSpPr/>
          <p:nvPr/>
        </p:nvSpPr>
        <p:spPr>
          <a:xfrm>
            <a:off x="3510070" y="2317606"/>
            <a:ext cx="785418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3" name="직사각형 9">
            <a:extLst>
              <a:ext uri="{FF2B5EF4-FFF2-40B4-BE49-F238E27FC236}">
                <a16:creationId xmlns:a16="http://schemas.microsoft.com/office/drawing/2014/main" id="{0A1F3C7C-38A3-EE91-6090-AFA81B3132D6}"/>
              </a:ext>
            </a:extLst>
          </p:cNvPr>
          <p:cNvSpPr/>
          <p:nvPr/>
        </p:nvSpPr>
        <p:spPr>
          <a:xfrm>
            <a:off x="5016967" y="2320532"/>
            <a:ext cx="909905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5" name="직사각형 9">
            <a:extLst>
              <a:ext uri="{FF2B5EF4-FFF2-40B4-BE49-F238E27FC236}">
                <a16:creationId xmlns:a16="http://schemas.microsoft.com/office/drawing/2014/main" id="{24FF340B-A2C3-A650-09DE-3B9EDD7899F6}"/>
              </a:ext>
            </a:extLst>
          </p:cNvPr>
          <p:cNvSpPr/>
          <p:nvPr/>
        </p:nvSpPr>
        <p:spPr>
          <a:xfrm>
            <a:off x="9693537" y="2326408"/>
            <a:ext cx="491914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DB265-CA75-1D8C-C92A-848E24EC21FC}"/>
              </a:ext>
            </a:extLst>
          </p:cNvPr>
          <p:cNvSpPr txBox="1"/>
          <p:nvPr/>
        </p:nvSpPr>
        <p:spPr>
          <a:xfrm>
            <a:off x="7976609" y="2851978"/>
            <a:ext cx="104708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mutation stage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2447208-C5CD-B557-8029-0F2C25DE05B5}"/>
              </a:ext>
            </a:extLst>
          </p:cNvPr>
          <p:cNvSpPr txBox="1">
            <a:spLocks/>
          </p:cNvSpPr>
          <p:nvPr/>
        </p:nvSpPr>
        <p:spPr>
          <a:xfrm>
            <a:off x="838200" y="3260955"/>
            <a:ext cx="10515600" cy="47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KR" sz="2000" dirty="0"/>
              <a:t>Example. Running test case in crashes directory: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9C0839E-70F0-AC56-9479-1E6DD3E05D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AE5703-1204-8E00-B397-593118D2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248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B70299B-7D9F-2571-A028-2C9C6A2F329A}"/>
              </a:ext>
            </a:extLst>
          </p:cNvPr>
          <p:cNvSpPr/>
          <p:nvPr/>
        </p:nvSpPr>
        <p:spPr>
          <a:xfrm>
            <a:off x="5388765" y="5947639"/>
            <a:ext cx="2575305" cy="2769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./grep20 -E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“^hello” </a:t>
            </a:r>
            <a:r>
              <a:rPr lang="en-KR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–Z </a:t>
            </a:r>
            <a:r>
              <a:rPr lang="en-KR" sz="1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.file_tmp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9FEB0-4B2E-53CA-2B7A-F561683B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Necessity of a Cumtomized Fuzzing Driver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BFE0-5BFD-0FAD-AC54-FC95122D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25" y="1453115"/>
            <a:ext cx="10515600" cy="3309956"/>
          </a:xfrm>
        </p:spPr>
        <p:txBody>
          <a:bodyPr>
            <a:normAutofit/>
          </a:bodyPr>
          <a:lstStyle/>
          <a:p>
            <a:r>
              <a:rPr lang="en-US" sz="2000"/>
              <a:t>By default, </a:t>
            </a:r>
            <a:r>
              <a:rPr lang="en-KR" sz="2000"/>
              <a:t>AFL++ </a:t>
            </a:r>
            <a:r>
              <a:rPr lang="en-US" sz="2000"/>
              <a:t>does </a:t>
            </a:r>
            <a:r>
              <a:rPr lang="en-US" sz="2000">
                <a:solidFill>
                  <a:srgbClr val="FF0000"/>
                </a:solidFill>
              </a:rPr>
              <a:t>not</a:t>
            </a:r>
            <a:r>
              <a:rPr lang="en-US" sz="2000"/>
              <a:t> mutate </a:t>
            </a:r>
            <a:r>
              <a:rPr lang="en-KR" sz="2000"/>
              <a:t>command line </a:t>
            </a:r>
            <a:r>
              <a:rPr lang="en-US" sz="2000"/>
              <a:t>arguements</a:t>
            </a:r>
          </a:p>
          <a:p>
            <a:pPr lvl="1"/>
            <a:r>
              <a:rPr lang="en-US" sz="2000"/>
              <a:t>ex.  AFL++ does not generate diverse executions on grep such as “grep </a:t>
            </a:r>
            <a:r>
              <a:rPr lang="en-US" sz="2000">
                <a:solidFill>
                  <a:srgbClr val="FF0000"/>
                </a:solidFill>
              </a:rPr>
              <a:t>apple</a:t>
            </a:r>
            <a:r>
              <a:rPr lang="en-US" sz="2000"/>
              <a:t> abc.txt”  or </a:t>
            </a:r>
            <a:br>
              <a:rPr lang="en-US" sz="2000"/>
            </a:br>
            <a:r>
              <a:rPr lang="en-US" altLang="ko-KR" sz="2000"/>
              <a:t>“grep </a:t>
            </a:r>
            <a:r>
              <a:rPr lang="en-US" altLang="ko-KR" sz="2000">
                <a:solidFill>
                  <a:srgbClr val="FF0000"/>
                </a:solidFill>
              </a:rPr>
              <a:t>orange</a:t>
            </a:r>
            <a:r>
              <a:rPr lang="en-US" altLang="ko-KR" sz="2000"/>
              <a:t> abc.txt”</a:t>
            </a:r>
            <a:endParaRPr lang="en-KR" sz="2000"/>
          </a:p>
          <a:p>
            <a:r>
              <a:rPr lang="en-US" sz="2000"/>
              <a:t>You need to build a fuzzing </a:t>
            </a:r>
            <a:r>
              <a:rPr lang="en-KR" sz="2000"/>
              <a:t>driver </a:t>
            </a:r>
            <a:r>
              <a:rPr lang="en-US" sz="2000"/>
              <a:t>to combine </a:t>
            </a:r>
            <a:r>
              <a:rPr lang="en-US" sz="2000" dirty="0"/>
              <a:t>inputs of various types (e.g., command line arguments, network packets, GUI events, etc.) to an input file  </a:t>
            </a:r>
            <a:endParaRPr lang="en-KR" sz="2000" dirty="0"/>
          </a:p>
          <a:p>
            <a:pPr lvl="1"/>
            <a:r>
              <a:rPr lang="en-US" altLang="ko-KR" sz="2000"/>
              <a:t>ex. for grep, you should w</a:t>
            </a:r>
            <a:r>
              <a:rPr lang="en-KR" altLang="ko-KR" sz="2000"/>
              <a:t>rite a </a:t>
            </a:r>
            <a:r>
              <a:rPr lang="en-US" altLang="ko-KR" sz="2000"/>
              <a:t>fuzzing </a:t>
            </a:r>
            <a:r>
              <a:rPr lang="en-KR" altLang="ko-KR" sz="2000"/>
              <a:t>driver to </a:t>
            </a:r>
            <a:r>
              <a:rPr lang="en-US" altLang="ko-KR" sz="2000"/>
              <a:t>utilize </a:t>
            </a:r>
            <a:r>
              <a:rPr lang="en-KR" altLang="ko-KR" sz="2000"/>
              <a:t>a single </a:t>
            </a:r>
            <a:r>
              <a:rPr lang="en-US" altLang="ko-KR" sz="2000"/>
              <a:t>input </a:t>
            </a:r>
            <a:r>
              <a:rPr lang="en-KR" altLang="ko-KR" sz="2000"/>
              <a:t>file </a:t>
            </a:r>
            <a:r>
              <a:rPr lang="en-US" altLang="ko-KR" sz="2000"/>
              <a:t>that </a:t>
            </a:r>
            <a:r>
              <a:rPr lang="en-KR" altLang="ko-KR" sz="2000"/>
              <a:t>has both command-line arg</a:t>
            </a:r>
            <a:r>
              <a:rPr lang="en-US" altLang="ko-KR" sz="2000"/>
              <a:t>uments </a:t>
            </a:r>
            <a:r>
              <a:rPr lang="en-KR" altLang="ko-KR" sz="2000"/>
              <a:t>and the input file</a:t>
            </a:r>
          </a:p>
          <a:p>
            <a:r>
              <a:rPr lang="en-US" sz="2000"/>
              <a:t>Fuzzing driver is </a:t>
            </a:r>
            <a:r>
              <a:rPr lang="en-KR" sz="2000"/>
              <a:t>widely </a:t>
            </a:r>
            <a:r>
              <a:rPr lang="en-KR" sz="2000" dirty="0"/>
              <a:t>used </a:t>
            </a:r>
            <a:r>
              <a:rPr lang="en-KR" sz="2000"/>
              <a:t>in </a:t>
            </a:r>
            <a:r>
              <a:rPr lang="en-US" sz="2000"/>
              <a:t>various domain like </a:t>
            </a:r>
            <a:r>
              <a:rPr lang="en-KR" sz="2000"/>
              <a:t>library fuzzing.</a:t>
            </a:r>
            <a:endParaRPr lang="en-US" sz="2000" dirty="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D1AB723E-4C83-89F3-A7CB-EBBAF4BE3727}"/>
              </a:ext>
            </a:extLst>
          </p:cNvPr>
          <p:cNvSpPr/>
          <p:nvPr/>
        </p:nvSpPr>
        <p:spPr>
          <a:xfrm>
            <a:off x="1390186" y="5221504"/>
            <a:ext cx="1806498" cy="105100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000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-E </a:t>
            </a:r>
            <a:r>
              <a:rPr lang="en-US" sz="1000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“^hello” </a:t>
            </a:r>
            <a:r>
              <a:rPr lang="en-KR" sz="1000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–Z</a:t>
            </a:r>
          </a:p>
          <a:p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Lorem ipsum dolor sit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consectetur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adipiscing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elit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Donec id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neque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sagittis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massa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ullamcorper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lobortis</a:t>
            </a:r>
            <a:r>
              <a:rPr lang="en-US" sz="1000" b="0" i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en-KR" sz="1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D7FA1-1E5E-217B-0E65-A1A85AD58FFF}"/>
              </a:ext>
            </a:extLst>
          </p:cNvPr>
          <p:cNvSpPr txBox="1"/>
          <p:nvPr/>
        </p:nvSpPr>
        <p:spPr>
          <a:xfrm>
            <a:off x="1922981" y="62682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input file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94EC30-BD9E-C65C-3A86-B1878CCF5D64}"/>
              </a:ext>
            </a:extLst>
          </p:cNvPr>
          <p:cNvSpPr/>
          <p:nvPr/>
        </p:nvSpPr>
        <p:spPr>
          <a:xfrm>
            <a:off x="4271464" y="4559285"/>
            <a:ext cx="3934988" cy="2234701"/>
          </a:xfrm>
          <a:prstGeom prst="roundRect">
            <a:avLst>
              <a:gd name="adj" fmla="val 75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1CAE2E7-94F6-B3AA-D482-EABC0DF4F9F1}"/>
              </a:ext>
            </a:extLst>
          </p:cNvPr>
          <p:cNvSpPr/>
          <p:nvPr/>
        </p:nvSpPr>
        <p:spPr>
          <a:xfrm>
            <a:off x="3330277" y="5501095"/>
            <a:ext cx="807592" cy="1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39F3401-C2DC-BB45-34BB-B2D21E69B469}"/>
              </a:ext>
            </a:extLst>
          </p:cNvPr>
          <p:cNvSpPr/>
          <p:nvPr/>
        </p:nvSpPr>
        <p:spPr>
          <a:xfrm rot="20696410">
            <a:off x="4296350" y="5238281"/>
            <a:ext cx="1137021" cy="1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0AC3A0DD-4E6C-E226-0396-474340309940}"/>
              </a:ext>
            </a:extLst>
          </p:cNvPr>
          <p:cNvSpPr/>
          <p:nvPr/>
        </p:nvSpPr>
        <p:spPr>
          <a:xfrm>
            <a:off x="5437749" y="4679041"/>
            <a:ext cx="1806498" cy="880594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Lorem ipsum dolor sit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consectetur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adipiscing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elit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Donec id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neque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sagittis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massa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ullamcorper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lobortis</a:t>
            </a:r>
            <a:r>
              <a:rPr lang="en-US" sz="1000" b="0" i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en-KR" sz="1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F7FB5-37E6-1058-024A-10D9C9300AB3}"/>
              </a:ext>
            </a:extLst>
          </p:cNvPr>
          <p:cNvSpPr txBox="1"/>
          <p:nvPr/>
        </p:nvSpPr>
        <p:spPr>
          <a:xfrm>
            <a:off x="5723577" y="5559635"/>
            <a:ext cx="1230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>
                <a:highlight>
                  <a:srgbClr val="FFFF00"/>
                </a:highlight>
              </a:rPr>
              <a:t>.file_tmp</a:t>
            </a:r>
            <a:r>
              <a:rPr lang="en-KR" sz="1200" dirty="0"/>
              <a:t> (saved)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C4A5DC-EC01-DFAB-14D2-99C87C2A3BB3}"/>
              </a:ext>
            </a:extLst>
          </p:cNvPr>
          <p:cNvSpPr txBox="1"/>
          <p:nvPr/>
        </p:nvSpPr>
        <p:spPr>
          <a:xfrm>
            <a:off x="6270088" y="6191636"/>
            <a:ext cx="812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new argvs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E44C187-6CFB-370F-75D4-330839FB5E31}"/>
              </a:ext>
            </a:extLst>
          </p:cNvPr>
          <p:cNvSpPr/>
          <p:nvPr/>
        </p:nvSpPr>
        <p:spPr>
          <a:xfrm rot="1093754" flipV="1">
            <a:off x="4271651" y="5803871"/>
            <a:ext cx="1128432" cy="1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11E0C05-3424-6DF2-412F-19B5A1D1F581}"/>
              </a:ext>
            </a:extLst>
          </p:cNvPr>
          <p:cNvSpPr/>
          <p:nvPr/>
        </p:nvSpPr>
        <p:spPr>
          <a:xfrm>
            <a:off x="8807247" y="5720310"/>
            <a:ext cx="2743200" cy="7081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dirty="0">
                <a:solidFill>
                  <a:schemeClr val="tx1"/>
                </a:solidFill>
                <a:latin typeface="Consolas" panose="020B0609020204030204" pitchFamily="49" charset="0"/>
              </a:rPr>
              <a:t>grep.</a:t>
            </a:r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</a:rPr>
              <a:t>c::main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KR" sz="1200" dirty="0">
                <a:solidFill>
                  <a:schemeClr val="tx1"/>
                </a:solidFill>
                <a:latin typeface="Consolas" panose="020B0609020204030204" pitchFamily="49" charset="0"/>
              </a:rPr>
              <a:t>argc, </a:t>
            </a:r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</a:rPr>
              <a:t>argv)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  =&gt; </a:t>
            </a:r>
          </a:p>
          <a:p>
            <a:pPr algn="ctr"/>
            <a:r>
              <a:rPr lang="en-KR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grep.c::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grep_</a:t>
            </a:r>
            <a:r>
              <a:rPr lang="en-KR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KR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(argc, argv)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KR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720ECD-92A0-D542-0F4C-8A66B12CCC3C}"/>
              </a:ext>
            </a:extLst>
          </p:cNvPr>
          <p:cNvSpPr txBox="1"/>
          <p:nvPr/>
        </p:nvSpPr>
        <p:spPr>
          <a:xfrm>
            <a:off x="9004173" y="6418191"/>
            <a:ext cx="2059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>
                <a:latin typeface="Calibri" panose="020F0502020204030204" pitchFamily="34" charset="0"/>
                <a:cs typeface="Calibri" panose="020F0502020204030204" pitchFamily="34" charset="0"/>
              </a:rPr>
              <a:t>(renamed main to grep_main)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4CA0D-D5DA-2200-4163-5952B322E781}"/>
              </a:ext>
            </a:extLst>
          </p:cNvPr>
          <p:cNvSpPr txBox="1"/>
          <p:nvPr/>
        </p:nvSpPr>
        <p:spPr>
          <a:xfrm>
            <a:off x="4271188" y="4189953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fuzz_</a:t>
            </a:r>
            <a:r>
              <a:rPr lang="en-KR"/>
              <a:t>driver</a:t>
            </a:r>
            <a:r>
              <a:rPr lang="en-KR" dirty="0"/>
              <a:t>.c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6108E123-4471-E857-8B88-5146F61B53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EB11-625F-6A16-C007-90BD292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166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41C4-92D8-4788-AFFB-FED741A8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68FA-E0A1-44DE-8FCA-B63A985B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ACC64-82DE-A74F-A927-9CC28208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706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A7E9-24BD-B59E-75D4-A3D6C9B8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Target Instrumentation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EE03A-CCB5-7CC9-917E-7BCEC12CE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57979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KR" sz="2400" dirty="0"/>
                  <a:t>Captures </a:t>
                </a:r>
                <a:r>
                  <a:rPr lang="en-US" sz="2400" dirty="0"/>
                  <a:t>(approximate) </a:t>
                </a:r>
                <a:r>
                  <a:rPr lang="en-KR" sz="2400" dirty="0"/>
                  <a:t>branch coverage along with branch hit-counts.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KR" sz="1800" dirty="0">
                    <a:solidFill>
                      <a:schemeClr val="accent1"/>
                    </a:solidFill>
                  </a:rPr>
                  <a:t>Tuple</a:t>
                </a:r>
                <a:r>
                  <a:rPr lang="en-KR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KR" sz="1800" dirty="0"/>
                  <a:t> (</a:t>
                </a:r>
                <a:r>
                  <a:rPr lang="en-US" sz="1800" dirty="0"/>
                  <a:t>from</a:t>
                </a:r>
                <a:r>
                  <a:rPr lang="en-KR" sz="1800" dirty="0"/>
                  <a:t> </a:t>
                </a:r>
                <a:r>
                  <a:rPr lang="en-US" sz="1800" dirty="0"/>
                  <a:t>basic block</a:t>
                </a:r>
                <a:r>
                  <a:rPr lang="en-KR" sz="1800" dirty="0"/>
                  <a:t>, </a:t>
                </a:r>
                <a:r>
                  <a:rPr lang="en-US" sz="1800" dirty="0"/>
                  <a:t>to basic block</a:t>
                </a:r>
                <a:r>
                  <a:rPr lang="en-KR" sz="1800" dirty="0"/>
                  <a:t>), equivalent to </a:t>
                </a:r>
                <a:r>
                  <a:rPr lang="en-US" sz="1800" dirty="0"/>
                  <a:t>a </a:t>
                </a:r>
                <a:r>
                  <a:rPr lang="en-KR" sz="1800" dirty="0"/>
                  <a:t>branch.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KR" sz="1800" dirty="0"/>
                  <a:t>Tuples in A -&gt; B -&gt; C -&gt; D -&gt; E : {(A, B), (B, C), (C, D), (D, E)}</a:t>
                </a:r>
              </a:p>
              <a:p>
                <a:r>
                  <a:rPr lang="en-KR" sz="2400" dirty="0"/>
                  <a:t>At each branch point, AFL++ compiler injects:</a:t>
                </a:r>
                <a:endParaRPr lang="en-KR" sz="3600" dirty="0"/>
              </a:p>
              <a:p>
                <a:pPr lvl="1"/>
                <a:r>
                  <a:rPr lang="en-KR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shared_mem[</a:t>
                </a:r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branch id</a:t>
                </a:r>
                <a:r>
                  <a:rPr lang="en-KR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</a:t>
                </a:r>
                <a:r>
                  <a:rPr lang="en-KR" sz="1800" dirty="0"/>
                  <a:t>– Branch hit count map</a:t>
                </a:r>
              </a:p>
              <a:p>
                <a:pPr lvl="2"/>
                <a:r>
                  <a:rPr lang="en-KR" sz="1200" dirty="0"/>
                  <a:t>64KB shared memory region, fits in </a:t>
                </a:r>
                <a:r>
                  <a:rPr lang="en-KR" sz="1200" b="1" dirty="0"/>
                  <a:t>L2 cache</a:t>
                </a:r>
                <a:r>
                  <a:rPr lang="en-US" sz="1200" b="1" dirty="0"/>
                  <a:t> (more</a:t>
                </a:r>
                <a:r>
                  <a:rPr lang="en-US" sz="1200" b="1" dirty="0">
                    <a:highlight>
                      <a:srgbClr val="FFFF00"/>
                    </a:highlight>
                  </a:rPr>
                  <a:t> entries in AFL++</a:t>
                </a:r>
                <a:r>
                  <a:rPr lang="en-US" sz="1200" b="1" dirty="0"/>
                  <a:t>)</a:t>
                </a:r>
                <a:endParaRPr lang="en-KR" sz="1200" dirty="0"/>
              </a:p>
              <a:p>
                <a:pPr lvl="2"/>
                <a:r>
                  <a:rPr lang="en-KR" sz="1200" dirty="0"/>
                  <a:t>Every byte indicates hit </a:t>
                </a:r>
                <a:r>
                  <a:rPr lang="en-US" sz="1200" dirty="0"/>
                  <a:t>counts </a:t>
                </a:r>
                <a:r>
                  <a:rPr lang="en-KR" sz="1200" dirty="0"/>
                  <a:t>for (branch_src, branch_dst)</a:t>
                </a:r>
              </a:p>
              <a:p>
                <a:pPr lvl="1"/>
                <a:r>
                  <a:rPr lang="en-KR" sz="1600" dirty="0"/>
                  <a:t>(Assumption) </a:t>
                </a:r>
                <a:r>
                  <a:rPr lang="en-K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cur_location ^ prev_location</a:t>
                </a:r>
                <a:r>
                  <a:rPr lang="en-KR" sz="1600" dirty="0">
                    <a:cs typeface="Consolas" panose="020B0609020204030204" pitchFamily="49" charset="0"/>
                  </a:rPr>
                  <a:t> </a:t>
                </a:r>
                <a:r>
                  <a:rPr lang="en-KR" sz="1600" dirty="0"/>
                  <a:t>is unique for each tuple.</a:t>
                </a:r>
              </a:p>
              <a:p>
                <a:pPr lvl="2"/>
                <a:r>
                  <a:rPr lang="en-KR" sz="1200" dirty="0"/>
                  <a:t>However, this assumption does not hold in general. (Figure </a:t>
                </a:r>
                <a:r>
                  <a:rPr lang="en-US" sz="1200" dirty="0"/>
                  <a:t>3</a:t>
                </a:r>
                <a:r>
                  <a:rPr lang="en-KR" sz="1200" dirty="0"/>
                  <a:t>)</a:t>
                </a:r>
              </a:p>
              <a:p>
                <a:pPr lvl="2"/>
                <a:r>
                  <a:rPr lang="en-KR" sz="1200" dirty="0"/>
                  <a:t>Therefore,</a:t>
                </a:r>
                <a:r>
                  <a:rPr lang="en-KR" sz="1200" b="1" dirty="0"/>
                  <a:t> </a:t>
                </a:r>
                <a:r>
                  <a:rPr lang="en-KR" sz="1600" b="1" dirty="0">
                    <a:solidFill>
                      <a:schemeClr val="accent1"/>
                    </a:solidFill>
                  </a:rPr>
                  <a:t>branch coverage in AFL++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KR" sz="1600" b="1" dirty="0">
                    <a:solidFill>
                      <a:schemeClr val="accent1"/>
                    </a:solidFill>
                  </a:rPr>
                  <a:t> Actual branch coverage using gcov</a:t>
                </a:r>
              </a:p>
              <a:p>
                <a:pPr lvl="1"/>
                <a:r>
                  <a:rPr lang="en-KR" sz="1600" dirty="0">
                    <a:highlight>
                      <a:srgbClr val="FFFF00"/>
                    </a:highlight>
                  </a:rPr>
                  <a:t>Why prev_location is shifted by 1?</a:t>
                </a:r>
              </a:p>
              <a:p>
                <a:pPr lvl="2"/>
                <a:r>
                  <a:rPr lang="en-KR" sz="1200" dirty="0">
                    <a:highlight>
                      <a:srgbClr val="FFFF00"/>
                    </a:highlight>
                  </a:rPr>
                  <a:t>Preserve directionability of tuples ( without this, (A, B) is indistinguishable from (B, A) )</a:t>
                </a:r>
              </a:p>
              <a:p>
                <a:pPr lvl="2"/>
                <a:r>
                  <a:rPr lang="en-KR" sz="1200" dirty="0">
                    <a:highlight>
                      <a:srgbClr val="FFFF00"/>
                    </a:highlight>
                  </a:rPr>
                  <a:t>Collision avoidence for tight loops ( without this, (A, A) is indistinguishable form (B, B) )</a:t>
                </a:r>
              </a:p>
              <a:p>
                <a:r>
                  <a:rPr lang="en-KR" sz="1850" dirty="0"/>
                  <a:t>(new) </a:t>
                </a:r>
                <a:r>
                  <a:rPr lang="en-KR" sz="1850" dirty="0">
                    <a:solidFill>
                      <a:schemeClr val="accent1"/>
                    </a:solidFill>
                  </a:rPr>
                  <a:t>Path</a:t>
                </a:r>
                <a:r>
                  <a:rPr lang="en-KR" sz="1850" dirty="0"/>
                  <a:t> </a:t>
                </a:r>
                <a14:m>
                  <m:oMath xmlns:m="http://schemas.openxmlformats.org/officeDocument/2006/math"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KR" sz="1850" dirty="0"/>
                  <a:t> It covers a new tuple, or a branch’s hit count is in a new range of hit counts</a:t>
                </a:r>
              </a:p>
              <a:p>
                <a:pPr lvl="1"/>
                <a:r>
                  <a:rPr lang="en-KR" sz="1450" dirty="0"/>
                  <a:t>Recall that AFL uses eight buckets [1,  2,  3,  4-7, 8-15, 16-31, 32-127, 128+].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EE03A-CCB5-7CC9-917E-7BCEC12CE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57979" cy="4667250"/>
              </a:xfrm>
              <a:blipFill>
                <a:blip r:embed="rId3"/>
                <a:stretch>
                  <a:fillRect l="-955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C5EFFA88-8D20-6B44-49E4-D17257A6A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969" y="1760576"/>
            <a:ext cx="4086405" cy="6810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1543AB-05FD-3238-5794-D50661905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179" y="4358390"/>
            <a:ext cx="3387287" cy="1477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E46747-99D0-B94C-43D3-27A7C31CE418}"/>
              </a:ext>
            </a:extLst>
          </p:cNvPr>
          <p:cNvSpPr txBox="1"/>
          <p:nvPr/>
        </p:nvSpPr>
        <p:spPr>
          <a:xfrm>
            <a:off x="8994666" y="5835553"/>
            <a:ext cx="2393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Figure 3. Hit count map collision in AFL</a:t>
            </a:r>
            <a:endParaRPr lang="en-KR" sz="1100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D7DAD0A4-5559-E636-F6AA-5C2CD9A0EA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4B5629-3824-402F-98DD-2CA614E69AC8}"/>
              </a:ext>
            </a:extLst>
          </p:cNvPr>
          <p:cNvSpPr txBox="1"/>
          <p:nvPr/>
        </p:nvSpPr>
        <p:spPr>
          <a:xfrm>
            <a:off x="8454093" y="2929961"/>
            <a:ext cx="5125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cur_location</a:t>
            </a:r>
            <a:r>
              <a:rPr lang="en-US" dirty="0"/>
              <a:t> = random();</a:t>
            </a:r>
          </a:p>
          <a:p>
            <a:r>
              <a:rPr lang="en-US" dirty="0" err="1"/>
              <a:t>shared_mem</a:t>
            </a:r>
            <a:r>
              <a:rPr lang="en-US" dirty="0"/>
              <a:t>[</a:t>
            </a:r>
            <a:r>
              <a:rPr lang="en-US" dirty="0" err="1"/>
              <a:t>cur_location</a:t>
            </a:r>
            <a:r>
              <a:rPr lang="en-US" dirty="0"/>
              <a:t> ^ (</a:t>
            </a:r>
            <a:r>
              <a:rPr lang="en-US" dirty="0" err="1"/>
              <a:t>prev_location</a:t>
            </a:r>
            <a:r>
              <a:rPr lang="en-US" dirty="0"/>
              <a:t> &gt;&gt; 1)]++;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0DF-3C4C-4CB2-B611-28C744E02A01}"/>
              </a:ext>
            </a:extLst>
          </p:cNvPr>
          <p:cNvSpPr txBox="1"/>
          <p:nvPr/>
        </p:nvSpPr>
        <p:spPr>
          <a:xfrm>
            <a:off x="8266456" y="-42752"/>
            <a:ext cx="2188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 = None</a:t>
            </a:r>
          </a:p>
          <a:p>
            <a:r>
              <a:rPr lang="en-US" dirty="0"/>
              <a:t>while(...) {</a:t>
            </a:r>
          </a:p>
          <a:p>
            <a:r>
              <a:rPr lang="en-US" dirty="0"/>
              <a:t>   (current, </a:t>
            </a:r>
            <a:r>
              <a:rPr lang="en-US" dirty="0" err="1"/>
              <a:t>prev</a:t>
            </a:r>
            <a:r>
              <a:rPr lang="en-US" dirty="0"/>
              <a:t> logic)</a:t>
            </a:r>
          </a:p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= current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[ 1, 2, 3, 4, 5, 6 ]</a:t>
            </a:r>
          </a:p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ABE16-5320-0647-BB75-709EEE7B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367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669A-F423-4B61-9F30-9553CAF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Introduction to AFL++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64A-0AC8-D811-F74E-8EBBCC33B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82" y="17793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American Fuzzy Lop plus plus (AFL++)</a:t>
            </a:r>
          </a:p>
          <a:p>
            <a:pPr lvl="1"/>
            <a:r>
              <a:rPr lang="en-US" altLang="ko-KR" sz="2000"/>
              <a:t>Most actively maintained g</a:t>
            </a:r>
            <a:r>
              <a:rPr lang="en-US" sz="2000"/>
              <a:t>reybox fuzzing tool </a:t>
            </a:r>
            <a:br>
              <a:rPr lang="en-US" sz="2000"/>
            </a:br>
            <a:r>
              <a:rPr lang="en-US" sz="2000"/>
              <a:t>(i.e., coverage-guided fuzzing tool)</a:t>
            </a:r>
          </a:p>
          <a:p>
            <a:pPr lvl="2"/>
            <a:r>
              <a:rPr lang="en-US" sz="1600"/>
              <a:t>A </a:t>
            </a:r>
            <a:r>
              <a:rPr lang="en-US" sz="1600" dirty="0"/>
              <a:t>fork of Google’s American Fuzzy Lop</a:t>
            </a:r>
            <a:br>
              <a:rPr lang="en-US" sz="1600" dirty="0"/>
            </a:br>
            <a:r>
              <a:rPr lang="en-US" sz="1600" dirty="0"/>
              <a:t>(AFL is not updated since 2017)</a:t>
            </a:r>
          </a:p>
          <a:p>
            <a:pPr lvl="1"/>
            <a:r>
              <a:rPr lang="en-US" sz="200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err="1">
                <a:hlinkClick r:id="rId3"/>
              </a:rPr>
              <a:t>github.com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AFLplusplus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AFLplusplus</a:t>
            </a:r>
            <a:endParaRPr lang="en-US" sz="2000" dirty="0"/>
          </a:p>
          <a:p>
            <a:pPr lvl="1"/>
            <a:r>
              <a:rPr lang="en-US" sz="2000" dirty="0"/>
              <a:t>Supports C, C++ and Objective C</a:t>
            </a:r>
          </a:p>
          <a:p>
            <a:r>
              <a:rPr lang="en-US" sz="2400" dirty="0"/>
              <a:t>Fuzzing with AFL++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Instrumenting target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Collect input testcases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Run fuzzing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Triage the result</a:t>
            </a:r>
          </a:p>
        </p:txBody>
      </p:sp>
      <p:pic>
        <p:nvPicPr>
          <p:cNvPr id="4" name="Picture 2" descr="screen1">
            <a:extLst>
              <a:ext uri="{FF2B5EF4-FFF2-40B4-BE49-F238E27FC236}">
                <a16:creationId xmlns:a16="http://schemas.microsoft.com/office/drawing/2014/main" id="{F11504C6-2D34-783C-D15A-CFAD427E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841" y="522162"/>
            <a:ext cx="4735493" cy="296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7E52A6C-2E8B-5E55-5749-5FE7589322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06246" y="276960"/>
            <a:ext cx="1086643" cy="1087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4B3C2-7BE5-C025-4A47-ED6328276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851" y="3928616"/>
            <a:ext cx="7643149" cy="2932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A3F6E-048B-6D21-0FA8-6C0DD93CF84E}"/>
              </a:ext>
            </a:extLst>
          </p:cNvPr>
          <p:cNvSpPr txBox="1"/>
          <p:nvPr/>
        </p:nvSpPr>
        <p:spPr>
          <a:xfrm>
            <a:off x="8527600" y="3517604"/>
            <a:ext cx="231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1. AFL++ Status Screen</a:t>
            </a:r>
            <a:endParaRPr lang="en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56918-BF39-1651-BDF5-8A81B42D0301}"/>
              </a:ext>
            </a:extLst>
          </p:cNvPr>
          <p:cNvSpPr txBox="1"/>
          <p:nvPr/>
        </p:nvSpPr>
        <p:spPr>
          <a:xfrm>
            <a:off x="7262943" y="5976774"/>
            <a:ext cx="410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2. Required Steps for Fuzzing (from AFL++ doc.)</a:t>
            </a:r>
            <a:endParaRPr lang="en-KR" sz="14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28C242-05DC-9F72-0DC9-30B475EF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2</a:t>
            </a:fld>
            <a:endParaRPr lang="en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09A15A-7606-E13C-2C86-A1DAA869ED83}"/>
              </a:ext>
            </a:extLst>
          </p:cNvPr>
          <p:cNvSpPr/>
          <p:nvPr/>
        </p:nvSpPr>
        <p:spPr>
          <a:xfrm>
            <a:off x="4965539" y="3917026"/>
            <a:ext cx="1130461" cy="40032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74695F-B53C-4001-860C-D143131C1A7F}"/>
              </a:ext>
            </a:extLst>
          </p:cNvPr>
          <p:cNvSpPr/>
          <p:nvPr/>
        </p:nvSpPr>
        <p:spPr>
          <a:xfrm>
            <a:off x="6816040" y="3923271"/>
            <a:ext cx="1130461" cy="40032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D5458EE-0EBA-31A0-0320-1E61BB4EE588}"/>
              </a:ext>
            </a:extLst>
          </p:cNvPr>
          <p:cNvSpPr/>
          <p:nvPr/>
        </p:nvSpPr>
        <p:spPr>
          <a:xfrm>
            <a:off x="8684384" y="3900074"/>
            <a:ext cx="1130461" cy="40032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63D801-8460-0F8F-35BA-0B44D52F8307}"/>
              </a:ext>
            </a:extLst>
          </p:cNvPr>
          <p:cNvSpPr/>
          <p:nvPr/>
        </p:nvSpPr>
        <p:spPr>
          <a:xfrm>
            <a:off x="10625067" y="3888560"/>
            <a:ext cx="1130461" cy="40032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3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A7E9-24BD-B59E-75D4-A3D6C9B8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Step 1.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Instrumentation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EE03A-CCB5-7CC9-917E-7BCEC12CE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681" y="1733027"/>
                <a:ext cx="7657979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AFL++ inserts</a:t>
                </a:r>
                <a:r>
                  <a:rPr lang="ko-KR" altLang="en-US" sz="2400"/>
                  <a:t> </a:t>
                </a:r>
                <a:r>
                  <a:rPr lang="en-US" altLang="ko-KR" sz="2400"/>
                  <a:t>probes</a:t>
                </a:r>
                <a:r>
                  <a:rPr lang="ko-KR" altLang="en-US" sz="2400"/>
                  <a:t> </a:t>
                </a:r>
                <a:r>
                  <a:rPr lang="en-US" altLang="ko-KR" sz="2400"/>
                  <a:t>t</a:t>
                </a:r>
                <a:r>
                  <a:rPr lang="en-US" sz="2400"/>
                  <a:t>o c</a:t>
                </a:r>
                <a:r>
                  <a:rPr lang="en-KR" sz="2400"/>
                  <a:t>apture </a:t>
                </a:r>
                <a:r>
                  <a:rPr lang="en-US" sz="2400" dirty="0"/>
                  <a:t>(approximate) </a:t>
                </a:r>
                <a:r>
                  <a:rPr lang="en-KR" sz="2400" dirty="0"/>
                  <a:t>branch </a:t>
                </a:r>
                <a:r>
                  <a:rPr lang="en-KR" sz="2400"/>
                  <a:t>coverage </a:t>
                </a:r>
                <a:r>
                  <a:rPr lang="en-US" sz="2400"/>
                  <a:t>by obtaining </a:t>
                </a:r>
                <a:r>
                  <a:rPr lang="en-KR" sz="2400"/>
                  <a:t>branch hit-counts</a:t>
                </a:r>
                <a:endParaRPr lang="en-KR" sz="2400" dirty="0"/>
              </a:p>
              <a:p>
                <a:pPr lvl="1">
                  <a:buClr>
                    <a:schemeClr val="tx1"/>
                  </a:buClr>
                </a:pPr>
                <a:r>
                  <a:rPr lang="en-KR" sz="1800" dirty="0">
                    <a:solidFill>
                      <a:schemeClr val="accent1"/>
                    </a:solidFill>
                  </a:rPr>
                  <a:t>Tuple</a:t>
                </a:r>
                <a:r>
                  <a:rPr lang="en-KR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KR" sz="1800" dirty="0"/>
                  <a:t> (</a:t>
                </a:r>
                <a:r>
                  <a:rPr lang="en-US" sz="1800" dirty="0"/>
                  <a:t>from</a:t>
                </a:r>
                <a:r>
                  <a:rPr lang="en-KR" sz="1800" dirty="0"/>
                  <a:t> </a:t>
                </a:r>
                <a:r>
                  <a:rPr lang="en-US" sz="1800" dirty="0"/>
                  <a:t>basic block</a:t>
                </a:r>
                <a:r>
                  <a:rPr lang="en-KR" sz="1800" dirty="0"/>
                  <a:t>, </a:t>
                </a:r>
                <a:r>
                  <a:rPr lang="en-US" sz="1800" dirty="0"/>
                  <a:t>to basic block</a:t>
                </a:r>
                <a:r>
                  <a:rPr lang="en-KR" sz="1800" dirty="0"/>
                  <a:t>), equivalent to </a:t>
                </a:r>
                <a:r>
                  <a:rPr lang="en-US" sz="1800" dirty="0"/>
                  <a:t>a </a:t>
                </a:r>
                <a:r>
                  <a:rPr lang="en-KR" sz="1800" dirty="0"/>
                  <a:t>branch.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KR" sz="1800" dirty="0"/>
                  <a:t>Tuples in A -&gt; B -&gt; C -&gt; D -&gt; E : {(A, B), (B, C), (C, D), (D, E)}</a:t>
                </a:r>
              </a:p>
              <a:p>
                <a:r>
                  <a:rPr lang="en-KR" sz="2400" dirty="0"/>
                  <a:t>At each branch point, AFL++ compiler injects:</a:t>
                </a:r>
                <a:endParaRPr lang="en-KR" sz="3600" dirty="0"/>
              </a:p>
              <a:p>
                <a:pPr lvl="1"/>
                <a:r>
                  <a:rPr lang="en-KR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shared_mem</a:t>
                </a:r>
                <a:r>
                  <a:rPr lang="en-KR" sz="180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1800">
                    <a:latin typeface="Consolas" panose="020B0609020204030204" pitchFamily="49" charset="0"/>
                    <a:cs typeface="Consolas" panose="020B0609020204030204" pitchFamily="49" charset="0"/>
                  </a:rPr>
                  <a:t>branch_id</a:t>
                </a:r>
                <a:r>
                  <a:rPr lang="en-KR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</a:t>
                </a:r>
                <a:r>
                  <a:rPr lang="en-KR" sz="1800" dirty="0"/>
                  <a:t>– Branch hit count map</a:t>
                </a:r>
              </a:p>
              <a:p>
                <a:pPr lvl="2"/>
                <a:r>
                  <a:rPr lang="en-KR" sz="1200" dirty="0"/>
                  <a:t>64KB shared memory region, fits in L2 cache</a:t>
                </a:r>
                <a:r>
                  <a:rPr lang="en-US" sz="1200" dirty="0"/>
                  <a:t> (more entries in AFL++)</a:t>
                </a:r>
                <a:endParaRPr lang="en-KR" sz="1200" dirty="0"/>
              </a:p>
              <a:p>
                <a:pPr lvl="2"/>
                <a:r>
                  <a:rPr lang="en-KR" sz="1200" dirty="0"/>
                  <a:t>Every byte indicates hit </a:t>
                </a:r>
                <a:r>
                  <a:rPr lang="en-US" sz="1200" dirty="0"/>
                  <a:t>counts </a:t>
                </a:r>
                <a:r>
                  <a:rPr lang="en-KR" sz="1200" dirty="0"/>
                  <a:t>for (branch_src, branch_</a:t>
                </a:r>
                <a:r>
                  <a:rPr lang="en-KR" sz="1200"/>
                  <a:t>dst)</a:t>
                </a:r>
                <a:endParaRPr lang="en-US" sz="1200"/>
              </a:p>
              <a:p>
                <a:pPr lvl="1"/>
                <a:r>
                  <a:rPr lang="en-US" sz="1600"/>
                  <a:t>branch_id is obtained by bitwise operation on information on basic_blocks </a:t>
                </a:r>
                <a:endParaRPr lang="en-KR" sz="1600" dirty="0"/>
              </a:p>
              <a:p>
                <a:r>
                  <a:rPr lang="en-KR" sz="1850" dirty="0"/>
                  <a:t>(new) </a:t>
                </a:r>
                <a:r>
                  <a:rPr lang="en-KR" sz="1850" dirty="0">
                    <a:solidFill>
                      <a:schemeClr val="accent1"/>
                    </a:solidFill>
                  </a:rPr>
                  <a:t>Path</a:t>
                </a:r>
                <a:r>
                  <a:rPr lang="en-KR" sz="1850" dirty="0"/>
                  <a:t> </a:t>
                </a:r>
                <a14:m>
                  <m:oMath xmlns:m="http://schemas.openxmlformats.org/officeDocument/2006/math"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KR" sz="1850" dirty="0"/>
                  <a:t> It covers a new tuple, or a branch’s hit count is in a new range of hit counts</a:t>
                </a:r>
              </a:p>
              <a:p>
                <a:pPr lvl="1"/>
                <a:r>
                  <a:rPr lang="en-KR" sz="1450" dirty="0"/>
                  <a:t>Recall that AFL uses eight buckets [1,  2,  3,  4-7, 8-15, 16-31, 32-127, 128+].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EE03A-CCB5-7CC9-917E-7BCEC12CE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81" y="1733027"/>
                <a:ext cx="7657979" cy="4667250"/>
              </a:xfrm>
              <a:blipFill>
                <a:blip r:embed="rId3"/>
                <a:stretch>
                  <a:fillRect l="-1035" t="-1828" r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231543AB-05FD-3238-5794-D50661905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61" y="3240912"/>
            <a:ext cx="4008340" cy="23567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E46747-99D0-B94C-43D3-27A7C31CE418}"/>
              </a:ext>
            </a:extLst>
          </p:cNvPr>
          <p:cNvSpPr txBox="1"/>
          <p:nvPr/>
        </p:nvSpPr>
        <p:spPr>
          <a:xfrm>
            <a:off x="8808408" y="5737360"/>
            <a:ext cx="2393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Figure 3. Hit count map collision in AFL</a:t>
            </a:r>
            <a:endParaRPr lang="en-KR" sz="1100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D7DAD0A4-5559-E636-F6AA-5C2CD9A0EA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C9FBAC-FCD9-0F10-479E-108D5E4A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682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3303-D5AE-D433-9363-9D757A76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Step 1.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9424-A7E0-40DC-C532-9F89EAA9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1546"/>
          </a:xfrm>
        </p:spPr>
        <p:txBody>
          <a:bodyPr>
            <a:normAutofit/>
          </a:bodyPr>
          <a:lstStyle/>
          <a:p>
            <a:r>
              <a:rPr lang="en-US" sz="2400" dirty="0"/>
              <a:t>AFL++ provides several compilers to instrument target.</a:t>
            </a:r>
          </a:p>
          <a:p>
            <a:pPr lvl="1"/>
            <a:r>
              <a:rPr lang="en-US" sz="1600" dirty="0" err="1"/>
              <a:t>afl</a:t>
            </a:r>
            <a:r>
              <a:rPr lang="en-US" sz="1600" dirty="0"/>
              <a:t>-clang-</a:t>
            </a:r>
            <a:r>
              <a:rPr lang="en-US" sz="1600" dirty="0" err="1"/>
              <a:t>lto</a:t>
            </a:r>
            <a:r>
              <a:rPr lang="en-US" sz="1600" dirty="0"/>
              <a:t> / </a:t>
            </a:r>
            <a:r>
              <a:rPr lang="en-US" sz="1600" dirty="0" err="1"/>
              <a:t>afl</a:t>
            </a:r>
            <a:r>
              <a:rPr lang="en-US" sz="1600" dirty="0"/>
              <a:t>-clang-</a:t>
            </a:r>
            <a:r>
              <a:rPr lang="en-US" sz="1600" dirty="0" err="1"/>
              <a:t>lto</a:t>
            </a:r>
            <a:r>
              <a:rPr lang="en-US" sz="1600" dirty="0"/>
              <a:t>++ (Link Time Optimization mode, available for </a:t>
            </a:r>
            <a:r>
              <a:rPr lang="en-US" sz="1600" dirty="0" err="1"/>
              <a:t>LLVM</a:t>
            </a:r>
            <a:r>
              <a:rPr lang="en-US" sz="1600" dirty="0"/>
              <a:t> ver. &gt;13)</a:t>
            </a:r>
          </a:p>
          <a:p>
            <a:pPr lvl="1"/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-clang-fast / </a:t>
            </a:r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-clang-fast++ (LLVM mode)</a:t>
            </a:r>
          </a:p>
          <a:p>
            <a:pPr lvl="1"/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</a:t>
            </a:r>
            <a:r>
              <a:rPr lang="en-US" sz="1600" dirty="0" err="1">
                <a:solidFill>
                  <a:schemeClr val="accent3"/>
                </a:solidFill>
              </a:rPr>
              <a:t>gcc</a:t>
            </a:r>
            <a:r>
              <a:rPr lang="en-US" sz="1600" dirty="0">
                <a:solidFill>
                  <a:schemeClr val="accent3"/>
                </a:solidFill>
              </a:rPr>
              <a:t>-fast / </a:t>
            </a:r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</a:t>
            </a:r>
            <a:r>
              <a:rPr lang="en-US" sz="1600" dirty="0" err="1">
                <a:solidFill>
                  <a:schemeClr val="accent3"/>
                </a:solidFill>
              </a:rPr>
              <a:t>gcc</a:t>
            </a:r>
            <a:r>
              <a:rPr lang="en-US" sz="1600" dirty="0">
                <a:solidFill>
                  <a:schemeClr val="accent3"/>
                </a:solidFill>
              </a:rPr>
              <a:t>-fast++ (GCC_PLUGIN mode)</a:t>
            </a:r>
          </a:p>
          <a:p>
            <a:pPr lvl="1"/>
            <a:r>
              <a:rPr lang="en-US" sz="1600" dirty="0" err="1">
                <a:solidFill>
                  <a:schemeClr val="accent3"/>
                </a:solidFill>
              </a:rPr>
              <a:t>afl-gcc</a:t>
            </a:r>
            <a:r>
              <a:rPr lang="en-US" sz="1600" dirty="0">
                <a:solidFill>
                  <a:schemeClr val="accent3"/>
                </a:solidFill>
              </a:rPr>
              <a:t> / </a:t>
            </a:r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-g++ (GCC mode)</a:t>
            </a:r>
          </a:p>
          <a:p>
            <a:r>
              <a:rPr lang="en-US" sz="2400" dirty="0" err="1"/>
              <a:t>afl</a:t>
            </a:r>
            <a:r>
              <a:rPr lang="en-US" sz="2400" dirty="0"/>
              <a:t>-clang-</a:t>
            </a:r>
            <a:r>
              <a:rPr lang="en-US" sz="2400" dirty="0" err="1"/>
              <a:t>lto</a:t>
            </a:r>
            <a:r>
              <a:rPr lang="en-US" sz="2400" dirty="0"/>
              <a:t> is fastest (</a:t>
            </a:r>
            <a:r>
              <a:rPr lang="en-US" sz="2400" dirty="0">
                <a:hlinkClick r:id="rId2"/>
              </a:rPr>
              <a:t>reference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1C09A-D16E-5DCF-6D78-D3702CFAFCCF}"/>
              </a:ext>
            </a:extLst>
          </p:cNvPr>
          <p:cNvSpPr txBox="1"/>
          <p:nvPr/>
        </p:nvSpPr>
        <p:spPr>
          <a:xfrm>
            <a:off x="838200" y="3982108"/>
            <a:ext cx="1034089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grep (Homework)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grep.c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grep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AFL++ in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Makefile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CXX=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./configure –disable-shared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ALF++ in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CMake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build; cd build; \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–DCMAKE_C_COMPILER=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-DCMAKE_CXX_COMPILER=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..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0C6EA02-811F-3538-C342-773FF1F7C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5D0D3F-89AC-A29E-8DE9-02343A00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714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CD05-C171-9DF7-9E26-1C7B0483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Step 2.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Preparation and Fuzzing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B00E-EF11-AA07-B80B-A276D7C1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175"/>
            <a:ext cx="10515600" cy="1241142"/>
          </a:xfrm>
        </p:spPr>
        <p:txBody>
          <a:bodyPr>
            <a:normAutofit/>
          </a:bodyPr>
          <a:lstStyle/>
          <a:p>
            <a:r>
              <a:rPr lang="en-KR" sz="2400"/>
              <a:t>AFL</a:t>
            </a:r>
            <a:r>
              <a:rPr lang="en-KR" sz="2400" dirty="0"/>
              <a:t>++ fuzzer </a:t>
            </a:r>
            <a:r>
              <a:rPr lang="en-KR" sz="2400"/>
              <a:t>explores input file space</a:t>
            </a:r>
            <a:r>
              <a:rPr lang="en-US" sz="2400"/>
              <a:t> by mutating an input file</a:t>
            </a:r>
            <a:r>
              <a:rPr lang="en-KR" sz="2400"/>
              <a:t>.</a:t>
            </a:r>
            <a:endParaRPr lang="en-KR" sz="2400" dirty="0"/>
          </a:p>
          <a:p>
            <a:pPr lvl="1"/>
            <a:r>
              <a:rPr lang="en-KR" sz="2000"/>
              <a:t>“@@” </a:t>
            </a:r>
            <a:r>
              <a:rPr lang="en-KR" sz="2000" dirty="0"/>
              <a:t>for input file placeholder</a:t>
            </a:r>
          </a:p>
          <a:p>
            <a:pPr lvl="2"/>
            <a:r>
              <a:rPr lang="en-KR" sz="1800" dirty="0"/>
              <a:t>If there is no “@@”, AFL++ fuzzer explores standard </a:t>
            </a:r>
            <a:r>
              <a:rPr lang="en-KR" sz="1800"/>
              <a:t>input.</a:t>
            </a:r>
            <a:endParaRPr lang="en-US" sz="1800"/>
          </a:p>
          <a:p>
            <a:pPr marL="914400" lvl="2" indent="0">
              <a:buNone/>
            </a:pPr>
            <a:endParaRPr lang="en-KR" sz="1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113D38-4B5B-24CE-9FC0-F49C68FDF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FF22C-F0E5-72AF-9ABB-7946AEEF8205}"/>
              </a:ext>
            </a:extLst>
          </p:cNvPr>
          <p:cNvGrpSpPr/>
          <p:nvPr/>
        </p:nvGrpSpPr>
        <p:grpSpPr>
          <a:xfrm>
            <a:off x="917526" y="3196303"/>
            <a:ext cx="10149642" cy="781017"/>
            <a:chOff x="809054" y="3406725"/>
            <a:chExt cx="10149642" cy="7810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FBFCBDB-9B67-4762-8B95-1D8656C9E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416" y="3534902"/>
              <a:ext cx="734495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afl-fuzz -i 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./</a:t>
              </a:r>
              <a:r>
                <a:rPr kumimoji="0" lang="en-US" altLang="ko-KR" b="0" i="0" u="none" strike="noStrike" cap="none" normalizeH="0" baseline="0" dirty="0" err="1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input_seeds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-o 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./out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-- pdftotext </a:t>
              </a:r>
              <a:r>
                <a:rPr kumimoji="0" lang="en-US" altLang="ko-KR" b="1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@@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 </a:t>
              </a:r>
              <a:r>
                <a:rPr kumimoji="0" lang="en-US" altLang="ko-KR" b="0" i="0" u="none" strike="noStrike" cap="none" normalizeH="0" baseline="0" dirty="0" err="1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out.txt</a:t>
              </a:r>
              <a:endParaRPr kumimoji="0" lang="ko-KR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직사각형 8">
              <a:extLst>
                <a:ext uri="{FF2B5EF4-FFF2-40B4-BE49-F238E27FC236}">
                  <a16:creationId xmlns:a16="http://schemas.microsoft.com/office/drawing/2014/main" id="{BB7FDFC1-0423-222F-37F2-3738CE2B5853}"/>
                </a:ext>
              </a:extLst>
            </p:cNvPr>
            <p:cNvSpPr/>
            <p:nvPr/>
          </p:nvSpPr>
          <p:spPr bwMode="auto">
            <a:xfrm>
              <a:off x="809054" y="3406725"/>
              <a:ext cx="10149642" cy="533351"/>
            </a:xfrm>
            <a:prstGeom prst="rect">
              <a:avLst/>
            </a:prstGeom>
            <a:noFill/>
            <a:ln w="1778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U Passata" pitchFamily="34" charset="0"/>
                <a:ea typeface="NanumSquare" panose="020B0600000101010101"/>
                <a:cs typeface="+mn-cs"/>
              </a:endParaRPr>
            </a:p>
          </p:txBody>
        </p:sp>
        <p:sp>
          <p:nvSpPr>
            <p:cNvPr id="7" name="직사각형 9">
              <a:extLst>
                <a:ext uri="{FF2B5EF4-FFF2-40B4-BE49-F238E27FC236}">
                  <a16:creationId xmlns:a16="http://schemas.microsoft.com/office/drawing/2014/main" id="{663FAF96-CE5C-F0A4-2435-14C2C011CB83}"/>
                </a:ext>
              </a:extLst>
            </p:cNvPr>
            <p:cNvSpPr/>
            <p:nvPr/>
          </p:nvSpPr>
          <p:spPr>
            <a:xfrm>
              <a:off x="3139299" y="3518023"/>
              <a:ext cx="2090057" cy="31232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BF7041-89EA-0A8F-C329-C9E00AD8C3B9}"/>
                </a:ext>
              </a:extLst>
            </p:cNvPr>
            <p:cNvSpPr txBox="1"/>
            <p:nvPr/>
          </p:nvSpPr>
          <p:spPr>
            <a:xfrm>
              <a:off x="3222012" y="3818410"/>
              <a:ext cx="1924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input file directory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9" name="직사각형 11">
              <a:extLst>
                <a:ext uri="{FF2B5EF4-FFF2-40B4-BE49-F238E27FC236}">
                  <a16:creationId xmlns:a16="http://schemas.microsoft.com/office/drawing/2014/main" id="{8BD3AEA8-1452-BD3B-11C8-1F4B71A542DD}"/>
                </a:ext>
              </a:extLst>
            </p:cNvPr>
            <p:cNvSpPr/>
            <p:nvPr/>
          </p:nvSpPr>
          <p:spPr>
            <a:xfrm>
              <a:off x="5279924" y="3518023"/>
              <a:ext cx="1060316" cy="312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BD46C-83AD-D78C-05D9-9D125C12C438}"/>
                </a:ext>
              </a:extLst>
            </p:cNvPr>
            <p:cNvSpPr txBox="1"/>
            <p:nvPr/>
          </p:nvSpPr>
          <p:spPr>
            <a:xfrm>
              <a:off x="5020946" y="3818410"/>
              <a:ext cx="1725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output directory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3">
              <a:extLst>
                <a:ext uri="{FF2B5EF4-FFF2-40B4-BE49-F238E27FC236}">
                  <a16:creationId xmlns:a16="http://schemas.microsoft.com/office/drawing/2014/main" id="{066B00D7-CCB5-3029-A5B6-E4000C60D481}"/>
                </a:ext>
              </a:extLst>
            </p:cNvPr>
            <p:cNvSpPr/>
            <p:nvPr/>
          </p:nvSpPr>
          <p:spPr>
            <a:xfrm>
              <a:off x="6746803" y="3518023"/>
              <a:ext cx="2574178" cy="3123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E445B5-FD3F-5785-E28E-C5D28AC39425}"/>
                </a:ext>
              </a:extLst>
            </p:cNvPr>
            <p:cNvSpPr txBox="1"/>
            <p:nvPr/>
          </p:nvSpPr>
          <p:spPr>
            <a:xfrm>
              <a:off x="6999153" y="3818410"/>
              <a:ext cx="2069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command line input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E5F514D-DD89-D3C4-F154-6EB3B4F1AAE0}"/>
              </a:ext>
            </a:extLst>
          </p:cNvPr>
          <p:cNvSpPr txBox="1"/>
          <p:nvPr/>
        </p:nvSpPr>
        <p:spPr>
          <a:xfrm>
            <a:off x="838200" y="4264672"/>
            <a:ext cx="103159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en-US" altLang="ko-K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seeds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should contain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pdf files as initial seed input files.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Fuzzer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runs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pdftotext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out.txt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various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starting with the files in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</a:t>
            </a:r>
            <a:r>
              <a:rPr lang="en-US" altLang="ko-K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seeds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76A977D-32F5-8EAB-43E2-0E83F8EA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326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D33-CFDD-E7A1-B963-778BBFA3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Step 3. Fuzz Target  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7AE2-EBAE-5C6B-234E-47AD042C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>
                <a:cs typeface="Consolas" panose="020B0609020204030204" pitchFamily="49" charset="0"/>
              </a:rPr>
              <a:t>To </a:t>
            </a:r>
            <a:r>
              <a:rPr lang="en-KR" dirty="0">
                <a:cs typeface="Consolas" panose="020B0609020204030204" pitchFamily="49" charset="0"/>
              </a:rPr>
              <a:t>see </a:t>
            </a:r>
            <a:r>
              <a:rPr lang="en-KR">
                <a:cs typeface="Consolas" panose="020B0609020204030204" pitchFamily="49" charset="0"/>
              </a:rPr>
              <a:t>the </a:t>
            </a:r>
            <a:r>
              <a:rPr lang="en-US">
                <a:cs typeface="Consolas" panose="020B0609020204030204" pitchFamily="49" charset="0"/>
              </a:rPr>
              <a:t>full </a:t>
            </a:r>
            <a:r>
              <a:rPr lang="en-KR">
                <a:cs typeface="Consolas" panose="020B0609020204030204" pitchFamily="49" charset="0"/>
              </a:rPr>
              <a:t>list </a:t>
            </a:r>
            <a:r>
              <a:rPr lang="en-KR" dirty="0">
                <a:cs typeface="Consolas" panose="020B0609020204030204" pitchFamily="49" charset="0"/>
              </a:rPr>
              <a:t>of options for fuzzing, check </a:t>
            </a:r>
            <a:r>
              <a:rPr lang="en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afl-fuzz --</a:t>
            </a:r>
            <a:r>
              <a:rPr lang="en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r>
              <a:rPr lang="en-KR">
                <a:cs typeface="Consolas" panose="020B0609020204030204" pitchFamily="49" charset="0"/>
              </a:rPr>
              <a:t>.</a:t>
            </a:r>
            <a:endParaRPr lang="en-KR" sz="2000">
              <a:cs typeface="Consolas" panose="020B0609020204030204" pitchFamily="49" charset="0"/>
            </a:endParaRPr>
          </a:p>
          <a:p>
            <a:pPr lvl="1"/>
            <a:r>
              <a:rPr lang="en-KR" sz="20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 seed</a:t>
            </a:r>
            <a:r>
              <a:rPr lang="en-KR" sz="2000">
                <a:cs typeface="Consolas" panose="020B0609020204030204" pitchFamily="49" charset="0"/>
              </a:rPr>
              <a:t> : use a fixed seed for the RNG</a:t>
            </a:r>
          </a:p>
          <a:p>
            <a:pPr lvl="1"/>
            <a:r>
              <a:rPr lang="en-KR" sz="20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KR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seconds</a:t>
            </a:r>
            <a:r>
              <a:rPr lang="en-KR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KR" sz="2000" dirty="0">
                <a:cs typeface="Consolas" panose="020B0609020204030204" pitchFamily="49" charset="0"/>
              </a:rPr>
              <a:t>: fuzz for a specified time then terminate</a:t>
            </a:r>
          </a:p>
          <a:p>
            <a:pPr lvl="1"/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-g minlength</a:t>
            </a:r>
            <a:r>
              <a:rPr lang="en-KR" sz="2000" dirty="0">
                <a:cs typeface="Consolas" panose="020B0609020204030204" pitchFamily="49" charset="0"/>
              </a:rPr>
              <a:t>,</a:t>
            </a:r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 -G maxlength</a:t>
            </a:r>
            <a:r>
              <a:rPr lang="en-KR" sz="2000" dirty="0">
                <a:cs typeface="Consolas" panose="020B0609020204030204" pitchFamily="49" charset="0"/>
              </a:rPr>
              <a:t> : set min/max length of generated fuzz input</a:t>
            </a:r>
            <a:r>
              <a:rPr lang="en-US" sz="2000" dirty="0">
                <a:cs typeface="Consolas" panose="020B0609020204030204" pitchFamily="49" charset="0"/>
              </a:rPr>
              <a:t> in bytes</a:t>
            </a:r>
            <a:endParaRPr lang="en-KR" sz="2000" dirty="0">
              <a:cs typeface="Consolas" panose="020B0609020204030204" pitchFamily="49" charset="0"/>
            </a:endParaRPr>
          </a:p>
          <a:p>
            <a:pPr lvl="1"/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-x dict_file</a:t>
            </a:r>
            <a:r>
              <a:rPr lang="en-KR" sz="2000" dirty="0">
                <a:cs typeface="Consolas" panose="020B0609020204030204" pitchFamily="49" charset="0"/>
              </a:rPr>
              <a:t> : dictionary input (optional)</a:t>
            </a:r>
          </a:p>
          <a:p>
            <a:pPr lvl="1"/>
            <a:r>
              <a:rPr lang="en-KR" sz="2000">
                <a:cs typeface="Consolas" panose="020B0609020204030204" pitchFamily="49" charset="0"/>
              </a:rPr>
              <a:t>and more…</a:t>
            </a:r>
            <a:endParaRPr lang="en-US" sz="2000">
              <a:cs typeface="Consolas" panose="020B0609020204030204" pitchFamily="49" charset="0"/>
            </a:endParaRPr>
          </a:p>
          <a:p>
            <a:r>
              <a:rPr lang="en-KR" altLang="ko-KR">
                <a:cs typeface="Consolas" panose="020B0609020204030204" pitchFamily="49" charset="0"/>
              </a:rPr>
              <a:t>Ctrl + c (SIGINT) for stop fuzzing</a:t>
            </a:r>
            <a:endParaRPr lang="en-US" altLang="ko-KR">
              <a:cs typeface="Consolas" panose="020B0609020204030204" pitchFamily="49" charset="0"/>
            </a:endParaRPr>
          </a:p>
          <a:p>
            <a:r>
              <a:rPr lang="en-US" altLang="ko-KR">
                <a:cs typeface="Consolas" panose="020B0609020204030204" pitchFamily="49" charset="0"/>
              </a:rPr>
              <a:t>Hint: r</a:t>
            </a:r>
            <a:r>
              <a:rPr lang="en-KR" altLang="ko-KR">
                <a:cs typeface="Consolas" panose="020B0609020204030204" pitchFamily="49" charset="0"/>
              </a:rPr>
              <a:t>un afl-fuzz in </a:t>
            </a:r>
            <a:r>
              <a:rPr lang="en-KR" altLang="ko-KR"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KR" altLang="ko-KR">
                <a:cs typeface="Consolas" panose="020B0609020204030204" pitchFamily="49" charset="0"/>
              </a:rPr>
              <a:t> or </a:t>
            </a:r>
            <a:r>
              <a:rPr lang="en-KR" altLang="ko-KR">
                <a:latin typeface="Consolas" panose="020B0609020204030204" pitchFamily="49" charset="0"/>
                <a:cs typeface="Consolas" panose="020B0609020204030204" pitchFamily="49" charset="0"/>
              </a:rPr>
              <a:t>tmux</a:t>
            </a:r>
            <a:r>
              <a:rPr lang="en-KR" altLang="ko-KR">
                <a:cs typeface="Consolas" panose="020B0609020204030204" pitchFamily="49" charset="0"/>
              </a:rPr>
              <a:t> shell </a:t>
            </a:r>
            <a:r>
              <a:rPr lang="en-US" altLang="ko-KR">
                <a:cs typeface="Consolas" panose="020B0609020204030204" pitchFamily="49" charset="0"/>
              </a:rPr>
              <a:t>to prepare unexpected log-off during long fuzzing process (~24 hours)  </a:t>
            </a:r>
            <a:endParaRPr lang="en-KR" altLang="ko-KR">
              <a:cs typeface="Consolas" panose="020B0609020204030204" pitchFamily="49" charset="0"/>
            </a:endParaRPr>
          </a:p>
          <a:p>
            <a:endParaRPr lang="en-KR" altLang="ko-KR" sz="3200">
              <a:cs typeface="Consolas" panose="020B0609020204030204" pitchFamily="49" charset="0"/>
            </a:endParaRPr>
          </a:p>
          <a:p>
            <a:endParaRPr lang="en-KR" dirty="0">
              <a:cs typeface="Consolas" panose="020B0609020204030204" pitchFamily="49" charset="0"/>
            </a:endParaRPr>
          </a:p>
          <a:p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8EA408-74BF-2B18-F54D-BABAFC858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0DDB2-8314-FCC8-CB93-0E20C82A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904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D33-CFDD-E7A1-B963-778BBFA3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625"/>
            <a:ext cx="10515600" cy="1325563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Step 3. Fuzz Target  (env. variables)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8EA408-74BF-2B18-F54D-BABAFC858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0DDB2-8314-FCC8-CB93-0E20C82A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7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FFCCE-3AED-B2BA-55FF-FCDF64913127}"/>
              </a:ext>
            </a:extLst>
          </p:cNvPr>
          <p:cNvSpPr txBox="1"/>
          <p:nvPr/>
        </p:nvSpPr>
        <p:spPr>
          <a:xfrm>
            <a:off x="223946" y="768742"/>
            <a:ext cx="55245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LD_BIND_LAZY: do not set LD_BIND_NOW env var for target</a:t>
            </a:r>
          </a:p>
          <a:p>
            <a:r>
              <a:rPr lang="ko-KR" altLang="en-US" sz="1000"/>
              <a:t>ASAN_OPTIONS: custom settings for ASAN</a:t>
            </a:r>
          </a:p>
          <a:p>
            <a:r>
              <a:rPr lang="ko-KR" altLang="en-US" sz="1000"/>
              <a:t>              (must contain abort_on_error=1 and symbolize=0)</a:t>
            </a:r>
          </a:p>
          <a:p>
            <a:r>
              <a:rPr lang="ko-KR" altLang="en-US" sz="1000"/>
              <a:t>MSAN_OPTIONS: custom settings for MSAN</a:t>
            </a:r>
          </a:p>
          <a:p>
            <a:r>
              <a:rPr lang="ko-KR" altLang="en-US" sz="1000"/>
              <a:t>              (must contain exitcode=86 and symbolize=0)</a:t>
            </a:r>
          </a:p>
          <a:p>
            <a:r>
              <a:rPr lang="ko-KR" altLang="en-US" sz="1000"/>
              <a:t>AFL_AUTORESUME: resume fuzzing if directory specified by -o already exists</a:t>
            </a:r>
          </a:p>
          <a:p>
            <a:r>
              <a:rPr lang="ko-KR" altLang="en-US" sz="1000"/>
              <a:t>AFL_BENCH_JUST_ONE: run the target just once</a:t>
            </a:r>
          </a:p>
          <a:p>
            <a:r>
              <a:rPr lang="ko-KR" altLang="en-US" sz="1000"/>
              <a:t>AFL_BENCH_UNTIL_CRASH: exit soon when the first crashing input has been found</a:t>
            </a:r>
          </a:p>
          <a:p>
            <a:r>
              <a:rPr lang="ko-KR" altLang="en-US" sz="1000"/>
              <a:t>AFL_CMPLOG_ONLY_NEW: do not run cmplog on initial testcases (good for resumes!)</a:t>
            </a:r>
          </a:p>
          <a:p>
            <a:r>
              <a:rPr lang="ko-KR" altLang="en-US" sz="1000"/>
              <a:t>AFL_CRASH_EXITCODE: optional child exit code to be interpreted as crash</a:t>
            </a:r>
          </a:p>
          <a:p>
            <a:r>
              <a:rPr lang="ko-KR" altLang="en-US" sz="1000"/>
              <a:t>AFL_CUSTOM_MUTATOR_LIBRARY: lib with afl_custom_fuzz() to mutate inputs</a:t>
            </a:r>
          </a:p>
          <a:p>
            <a:r>
              <a:rPr lang="ko-KR" altLang="en-US" sz="1000"/>
              <a:t>AFL_CUSTOM_MUTATOR_ONLY: avoid AFL++'s internal mutators</a:t>
            </a:r>
          </a:p>
          <a:p>
            <a:r>
              <a:rPr lang="ko-KR" altLang="en-US" sz="1000"/>
              <a:t>AFL_CYCLE_SCHEDULES: after completing a cycle, switch to a different -p schedule</a:t>
            </a:r>
          </a:p>
          <a:p>
            <a:r>
              <a:rPr lang="ko-KR" altLang="en-US" sz="1000"/>
              <a:t>AFL_DEBUG: extra debugging output for Python mode trimming</a:t>
            </a:r>
          </a:p>
          <a:p>
            <a:r>
              <a:rPr lang="ko-KR" altLang="en-US" sz="1000"/>
              <a:t>AFL_DEBUG_CHILD: do not suppress stdout/stderr from target</a:t>
            </a:r>
          </a:p>
          <a:p>
            <a:r>
              <a:rPr lang="ko-KR" altLang="en-US" sz="1000"/>
              <a:t>AFL_DISABLE_TRIM: disable the trimming of test cases</a:t>
            </a:r>
          </a:p>
          <a:p>
            <a:r>
              <a:rPr lang="ko-KR" altLang="en-US" sz="1000"/>
              <a:t>AFL_DUMB_FORKSRV: use fork server without feedback from target</a:t>
            </a:r>
          </a:p>
          <a:p>
            <a:r>
              <a:rPr lang="ko-KR" altLang="en-US" sz="1000"/>
              <a:t>AFL_EXIT_WHEN_DONE: exit when all inputs are run and no new finds are found</a:t>
            </a:r>
          </a:p>
          <a:p>
            <a:r>
              <a:rPr lang="ko-KR" altLang="en-US" sz="1000"/>
              <a:t>AFL_EXIT_ON_TIME: exit when no new coverage is found within the specified time</a:t>
            </a:r>
          </a:p>
          <a:p>
            <a:r>
              <a:rPr lang="ko-KR" altLang="en-US" sz="1000"/>
              <a:t>AFL_EXPAND_HAVOC_NOW: immediately enable expand havoc mode (default: after 60</a:t>
            </a:r>
          </a:p>
          <a:p>
            <a:r>
              <a:rPr lang="ko-KR" altLang="en-US" sz="1000"/>
              <a:t>                      minutes and a cycle without finds)</a:t>
            </a:r>
          </a:p>
          <a:p>
            <a:r>
              <a:rPr lang="ko-KR" altLang="en-US" sz="1000"/>
              <a:t>AFL_FAST_CAL: limit the calibration stage to three cycles for speedup</a:t>
            </a:r>
          </a:p>
          <a:p>
            <a:r>
              <a:rPr lang="ko-KR" altLang="en-US" sz="1000"/>
              <a:t>AFL_FORCE_UI: force showing the status screen (for virtual consoles)</a:t>
            </a:r>
          </a:p>
          <a:p>
            <a:r>
              <a:rPr lang="ko-KR" altLang="en-US" sz="1000"/>
              <a:t>AFL_FORKSRV_INIT_TMOUT: time spent waiting for forkserver during startup (in ms)</a:t>
            </a:r>
          </a:p>
          <a:p>
            <a:r>
              <a:rPr lang="ko-KR" altLang="en-US" sz="1000"/>
              <a:t>AFL_HANG_TMOUT: override timeout value (in milliseconds)</a:t>
            </a:r>
          </a:p>
          <a:p>
            <a:r>
              <a:rPr lang="ko-KR" altLang="en-US" sz="1000"/>
              <a:t>AFL_I_DONT_CARE_ABOUT_MISSING_CRASHES: don't warn about core dump handlers</a:t>
            </a:r>
          </a:p>
          <a:p>
            <a:r>
              <a:rPr lang="ko-KR" altLang="en-US" sz="1000"/>
              <a:t>AFL_IGNORE_PROBLEMS: do not abort fuzzing if an incorrect setup is detected</a:t>
            </a:r>
          </a:p>
          <a:p>
            <a:r>
              <a:rPr lang="ko-KR" altLang="en-US" sz="1000"/>
              <a:t>AFL_IGNORE_TIMEOUTS: do not process or save any timeouts</a:t>
            </a:r>
          </a:p>
          <a:p>
            <a:r>
              <a:rPr lang="ko-KR" altLang="en-US" sz="1000"/>
              <a:t>AFL_IGNORE_UNKNOWN_ENVS: don't warn on unknown env vars</a:t>
            </a:r>
          </a:p>
          <a:p>
            <a:r>
              <a:rPr lang="ko-KR" altLang="en-US" sz="1000"/>
              <a:t>AFL_IMPORT_FIRST: sync and import test cases from other fuzzer instances first</a:t>
            </a:r>
          </a:p>
          <a:p>
            <a:r>
              <a:rPr lang="ko-KR" altLang="en-US" sz="1000"/>
              <a:t>AFL_INPUT_LEN_MIN/AFL_INPUT_LEN_MAX: like -g/-G set min/max fuzz length produced</a:t>
            </a:r>
          </a:p>
          <a:p>
            <a:r>
              <a:rPr lang="ko-KR" altLang="en-US" sz="1000"/>
              <a:t>AFL_PIZZA_MODE: 1 - enforce pizza mode, 0 - disable for April 1st</a:t>
            </a:r>
          </a:p>
          <a:p>
            <a:r>
              <a:rPr lang="ko-KR" altLang="en-US" sz="1000"/>
              <a:t>AFL_KILL_SIGNAL: Signal ID delivered to child processes on timeout, etc.</a:t>
            </a:r>
          </a:p>
          <a:p>
            <a:r>
              <a:rPr lang="ko-KR" altLang="en-US" sz="1000"/>
              <a:t>                 (default: SIGKILL)</a:t>
            </a:r>
          </a:p>
          <a:p>
            <a:r>
              <a:rPr lang="ko-KR" altLang="en-US" sz="1000"/>
              <a:t>AFL_FORK_SERVER_KILL_SIGNAL: Kill signal for the fork server on termination</a:t>
            </a:r>
          </a:p>
          <a:p>
            <a:r>
              <a:rPr lang="ko-KR" altLang="en-US" sz="1000"/>
              <a:t>                             (default: SIGTERM). If unset and AFL_KILL_SIGNAL is</a:t>
            </a:r>
          </a:p>
          <a:p>
            <a:r>
              <a:rPr lang="ko-KR" altLang="en-US" sz="1000"/>
              <a:t>                             set, that value will be used.</a:t>
            </a:r>
          </a:p>
          <a:p>
            <a:r>
              <a:rPr lang="ko-KR" altLang="en-US" sz="1000"/>
              <a:t>AFL_MAP_SIZE: the shared memory size for that target. must be &gt;= the size</a:t>
            </a:r>
          </a:p>
          <a:p>
            <a:r>
              <a:rPr lang="ko-KR" altLang="en-US" sz="1000"/>
              <a:t>              the target was compiled for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3B09D-981C-B753-E9DB-2C6C52505BDC}"/>
              </a:ext>
            </a:extLst>
          </p:cNvPr>
          <p:cNvSpPr txBox="1"/>
          <p:nvPr/>
        </p:nvSpPr>
        <p:spPr>
          <a:xfrm>
            <a:off x="5934782" y="764024"/>
            <a:ext cx="5351635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AFL_MAX_DET_EXTRAS: if more entries are in the dictionary list than this value</a:t>
            </a:r>
          </a:p>
          <a:p>
            <a:r>
              <a:rPr lang="ko-KR" altLang="en-US" sz="1000"/>
              <a:t>                    then they are randomly selected instead all of them being</a:t>
            </a:r>
          </a:p>
          <a:p>
            <a:r>
              <a:rPr lang="ko-KR" altLang="en-US" sz="1000"/>
              <a:t>                    used. Defaults to 200.</a:t>
            </a:r>
          </a:p>
          <a:p>
            <a:r>
              <a:rPr lang="ko-KR" altLang="en-US" sz="1000"/>
              <a:t>AFL_NO_AFFINITY: do not check for an unused cpu core to use for fuzzing</a:t>
            </a:r>
          </a:p>
          <a:p>
            <a:r>
              <a:rPr lang="ko-KR" altLang="en-US" sz="1000"/>
              <a:t>AFL_TRY_AFFINITY: try to bind to an unused core, but don't fail if unsuccessful</a:t>
            </a:r>
          </a:p>
          <a:p>
            <a:r>
              <a:rPr lang="ko-KR" altLang="en-US" sz="1000"/>
              <a:t>AFL_NO_ARITH: skip arithmetic mutations in deterministic stage</a:t>
            </a:r>
          </a:p>
          <a:p>
            <a:r>
              <a:rPr lang="ko-KR" altLang="en-US" sz="1000"/>
              <a:t>AFL_NO_AUTODICT: do not load an offered auto dictionary compiled into a target</a:t>
            </a:r>
          </a:p>
          <a:p>
            <a:r>
              <a:rPr lang="ko-KR" altLang="en-US" sz="1000"/>
              <a:t>AFL_NO_CPU_RED: avoid red color for showing very high cpu usage</a:t>
            </a:r>
          </a:p>
          <a:p>
            <a:r>
              <a:rPr lang="ko-KR" altLang="en-US" sz="1000"/>
              <a:t>AFL_NO_FORKSRV: run target via execve instead of using the forkserver</a:t>
            </a:r>
          </a:p>
          <a:p>
            <a:r>
              <a:rPr lang="ko-KR" altLang="en-US" sz="1000"/>
              <a:t>AFL_NO_SNAPSHOT: do not use the snapshot feature (if the snapshot lkm is loaded)</a:t>
            </a:r>
          </a:p>
          <a:p>
            <a:r>
              <a:rPr lang="ko-KR" altLang="en-US" sz="1000"/>
              <a:t>AFL_NO_STARTUP_CALIBRATION: no initial seed calibration, start fuzzing at once</a:t>
            </a:r>
          </a:p>
          <a:p>
            <a:r>
              <a:rPr lang="ko-KR" altLang="en-US" sz="1000"/>
              <a:t>AFL_NO_UI: switch status screen off</a:t>
            </a:r>
          </a:p>
          <a:p>
            <a:r>
              <a:rPr lang="ko-KR" altLang="en-US" sz="1000"/>
              <a:t>AFL_PATH: path to AFL support binaries</a:t>
            </a:r>
          </a:p>
          <a:p>
            <a:r>
              <a:rPr lang="ko-KR" altLang="en-US" sz="1000"/>
              <a:t>AFL_PYTHON_MODULE: mutate and trim inputs with the specified Python module</a:t>
            </a:r>
          </a:p>
          <a:p>
            <a:r>
              <a:rPr lang="ko-KR" altLang="en-US" sz="1000"/>
              <a:t>AFL_QUIET: suppress forkserver status messages</a:t>
            </a:r>
          </a:p>
          <a:p>
            <a:r>
              <a:rPr lang="ko-KR" altLang="en-US" sz="1000"/>
              <a:t>AFL_PRELOAD: LD_PRELOAD / DYLD_INSERT_LIBRARIES settings for target</a:t>
            </a:r>
          </a:p>
          <a:p>
            <a:r>
              <a:rPr lang="ko-KR" altLang="en-US" sz="1000"/>
              <a:t>AFL_TARGET_ENV: pass extra environment variables to target</a:t>
            </a:r>
          </a:p>
          <a:p>
            <a:r>
              <a:rPr lang="ko-KR" altLang="en-US" sz="1000"/>
              <a:t>AFL_SHUFFLE_QUEUE: reorder the input queue randomly on startup</a:t>
            </a:r>
          </a:p>
          <a:p>
            <a:r>
              <a:rPr lang="ko-KR" altLang="en-US" sz="1000"/>
              <a:t>AFL_SKIP_BIN_CHECK: skip afl compatibility checks, also disables auto map size</a:t>
            </a:r>
          </a:p>
          <a:p>
            <a:r>
              <a:rPr lang="ko-KR" altLang="en-US" sz="1000"/>
              <a:t>AFL_SKIP_CPUFREQ: do not warn about variable cpu clocking</a:t>
            </a:r>
          </a:p>
          <a:p>
            <a:r>
              <a:rPr lang="ko-KR" altLang="en-US" sz="1000"/>
              <a:t>AFL_STATSD: enables StatsD metrics collection</a:t>
            </a:r>
          </a:p>
          <a:p>
            <a:r>
              <a:rPr lang="ko-KR" altLang="en-US" sz="1000"/>
              <a:t>AFL_STATSD_HOST: change default statsd host (default 127.0.0.1)</a:t>
            </a:r>
          </a:p>
          <a:p>
            <a:r>
              <a:rPr lang="ko-KR" altLang="en-US" sz="1000"/>
              <a:t>AFL_STATSD_PORT: change default statsd port (default: 8125)</a:t>
            </a:r>
          </a:p>
          <a:p>
            <a:r>
              <a:rPr lang="ko-KR" altLang="en-US" sz="1000"/>
              <a:t>AFL_STATSD_TAGS_FLAVOR: set statsd tags format (default: disable tags)</a:t>
            </a:r>
          </a:p>
          <a:p>
            <a:r>
              <a:rPr lang="ko-KR" altLang="en-US" sz="1000"/>
              <a:t>                        Supported formats are: 'dogstatsd', 'librato',</a:t>
            </a:r>
          </a:p>
          <a:p>
            <a:r>
              <a:rPr lang="ko-KR" altLang="en-US" sz="1000"/>
              <a:t>                        'signalfx' and 'influxdb'</a:t>
            </a:r>
          </a:p>
          <a:p>
            <a:r>
              <a:rPr lang="ko-KR" altLang="en-US" sz="1000"/>
              <a:t>AFL_SYNC_TIME: sync time between fuzzing instances (in minutes)</a:t>
            </a:r>
          </a:p>
          <a:p>
            <a:r>
              <a:rPr lang="ko-KR" altLang="en-US" sz="1000"/>
              <a:t>AFL_NO_CRASH_README: do not create a README in the crashes directory</a:t>
            </a:r>
          </a:p>
          <a:p>
            <a:r>
              <a:rPr lang="ko-KR" altLang="en-US" sz="1000"/>
              <a:t>AFL_TESTCACHE_SIZE: use a cache for testcases, improves performance (in MB)</a:t>
            </a:r>
          </a:p>
          <a:p>
            <a:r>
              <a:rPr lang="ko-KR" altLang="en-US" sz="1000"/>
              <a:t>AFL_TMPDIR: directory to use for input file generation (ramdisk recommended)</a:t>
            </a:r>
          </a:p>
          <a:p>
            <a:r>
              <a:rPr lang="ko-KR" altLang="en-US" sz="1000"/>
              <a:t>AFL_EARLY_FORKSERVER: force an early forkserver in an afl-clang-fast/</a:t>
            </a:r>
          </a:p>
          <a:p>
            <a:r>
              <a:rPr lang="ko-KR" altLang="en-US" sz="1000"/>
              <a:t>                      afl-clang-lto/afl-gcc-fast target</a:t>
            </a:r>
          </a:p>
          <a:p>
            <a:r>
              <a:rPr lang="ko-KR" altLang="en-US" sz="1000"/>
              <a:t>AFL_PERSISTENT: enforce persistent mode (if __AFL_LOOP is in a shared lib</a:t>
            </a:r>
          </a:p>
          <a:p>
            <a:r>
              <a:rPr lang="ko-KR" altLang="en-US" sz="1000"/>
              <a:t>AFL_DEFER_FORKSRV: enforced deferred forkserver (__AFL_INIT is in a .so)</a:t>
            </a:r>
          </a:p>
          <a:p>
            <a:endParaRPr lang="ko-KR" altLang="en-US" sz="1000"/>
          </a:p>
          <a:p>
            <a:r>
              <a:rPr lang="ko-KR" altLang="en-US" sz="1000"/>
              <a:t>Compiled with Python 3.6.9 module support, see docs/custom_mutator.md</a:t>
            </a:r>
          </a:p>
          <a:p>
            <a:r>
              <a:rPr lang="ko-KR" altLang="en-US" sz="1000"/>
              <a:t>Compiled without AFL_PERSISTENT_RECORD support.</a:t>
            </a:r>
          </a:p>
          <a:p>
            <a:r>
              <a:rPr lang="ko-KR" altLang="en-US" sz="1000"/>
              <a:t>Compiled with shmat support.</a:t>
            </a:r>
          </a:p>
          <a:p>
            <a:r>
              <a:rPr lang="ko-KR" altLang="en-US" sz="1000"/>
              <a:t>For additional help please consult /usr/local/share/doc/afl/README.md :)</a:t>
            </a:r>
          </a:p>
        </p:txBody>
      </p:sp>
    </p:spTree>
    <p:extLst>
      <p:ext uri="{BB962C8B-B14F-4D97-AF65-F5344CB8AC3E}">
        <p14:creationId xmlns:p14="http://schemas.microsoft.com/office/powerpoint/2010/main" val="155860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16E9-F1A6-8E54-7EA1-E931437A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(1/5)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1CDD1-A2B0-AFCC-442A-97E25988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0DB52-CB8C-C17F-3AF5-551B507B53E5}"/>
              </a:ext>
            </a:extLst>
          </p:cNvPr>
          <p:cNvSpPr txBox="1"/>
          <p:nvPr/>
        </p:nvSpPr>
        <p:spPr>
          <a:xfrm>
            <a:off x="5440880" y="2213926"/>
            <a:ext cx="609797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2400" b="1" dirty="0"/>
              <a:t>1) Process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run time</a:t>
            </a:r>
            <a:r>
              <a:rPr lang="en-KR" dirty="0"/>
              <a:t>: running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last new find</a:t>
            </a:r>
            <a:r>
              <a:rPr lang="en-KR" dirty="0"/>
              <a:t>: how much time has elapsed since its most recent path finds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sz="1600" dirty="0">
                <a:solidFill>
                  <a:schemeClr val="accent2"/>
                </a:solidFill>
              </a:rPr>
              <a:t>something wrong if no new path is found for several minutes after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last saved crash</a:t>
            </a:r>
            <a:r>
              <a:rPr lang="en-KR" dirty="0"/>
              <a:t>: how much time has elapsed since most recent crash finds.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last saved hang</a:t>
            </a:r>
            <a:r>
              <a:rPr lang="en-KR" dirty="0"/>
              <a:t>: how much time has elapsed since most recent hang finds</a:t>
            </a:r>
            <a:r>
              <a:rPr lang="en-US" dirty="0"/>
              <a:t> (default timeout: 1 sec)</a:t>
            </a:r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F814B-60C9-F4E3-0019-608EFD1C4DDB}"/>
              </a:ext>
            </a:extLst>
          </p:cNvPr>
          <p:cNvSpPr/>
          <p:nvPr/>
        </p:nvSpPr>
        <p:spPr>
          <a:xfrm>
            <a:off x="898567" y="2256312"/>
            <a:ext cx="2925288" cy="670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56413-1A8D-B4BB-87E9-D092E651F993}"/>
              </a:ext>
            </a:extLst>
          </p:cNvPr>
          <p:cNvSpPr txBox="1"/>
          <p:nvPr/>
        </p:nvSpPr>
        <p:spPr>
          <a:xfrm>
            <a:off x="0" y="6611779"/>
            <a:ext cx="11127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github.com</a:t>
            </a:r>
            <a:r>
              <a:rPr lang="en-US" sz="1000" dirty="0"/>
              <a:t>/</a:t>
            </a:r>
            <a:r>
              <a:rPr lang="en-US" sz="1000" dirty="0" err="1"/>
              <a:t>AFLplusplus</a:t>
            </a:r>
            <a:r>
              <a:rPr lang="en-US" sz="1000" dirty="0"/>
              <a:t>/</a:t>
            </a:r>
            <a:r>
              <a:rPr lang="en-US" sz="1000" dirty="0" err="1"/>
              <a:t>AFLplusplus</a:t>
            </a:r>
            <a:r>
              <a:rPr lang="en-US" sz="1000" dirty="0"/>
              <a:t>/blob/stable/docs/</a:t>
            </a:r>
            <a:r>
              <a:rPr lang="en-US" sz="1000" dirty="0" err="1"/>
              <a:t>afl-fuzz_approach.md#understanding-the-status-screen</a:t>
            </a:r>
            <a:endParaRPr lang="en-KR" sz="1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0EDA07C-28A9-B47E-3487-D71C37D1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7DE60-E2DE-B510-ED69-6E817F2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474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4275-F50C-143F-5D7A-2C56115B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(2/5)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595A6-F983-3D15-AAC3-9FF2E189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DB3EB-BF5B-F736-2676-FB16A7E2BC9C}"/>
              </a:ext>
            </a:extLst>
          </p:cNvPr>
          <p:cNvSpPr txBox="1"/>
          <p:nvPr/>
        </p:nvSpPr>
        <p:spPr>
          <a:xfrm>
            <a:off x="5440880" y="2213926"/>
            <a:ext cx="609797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2400" b="1" dirty="0"/>
              <a:t>2) Overall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cycles done</a:t>
            </a:r>
            <a:r>
              <a:rPr lang="en-KR" dirty="0"/>
              <a:t>: </a:t>
            </a:r>
            <a:r>
              <a:rPr lang="en-US" dirty="0"/>
              <a:t>the count of an entire pass through the queue so far.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corpus count</a:t>
            </a:r>
            <a:r>
              <a:rPr lang="en-KR" dirty="0"/>
              <a:t>: # of </a:t>
            </a:r>
            <a:r>
              <a:rPr lang="en-US" dirty="0"/>
              <a:t>unique </a:t>
            </a:r>
            <a:r>
              <a:rPr lang="en-KR" dirty="0"/>
              <a:t>test cases discovered so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saved crashes</a:t>
            </a:r>
            <a:r>
              <a:rPr lang="en-KR" dirty="0"/>
              <a:t>:</a:t>
            </a:r>
            <a:r>
              <a:rPr lang="en-KR" b="1" dirty="0"/>
              <a:t> </a:t>
            </a:r>
            <a:r>
              <a:rPr lang="en-KR" dirty="0"/>
              <a:t># of unique crashes discovered so far</a:t>
            </a:r>
            <a:endParaRPr lang="en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saved hangs</a:t>
            </a:r>
            <a:r>
              <a:rPr lang="en-KR" dirty="0"/>
              <a:t>: # of hangs discovered so far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842C8-9C05-F783-7CF5-0B8B9D4EB732}"/>
              </a:ext>
            </a:extLst>
          </p:cNvPr>
          <p:cNvSpPr/>
          <p:nvPr/>
        </p:nvSpPr>
        <p:spPr>
          <a:xfrm>
            <a:off x="3778333" y="2256312"/>
            <a:ext cx="1262742" cy="694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2A2AA-A115-B362-064C-46CE8C6D3546}"/>
              </a:ext>
            </a:extLst>
          </p:cNvPr>
          <p:cNvSpPr txBox="1"/>
          <p:nvPr/>
        </p:nvSpPr>
        <p:spPr>
          <a:xfrm>
            <a:off x="5484421" y="4122749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DBAC7"/>
                </a:solidFill>
                <a:effectLst/>
                <a:latin typeface="-apple-system"/>
              </a:rPr>
              <a:t>Crashes and hangs are considered "unique" if the associated execution paths (represented in the branch map) involve any state transitions not seen in previously-recorded faults.</a:t>
            </a:r>
            <a:endParaRPr lang="en-KR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D135074-8DB4-A297-ACAE-76379094F3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C704D8-738C-A204-63D1-8A20E769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00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3017</Words>
  <Application>Microsoft Office PowerPoint</Application>
  <PresentationFormat>와이드스크린</PresentationFormat>
  <Paragraphs>275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-apple-system</vt:lpstr>
      <vt:lpstr>AU Passata</vt:lpstr>
      <vt:lpstr>NanumSquare</vt:lpstr>
      <vt:lpstr>ui-monospace</vt:lpstr>
      <vt:lpstr>맑은 고딕</vt:lpstr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Fuzzing with AFL++</vt:lpstr>
      <vt:lpstr>Introduction to AFL++</vt:lpstr>
      <vt:lpstr>Step 1. Target Instrumentation</vt:lpstr>
      <vt:lpstr>Step 1. Target Instrumentation</vt:lpstr>
      <vt:lpstr>Step 2. Input Preparation and Fuzzing </vt:lpstr>
      <vt:lpstr>Step 3. Fuzz Target  </vt:lpstr>
      <vt:lpstr>Step 3. Fuzz Target  (env. variables)</vt:lpstr>
      <vt:lpstr>AFL++ Status Screen (1/5)</vt:lpstr>
      <vt:lpstr>AFL++ Status Screen (2/5)</vt:lpstr>
      <vt:lpstr>AFL++ Status Screen (3/5)</vt:lpstr>
      <vt:lpstr>AFL++ Status Screen (4/5)</vt:lpstr>
      <vt:lpstr>AFL++ Status Screen (5/5)</vt:lpstr>
      <vt:lpstr>Interpreting Output</vt:lpstr>
      <vt:lpstr>Interpreting Output</vt:lpstr>
      <vt:lpstr>Necessity of a Cumtomized Fuzzing Driver</vt:lpstr>
      <vt:lpstr>PowerPoint 프레젠테이션</vt:lpstr>
      <vt:lpstr>Target Instrumentation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Fuzzing with AFL++</dc:title>
  <dc:creator>Youngseok Choi</dc:creator>
  <cp:lastModifiedBy>moonzoo</cp:lastModifiedBy>
  <cp:revision>105</cp:revision>
  <dcterms:created xsi:type="dcterms:W3CDTF">2023-04-10T02:05:53Z</dcterms:created>
  <dcterms:modified xsi:type="dcterms:W3CDTF">2023-05-11T05:43:41Z</dcterms:modified>
</cp:coreProperties>
</file>