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0" r:id="rId2"/>
    <p:sldMasterId id="2147483695" r:id="rId3"/>
    <p:sldMasterId id="2147483712" r:id="rId4"/>
    <p:sldMasterId id="2147483729" r:id="rId5"/>
    <p:sldMasterId id="2147483735" r:id="rId6"/>
    <p:sldMasterId id="2147483747" r:id="rId7"/>
    <p:sldMasterId id="2147483749" r:id="rId8"/>
    <p:sldMasterId id="2147483754" r:id="rId9"/>
  </p:sldMasterIdLst>
  <p:notesMasterIdLst>
    <p:notesMasterId r:id="rId41"/>
  </p:notesMasterIdLst>
  <p:handoutMasterIdLst>
    <p:handoutMasterId r:id="rId42"/>
  </p:handoutMasterIdLst>
  <p:sldIdLst>
    <p:sldId id="413" r:id="rId10"/>
    <p:sldId id="414" r:id="rId11"/>
    <p:sldId id="389" r:id="rId12"/>
    <p:sldId id="390" r:id="rId13"/>
    <p:sldId id="593" r:id="rId14"/>
    <p:sldId id="597" r:id="rId15"/>
    <p:sldId id="448" r:id="rId16"/>
    <p:sldId id="418" r:id="rId17"/>
    <p:sldId id="419" r:id="rId18"/>
    <p:sldId id="420" r:id="rId19"/>
    <p:sldId id="421" r:id="rId20"/>
    <p:sldId id="422" r:id="rId21"/>
    <p:sldId id="423" r:id="rId22"/>
    <p:sldId id="426" r:id="rId23"/>
    <p:sldId id="427" r:id="rId24"/>
    <p:sldId id="428" r:id="rId25"/>
    <p:sldId id="429" r:id="rId26"/>
    <p:sldId id="430" r:id="rId27"/>
    <p:sldId id="431" r:id="rId28"/>
    <p:sldId id="433" r:id="rId29"/>
    <p:sldId id="434" r:id="rId30"/>
    <p:sldId id="435" r:id="rId31"/>
    <p:sldId id="436" r:id="rId32"/>
    <p:sldId id="391" r:id="rId33"/>
    <p:sldId id="417" r:id="rId34"/>
    <p:sldId id="439" r:id="rId35"/>
    <p:sldId id="594" r:id="rId36"/>
    <p:sldId id="598" r:id="rId37"/>
    <p:sldId id="372" r:id="rId38"/>
    <p:sldId id="595" r:id="rId39"/>
    <p:sldId id="596" r:id="rId40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000000"/>
    <a:srgbClr val="00145A"/>
    <a:srgbClr val="001E5A"/>
    <a:srgbClr val="5F5F5F"/>
    <a:srgbClr val="6699F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7890" autoAdjust="0"/>
  </p:normalViewPr>
  <p:slideViewPr>
    <p:cSldViewPr snapToGrid="0">
      <p:cViewPr varScale="1">
        <p:scale>
          <a:sx n="103" d="100"/>
          <a:sy n="103" d="100"/>
        </p:scale>
        <p:origin x="108" y="240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624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624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624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624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2144" y="4703316"/>
            <a:ext cx="4964814" cy="44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5490" y="9434285"/>
            <a:ext cx="737760" cy="2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745" tIns="45178" rIns="88745" bIns="45178">
            <a:spAutoFit/>
          </a:bodyPr>
          <a:lstStyle/>
          <a:p>
            <a:pPr algn="ctr" defTabSz="880794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0794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13397-680F-4033-8A9D-F819BF310E37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813" y="4712401"/>
            <a:ext cx="4970962" cy="4460711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174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http://blog.skby.net/%EB%B8%94%EB%9E%99%EB%B0%95%EC%8A%A4-%ED%85%8C%EC%8A%A4%ED%8A%B8-%ED%99%94%EC%9D%B4%ED%8A%B8%EB%B0%95%EC%8A%A4-%ED%85%8C%EC%8A%A4%ED%8A%B8/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C8E97-7F41-4A11-BD62-AE4849AC0F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number may be further reduced by using [single] markings. This annotation is intended to describe special, unusual, or redundant conditions that do not have to be combined with all possible choices. As with (error I choices, the generator does not com-a [single] choice with any choices from other categories.</a:t>
            </a:r>
          </a:p>
          <a:p>
            <a:endParaRPr lang="en-US" altLang="ko-KR" dirty="0"/>
          </a:p>
          <a:p>
            <a:r>
              <a:rPr lang="en-US" altLang="ko-KR" dirty="0"/>
              <a:t>The decision to use a [single ] marking is a judgment by the tester that the marked choice can be adequately tested with only one test case.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79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22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number may be further reduced by using [single] markings. This annotation is intended to describe special, unusual, or redundant conditions that do not have to be combined with all possible choices. As with (error I choices, the generator does not com-a [single] choice with any choices from other categories.</a:t>
            </a:r>
          </a:p>
          <a:p>
            <a:endParaRPr lang="en-US" altLang="ko-KR" dirty="0"/>
          </a:p>
          <a:p>
            <a:r>
              <a:rPr lang="en-US" altLang="ko-KR" dirty="0"/>
              <a:t>The decision to use a [single ] marking is a judgment by the tester that the marked choice can be adequately tested with only one test case.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0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57225" y="1817688"/>
            <a:ext cx="7772400" cy="99695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endParaRPr kumimoji="1" lang="en-US" altLang="ko-KR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endParaRPr kumimoji="1"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57A8F6F3-3C2D-47CE-B903-CA6A80DF8D97}" type="slidenum">
              <a:rPr lang="en-US" altLang="ko-K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6FCD4-B140-45DD-B28A-F7F6F1928D8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22642-0E84-40A6-9ED2-96321FB1289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55713"/>
            <a:ext cx="422910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1C51-0296-4E6A-9CE0-AA1F6499301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8501-3375-44B4-894C-E86E8AEE10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0077-1038-46D0-8E65-943EDE752A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3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4478-C536-4AA8-93FA-2EA4355FB3E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781FF-7161-4392-A808-00123A58CE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33FCC-44BF-4452-8FB2-B075F75F0C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04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CEC7-35A4-4DAF-8D11-ACA60C2E1B0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7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7825" y="276225"/>
            <a:ext cx="2165350" cy="62007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76225"/>
            <a:ext cx="6346825" cy="62007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58BC-D976-4F5C-A8E0-EF7A1EEFE1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9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24846-1191-4E97-8D85-8411F4EDE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6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2286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101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9588-5FAF-4F5D-B58D-C53448BB282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8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28600" y="276225"/>
            <a:ext cx="8664575" cy="6200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AAF0C-0AD1-4FF1-89E6-93FFFF85814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2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101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D345B-A320-4085-B161-630B77EECA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96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ea typeface="HY견고딕" pitchFamily="18" charset="-127"/>
              </a:rPr>
              <a:t>Moonzoo</a:t>
            </a:r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 Kim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</a:defRPr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Automated Testing of Industrial Embedded Software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887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96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4950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Provable SW Lab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5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21719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1"/>
          </p:nvPr>
        </p:nvSpPr>
        <p:spPr>
          <a:xfrm>
            <a:off x="7010416" y="6502442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500834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09600" y="6502442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92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36B-662F-4257-B137-91EDC4F5317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37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4D9B-E843-4D4A-8C02-23BF3AB0F85E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05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07F-0496-4A73-A8E5-94444AC1291C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80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481E-34E9-48EF-A35B-B569F95FF103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54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A90D-6C66-4860-BD11-A0F45B1123E5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1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28F-E297-4E71-AA26-1F02D9C14C9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56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2C3-0A19-4C03-BECC-8FFAECE953C1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0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48E-2193-422C-8B4B-990A7FEA69C3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60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6CA0-FCBC-41B8-9D33-0A78BBF7059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6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69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2477-0EBB-40EA-BBED-B2735FDC3421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25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36D-5410-4AA0-B6CF-8BFA481344D5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17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t>Moonzoo Kim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Microsoft Sans Serif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045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3157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995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03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EFB0D160-5955-ADB1-832E-6EAB0FF4B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769F-C01C-1FA0-506B-28D901908E1B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673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82DF07F6-378E-771A-1BAE-6F472476BA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C1B98-24CC-BB0B-F598-4700B3FD34C9}"/>
              </a:ext>
            </a:extLst>
          </p:cNvPr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B261-FAED-380D-B02C-A36335D3E084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980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445290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914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C515-6F76-4834-BC94-A4C2B94A0A22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341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85152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245744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69296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284701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0102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6560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774741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1013833"/>
            <a:ext cx="3068700" cy="7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2245700"/>
            <a:ext cx="3305400" cy="1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05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120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3B0FB928-E31E-4EF9-AB54-15CC486A1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57408-645C-41CF-B499-B3CDF1F1151D}"/>
              </a:ext>
            </a:extLst>
          </p:cNvPr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21793-D18A-4967-8D8D-ADE135A2374F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0049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ownload.hipwallpaper.com/desktop/1920/1080/74/27/GO5V1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46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75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ownload.hipwallpaper.com/desktop/1920/1080/74/27/GO5V1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160" y="953755"/>
            <a:ext cx="8725343" cy="52450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38210" y="157675"/>
            <a:ext cx="8229600" cy="5866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17469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58016" y="6492901"/>
            <a:ext cx="1357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57488" y="6491293"/>
            <a:ext cx="32147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1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816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182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C515-6F76-4834-BC94-A4C2B94A0A22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9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hyperlink" Target="http://www.kaist.ac.kr/main2.html" TargetMode="Externa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268288" y="276225"/>
            <a:ext cx="8624887" cy="777875"/>
          </a:xfrm>
          <a:prstGeom prst="roundRect">
            <a:avLst>
              <a:gd name="adj" fmla="val 16667"/>
            </a:avLst>
          </a:prstGeom>
          <a:solidFill>
            <a:srgbClr val="E7ECF5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55713"/>
            <a:ext cx="8610600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invGray">
          <a:xfrm>
            <a:off x="0" y="1071563"/>
            <a:ext cx="9144000" cy="71437"/>
          </a:xfrm>
          <a:prstGeom prst="rect">
            <a:avLst/>
          </a:prstGeom>
          <a:gradFill rotWithShape="1">
            <a:gsLst>
              <a:gs pos="0">
                <a:srgbClr val="000099">
                  <a:alpha val="11000"/>
                </a:srgbClr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8653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fld id="{7A7D2839-90C0-4394-B4A3-98AFD599AEF6}" type="slidenum">
              <a:rPr kumimoji="1" lang="en-US" altLang="ko-KR">
                <a:solidFill>
                  <a:srgbClr val="000000"/>
                </a:solidFill>
              </a:rPr>
              <a:pPr eaLnBrk="1" latinLnBrk="1" hangingPunct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0732" name="Rectangle 12"/>
          <p:cNvSpPr>
            <a:spLocks noChangeArrowheads="1"/>
          </p:cNvSpPr>
          <p:nvPr userDrawn="1"/>
        </p:nvSpPr>
        <p:spPr bwMode="auto">
          <a:xfrm>
            <a:off x="7162800" y="6521450"/>
            <a:ext cx="12192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kumimoji="1" lang="en-US" altLang="ko-KR" sz="1000" dirty="0">
                <a:solidFill>
                  <a:srgbClr val="333399"/>
                </a:solidFill>
                <a:latin typeface="Arial" charset="0"/>
                <a:ea typeface="HY견고딕" pitchFamily="18" charset="-127"/>
              </a:rPr>
              <a:t>.</a:t>
            </a: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kumimoji="1" lang="en-US" altLang="ko-KR" sz="1000" dirty="0">
                <a:solidFill>
                  <a:srgbClr val="333399"/>
                </a:solidFill>
                <a:latin typeface="Arial" charset="0"/>
                <a:ea typeface="HY견고딕" pitchFamily="18" charset="-127"/>
              </a:rPr>
              <a:t>CS Dept. KAIST</a:t>
            </a:r>
          </a:p>
        </p:txBody>
      </p:sp>
      <p:pic>
        <p:nvPicPr>
          <p:cNvPr id="2055" name="Picture 13" descr="top_logo">
            <a:hlinkClick r:id="rId18"/>
          </p:cNvPr>
          <p:cNvPicPr>
            <a:picLocks noChangeAspect="1" noChangeArrowheads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448"/>
          <a:stretch>
            <a:fillRect/>
          </a:stretch>
        </p:blipFill>
        <p:spPr bwMode="auto">
          <a:xfrm>
            <a:off x="8191500" y="6513513"/>
            <a:ext cx="9525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9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9411016-0908-4DB8-A836-5EA4C29B8B7A}" type="datetime1">
              <a:rPr lang="ko-KR" altLang="en-US" b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2023-03-09</a:t>
            </a:fld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2C968514-7FFF-4D82-BD34-CC1477EAA0E4}" type="slidenum">
              <a:rPr lang="ko-KR" altLang="en-US" b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641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494170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8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2885BD5B-E0C9-589F-AC7B-E19BD8FDDF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9AFEF9-B32F-9829-3286-58FB2A6CBF85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1B91FA0-CB03-7612-8730-554C9E51E74B}"/>
              </a:ext>
            </a:extLst>
          </p:cNvPr>
          <p:cNvSpPr/>
          <p:nvPr userDrawn="1"/>
        </p:nvSpPr>
        <p:spPr>
          <a:xfrm>
            <a:off x="0" y="-2"/>
            <a:ext cx="9144000" cy="8020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32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gi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kby.net/%EB%B8%94%EB%9E%99%EB%B0%95%EC%8A%A4-%ED%85%8C%EC%8A%A4%ED%8A%B8-%ED%99%94%EC%9D%B4%ED%8A%B8%EB%B0%95%EC%8A%A4-%ED%85%8C%EC%8A%A4%ED%8A%B8/" TargetMode="Externa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ellions.co.ke/blog/types-storing-moving-knives/" TargetMode="Externa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kby.net/%EB%B8%94%EB%9E%99%EB%B0%95%EC%8A%A4-%ED%85%8C%EC%8A%A4%ED%8A%B8-%ED%99%94%EC%9D%B4%ED%8A%B8%EB%B0%95%EC%8A%A4-%ED%85%8C%EC%8A%A4%ED%8A%B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%20msagiv@post.tau.ac.i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E61FB-B616-4038-B897-CABEC47736E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Software Development Cycle</a:t>
            </a:r>
          </a:p>
        </p:txBody>
      </p:sp>
      <p:sp>
        <p:nvSpPr>
          <p:cNvPr id="301059" name="AutoShape 3"/>
          <p:cNvSpPr>
            <a:spLocks noChangeArrowheads="1"/>
          </p:cNvSpPr>
          <p:nvPr/>
        </p:nvSpPr>
        <p:spPr bwMode="auto">
          <a:xfrm>
            <a:off x="660400" y="2819400"/>
            <a:ext cx="7835900" cy="1625600"/>
          </a:xfrm>
          <a:prstGeom prst="roundRect">
            <a:avLst>
              <a:gd name="adj" fmla="val 10046"/>
            </a:avLst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tint val="0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endParaRPr kumimoji="1" lang="ko-KR" altLang="ko-KR" sz="1500">
              <a:solidFill>
                <a:srgbClr val="000000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8197" name="Picture 4" descr="MMj0283618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288" y="3121025"/>
            <a:ext cx="8270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 descr="MCj0290597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6438" y="3090863"/>
            <a:ext cx="1022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 descr="MCj0311860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8200" y="3082925"/>
            <a:ext cx="9445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7" descr="MCj0280283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3763" y="3073400"/>
            <a:ext cx="1065212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8" descr="MCj0353942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3130550"/>
            <a:ext cx="8302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9" descr="MCj0336215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4575" y="3135313"/>
            <a:ext cx="773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1608138" y="3297238"/>
            <a:ext cx="379412" cy="315912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4" name="AutoShape 11"/>
          <p:cNvSpPr>
            <a:spLocks noChangeArrowheads="1"/>
          </p:cNvSpPr>
          <p:nvPr/>
        </p:nvSpPr>
        <p:spPr bwMode="auto">
          <a:xfrm>
            <a:off x="2984500" y="3275013"/>
            <a:ext cx="379413" cy="315912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5" name="AutoShape 12"/>
          <p:cNvSpPr>
            <a:spLocks noChangeArrowheads="1"/>
          </p:cNvSpPr>
          <p:nvPr/>
        </p:nvSpPr>
        <p:spPr bwMode="auto">
          <a:xfrm>
            <a:off x="4330700" y="3267075"/>
            <a:ext cx="379413" cy="315913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6" name="AutoShape 13"/>
          <p:cNvSpPr>
            <a:spLocks noChangeArrowheads="1"/>
          </p:cNvSpPr>
          <p:nvPr/>
        </p:nvSpPr>
        <p:spPr bwMode="auto">
          <a:xfrm>
            <a:off x="5761038" y="3267075"/>
            <a:ext cx="377825" cy="315913"/>
          </a:xfrm>
          <a:prstGeom prst="rightArrow">
            <a:avLst>
              <a:gd name="adj1" fmla="val 50000"/>
              <a:gd name="adj2" fmla="val 2989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7" name="AutoShape 14"/>
          <p:cNvSpPr>
            <a:spLocks noChangeArrowheads="1"/>
          </p:cNvSpPr>
          <p:nvPr/>
        </p:nvSpPr>
        <p:spPr bwMode="auto">
          <a:xfrm>
            <a:off x="7013575" y="3260725"/>
            <a:ext cx="379413" cy="315913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903288" y="2438400"/>
            <a:ext cx="7415212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HY헤드라인M" pitchFamily="18" charset="-127"/>
              </a:rPr>
              <a:t>A SW Development Framework for SW with High Assurance</a:t>
            </a:r>
          </a:p>
        </p:txBody>
      </p:sp>
      <p:sp>
        <p:nvSpPr>
          <p:cNvPr id="301072" name="AutoShape 16"/>
          <p:cNvSpPr>
            <a:spLocks noChangeArrowheads="1"/>
          </p:cNvSpPr>
          <p:nvPr/>
        </p:nvSpPr>
        <p:spPr bwMode="auto">
          <a:xfrm>
            <a:off x="715963" y="4662488"/>
            <a:ext cx="963612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Formal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require-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ment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Spec.</a:t>
            </a:r>
          </a:p>
        </p:txBody>
      </p:sp>
      <p:sp>
        <p:nvSpPr>
          <p:cNvPr id="301073" name="AutoShape 17"/>
          <p:cNvSpPr>
            <a:spLocks noChangeArrowheads="1"/>
          </p:cNvSpPr>
          <p:nvPr/>
        </p:nvSpPr>
        <p:spPr bwMode="auto">
          <a:xfrm>
            <a:off x="2049463" y="4684713"/>
            <a:ext cx="963612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Formal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system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modeling</a:t>
            </a:r>
          </a:p>
        </p:txBody>
      </p:sp>
      <p:sp>
        <p:nvSpPr>
          <p:cNvPr id="301074" name="AutoShape 18"/>
          <p:cNvSpPr>
            <a:spLocks noChangeArrowheads="1"/>
          </p:cNvSpPr>
          <p:nvPr/>
        </p:nvSpPr>
        <p:spPr bwMode="auto">
          <a:xfrm>
            <a:off x="3371850" y="4694238"/>
            <a:ext cx="963613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analysis/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verification </a:t>
            </a:r>
          </a:p>
        </p:txBody>
      </p:sp>
      <p:sp>
        <p:nvSpPr>
          <p:cNvPr id="301075" name="AutoShape 19"/>
          <p:cNvSpPr>
            <a:spLocks noChangeArrowheads="1"/>
          </p:cNvSpPr>
          <p:nvPr/>
        </p:nvSpPr>
        <p:spPr bwMode="auto">
          <a:xfrm>
            <a:off x="4762500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assisted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code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 generation</a:t>
            </a:r>
          </a:p>
        </p:txBody>
      </p:sp>
      <p:sp>
        <p:nvSpPr>
          <p:cNvPr id="301076" name="AutoShape 20"/>
          <p:cNvSpPr>
            <a:spLocks noChangeArrowheads="1"/>
          </p:cNvSpPr>
          <p:nvPr/>
        </p:nvSpPr>
        <p:spPr bwMode="auto">
          <a:xfrm>
            <a:off x="6115050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based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testing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7451725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Runtime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monitoring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and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checking</a:t>
            </a:r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1685925" y="5068888"/>
            <a:ext cx="379413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6" name="AutoShape 23"/>
          <p:cNvSpPr>
            <a:spLocks noChangeArrowheads="1"/>
          </p:cNvSpPr>
          <p:nvPr/>
        </p:nvSpPr>
        <p:spPr bwMode="auto">
          <a:xfrm>
            <a:off x="3005138" y="5051425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7" name="AutoShape 24"/>
          <p:cNvSpPr>
            <a:spLocks noChangeArrowheads="1"/>
          </p:cNvSpPr>
          <p:nvPr/>
        </p:nvSpPr>
        <p:spPr bwMode="auto">
          <a:xfrm>
            <a:off x="4368800" y="5060950"/>
            <a:ext cx="379413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8" name="AutoShape 25"/>
          <p:cNvSpPr>
            <a:spLocks noChangeArrowheads="1"/>
          </p:cNvSpPr>
          <p:nvPr/>
        </p:nvSpPr>
        <p:spPr bwMode="auto">
          <a:xfrm>
            <a:off x="5748338" y="5043488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9" name="AutoShape 26"/>
          <p:cNvSpPr>
            <a:spLocks noChangeArrowheads="1"/>
          </p:cNvSpPr>
          <p:nvPr/>
        </p:nvSpPr>
        <p:spPr bwMode="auto">
          <a:xfrm>
            <a:off x="7072313" y="5035550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2082800" y="3821113"/>
            <a:ext cx="8604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System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design</a:t>
            </a:r>
          </a:p>
        </p:txBody>
      </p: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631825" y="3805238"/>
            <a:ext cx="13462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Requirement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analysis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3386138" y="3832225"/>
            <a:ext cx="9334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Design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analysis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4741863" y="3808413"/>
            <a:ext cx="11969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Implement-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ation</a:t>
            </a: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129338" y="3805238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Testing</a:t>
            </a:r>
          </a:p>
        </p:txBody>
      </p:sp>
      <p:sp>
        <p:nvSpPr>
          <p:cNvPr id="301088" name="Text Box 32"/>
          <p:cNvSpPr txBox="1">
            <a:spLocks noChangeArrowheads="1"/>
          </p:cNvSpPr>
          <p:nvPr/>
        </p:nvSpPr>
        <p:spPr bwMode="auto">
          <a:xfrm>
            <a:off x="7232650" y="3794125"/>
            <a:ext cx="1162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Monitoring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1187450" y="4333875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255587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385127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9" name="Line 36"/>
          <p:cNvSpPr>
            <a:spLocks noChangeShapeType="1"/>
          </p:cNvSpPr>
          <p:nvPr/>
        </p:nvSpPr>
        <p:spPr bwMode="auto">
          <a:xfrm>
            <a:off x="5219700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30" name="Line 37"/>
          <p:cNvSpPr>
            <a:spLocks noChangeShapeType="1"/>
          </p:cNvSpPr>
          <p:nvPr/>
        </p:nvSpPr>
        <p:spPr bwMode="auto">
          <a:xfrm>
            <a:off x="658812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31" name="Line 38"/>
          <p:cNvSpPr>
            <a:spLocks noChangeShapeType="1"/>
          </p:cNvSpPr>
          <p:nvPr/>
        </p:nvSpPr>
        <p:spPr bwMode="auto">
          <a:xfrm>
            <a:off x="7885113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The goal of functional testing</a:t>
            </a:r>
            <a:endParaRPr lang="en-US" altLang="he-I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To find discrepancies between the </a:t>
            </a:r>
            <a:r>
              <a:rPr lang="en-US" altLang="he-IL" b="1"/>
              <a:t>actual behavior</a:t>
            </a:r>
            <a:r>
              <a:rPr lang="en-US" altLang="he-IL"/>
              <a:t> of the implemented system’s function and the </a:t>
            </a:r>
            <a:r>
              <a:rPr lang="en-US" altLang="he-IL" b="1"/>
              <a:t>desired behavior</a:t>
            </a:r>
            <a:r>
              <a:rPr lang="en-US" altLang="he-IL"/>
              <a:t> as described in the system’s functional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18883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How to achieve this goal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Tests have to be execute for all the system functions.</a:t>
            </a:r>
          </a:p>
          <a:p>
            <a:endParaRPr lang="en-US" altLang="he-IL"/>
          </a:p>
          <a:p>
            <a:r>
              <a:rPr lang="en-US" altLang="he-IL"/>
              <a:t>Tests have to be designed to maximize the chances  of finding errors in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61128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he-IL" sz="4000" b="1"/>
              <a:t>Functional test can be derived </a:t>
            </a:r>
            <a:r>
              <a:rPr lang="en-US" altLang="he-IL" sz="4000" b="1" u="sng"/>
              <a:t>from 3 sources:                          </a:t>
            </a:r>
            <a:endParaRPr lang="en-US" altLang="he-IL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1.  </a:t>
            </a:r>
            <a:r>
              <a:rPr lang="en-US" altLang="he-IL"/>
              <a:t>The software specification.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2.  Design information.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3.  The code itself.</a:t>
            </a:r>
          </a:p>
          <a:p>
            <a:pPr>
              <a:buFontTx/>
              <a:buNone/>
            </a:pPr>
            <a:r>
              <a:rPr lang="en-US" altLang="he-I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84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Partition - The standard approach</a:t>
            </a:r>
            <a:endParaRPr lang="en-US" altLang="he-I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585200" cy="5000660"/>
          </a:xfrm>
        </p:spPr>
        <p:txBody>
          <a:bodyPr/>
          <a:lstStyle/>
          <a:p>
            <a:r>
              <a:rPr lang="en-US" altLang="he-IL" u="sng" dirty="0"/>
              <a:t>The main idea is</a:t>
            </a:r>
            <a:r>
              <a:rPr lang="en-US" altLang="he-IL" dirty="0"/>
              <a:t> to </a:t>
            </a:r>
            <a:r>
              <a:rPr lang="en-US" altLang="he-IL" b="1" dirty="0"/>
              <a:t>partition the input domain</a:t>
            </a:r>
            <a:r>
              <a:rPr lang="en-US" altLang="he-IL" dirty="0"/>
              <a:t>  of function being tested, and then </a:t>
            </a:r>
            <a:r>
              <a:rPr lang="en-US" altLang="he-IL" b="1" dirty="0"/>
              <a:t>select test data for each class</a:t>
            </a:r>
            <a:r>
              <a:rPr lang="en-US" altLang="he-IL" dirty="0"/>
              <a:t> of the partition.</a:t>
            </a:r>
          </a:p>
          <a:p>
            <a:endParaRPr lang="en-US" altLang="he-IL" dirty="0"/>
          </a:p>
          <a:p>
            <a:r>
              <a:rPr lang="en-US" altLang="he-IL" u="sng" dirty="0"/>
              <a:t>The problem</a:t>
            </a:r>
            <a:r>
              <a:rPr lang="en-US" altLang="he-IL" dirty="0"/>
              <a:t> of all the existing techniques is the </a:t>
            </a:r>
            <a:r>
              <a:rPr lang="en-US" altLang="he-IL" b="1" dirty="0"/>
              <a:t>lack of systematic</a:t>
            </a:r>
            <a:r>
              <a:rPr lang="en-US" altLang="he-IL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65964" y="4719782"/>
            <a:ext cx="3417454" cy="186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4765964" y="5652655"/>
            <a:ext cx="341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2"/>
            <a:endCxn id="2" idx="0"/>
          </p:cNvCxnSpPr>
          <p:nvPr/>
        </p:nvCxnSpPr>
        <p:spPr>
          <a:xfrm flipV="1">
            <a:off x="6474691" y="4719782"/>
            <a:ext cx="0" cy="186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301673" y="4875915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1673" y="534785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2728" y="51572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200" y="58331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2728" y="59262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58798" y="6232409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21794" y="579132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1322" y="5884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97392" y="6190606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9671" y="48771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99" y="4970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55269" y="5276446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7788" y="47081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3632" y="4696693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862" y="555875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8398" y="559127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308" y="4276439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Input domain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/>
          <a:lstStyle/>
          <a:p>
            <a:pPr algn="l"/>
            <a:r>
              <a:rPr lang="en-US" altLang="en-US" sz="4000" b="1" u="sng"/>
              <a:t>A strategy for test case generation</a:t>
            </a:r>
            <a:endParaRPr lang="en-US" altLang="he-I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95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he-IL" dirty="0">
                <a:ea typeface="굴림" panose="020B0600000101010101" pitchFamily="50" charset="-127"/>
              </a:rPr>
              <a:t>1. </a:t>
            </a:r>
            <a:r>
              <a:rPr lang="en-US" altLang="he-IL" dirty="0"/>
              <a:t>Transform the system’s specification to be    </a:t>
            </a:r>
          </a:p>
          <a:p>
            <a:pPr>
              <a:buFontTx/>
              <a:buNone/>
            </a:pPr>
            <a:r>
              <a:rPr lang="en-US" altLang="he-IL" dirty="0"/>
              <a:t>    more concise and structured.</a:t>
            </a:r>
          </a:p>
          <a:p>
            <a:pPr>
              <a:buFontTx/>
              <a:buNone/>
            </a:pPr>
            <a:endParaRPr lang="en-US" altLang="he-IL" dirty="0"/>
          </a:p>
          <a:p>
            <a:pPr>
              <a:buFontTx/>
              <a:buNone/>
            </a:pPr>
            <a:r>
              <a:rPr lang="en-US" altLang="he-IL" dirty="0"/>
              <a:t>2. Decompose the specification into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  <a:cs typeface="Aharoni" pitchFamily="10" charset="-79"/>
              </a:rPr>
              <a:t>functional</a:t>
            </a:r>
            <a:r>
              <a:rPr lang="en-US" altLang="he-IL" dirty="0">
                <a:solidFill>
                  <a:schemeClr val="accent2"/>
                </a:solidFill>
                <a:cs typeface="Aharoni" pitchFamily="10" charset="-79"/>
              </a:rPr>
              <a:t> 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  <a:cs typeface="Aharoni" pitchFamily="10" charset="-79"/>
              </a:rPr>
              <a:t>unit</a:t>
            </a:r>
            <a:r>
              <a:rPr lang="en-US" altLang="he-IL" dirty="0"/>
              <a:t> - to be tested </a:t>
            </a:r>
            <a:r>
              <a:rPr lang="en-US" altLang="he-IL" u="sng" dirty="0"/>
              <a:t>independently</a:t>
            </a:r>
            <a:r>
              <a:rPr lang="en-US" altLang="he-IL" dirty="0"/>
              <a:t>.</a:t>
            </a:r>
          </a:p>
          <a:p>
            <a:pPr>
              <a:buFontTx/>
              <a:buNone/>
            </a:pPr>
            <a:endParaRPr lang="en-US" altLang="he-IL" dirty="0"/>
          </a:p>
          <a:p>
            <a:pPr>
              <a:buFontTx/>
              <a:buNone/>
            </a:pPr>
            <a:r>
              <a:rPr lang="en-US" altLang="he-IL" dirty="0"/>
              <a:t>3. Identify the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parameters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environment   </a:t>
            </a:r>
          </a:p>
          <a:p>
            <a:pPr>
              <a:buFontTx/>
              <a:buNone/>
            </a:pP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    conditions</a:t>
            </a:r>
            <a:r>
              <a:rPr lang="en-US" altLang="he-IL" dirty="0"/>
              <a:t>.</a:t>
            </a:r>
          </a:p>
          <a:p>
            <a:pPr>
              <a:buFontTx/>
              <a:buNone/>
            </a:pPr>
            <a:endParaRPr lang="en-US" altLang="he-IL" dirty="0"/>
          </a:p>
          <a:p>
            <a:endParaRPr lang="en-US" altLang="he-IL" sz="2800" dirty="0"/>
          </a:p>
        </p:txBody>
      </p:sp>
    </p:spTree>
    <p:extLst>
      <p:ext uri="{BB962C8B-B14F-4D97-AF65-F5344CB8AC3E}">
        <p14:creationId xmlns:p14="http://schemas.microsoft.com/office/powerpoint/2010/main" val="87142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56418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b="1" u="sng" dirty="0"/>
              <a:t>A strategy for test case generation (</a:t>
            </a:r>
            <a:r>
              <a:rPr lang="en-US" altLang="en-US" sz="4000" b="1" u="sng" dirty="0" err="1"/>
              <a:t>cont</a:t>
            </a:r>
            <a:r>
              <a:rPr lang="en-US" altLang="en-US" sz="4000" b="1" u="sng" dirty="0"/>
              <a:t>)</a:t>
            </a:r>
            <a:endParaRPr lang="en-US" altLang="he-IL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9530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2800">
                <a:ea typeface="굴림" panose="020B0600000101010101" pitchFamily="50" charset="-127"/>
              </a:rPr>
              <a:t>4. </a:t>
            </a:r>
            <a:r>
              <a:rPr lang="en-US" altLang="he-IL"/>
              <a:t>Find </a:t>
            </a:r>
            <a:r>
              <a:rPr lang="en-US" altLang="he-IL">
                <a:solidFill>
                  <a:schemeClr val="accent2"/>
                </a:solidFill>
                <a:latin typeface="Arial Backslanted" pitchFamily="42" charset="0"/>
              </a:rPr>
              <a:t>categories</a:t>
            </a:r>
            <a:r>
              <a:rPr lang="en-US" altLang="he-IL"/>
              <a:t> that characterize each parameter and environment condition.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5. Every category should be partitioned into distinct </a:t>
            </a:r>
            <a:r>
              <a:rPr lang="en-US" altLang="he-IL">
                <a:solidFill>
                  <a:schemeClr val="accent2"/>
                </a:solidFill>
                <a:latin typeface="Arial Backslanted" pitchFamily="42" charset="0"/>
              </a:rPr>
              <a:t>choices</a:t>
            </a:r>
            <a:r>
              <a:rPr lang="en-US" altLang="he-IL">
                <a:latin typeface="Arial Backslanted" pitchFamily="42" charset="0"/>
              </a:rPr>
              <a:t> </a:t>
            </a:r>
            <a:r>
              <a:rPr lang="en-US" altLang="he-IL"/>
              <a:t>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endParaRPr lang="en-US" altLang="he-IL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886200" y="4648200"/>
          <a:ext cx="503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03112" progId="Equation.3">
                  <p:embed/>
                </p:oleObj>
              </mc:Choice>
              <mc:Fallback>
                <p:oleObj name="Equation" r:id="rId2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503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752600" y="53340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formal test specification</a:t>
            </a:r>
            <a:endParaRPr lang="en-US" altLang="en-US" b="0">
              <a:solidFill>
                <a:srgbClr val="3333CC"/>
              </a:solidFill>
              <a:latin typeface="Arial Backslanted" pitchFamily="4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304800"/>
            <a:ext cx="8084127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b="1" u="sng" dirty="0"/>
              <a:t>A strategy for test case generation (</a:t>
            </a:r>
            <a:r>
              <a:rPr lang="en-US" altLang="en-US" sz="4000" b="1" u="sng" dirty="0" err="1"/>
              <a:t>cont</a:t>
            </a:r>
            <a:r>
              <a:rPr lang="en-US" altLang="en-US" sz="4000" b="1" u="sng" dirty="0"/>
              <a:t>)</a:t>
            </a:r>
            <a:endParaRPr lang="en-US" altLang="he-IL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>
                <a:ea typeface="굴림" panose="020B0600000101010101" pitchFamily="50" charset="-127"/>
              </a:rPr>
              <a:t>6.      </a:t>
            </a: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ko-KR" altLang="he-IL">
                <a:latin typeface="Arial Backslanted" pitchFamily="42" charset="0"/>
                <a:ea typeface="굴림" panose="020B0600000101010101" pitchFamily="50" charset="-127"/>
              </a:rPr>
              <a:t>            </a:t>
            </a: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 sz="2800">
              <a:ea typeface="굴림" panose="020B0600000101010101" pitchFamily="50" charset="-127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676400" y="2743200"/>
          <a:ext cx="503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03112" progId="Equation.3">
                  <p:embed/>
                </p:oleObj>
              </mc:Choice>
              <mc:Fallback>
                <p:oleObj name="Equation" r:id="rId2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03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676400" y="4694238"/>
          <a:ext cx="5032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4238"/>
                        <a:ext cx="5032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739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</a:t>
            </a:r>
            <a:r>
              <a:rPr lang="en-US" altLang="he-IL" b="0">
                <a:solidFill>
                  <a:srgbClr val="3333CC"/>
                </a:solidFill>
                <a:latin typeface="Arial Backslanted" pitchFamily="42" charset="0"/>
              </a:rPr>
              <a:t>   </a:t>
            </a: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frames  -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set of choices, one from           </a:t>
            </a:r>
          </a:p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each category.</a:t>
            </a:r>
            <a:endParaRPr lang="en-US" altLang="he-IL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754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  cases   - 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test frame with specific </a:t>
            </a:r>
          </a:p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values for each choices.</a:t>
            </a: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  scripts   - 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sequence of test cases.</a:t>
            </a:r>
            <a:endParaRPr lang="en-US" altLang="en-US" b="0">
              <a:solidFill>
                <a:srgbClr val="000000"/>
              </a:solidFill>
              <a:latin typeface="Arial Backslanted" pitchFamily="42" charset="0"/>
            </a:endParaRP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 flipV="1">
            <a:off x="7543800" y="1524000"/>
            <a:ext cx="914400" cy="457200"/>
          </a:xfrm>
          <a:prstGeom prst="wedgeEllipseCallout">
            <a:avLst>
              <a:gd name="adj1" fmla="val -60421"/>
              <a:gd name="adj2" fmla="val -187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?</a:t>
            </a:r>
            <a:endParaRPr lang="ko-KR" altLang="en-US" b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6" grpId="0" autoUpdateAnimBg="0"/>
      <p:bldP spid="297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he-IL" sz="4000" b="1" u="sng"/>
              <a:t>Example</a:t>
            </a:r>
            <a:endParaRPr lang="en-US" altLang="he-IL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e-IL" sz="2400" b="1"/>
              <a:t>Command:</a:t>
            </a:r>
            <a:r>
              <a:rPr lang="en-US" altLang="he-IL" sz="2400"/>
              <a:t>    find</a:t>
            </a:r>
          </a:p>
          <a:p>
            <a:pPr>
              <a:buFontTx/>
              <a:buNone/>
            </a:pPr>
            <a:endParaRPr lang="en-US" altLang="he-IL" sz="2400"/>
          </a:p>
          <a:p>
            <a:pPr>
              <a:buFontTx/>
              <a:buNone/>
            </a:pPr>
            <a:r>
              <a:rPr lang="en-US" altLang="he-IL" sz="2400" b="1"/>
              <a:t>     Syntax:     </a:t>
            </a:r>
            <a:r>
              <a:rPr lang="en-US" altLang="he-IL" sz="2400"/>
              <a:t>find &lt;pattern&gt;  &lt;file&gt;</a:t>
            </a:r>
          </a:p>
          <a:p>
            <a:pPr>
              <a:buFontTx/>
              <a:buNone/>
            </a:pPr>
            <a:endParaRPr lang="en-US" altLang="he-IL" sz="2400"/>
          </a:p>
          <a:p>
            <a:pPr>
              <a:buFontTx/>
              <a:buNone/>
            </a:pPr>
            <a:r>
              <a:rPr lang="en-US" altLang="he-IL" sz="2400" b="1"/>
              <a:t> Function:</a:t>
            </a:r>
            <a:r>
              <a:rPr lang="en-US" altLang="he-IL" sz="2800" b="1"/>
              <a:t>      </a:t>
            </a:r>
            <a:r>
              <a:rPr lang="en-US" altLang="he-IL" sz="1800"/>
              <a:t>The find command is used to locate one or  </a:t>
            </a:r>
          </a:p>
          <a:p>
            <a:pPr>
              <a:buFontTx/>
              <a:buNone/>
            </a:pPr>
            <a:r>
              <a:rPr lang="en-US" altLang="he-IL" sz="1800"/>
              <a:t>    more instance of a given pattern in a text file. All lines in the file that contain the pattern are written to standard output. A line containing the pattern is written only once, regardless of the number of times the pattern occurs in it.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 The pattern is any sequence of characters whose length does not exceed the maximum length of a line in the file .To include a blank in the pattern, the entire pattern must be enclosed in quotes (“).To include quotation mark in the pattern ,two quotes in a row (“ “) must be used.</a:t>
            </a:r>
            <a:endParaRPr lang="en-US" altLang="he-IL" sz="2400"/>
          </a:p>
          <a:p>
            <a:pPr>
              <a:buFontTx/>
              <a:buNone/>
            </a:pPr>
            <a:endParaRPr lang="en-US" altLang="he-IL" sz="2400" b="1"/>
          </a:p>
        </p:txBody>
      </p:sp>
    </p:spTree>
    <p:extLst>
      <p:ext uri="{BB962C8B-B14F-4D97-AF65-F5344CB8AC3E}">
        <p14:creationId xmlns:p14="http://schemas.microsoft.com/office/powerpoint/2010/main" val="71646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e-IL" sz="2400" b="1"/>
              <a:t>Example:</a:t>
            </a:r>
          </a:p>
          <a:p>
            <a:pPr>
              <a:buFontTx/>
              <a:buNone/>
            </a:pPr>
            <a:r>
              <a:rPr lang="en-US" altLang="he-IL" sz="2400" b="1"/>
              <a:t> </a:t>
            </a:r>
            <a:r>
              <a:rPr lang="en-US" altLang="he-IL" sz="2400"/>
              <a:t>find john myfile</a:t>
            </a:r>
            <a:r>
              <a:rPr lang="en-US" altLang="he-IL" sz="2400" b="1"/>
              <a:t>      </a:t>
            </a:r>
          </a:p>
          <a:p>
            <a:pPr>
              <a:buFontTx/>
              <a:buNone/>
            </a:pPr>
            <a:r>
              <a:rPr lang="en-US" altLang="he-IL" sz="2400" b="1"/>
              <a:t>        </a:t>
            </a:r>
            <a:r>
              <a:rPr lang="en-US" altLang="he-IL" sz="2400"/>
              <a:t>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 </a:t>
            </a:r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r>
              <a:rPr lang="en-US" altLang="he-IL" sz="2400"/>
              <a:t> find “john smith” in myfile</a:t>
            </a:r>
          </a:p>
          <a:p>
            <a:pPr>
              <a:buFontTx/>
              <a:buNone/>
            </a:pPr>
            <a:r>
              <a:rPr lang="en-US" altLang="he-IL" sz="2400"/>
              <a:t>      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 smith </a:t>
            </a:r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r>
              <a:rPr lang="en-US" altLang="he-IL" sz="2400"/>
              <a:t>find “john”” smith” in myfile</a:t>
            </a:r>
          </a:p>
          <a:p>
            <a:pPr>
              <a:buFontTx/>
              <a:buNone/>
            </a:pPr>
            <a:r>
              <a:rPr lang="en-US" altLang="he-IL" sz="2400"/>
              <a:t>     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john” smith 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6225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Categories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17563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 u="sng" dirty="0"/>
              <a:t>Parameters:</a:t>
            </a:r>
          </a:p>
          <a:p>
            <a:pPr>
              <a:buFontTx/>
              <a:buNone/>
            </a:pPr>
            <a:r>
              <a:rPr lang="en-US" altLang="he-IL" sz="2000" b="1" dirty="0"/>
              <a:t>   </a:t>
            </a:r>
            <a:r>
              <a:rPr lang="en-US" altLang="he-IL" sz="1800" b="1" dirty="0"/>
              <a:t>Pattern size:</a:t>
            </a:r>
          </a:p>
          <a:p>
            <a:pPr>
              <a:buFontTx/>
              <a:buNone/>
            </a:pPr>
            <a:r>
              <a:rPr lang="en-US" altLang="he-IL" sz="1800" b="1" dirty="0"/>
              <a:t>           </a:t>
            </a:r>
            <a:r>
              <a:rPr lang="en-US" altLang="he-IL" sz="1800" dirty="0"/>
              <a:t>empty</a:t>
            </a:r>
          </a:p>
          <a:p>
            <a:pPr>
              <a:buFontTx/>
              <a:buNone/>
            </a:pPr>
            <a:r>
              <a:rPr lang="en-US" altLang="he-IL" sz="1800" dirty="0"/>
              <a:t>           single character</a:t>
            </a:r>
          </a:p>
          <a:p>
            <a:pPr>
              <a:buFontTx/>
              <a:buNone/>
            </a:pPr>
            <a:r>
              <a:rPr lang="en-US" altLang="he-IL" sz="1800" dirty="0"/>
              <a:t>           many character</a:t>
            </a:r>
          </a:p>
          <a:p>
            <a:pPr>
              <a:buFontTx/>
              <a:buNone/>
            </a:pPr>
            <a:r>
              <a:rPr lang="en-US" altLang="he-IL" sz="1800" dirty="0"/>
              <a:t>           </a:t>
            </a:r>
            <a:r>
              <a:rPr lang="en-US" altLang="he-IL" sz="1800" i="1" dirty="0"/>
              <a:t>longer than any line in the file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dirty="0"/>
              <a:t>   </a:t>
            </a:r>
            <a:r>
              <a:rPr lang="en-US" altLang="he-IL" sz="1800" b="1" dirty="0"/>
              <a:t>Quoting:</a:t>
            </a:r>
          </a:p>
          <a:p>
            <a:pPr>
              <a:buFontTx/>
              <a:buNone/>
            </a:pPr>
            <a:r>
              <a:rPr lang="en-US" altLang="he-IL" sz="1800" b="1" dirty="0"/>
              <a:t>   </a:t>
            </a:r>
            <a:r>
              <a:rPr lang="en-US" altLang="he-IL" sz="1800" dirty="0"/>
              <a:t>       pattern is quoted</a:t>
            </a:r>
          </a:p>
          <a:p>
            <a:pPr>
              <a:buFontTx/>
              <a:buNone/>
            </a:pPr>
            <a:r>
              <a:rPr lang="en-US" altLang="he-IL" sz="1800" dirty="0"/>
              <a:t>         pattern is not quoted</a:t>
            </a:r>
          </a:p>
          <a:p>
            <a:pPr>
              <a:buFontTx/>
              <a:buNone/>
            </a:pPr>
            <a:r>
              <a:rPr lang="en-US" altLang="he-IL" sz="1800" dirty="0"/>
              <a:t>         pattern is improperly quoted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b="1" dirty="0"/>
              <a:t>   Embedded blanks: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blank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blank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blanks </a:t>
            </a:r>
          </a:p>
          <a:p>
            <a:pPr>
              <a:buFontTx/>
              <a:buNone/>
            </a:pPr>
            <a:r>
              <a:rPr lang="en-US" altLang="he-IL" sz="1800" dirty="0"/>
              <a:t>    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3924300" y="844550"/>
            <a:ext cx="432276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he-IL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</a:t>
            </a:r>
            <a:r>
              <a:rPr lang="en-US" altLang="he-IL" sz="1600">
                <a:solidFill>
                  <a:srgbClr val="000000"/>
                </a:solidFill>
                <a:latin typeface="Times New Roman" panose="02020603050405020304" pitchFamily="18" charset="0"/>
              </a:rPr>
              <a:t>Embedded quotes: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 no embedded quotes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one embedded quotes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several embedded quotes</a:t>
            </a:r>
          </a:p>
          <a:p>
            <a:pPr>
              <a:spcBef>
                <a:spcPct val="20000"/>
              </a:spcBef>
            </a:pPr>
            <a:endParaRPr lang="en-US" altLang="he-IL" sz="16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e-IL" sz="1600">
                <a:solidFill>
                  <a:srgbClr val="000000"/>
                </a:solidFill>
                <a:latin typeface="Times New Roman" panose="02020603050405020304" pitchFamily="18" charset="0"/>
              </a:rPr>
              <a:t>File name</a:t>
            </a: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:    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good file name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no file with this name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	omitted</a:t>
            </a: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endParaRPr lang="en-US" altLang="he-IL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800" u="sng">
                <a:solidFill>
                  <a:srgbClr val="000000"/>
                </a:solidFill>
                <a:latin typeface="Times New Roman" panose="02020603050405020304" pitchFamily="18" charset="0"/>
              </a:rPr>
              <a:t>Environments:</a:t>
            </a: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 Number of occurrence of pattern in file: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 none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exactly 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more than one</a:t>
            </a:r>
          </a:p>
          <a:p>
            <a:pPr>
              <a:spcBef>
                <a:spcPct val="20000"/>
              </a:spcBef>
            </a:pPr>
            <a:endParaRPr lang="en-US" altLang="he-IL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Pattern occurrences on target line: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more than one</a:t>
            </a:r>
            <a:endParaRPr lang="en-US" altLang="he-IL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24525" y="1916113"/>
            <a:ext cx="316865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1944 (=4*3*3*3*3*3*2)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20" y="19026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087" y="36529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1" y="50800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8094" y="13716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94" y="278285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094" y="46196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7913" y="62506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8144"/>
            <a:ext cx="9144000" cy="857256"/>
          </a:xfrm>
        </p:spPr>
        <p:txBody>
          <a:bodyPr>
            <a:normAutofit fontScale="90000"/>
          </a:bodyPr>
          <a:lstStyle/>
          <a:p>
            <a:r>
              <a:rPr lang="en-US" dirty="0"/>
              <a:t>SW Development and Testing Model </a:t>
            </a:r>
            <a:br>
              <a:rPr lang="en-US" dirty="0"/>
            </a:br>
            <a:r>
              <a:rPr lang="en-US" dirty="0"/>
              <a:t>(a.k.a. V model)</a:t>
            </a:r>
            <a:br>
              <a:rPr lang="en-US" dirty="0"/>
            </a:b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321" y="1643050"/>
            <a:ext cx="649038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82139" y="4786322"/>
            <a:ext cx="4769856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57158" y="1857364"/>
            <a:ext cx="428628" cy="4357718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06" y="1214422"/>
            <a:ext cx="108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맑은 고딕"/>
                <a:ea typeface="HY견고딕" pitchFamily="18" charset="-127"/>
              </a:rPr>
              <a:t>Manual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맑은 고딕"/>
                <a:ea typeface="HY견고딕" pitchFamily="18" charset="-127"/>
              </a:rPr>
              <a:t>Labor</a:t>
            </a: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8128729" y="1785926"/>
            <a:ext cx="428628" cy="4214842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3834" y="60007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맑은 고딕"/>
                <a:ea typeface="HY견고딕" pitchFamily="18" charset="-127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53487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0" y="339435"/>
            <a:ext cx="8839200" cy="320675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panose="020B0600000101010101" pitchFamily="50" charset="-127"/>
              </a:rPr>
              <a:t>Adding Constraints between Categories</a:t>
            </a:r>
            <a:br>
              <a:rPr lang="en-US" altLang="ko-KR" sz="4000" dirty="0">
                <a:ea typeface="굴림" panose="020B0600000101010101" pitchFamily="50" charset="-127"/>
              </a:rPr>
            </a:br>
            <a:r>
              <a:rPr lang="en-US" altLang="ko-KR" sz="4000" dirty="0">
                <a:ea typeface="굴림" panose="020B0600000101010101" pitchFamily="50" charset="-127"/>
              </a:rPr>
              <a:t>to Reduce #of TC’S</a:t>
            </a:r>
            <a:endParaRPr lang="ko-KR" altLang="en-US" sz="4000" dirty="0">
              <a:ea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0288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</a:t>
            </a:r>
            <a:r>
              <a:rPr lang="en-US" altLang="he-IL" sz="1800">
                <a:solidFill>
                  <a:srgbClr val="FF0000"/>
                </a:solidFill>
              </a:rPr>
              <a:t>property</a:t>
            </a:r>
            <a:r>
              <a:rPr lang="en-US" altLang="he-IL" sz="1800"/>
              <a:t>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 property NonEmpty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</a:t>
            </a:r>
            <a:r>
              <a:rPr lang="en-US" altLang="he-IL" sz="1800">
                <a:solidFill>
                  <a:srgbClr val="FF0000"/>
                </a:solidFill>
              </a:rPr>
              <a:t>if</a:t>
            </a:r>
            <a:r>
              <a:rPr lang="en-US" altLang="he-IL" sz="1800"/>
              <a:t>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if NonEmpty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5080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</a:t>
            </a:r>
          </a:p>
          <a:p>
            <a:pPr>
              <a:buFontTx/>
              <a:buNone/>
            </a:pPr>
            <a:r>
              <a:rPr lang="en-US" altLang="he-IL" sz="1800" dirty="0"/>
              <a:t>	omitted</a:t>
            </a:r>
          </a:p>
          <a:p>
            <a:pPr>
              <a:buFontTx/>
              <a:buNone/>
            </a:pPr>
            <a:r>
              <a:rPr lang="en-US" altLang="he-IL" sz="2000" b="1" dirty="0"/>
              <a:t>      </a:t>
            </a: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2000" dirty="0"/>
              <a:t>      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678</a:t>
            </a:r>
          </a:p>
        </p:txBody>
      </p:sp>
    </p:spTree>
    <p:extLst>
      <p:ext uri="{BB962C8B-B14F-4D97-AF65-F5344CB8AC3E}">
        <p14:creationId xmlns:p14="http://schemas.microsoft.com/office/powerpoint/2010/main" val="14645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property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</a:t>
            </a:r>
            <a:r>
              <a:rPr lang="en-US" altLang="he-IL" sz="1800">
                <a:solidFill>
                  <a:srgbClr val="FF0000"/>
                </a:solidFill>
              </a:rPr>
              <a:t> 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</a:t>
            </a:r>
            <a:r>
              <a:rPr lang="en-US" altLang="he-IL" sz="1800">
                <a:solidFill>
                  <a:srgbClr val="FF0000"/>
                </a:solidFill>
              </a:rPr>
              <a:t>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143294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                      [</a:t>
            </a:r>
            <a:r>
              <a:rPr lang="en-US" altLang="he-IL" sz="1800" dirty="0">
                <a:solidFill>
                  <a:srgbClr val="FF0000"/>
                </a:solidFill>
              </a:rPr>
              <a:t> error </a:t>
            </a:r>
            <a:r>
              <a:rPr lang="en-US" altLang="he-IL" sz="1800" dirty="0"/>
              <a:t>]</a:t>
            </a:r>
          </a:p>
          <a:p>
            <a:pPr>
              <a:buFontTx/>
              <a:buNone/>
            </a:pPr>
            <a:r>
              <a:rPr lang="en-US" altLang="he-IL" sz="1800" dirty="0"/>
              <a:t>       omitted</a:t>
            </a:r>
            <a:r>
              <a:rPr lang="en-US" altLang="he-IL" sz="2000" b="1" dirty="0"/>
              <a:t>     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 dirty="0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</a:t>
            </a:r>
          </a:p>
          <a:p>
            <a:pPr>
              <a:buFontTx/>
              <a:buNone/>
            </a:pPr>
            <a:r>
              <a:rPr lang="en-US" altLang="he-IL" sz="1800" dirty="0"/>
              <a:t>       </a:t>
            </a:r>
            <a:r>
              <a:rPr lang="en-US" altLang="he-IL" sz="2000" dirty="0"/>
              <a:t>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125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ko-KR" b="0" dirty="0">
                <a:solidFill>
                  <a:srgbClr val="000000"/>
                </a:solidFill>
              </a:rPr>
              <a:t>125</a:t>
            </a:r>
            <a:endParaRPr lang="en-US" altLang="he-IL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White Box Testing (1/2)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858280" cy="52149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White box testing concerns program code itself</a:t>
            </a:r>
          </a:p>
          <a:p>
            <a:r>
              <a:rPr lang="en-US" altLang="ko-KR" dirty="0"/>
              <a:t>Many different viewpoints on “program code”</a:t>
            </a:r>
          </a:p>
          <a:p>
            <a:pPr lvl="1"/>
            <a:r>
              <a:rPr lang="en-US" altLang="ko-KR" dirty="0"/>
              <a:t>program code as a graph (i.e., structural coverage)</a:t>
            </a:r>
          </a:p>
          <a:p>
            <a:pPr lvl="1"/>
            <a:r>
              <a:rPr lang="en-US" altLang="ko-KR" dirty="0"/>
              <a:t>program code as a set of logic formulas (i.e., logical coverage)</a:t>
            </a:r>
          </a:p>
          <a:p>
            <a:pPr lvl="1"/>
            <a:r>
              <a:rPr lang="en-US" altLang="ko-KR" dirty="0"/>
              <a:t>program code as a set of execution paths (i.e., behavioral/dynamic coverage)</a:t>
            </a:r>
          </a:p>
          <a:p>
            <a:r>
              <a:rPr lang="en-US" altLang="ko-KR" dirty="0"/>
              <a:t>Advantages:  </a:t>
            </a:r>
          </a:p>
          <a:p>
            <a:pPr lvl="1"/>
            <a:r>
              <a:rPr lang="en-US" altLang="ko-KR" dirty="0"/>
              <a:t>More effective than </a:t>
            </a:r>
            <a:r>
              <a:rPr lang="en-US" altLang="ko-KR" dirty="0" err="1"/>
              <a:t>blackbox</a:t>
            </a:r>
            <a:r>
              <a:rPr lang="en-US" altLang="ko-KR" dirty="0"/>
              <a:t> testing in general</a:t>
            </a:r>
          </a:p>
          <a:p>
            <a:pPr lvl="1"/>
            <a:r>
              <a:rPr lang="en-US" altLang="ko-KR" dirty="0"/>
              <a:t>Can measure the testing progress quantitatively based on coverage achieved</a:t>
            </a:r>
          </a:p>
          <a:p>
            <a:r>
              <a:rPr lang="en-US" altLang="ko-KR" dirty="0"/>
              <a:t>Should be used with </a:t>
            </a:r>
            <a:r>
              <a:rPr lang="en-US" altLang="ko-KR" dirty="0" err="1"/>
              <a:t>blackbox</a:t>
            </a:r>
            <a:r>
              <a:rPr lang="en-US" altLang="ko-KR" dirty="0"/>
              <a:t> testing together for maximal bug detection capability</a:t>
            </a:r>
          </a:p>
          <a:p>
            <a:pPr lvl="1"/>
            <a:r>
              <a:rPr lang="en-US" altLang="ko-KR" dirty="0" err="1"/>
              <a:t>Blackbox</a:t>
            </a:r>
            <a:r>
              <a:rPr lang="en-US" altLang="ko-KR" dirty="0"/>
              <a:t> testing and </a:t>
            </a:r>
            <a:r>
              <a:rPr lang="en-US" altLang="ko-KR" dirty="0" err="1"/>
              <a:t>whitebox</a:t>
            </a:r>
            <a:r>
              <a:rPr lang="en-US" altLang="ko-KR" dirty="0"/>
              <a:t> testing often explore different segments of target program space  </a:t>
            </a:r>
          </a:p>
        </p:txBody>
      </p:sp>
    </p:spTree>
    <p:extLst>
      <p:ext uri="{BB962C8B-B14F-4D97-AF65-F5344CB8AC3E}">
        <p14:creationId xmlns:p14="http://schemas.microsoft.com/office/powerpoint/2010/main" val="288136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White Box Testing (2/2)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26308"/>
            <a:ext cx="9144000" cy="4114800"/>
          </a:xfrm>
        </p:spPr>
        <p:txBody>
          <a:bodyPr/>
          <a:lstStyle/>
          <a:p>
            <a:r>
              <a:rPr lang="en-US" altLang="ko-KR" dirty="0">
                <a:solidFill>
                  <a:srgbClr val="1F497D">
                    <a:lumMod val="75000"/>
                  </a:srgbClr>
                </a:solidFill>
              </a:rPr>
              <a:t>Coverage is a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</a:rPr>
              <a:t>good predictor/indicator of testing effectiveness </a:t>
            </a:r>
          </a:p>
          <a:p>
            <a:pPr lvl="1"/>
            <a:r>
              <a:rPr lang="en-US" altLang="ko-KR" dirty="0"/>
              <a:t>Utilizing correlation between structural coverage and fault detection ability</a:t>
            </a:r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18776" y="5858304"/>
            <a:ext cx="2975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126251" y="3786735"/>
            <a:ext cx="0" cy="2071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6385" y="3851411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Fault </a:t>
            </a: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finding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77" y="5860045"/>
            <a:ext cx="118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14435" y="3915829"/>
            <a:ext cx="1292109" cy="136815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728939" y="4768888"/>
            <a:ext cx="195327" cy="2045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9104" y="4347877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B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5128" y="5139965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C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8991" y="3699805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A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3115977" y="4871146"/>
            <a:ext cx="161296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4"/>
          </p:cNvCxnSpPr>
          <p:nvPr/>
        </p:nvCxnSpPr>
        <p:spPr>
          <a:xfrm flipH="1">
            <a:off x="4826602" y="4973404"/>
            <a:ext cx="1" cy="884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3296505" y="4822519"/>
            <a:ext cx="1668858" cy="593335"/>
          </a:xfrm>
          <a:custGeom>
            <a:avLst/>
            <a:gdLst>
              <a:gd name="connsiteX0" fmla="*/ 0 w 1921267"/>
              <a:gd name="connsiteY0" fmla="*/ 1222624 h 1222624"/>
              <a:gd name="connsiteX1" fmla="*/ 750013 w 1921267"/>
              <a:gd name="connsiteY1" fmla="*/ 308224 h 1222624"/>
              <a:gd name="connsiteX2" fmla="*/ 1921267 w 1921267"/>
              <a:gd name="connsiteY2" fmla="*/ 0 h 122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267" h="1222624">
                <a:moveTo>
                  <a:pt x="0" y="1222624"/>
                </a:moveTo>
                <a:cubicBezTo>
                  <a:pt x="214901" y="867309"/>
                  <a:pt x="429802" y="511995"/>
                  <a:pt x="750013" y="308224"/>
                </a:cubicBezTo>
                <a:cubicBezTo>
                  <a:pt x="1070224" y="104453"/>
                  <a:pt x="1724346" y="49658"/>
                  <a:pt x="1921267" y="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V="1">
            <a:off x="3340091" y="5355989"/>
            <a:ext cx="1972638" cy="266413"/>
          </a:xfrm>
          <a:custGeom>
            <a:avLst/>
            <a:gdLst>
              <a:gd name="connsiteX0" fmla="*/ 0 w 1972638"/>
              <a:gd name="connsiteY0" fmla="*/ 185680 h 309651"/>
              <a:gd name="connsiteX1" fmla="*/ 308225 w 1972638"/>
              <a:gd name="connsiteY1" fmla="*/ 745 h 309651"/>
              <a:gd name="connsiteX2" fmla="*/ 636998 w 1972638"/>
              <a:gd name="connsiteY2" fmla="*/ 247325 h 309651"/>
              <a:gd name="connsiteX3" fmla="*/ 945223 w 1972638"/>
              <a:gd name="connsiteY3" fmla="*/ 745 h 309651"/>
              <a:gd name="connsiteX4" fmla="*/ 1345915 w 1972638"/>
              <a:gd name="connsiteY4" fmla="*/ 308970 h 309651"/>
              <a:gd name="connsiteX5" fmla="*/ 1972638 w 1972638"/>
              <a:gd name="connsiteY5" fmla="*/ 82938 h 3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638" h="309651">
                <a:moveTo>
                  <a:pt x="0" y="185680"/>
                </a:moveTo>
                <a:cubicBezTo>
                  <a:pt x="101029" y="88075"/>
                  <a:pt x="202059" y="-9529"/>
                  <a:pt x="308225" y="745"/>
                </a:cubicBezTo>
                <a:cubicBezTo>
                  <a:pt x="414391" y="11019"/>
                  <a:pt x="530832" y="247325"/>
                  <a:pt x="636998" y="247325"/>
                </a:cubicBezTo>
                <a:cubicBezTo>
                  <a:pt x="743164" y="247325"/>
                  <a:pt x="827070" y="-9529"/>
                  <a:pt x="945223" y="745"/>
                </a:cubicBezTo>
                <a:cubicBezTo>
                  <a:pt x="1063376" y="11019"/>
                  <a:pt x="1174679" y="295271"/>
                  <a:pt x="1345915" y="308970"/>
                </a:cubicBezTo>
                <a:cubicBezTo>
                  <a:pt x="1517151" y="322669"/>
                  <a:pt x="1854485" y="125747"/>
                  <a:pt x="1972638" y="82938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/>
      <p:bldP spid="12" grpId="0"/>
      <p:bldP spid="13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21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Bug Observability/Detection Model:  </a:t>
            </a:r>
            <a:br>
              <a:rPr lang="en-US" altLang="ko-KR" dirty="0"/>
            </a:br>
            <a:r>
              <a:rPr lang="en-US" altLang="ko-KR" b="1" dirty="0"/>
              <a:t>R</a:t>
            </a:r>
            <a:r>
              <a:rPr lang="en-US" altLang="ko-KR" dirty="0"/>
              <a:t>eachability, </a:t>
            </a:r>
            <a:r>
              <a:rPr lang="en-US" altLang="ko-KR" b="1" dirty="0"/>
              <a:t>I</a:t>
            </a:r>
            <a:r>
              <a:rPr lang="en-US" altLang="ko-KR" dirty="0"/>
              <a:t>nfection, </a:t>
            </a:r>
            <a:r>
              <a:rPr lang="en-US" altLang="ko-KR" b="1" dirty="0"/>
              <a:t>P</a:t>
            </a:r>
            <a:r>
              <a:rPr lang="en-US" altLang="ko-KR" dirty="0"/>
              <a:t>ropagation, and </a:t>
            </a:r>
            <a:r>
              <a:rPr lang="en-US" altLang="ko-KR" b="1" dirty="0"/>
              <a:t>R</a:t>
            </a:r>
            <a:r>
              <a:rPr lang="en-US" altLang="ko-KR" dirty="0"/>
              <a:t>evelation (RIPR)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8" y="1970871"/>
            <a:ext cx="34051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Terminology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Fault</a:t>
            </a:r>
            <a:r>
              <a:rPr lang="en-US" altLang="ko-KR" sz="2000" dirty="0"/>
              <a:t>: static defect in a program text (</a:t>
            </a:r>
            <a:r>
              <a:rPr lang="en-US" altLang="ko-KR" sz="2000" dirty="0" err="1"/>
              <a:t>a.k.a</a:t>
            </a:r>
            <a:r>
              <a:rPr lang="en-US" altLang="ko-KR" sz="2000" dirty="0"/>
              <a:t> a bug)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Error</a:t>
            </a:r>
            <a:r>
              <a:rPr lang="en-US" altLang="ko-KR" sz="2000" dirty="0"/>
              <a:t>: dynamic (intermediate) behavior that deviates from its (internal) intended goal</a:t>
            </a:r>
          </a:p>
          <a:p>
            <a:pPr lvl="2"/>
            <a:r>
              <a:rPr lang="en-US" altLang="ko-KR" sz="1600" dirty="0"/>
              <a:t>A fault causes an error (i.e. error is a symptom of fault)</a:t>
            </a: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Failiure</a:t>
            </a:r>
            <a:r>
              <a:rPr lang="en-US" altLang="ko-KR" sz="2000" dirty="0"/>
              <a:t>: dynamic behavior which violates a ultimate goal of a target program</a:t>
            </a:r>
          </a:p>
          <a:p>
            <a:pPr lvl="2"/>
            <a:r>
              <a:rPr lang="en-US" altLang="ko-KR" sz="1600" dirty="0"/>
              <a:t>Not every error leads to failure due to error masking or fault tolerance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90268" y="1933575"/>
            <a:ext cx="5653732" cy="47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Graph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fault in the code has to be reached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Logic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 +Infection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fault has to put the program into an error state. </a:t>
            </a:r>
          </a:p>
          <a:p>
            <a:pPr marL="1200150" marR="0" lvl="3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Note that a program is in an error state does not mean that it will always produce the failure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Mutation coverage 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 +Infection + Propagation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program needs to exhibit incorrect outputs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Furthermore, test oracle plays critical role to reveal failure of a target program 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Revelation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56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65DCB50-B0DF-D440-DBF4-A74DDA73CF38}"/>
              </a:ext>
            </a:extLst>
          </p:cNvPr>
          <p:cNvSpPr/>
          <p:nvPr/>
        </p:nvSpPr>
        <p:spPr>
          <a:xfrm>
            <a:off x="3293604" y="63461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E224384-08CD-903E-BE40-D43A19ACD3B1}"/>
              </a:ext>
            </a:extLst>
          </p:cNvPr>
          <p:cNvSpPr/>
          <p:nvPr/>
        </p:nvSpPr>
        <p:spPr>
          <a:xfrm>
            <a:off x="2493567" y="63461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FD90E-7FED-411E-8DC2-C655CB9C1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9681" y="6492899"/>
            <a:ext cx="90009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C17380-A8B7-1737-2C57-0A1F3C901FDF}"/>
              </a:ext>
            </a:extLst>
          </p:cNvPr>
          <p:cNvCxnSpPr>
            <a:cxnSpLocks/>
          </p:cNvCxnSpPr>
          <p:nvPr/>
        </p:nvCxnSpPr>
        <p:spPr>
          <a:xfrm>
            <a:off x="1671400" y="3238788"/>
            <a:ext cx="86239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AD5AF6-9A68-1010-525D-F183FE790CAC}"/>
              </a:ext>
            </a:extLst>
          </p:cNvPr>
          <p:cNvSpPr txBox="1"/>
          <p:nvPr/>
        </p:nvSpPr>
        <p:spPr>
          <a:xfrm>
            <a:off x="2280391" y="2432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BD44C1C-64E5-A826-CB68-C17C27257932}"/>
              </a:ext>
            </a:extLst>
          </p:cNvPr>
          <p:cNvSpPr/>
          <p:nvPr/>
        </p:nvSpPr>
        <p:spPr>
          <a:xfrm>
            <a:off x="286166" y="649151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46826A1-400D-DFE9-D7E0-564073ABF835}"/>
              </a:ext>
            </a:extLst>
          </p:cNvPr>
          <p:cNvSpPr/>
          <p:nvPr/>
        </p:nvSpPr>
        <p:spPr>
          <a:xfrm>
            <a:off x="926303" y="656131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DA1F77-0532-DB80-1BF9-43FCDCAE92F5}"/>
              </a:ext>
            </a:extLst>
          </p:cNvPr>
          <p:cNvSpPr txBox="1"/>
          <p:nvPr/>
        </p:nvSpPr>
        <p:spPr>
          <a:xfrm>
            <a:off x="125160" y="28381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3FB0B-1901-E53D-22E0-FF8AA38EA4C5}"/>
              </a:ext>
            </a:extLst>
          </p:cNvPr>
          <p:cNvSpPr txBox="1"/>
          <p:nvPr/>
        </p:nvSpPr>
        <p:spPr>
          <a:xfrm>
            <a:off x="825879" y="299065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3A6DE-C692-6C19-906C-F26D9AD0538E}"/>
              </a:ext>
            </a:extLst>
          </p:cNvPr>
          <p:cNvSpPr txBox="1"/>
          <p:nvPr/>
        </p:nvSpPr>
        <p:spPr>
          <a:xfrm>
            <a:off x="2998178" y="242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75BE30-A0A0-DC92-AA11-53BBF3921F09}"/>
              </a:ext>
            </a:extLst>
          </p:cNvPr>
          <p:cNvSpPr/>
          <p:nvPr/>
        </p:nvSpPr>
        <p:spPr>
          <a:xfrm>
            <a:off x="2365217" y="83528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10110B-29EF-916B-24D8-AA4739C4992F}"/>
              </a:ext>
            </a:extLst>
          </p:cNvPr>
          <p:cNvSpPr/>
          <p:nvPr/>
        </p:nvSpPr>
        <p:spPr>
          <a:xfrm>
            <a:off x="3083004" y="83412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9E8210E-370A-E5E1-6B84-9DBF3B69F6B4}"/>
              </a:ext>
            </a:extLst>
          </p:cNvPr>
          <p:cNvSpPr/>
          <p:nvPr/>
        </p:nvSpPr>
        <p:spPr>
          <a:xfrm>
            <a:off x="5886743" y="62065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C0D4547-B738-37B9-4182-8C1CDCD0CC7B}"/>
              </a:ext>
            </a:extLst>
          </p:cNvPr>
          <p:cNvSpPr/>
          <p:nvPr/>
        </p:nvSpPr>
        <p:spPr>
          <a:xfrm>
            <a:off x="5093686" y="62065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A00F95-BA1B-C0B7-72EA-22F34DB9EA39}"/>
              </a:ext>
            </a:extLst>
          </p:cNvPr>
          <p:cNvSpPr txBox="1"/>
          <p:nvPr/>
        </p:nvSpPr>
        <p:spPr>
          <a:xfrm>
            <a:off x="4880510" y="229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EB465F-6067-3825-1D20-55845DD58AAB}"/>
              </a:ext>
            </a:extLst>
          </p:cNvPr>
          <p:cNvSpPr txBox="1"/>
          <p:nvPr/>
        </p:nvSpPr>
        <p:spPr>
          <a:xfrm>
            <a:off x="5591317" y="2281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FA81AE-6F50-C57B-06CE-D79DB495CF1E}"/>
              </a:ext>
            </a:extLst>
          </p:cNvPr>
          <p:cNvSpPr/>
          <p:nvPr/>
        </p:nvSpPr>
        <p:spPr>
          <a:xfrm>
            <a:off x="4965336" y="82132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D54ADA-CD26-00DD-522C-CF01B0604D92}"/>
              </a:ext>
            </a:extLst>
          </p:cNvPr>
          <p:cNvSpPr/>
          <p:nvPr/>
        </p:nvSpPr>
        <p:spPr>
          <a:xfrm>
            <a:off x="5676143" y="82016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F52876-F6C7-670F-BF27-A03554AF7DCB}"/>
              </a:ext>
            </a:extLst>
          </p:cNvPr>
          <p:cNvSpPr/>
          <p:nvPr/>
        </p:nvSpPr>
        <p:spPr>
          <a:xfrm>
            <a:off x="4965336" y="226505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184C25-4738-6047-FE35-00FA434A8B0F}"/>
              </a:ext>
            </a:extLst>
          </p:cNvPr>
          <p:cNvSpPr/>
          <p:nvPr/>
        </p:nvSpPr>
        <p:spPr>
          <a:xfrm>
            <a:off x="5676143" y="2263896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5EC2A97-30E6-07D6-8BDD-844B2D31CA5F}"/>
              </a:ext>
            </a:extLst>
          </p:cNvPr>
          <p:cNvCxnSpPr>
            <a:cxnSpLocks/>
          </p:cNvCxnSpPr>
          <p:nvPr/>
        </p:nvCxnSpPr>
        <p:spPr>
          <a:xfrm>
            <a:off x="4343884" y="323878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E7EE095-D0E0-3D18-F994-79C1A866941F}"/>
              </a:ext>
            </a:extLst>
          </p:cNvPr>
          <p:cNvSpPr/>
          <p:nvPr/>
        </p:nvSpPr>
        <p:spPr>
          <a:xfrm>
            <a:off x="7682157" y="62647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CC5E3A-BB8D-C2EA-6D1B-6457E04E90C8}"/>
              </a:ext>
            </a:extLst>
          </p:cNvPr>
          <p:cNvSpPr txBox="1"/>
          <p:nvPr/>
        </p:nvSpPr>
        <p:spPr>
          <a:xfrm>
            <a:off x="7322401" y="23508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t10000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528290-E5AD-64A1-DF98-C46E5EC0AAC0}"/>
              </a:ext>
            </a:extLst>
          </p:cNvPr>
          <p:cNvSpPr/>
          <p:nvPr/>
        </p:nvSpPr>
        <p:spPr>
          <a:xfrm>
            <a:off x="7553807" y="82714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6EA6F8C-B296-D6DB-DD42-4D3A9C806E75}"/>
              </a:ext>
            </a:extLst>
          </p:cNvPr>
          <p:cNvSpPr/>
          <p:nvPr/>
        </p:nvSpPr>
        <p:spPr>
          <a:xfrm>
            <a:off x="7553807" y="227087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C20537-2826-2522-9246-FCFD34084323}"/>
              </a:ext>
            </a:extLst>
          </p:cNvPr>
          <p:cNvCxnSpPr>
            <a:cxnSpLocks/>
          </p:cNvCxnSpPr>
          <p:nvPr/>
        </p:nvCxnSpPr>
        <p:spPr>
          <a:xfrm>
            <a:off x="7002155" y="324460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2DBFAA3-714C-02F5-5D7D-C916AD4AB279}"/>
              </a:ext>
            </a:extLst>
          </p:cNvPr>
          <p:cNvSpPr/>
          <p:nvPr/>
        </p:nvSpPr>
        <p:spPr>
          <a:xfrm>
            <a:off x="7566507" y="4639724"/>
            <a:ext cx="527973" cy="83761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Failure occured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4787D802-7466-85E7-F843-C2F29AA84E6A}"/>
              </a:ext>
            </a:extLst>
          </p:cNvPr>
          <p:cNvSpPr/>
          <p:nvPr/>
        </p:nvSpPr>
        <p:spPr>
          <a:xfrm>
            <a:off x="3874469" y="63345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E7D11B-4B71-2C55-6ED5-99F57F0B5FED}"/>
              </a:ext>
            </a:extLst>
          </p:cNvPr>
          <p:cNvSpPr txBox="1"/>
          <p:nvPr/>
        </p:nvSpPr>
        <p:spPr>
          <a:xfrm>
            <a:off x="3661293" y="2420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AFBDC02-1B95-ED7B-608B-A52830E31865}"/>
              </a:ext>
            </a:extLst>
          </p:cNvPr>
          <p:cNvSpPr/>
          <p:nvPr/>
        </p:nvSpPr>
        <p:spPr>
          <a:xfrm>
            <a:off x="3746119" y="83412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C410337F-60E5-88CB-1237-A43325CFB612}"/>
              </a:ext>
            </a:extLst>
          </p:cNvPr>
          <p:cNvSpPr/>
          <p:nvPr/>
        </p:nvSpPr>
        <p:spPr>
          <a:xfrm>
            <a:off x="1450683" y="654970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817F5B-AFCD-1177-8F36-C53ACC19B756}"/>
              </a:ext>
            </a:extLst>
          </p:cNvPr>
          <p:cNvSpPr txBox="1"/>
          <p:nvPr/>
        </p:nvSpPr>
        <p:spPr>
          <a:xfrm>
            <a:off x="1289677" y="28963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A17C07-00DF-18FA-8D23-C43E84F2F789}"/>
              </a:ext>
            </a:extLst>
          </p:cNvPr>
          <p:cNvCxnSpPr>
            <a:cxnSpLocks/>
            <a:stCxn id="77" idx="3"/>
            <a:endCxn id="72" idx="3"/>
          </p:cNvCxnSpPr>
          <p:nvPr/>
        </p:nvCxnSpPr>
        <p:spPr>
          <a:xfrm flipH="1" flipV="1">
            <a:off x="8081780" y="2689687"/>
            <a:ext cx="12700" cy="2368847"/>
          </a:xfrm>
          <a:prstGeom prst="bentConnector3">
            <a:avLst>
              <a:gd name="adj1" fmla="val -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0B23FF2-B647-866F-74AB-B6429273F196}"/>
              </a:ext>
            </a:extLst>
          </p:cNvPr>
          <p:cNvCxnSpPr>
            <a:cxnSpLocks/>
          </p:cNvCxnSpPr>
          <p:nvPr/>
        </p:nvCxnSpPr>
        <p:spPr>
          <a:xfrm flipV="1">
            <a:off x="8081780" y="1054005"/>
            <a:ext cx="12700" cy="144372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EF51BDD0-703B-A7C2-EE42-C15C1AAD633E}"/>
              </a:ext>
            </a:extLst>
          </p:cNvPr>
          <p:cNvSpPr/>
          <p:nvPr/>
        </p:nvSpPr>
        <p:spPr>
          <a:xfrm>
            <a:off x="6495534" y="61949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4524A1-CF36-668B-3068-B544F41AE981}"/>
              </a:ext>
            </a:extLst>
          </p:cNvPr>
          <p:cNvSpPr txBox="1"/>
          <p:nvPr/>
        </p:nvSpPr>
        <p:spPr>
          <a:xfrm>
            <a:off x="6282358" y="2281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C9383F0-D8C4-1CF9-0312-361A12F119C5}"/>
              </a:ext>
            </a:extLst>
          </p:cNvPr>
          <p:cNvSpPr/>
          <p:nvPr/>
        </p:nvSpPr>
        <p:spPr>
          <a:xfrm>
            <a:off x="6367184" y="82016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EAF313C-D32C-56D7-FCB6-464CBC8F1037}"/>
              </a:ext>
            </a:extLst>
          </p:cNvPr>
          <p:cNvSpPr/>
          <p:nvPr/>
        </p:nvSpPr>
        <p:spPr>
          <a:xfrm>
            <a:off x="6367184" y="2263895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pic>
        <p:nvPicPr>
          <p:cNvPr id="5122" name="Picture 2" descr="Silhouette Of A Man Thinking - Thinking Man Clipart, HD Png Download -  kindpng">
            <a:extLst>
              <a:ext uri="{FF2B5EF4-FFF2-40B4-BE49-F238E27FC236}">
                <a16:creationId xmlns:a16="http://schemas.microsoft.com/office/drawing/2014/main" id="{E8AC1E5D-C308-7971-FDF0-0499971A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1541" y="4153788"/>
            <a:ext cx="702464" cy="11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133249-8EC1-932E-F1B6-F6997BC3A07E}"/>
              </a:ext>
            </a:extLst>
          </p:cNvPr>
          <p:cNvSpPr txBox="1"/>
          <p:nvPr/>
        </p:nvSpPr>
        <p:spPr>
          <a:xfrm>
            <a:off x="2446181" y="1863078"/>
            <a:ext cx="1488934" cy="40011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  <a:endParaRPr lang="ko-KR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6BB1-BA21-81BF-8577-8FBC9B1FEDB5}"/>
              </a:ext>
            </a:extLst>
          </p:cNvPr>
          <p:cNvSpPr txBox="1"/>
          <p:nvPr/>
        </p:nvSpPr>
        <p:spPr>
          <a:xfrm>
            <a:off x="5255371" y="3238788"/>
            <a:ext cx="1488934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</a:p>
          <a:p>
            <a:r>
              <a:rPr lang="en-US" altLang="ko-KR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Infection</a:t>
            </a:r>
            <a:endParaRPr lang="ko-KR" altLang="en-US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A6752-E2CC-9537-1BD4-3E66487BDEE2}"/>
              </a:ext>
            </a:extLst>
          </p:cNvPr>
          <p:cNvSpPr txBox="1"/>
          <p:nvPr/>
        </p:nvSpPr>
        <p:spPr>
          <a:xfrm>
            <a:off x="7088454" y="5546901"/>
            <a:ext cx="1757148" cy="132343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</a:p>
          <a:p>
            <a:r>
              <a:rPr lang="en-US" altLang="ko-KR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Infection </a:t>
            </a:r>
            <a:b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Propergation</a:t>
            </a:r>
            <a:b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(+Revelation)</a:t>
            </a:r>
            <a:endParaRPr lang="ko-KR" alt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8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696A5-EB33-351D-ADCD-6CA3101A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981E7-CBEF-034E-0F91-DCA8F7FB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615F1-BE20-4A0F-43F6-352C55EE3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949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CD27B9F-CD58-4237-910F-E66EB3D5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8" y="249724"/>
            <a:ext cx="7333913" cy="687276"/>
          </a:xfr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관점의 테스트 방법</a:t>
            </a:r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Black Box Test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F6A132-A7EA-4DAA-B889-AA9F9570B156}"/>
              </a:ext>
            </a:extLst>
          </p:cNvPr>
          <p:cNvGraphicFramePr>
            <a:graphicFrameLocks noGrp="1"/>
          </p:cNvGraphicFramePr>
          <p:nvPr/>
        </p:nvGraphicFramePr>
        <p:xfrm>
          <a:off x="561921" y="1346731"/>
          <a:ext cx="4761011" cy="4092531"/>
        </p:xfrm>
        <a:graphic>
          <a:graphicData uri="http://schemas.openxmlformats.org/drawingml/2006/table">
            <a:tbl>
              <a:tblPr/>
              <a:tblGrid>
                <a:gridCol w="1256662">
                  <a:extLst>
                    <a:ext uri="{9D8B030D-6E8A-4147-A177-3AD203B41FA5}">
                      <a16:colId xmlns:a16="http://schemas.microsoft.com/office/drawing/2014/main" val="4114172826"/>
                    </a:ext>
                  </a:extLst>
                </a:gridCol>
                <a:gridCol w="3504349">
                  <a:extLst>
                    <a:ext uri="{9D8B030D-6E8A-4147-A177-3AD203B41FA5}">
                      <a16:colId xmlns:a16="http://schemas.microsoft.com/office/drawing/2014/main" val="2255389895"/>
                    </a:ext>
                  </a:extLst>
                </a:gridCol>
              </a:tblGrid>
              <a:tr h="239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기법</a:t>
                      </a:r>
                      <a:endParaRPr lang="ko-KR" altLang="en-US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35244"/>
                  </a:ext>
                </a:extLst>
              </a:tr>
              <a:tr h="733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동등 분할 기법</a:t>
                      </a:r>
                      <a:b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Equivalence</a:t>
                      </a:r>
                      <a:b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Partitioning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프로그램의 입력 도메인을 테스트 케이스가 산출될 수 있는 데이터 클래스로 분류하는 방법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12755"/>
                  </a:ext>
                </a:extLst>
              </a:tr>
              <a:tr h="733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경계값분석기법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Boundary</a:t>
                      </a:r>
                      <a:b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Analysis)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조건의 중간 값보다 경계 값에서 에러가 발생 될 확률이 높다는 점을 이용하여 테스트 케이스를 생성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89650"/>
                  </a:ext>
                </a:extLst>
              </a:tr>
              <a:tr h="5964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 예측 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(Error Guessing)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시험 기법들이 놓치기 쉬운 오류들을 감각 및 경험으로 찾아보는 방법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93917"/>
                  </a:ext>
                </a:extLst>
              </a:tr>
              <a:tr h="87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원인 결과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Cause Effect </a:t>
                      </a:r>
                      <a:b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Graph)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데이터 간 관계가 출력에 미치는 영향을 그래프로 표현하여 오류를 발견하도록 함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57379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테스팅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논리적 조건이나 상황에서 입력 조건과 결과를 참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거짓으로 표현하여 조합을 만들고 테스트케이스를 작성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4203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상태전이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시스템에 반영되는 이전의 상태가 무엇인지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상태간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전이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상태를 변화시키는 이벤트와 </a:t>
                      </a:r>
                      <a:r>
                        <a:rPr lang="ko-KR" altLang="en-US" sz="12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입력값을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파악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612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293A0C1-F9FD-40BC-92BE-3525C1FA033C}"/>
              </a:ext>
            </a:extLst>
          </p:cNvPr>
          <p:cNvSpPr/>
          <p:nvPr/>
        </p:nvSpPr>
        <p:spPr>
          <a:xfrm>
            <a:off x="5739917" y="3551473"/>
            <a:ext cx="340408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도리의 </a:t>
            </a:r>
            <a:r>
              <a:rPr lang="ko-KR" altLang="en-US" sz="1350" b="0" i="1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디지털라이프</a:t>
            </a: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블로그에서 발췌</a:t>
            </a: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http://blog.skby.net/%EB%B8%94%EB%9E%99%EB%B0%95%EC%8A%A4-%ED%85%8C%EC%8A%A4%ED%8A%B8-%ED%99%94%EC%9D%B4%ED%8A%B8%EB%B0%95%EC%8A%A4-%ED%85%8C%EC%8A%A4%ED%8A%B8/</a:t>
            </a:r>
            <a:endParaRPr lang="en-US" altLang="ko-KR" sz="1350" b="0" i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 i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Foundation of Software Testing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680" y="3933058"/>
            <a:ext cx="8312728" cy="266429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/>
              <a:t>Multiple targets for software </a:t>
            </a:r>
            <a:r>
              <a:rPr lang="en-US" altLang="ko-KR" sz="2000" dirty="0">
                <a:latin typeface="Calibri" panose="020F0502020204030204" pitchFamily="34" charset="0"/>
              </a:rPr>
              <a:t>testing </a:t>
            </a:r>
            <a:endParaRPr lang="en-US" altLang="ko-KR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sz="2000" dirty="0"/>
              <a:t>Does </a:t>
            </a:r>
            <a:r>
              <a:rPr lang="en-US" altLang="ko-KR" sz="2000" dirty="0">
                <a:latin typeface="Calibri" panose="020F0502020204030204" pitchFamily="34" charset="0"/>
              </a:rPr>
              <a:t>the test</a:t>
            </a:r>
            <a:r>
              <a:rPr lang="ko-KR" altLang="en-US" sz="2000" dirty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</a:rPr>
              <a:t>cases represent the requirement spec correctly? 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ym typeface="Wingdings" panose="05000000000000000000" pitchFamily="2" charset="2"/>
              </a:rPr>
              <a:t>S</a:t>
            </a:r>
            <a:r>
              <a:rPr lang="en-US" altLang="ko-KR" sz="2000" dirty="0">
                <a:latin typeface="Calibri" panose="020F0502020204030204" pitchFamily="34" charset="0"/>
                <a:sym typeface="Wingdings" panose="05000000000000000000" pitchFamily="2" charset="2"/>
              </a:rPr>
              <a:t>cenario based testing </a:t>
            </a:r>
            <a:r>
              <a:rPr lang="en-US" altLang="ko-KR" sz="2000" dirty="0">
                <a:latin typeface="Calibri" panose="020F0502020204030204" pitchFamily="34" charset="0"/>
              </a:rPr>
              <a:t>(black-box testing)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sz="2000" dirty="0"/>
              <a:t>Is the design spec implemented as program correctly?  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Model-based  testing (grey-box testing)</a:t>
            </a:r>
            <a:endParaRPr lang="en-US" altLang="ko-KR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ko-KR" sz="2000" dirty="0"/>
              <a:t>Does </a:t>
            </a:r>
            <a:r>
              <a:rPr lang="en-US" altLang="ko-KR" sz="2000" dirty="0">
                <a:latin typeface="Calibri" panose="020F0502020204030204" pitchFamily="34" charset="0"/>
              </a:rPr>
              <a:t>the program </a:t>
            </a:r>
            <a:r>
              <a:rPr lang="en-US" altLang="ko-KR" sz="2000" dirty="0"/>
              <a:t>satisfy test cases correctly? </a:t>
            </a:r>
            <a:r>
              <a:rPr lang="en-US" altLang="ko-KR" sz="2000" dirty="0">
                <a:latin typeface="Calibri" panose="020F0502020204030204" pitchFamily="34" charset="0"/>
              </a:rPr>
              <a:t>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Code-based testing (white-box testing)</a:t>
            </a:r>
            <a:r>
              <a:rPr lang="en-US" altLang="ko-KR" sz="2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ko-KR" altLang="en-US" sz="2000" b="1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69AE-7D4A-4E37-8AA4-499D9F739F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1691208" cy="365125"/>
          </a:xfrm>
          <a:prstGeom prst="rect">
            <a:avLst/>
          </a:prstGeom>
        </p:spPr>
        <p:txBody>
          <a:bodyPr/>
          <a:lstStyle/>
          <a:p>
            <a:fld id="{D0511ED5-3048-4CF9-802D-78AD5332C64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0753" y="1196752"/>
            <a:ext cx="1162494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Spec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88617" y="2492896"/>
            <a:ext cx="1547279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Program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8105" y="2492896"/>
            <a:ext cx="172819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Test case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62256" y="1916832"/>
            <a:ext cx="1349704" cy="8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860032" y="1916832"/>
            <a:ext cx="1440160" cy="8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9" idx="1"/>
          </p:cNvCxnSpPr>
          <p:nvPr/>
        </p:nvCxnSpPr>
        <p:spPr>
          <a:xfrm>
            <a:off x="3635896" y="2924944"/>
            <a:ext cx="18722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5616117" y="908721"/>
            <a:ext cx="2484275" cy="566190"/>
          </a:xfrm>
          <a:prstGeom prst="wedgeRectCallout">
            <a:avLst>
              <a:gd name="adj1" fmla="val -71217"/>
              <a:gd name="adj2" fmla="val 691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A pair of requirement spec and system design spec  </a:t>
            </a:r>
          </a:p>
        </p:txBody>
      </p:sp>
      <p:sp>
        <p:nvSpPr>
          <p:cNvPr id="24" name="TextBox 23"/>
          <p:cNvSpPr txBox="1"/>
          <p:nvPr/>
        </p:nvSpPr>
        <p:spPr>
          <a:xfrm rot="1834314">
            <a:off x="5256317" y="1582425"/>
            <a:ext cx="1152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002060"/>
                </a:solidFill>
                <a:latin typeface="맑은 고딕"/>
              </a:rPr>
              <a:t>1. Representation</a:t>
            </a:r>
            <a:endParaRPr lang="ko-KR" altLang="en-US" sz="1400" b="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2617167"/>
            <a:ext cx="136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FF0000"/>
                </a:solidFill>
                <a:latin typeface="맑은 고딕"/>
              </a:rPr>
              <a:t>3. execution</a:t>
            </a:r>
            <a:endParaRPr lang="ko-KR" altLang="en-US" sz="1400" b="0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 rot="19664986">
            <a:off x="2808003" y="1663196"/>
            <a:ext cx="1152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002060"/>
                </a:solidFill>
                <a:latin typeface="맑은 고딕"/>
              </a:rPr>
              <a:t>2. implementation</a:t>
            </a:r>
            <a:endParaRPr lang="ko-KR" altLang="en-US" sz="1400" b="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5768517" y="3212977"/>
            <a:ext cx="2979947" cy="648072"/>
          </a:xfrm>
          <a:prstGeom prst="wedgeRectCallout">
            <a:avLst>
              <a:gd name="adj1" fmla="val -39812"/>
              <a:gd name="adj2" fmla="val -670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A pair of test input and expected test output for the input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179512" y="3212976"/>
            <a:ext cx="2808312" cy="576064"/>
          </a:xfrm>
          <a:prstGeom prst="wedgeRectCallout">
            <a:avLst>
              <a:gd name="adj1" fmla="val 39119"/>
              <a:gd name="adj2" fmla="val -774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Code that implements the system specification and satisfies the requirements</a:t>
            </a:r>
          </a:p>
        </p:txBody>
      </p:sp>
      <p:sp>
        <p:nvSpPr>
          <p:cNvPr id="18" name="타원 17"/>
          <p:cNvSpPr/>
          <p:nvPr/>
        </p:nvSpPr>
        <p:spPr>
          <a:xfrm>
            <a:off x="3887925" y="908720"/>
            <a:ext cx="1332147" cy="537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oracle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679" y="5708073"/>
            <a:ext cx="7120429" cy="78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property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</a:t>
            </a:r>
            <a:r>
              <a:rPr lang="en-US" altLang="he-IL" sz="1800">
                <a:solidFill>
                  <a:srgbClr val="FF0000"/>
                </a:solidFill>
              </a:rPr>
              <a:t> 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</a:t>
            </a:r>
            <a:r>
              <a:rPr lang="en-US" altLang="he-IL" sz="1800">
                <a:solidFill>
                  <a:srgbClr val="FF0000"/>
                </a:solidFill>
              </a:rPr>
              <a:t>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210458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                      [</a:t>
            </a:r>
            <a:r>
              <a:rPr lang="en-US" altLang="he-IL" sz="1800" dirty="0">
                <a:solidFill>
                  <a:srgbClr val="FF0000"/>
                </a:solidFill>
              </a:rPr>
              <a:t> error </a:t>
            </a:r>
            <a:r>
              <a:rPr lang="en-US" altLang="he-IL" sz="1800" dirty="0"/>
              <a:t>]</a:t>
            </a:r>
          </a:p>
          <a:p>
            <a:pPr>
              <a:buFontTx/>
              <a:buNone/>
            </a:pPr>
            <a:r>
              <a:rPr lang="en-US" altLang="he-IL" sz="1800" dirty="0"/>
              <a:t>       omitted</a:t>
            </a:r>
            <a:r>
              <a:rPr lang="en-US" altLang="he-IL" sz="2000" b="1" dirty="0"/>
              <a:t>     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 dirty="0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</a:t>
            </a:r>
          </a:p>
          <a:p>
            <a:pPr>
              <a:buFontTx/>
              <a:buNone/>
            </a:pPr>
            <a:r>
              <a:rPr lang="en-US" altLang="he-IL" sz="1800" dirty="0"/>
              <a:t>       </a:t>
            </a:r>
            <a:r>
              <a:rPr lang="en-US" altLang="he-IL" sz="2000" dirty="0"/>
              <a:t>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125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43600" y="1219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43600" y="3976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67400" y="6172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 autoUpdateAnimBg="0"/>
      <p:bldP spid="25606" grpId="0" autoUpdateAnimBg="0"/>
      <p:bldP spid="25607" grpId="0" autoUpdateAnimBg="0"/>
      <p:bldP spid="256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 Box Testing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0" y="1214422"/>
            <a:ext cx="8715375" cy="52149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 main goal of testing is </a:t>
            </a:r>
            <a:r>
              <a:rPr lang="en-US" altLang="ko-KR" u="sng" dirty="0"/>
              <a:t>to generate multiple test cases</a:t>
            </a:r>
            <a:r>
              <a:rPr lang="en-US" altLang="ko-KR" dirty="0"/>
              <a:t>, one of which may reveal a bug.</a:t>
            </a:r>
          </a:p>
          <a:p>
            <a:r>
              <a:rPr lang="en-US" altLang="ko-KR" dirty="0"/>
              <a:t>Black box testing concerns only input/output of a target program (i.e., ignore program code)</a:t>
            </a:r>
          </a:p>
          <a:p>
            <a:pPr lvl="1"/>
            <a:r>
              <a:rPr lang="en-US" altLang="ko-KR" dirty="0"/>
              <a:t>Ex1. Requirement specification based testing</a:t>
            </a:r>
          </a:p>
          <a:p>
            <a:pPr lvl="1"/>
            <a:r>
              <a:rPr lang="en-US" altLang="ko-KR" dirty="0"/>
              <a:t>Ex2. Random (input generation) testing</a:t>
            </a:r>
          </a:p>
          <a:p>
            <a:pPr lvl="1"/>
            <a:r>
              <a:rPr lang="en-US" altLang="ko-KR" dirty="0"/>
              <a:t>Ex3. Category partitioning method</a:t>
            </a:r>
          </a:p>
          <a:p>
            <a:pPr lvl="1"/>
            <a:r>
              <a:rPr lang="en-US" altLang="ko-KR" dirty="0"/>
              <a:t>Ex4. T-way testing</a:t>
            </a:r>
          </a:p>
          <a:p>
            <a:r>
              <a:rPr lang="en-US" altLang="ko-KR" dirty="0"/>
              <a:t>Advantage of black box testing</a:t>
            </a:r>
          </a:p>
          <a:p>
            <a:pPr lvl="1"/>
            <a:r>
              <a:rPr lang="en-US" altLang="ko-KR" dirty="0"/>
              <a:t>Intuitive and simple</a:t>
            </a:r>
          </a:p>
          <a:p>
            <a:pPr lvl="1"/>
            <a:r>
              <a:rPr lang="en-US" altLang="ko-KR" dirty="0"/>
              <a:t>Requires little expertise on program/code analysis techniques</a:t>
            </a:r>
          </a:p>
          <a:p>
            <a:pPr lvl="1"/>
            <a:r>
              <a:rPr lang="en-US" altLang="ko-KR" dirty="0"/>
              <a:t>Requires less effort compared to white-box testing</a:t>
            </a:r>
          </a:p>
          <a:p>
            <a:pPr lvl="2"/>
            <a:r>
              <a:rPr lang="en-US" altLang="ko-KR" dirty="0"/>
              <a:t>cheaper but less effective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98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724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en-US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en-US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95759" y="1821433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929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156825" y="131668"/>
            <a:ext cx="8315324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US" altLang="ko-KR" sz="2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1858053" y="3793887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4476384" y="1821433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1888092" y="5004650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2331005" y="4646232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3723082" y="3825791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3043942" y="4253738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="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4557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sz="1800" b="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5019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5908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 b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F6DE4E4-378A-4977-A024-265ABDF11004}"/>
              </a:ext>
            </a:extLst>
          </p:cNvPr>
          <p:cNvSpPr/>
          <p:nvPr/>
        </p:nvSpPr>
        <p:spPr>
          <a:xfrm>
            <a:off x="6410106" y="1903394"/>
            <a:ext cx="791972" cy="37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500" b="0" baseline="-25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500" b="0" baseline="-25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2401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 b="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4997583" y="1488170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="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5230819" y="4551821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5563245" y="2665114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75" b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b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A12B98-1D4E-7B12-29D4-61313A61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AC4ABA-5D20-A73E-A72E-7B5F9887B38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3996"/>
            <a:ext cx="9271381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US" altLang="ko-KR" sz="2600" b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Analogy to Various Kitchen Knives for Different Purposes</a:t>
            </a:r>
            <a:endParaRPr lang="en-US" altLang="ko-KR" sz="2600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1B781-F08E-239C-0F2A-BF6ED71C002C}"/>
              </a:ext>
            </a:extLst>
          </p:cNvPr>
          <p:cNvSpPr txBox="1"/>
          <p:nvPr/>
        </p:nvSpPr>
        <p:spPr>
          <a:xfrm>
            <a:off x="2831841" y="6506585"/>
            <a:ext cx="4581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hlinkClick r:id="rId2"/>
              </a:rPr>
              <a:t>https://nellions.co.ke/blog/types-storing-moving-knives/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776E70-213B-325D-24BB-1E205BC9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276350"/>
            <a:ext cx="7820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93556" y="3935851"/>
            <a:ext cx="3550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i="1" dirty="0">
                <a:solidFill>
                  <a:schemeClr val="tx1"/>
                </a:solidFill>
              </a:rPr>
              <a:t>도리의 디지털라이프 블로그에서 발췌</a:t>
            </a:r>
            <a:r>
              <a:rPr lang="en-US" altLang="ko-KR" sz="1350" i="1" dirty="0">
                <a:solidFill>
                  <a:schemeClr val="tx1"/>
                </a:solidFill>
              </a:rPr>
              <a:t>/</a:t>
            </a:r>
            <a:r>
              <a:rPr lang="ko-KR" altLang="en-US" sz="1350" i="1" dirty="0">
                <a:solidFill>
                  <a:schemeClr val="tx1"/>
                </a:solidFill>
              </a:rPr>
              <a:t>편집</a:t>
            </a:r>
            <a:endParaRPr lang="en-US" altLang="ko-KR" sz="1350" i="1" dirty="0">
              <a:solidFill>
                <a:schemeClr val="tx1"/>
              </a:solidFill>
            </a:endParaRPr>
          </a:p>
          <a:p>
            <a:r>
              <a:rPr lang="ko-KR" altLang="en-US" sz="1350" i="1" dirty="0" err="1">
                <a:hlinkClick r:id="rId3"/>
              </a:rPr>
              <a:t>http</a:t>
            </a:r>
            <a:r>
              <a:rPr lang="ko-KR" altLang="en-US" sz="1350" i="1" dirty="0">
                <a:hlinkClick r:id="rId3"/>
              </a:rPr>
              <a:t>://blog.skby.net/%EB%B8%94%EB%9E%99%EB%B0%95%EC%8A%A4-%ED%85%8C%EC%8A%A4%ED%8A%B8-%ED%99%94%EC%9D%B4%ED%8A%B8%EB%B0%95%EC%8A%A4-%ED%85%8C%EC%8A%A4%ED%8A%B8/</a:t>
            </a:r>
            <a:endParaRPr lang="en-US" altLang="ko-KR" sz="1350" i="1" dirty="0"/>
          </a:p>
          <a:p>
            <a:endParaRPr lang="ko-KR" altLang="en-US" sz="1350" i="1" dirty="0"/>
          </a:p>
        </p:txBody>
      </p:sp>
      <p:sp>
        <p:nvSpPr>
          <p:cNvPr id="155" name="제목 1"/>
          <p:cNvSpPr>
            <a:spLocks noGrp="1"/>
          </p:cNvSpPr>
          <p:nvPr>
            <p:ph type="title"/>
          </p:nvPr>
        </p:nvSpPr>
        <p:spPr>
          <a:xfrm>
            <a:off x="171451" y="174028"/>
            <a:ext cx="6858000" cy="642942"/>
          </a:xfrm>
        </p:spPr>
        <p:txBody>
          <a:bodyPr>
            <a:normAutofit fontScale="90000"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Requirement based Blackbox Testing VS Logic based Whitebox Testing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43684"/>
              </p:ext>
            </p:extLst>
          </p:nvPr>
        </p:nvGraphicFramePr>
        <p:xfrm>
          <a:off x="171451" y="940812"/>
          <a:ext cx="5422105" cy="4844168"/>
        </p:xfrm>
        <a:graphic>
          <a:graphicData uri="http://schemas.openxmlformats.org/drawingml/2006/table">
            <a:tbl>
              <a:tblPr/>
              <a:tblGrid>
                <a:gridCol w="1144166">
                  <a:extLst>
                    <a:ext uri="{9D8B030D-6E8A-4147-A177-3AD203B41FA5}">
                      <a16:colId xmlns:a16="http://schemas.microsoft.com/office/drawing/2014/main" val="725494996"/>
                    </a:ext>
                  </a:extLst>
                </a:gridCol>
                <a:gridCol w="2248677">
                  <a:extLst>
                    <a:ext uri="{9D8B030D-6E8A-4147-A177-3AD203B41FA5}">
                      <a16:colId xmlns:a16="http://schemas.microsoft.com/office/drawing/2014/main" val="1231962624"/>
                    </a:ext>
                  </a:extLst>
                </a:gridCol>
                <a:gridCol w="2029262">
                  <a:extLst>
                    <a:ext uri="{9D8B030D-6E8A-4147-A177-3AD203B41FA5}">
                      <a16:colId xmlns:a16="http://schemas.microsoft.com/office/drawing/2014/main" val="2697478448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Black Box Test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White Box Test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Def.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Functional test based on the requirement specification 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Logical analysis based on target source code 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69711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View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point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User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Developer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15733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Bug detection criteria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Interface and/or performance problem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Logical problems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39515"/>
                  </a:ext>
                </a:extLst>
              </a:tr>
              <a:tr h="6128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</a:t>
                      </a:r>
                      <a:r>
                        <a:rPr lang="en-US" altLang="ko-KR" sz="1200" dirty="0">
                          <a:effectLst/>
                        </a:rPr>
                        <a:t>erification </a:t>
                      </a:r>
                      <a:r>
                        <a:rPr lang="en-US" sz="1200" dirty="0">
                          <a:effectLst/>
                        </a:rPr>
                        <a:t>&amp;V</a:t>
                      </a:r>
                      <a:r>
                        <a:rPr lang="en-US" altLang="ko-KR" sz="1200" dirty="0">
                          <a:effectLst/>
                        </a:rPr>
                        <a:t>alidation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level 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High (user) 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Low (testing)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11910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Target bugs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Observable external errors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Internal errors due to logic problem, uncovered stmt.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5796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Technique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Category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partition, boundary value analysis, etc. 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Loop, control structure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2246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Bug detection ability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Low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High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640209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# of TC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Small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Large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5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Application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Beta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Alpha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6626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D03299F-D998-479B-9A5F-EB78AD52D2BE}"/>
              </a:ext>
            </a:extLst>
          </p:cNvPr>
          <p:cNvGrpSpPr/>
          <p:nvPr/>
        </p:nvGrpSpPr>
        <p:grpSpPr>
          <a:xfrm>
            <a:off x="463134" y="5690177"/>
            <a:ext cx="5186566" cy="1110344"/>
            <a:chOff x="667452" y="5499802"/>
            <a:chExt cx="5186566" cy="1253905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CBBABF0-01A2-4D5A-B526-ED78445A33C6}"/>
                </a:ext>
              </a:extLst>
            </p:cNvPr>
            <p:cNvSpPr/>
            <p:nvPr/>
          </p:nvSpPr>
          <p:spPr>
            <a:xfrm>
              <a:off x="667452" y="5499802"/>
              <a:ext cx="5186566" cy="12539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E2CBF-8D5A-4730-A81C-1AAC5ADDEF2E}"/>
                </a:ext>
              </a:extLst>
            </p:cNvPr>
            <p:cNvSpPr txBox="1"/>
            <p:nvPr/>
          </p:nvSpPr>
          <p:spPr>
            <a:xfrm>
              <a:off x="832922" y="5820867"/>
              <a:ext cx="4888454" cy="66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If a requirement is specified as an </a:t>
              </a:r>
              <a:r>
                <a:rPr lang="en-US" altLang="ko-KR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assert</a:t>
              </a:r>
              <a:r>
                <a:rPr lang="en-US" altLang="ko-KR" sz="1600" dirty="0">
                  <a:solidFill>
                    <a:schemeClr val="bg1"/>
                  </a:solidFill>
                </a:rPr>
                <a:t> statement </a:t>
              </a:r>
              <a:br>
                <a:rPr lang="en-US" altLang="ko-KR" sz="1600" dirty="0">
                  <a:solidFill>
                    <a:schemeClr val="bg1"/>
                  </a:solidFill>
                </a:rPr>
              </a:br>
              <a:r>
                <a:rPr lang="en-US" altLang="ko-KR" sz="1600" dirty="0">
                  <a:solidFill>
                    <a:schemeClr val="bg1"/>
                  </a:solidFill>
                </a:rPr>
                <a:t>requirement can be tested through </a:t>
              </a:r>
              <a:r>
                <a:rPr lang="en-US" altLang="ko-KR" sz="1600" dirty="0" err="1">
                  <a:solidFill>
                    <a:schemeClr val="bg1"/>
                  </a:solidFill>
                </a:rPr>
                <a:t>whitebox</a:t>
              </a:r>
              <a:r>
                <a:rPr lang="en-US" altLang="ko-KR" sz="1600" dirty="0">
                  <a:solidFill>
                    <a:schemeClr val="bg1"/>
                  </a:solidFill>
                </a:rPr>
                <a:t> texting 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0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87119" y="1495425"/>
            <a:ext cx="8389786" cy="2438400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Example of Blackbox Testing Technique:</a:t>
            </a:r>
            <a:br>
              <a:rPr lang="en-US" altLang="he-IL" dirty="0"/>
            </a:br>
            <a:br>
              <a:rPr lang="en-US" altLang="he-IL" dirty="0"/>
            </a:br>
            <a:r>
              <a:rPr lang="en-US" altLang="he-IL" sz="3200" dirty="0"/>
              <a:t>The Category-Partition  Method for Specifying and </a:t>
            </a:r>
            <a:br>
              <a:rPr lang="en-US" altLang="he-IL" sz="3200" dirty="0"/>
            </a:br>
            <a:r>
              <a:rPr lang="en-US" altLang="he-IL" sz="3200" dirty="0"/>
              <a:t>Generating Functional Tests </a:t>
            </a:r>
            <a:br>
              <a:rPr lang="en-US" altLang="he-IL" sz="3200" dirty="0"/>
            </a:br>
            <a:r>
              <a:rPr lang="en-US" altLang="he-IL" sz="3200" dirty="0"/>
              <a:t>(Thomas J. </a:t>
            </a:r>
            <a:r>
              <a:rPr lang="en-US" altLang="he-IL" sz="3200" dirty="0" err="1"/>
              <a:t>Ostrand</a:t>
            </a:r>
            <a:r>
              <a:rPr lang="en-US" altLang="he-IL" sz="3200" dirty="0"/>
              <a:t> and Marc </a:t>
            </a:r>
            <a:r>
              <a:rPr lang="en-US" altLang="he-IL" sz="3200" dirty="0" err="1"/>
              <a:t>J.Balcer</a:t>
            </a:r>
            <a:r>
              <a:rPr lang="en-US" altLang="he-IL" sz="3200" dirty="0"/>
              <a:t> [ </a:t>
            </a:r>
            <a:r>
              <a:rPr lang="en-US" altLang="he-IL" sz="3200" dirty="0" err="1"/>
              <a:t>CACM,1988</a:t>
            </a:r>
            <a:r>
              <a:rPr lang="en-US" altLang="he-IL" sz="3200" dirty="0"/>
              <a:t> ])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896569" y="6092825"/>
            <a:ext cx="82125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r"/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The original slides from Prof. Shmuel Sagiv</a:t>
            </a:r>
            <a:r>
              <a:rPr lang="en-US" altLang="ko-KR" b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s lecture notes</a:t>
            </a:r>
          </a:p>
          <a:p>
            <a:pPr algn="r"/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  <a:hlinkClick r:id="rId2"/>
              </a:rPr>
              <a:t>msagiv@post.tau.ac.il</a:t>
            </a:r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endParaRPr lang="ko-KR" altLang="en-US" b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2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1143000"/>
          </a:xfrm>
        </p:spPr>
        <p:txBody>
          <a:bodyPr/>
          <a:lstStyle/>
          <a:p>
            <a:pPr algn="l"/>
            <a:r>
              <a:rPr lang="en-US" altLang="he-IL" sz="3600" b="1" u="sng"/>
              <a:t>Content:</a:t>
            </a: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Introduction.</a:t>
            </a:r>
          </a:p>
          <a:p>
            <a:r>
              <a:rPr lang="en-US" altLang="he-IL"/>
              <a:t>The category-partition method:</a:t>
            </a:r>
          </a:p>
          <a:p>
            <a:pPr>
              <a:buFontTx/>
              <a:buNone/>
            </a:pPr>
            <a:r>
              <a:rPr lang="en-US" altLang="he-IL"/>
              <a:t>      - characteristics.</a:t>
            </a:r>
          </a:p>
          <a:p>
            <a:pPr>
              <a:buFontTx/>
              <a:buNone/>
            </a:pPr>
            <a:r>
              <a:rPr lang="en-US" altLang="he-IL"/>
              <a:t>      - the method.</a:t>
            </a:r>
          </a:p>
          <a:p>
            <a:pPr>
              <a:buFontTx/>
              <a:buNone/>
            </a:pPr>
            <a:r>
              <a:rPr lang="en-US" altLang="he-IL"/>
              <a:t>      -  examples.</a:t>
            </a:r>
          </a:p>
          <a:p>
            <a:r>
              <a:rPr lang="en-US" altLang="he-IL"/>
              <a:t>Other methods.</a:t>
            </a:r>
          </a:p>
          <a:p>
            <a:pPr>
              <a:buFontTx/>
              <a:buNone/>
            </a:pPr>
            <a:r>
              <a:rPr lang="en-US" altLang="he-IL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3428688"/>
      </p:ext>
    </p:extLst>
  </p:cSld>
  <p:clrMapOvr>
    <a:masterClrMapping/>
  </p:clrMapOvr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etri">
  <a:themeElements>
    <a:clrScheme name="et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tri">
      <a:majorFont>
        <a:latin typeface="Arial"/>
        <a:ea typeface="HY크리스탈M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lnDef>
  </a:objectDefaults>
  <a:extraClrSchemeLst>
    <a:extraClrScheme>
      <a:clrScheme name="et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2525</TotalTime>
  <Pages>49</Pages>
  <Words>2951</Words>
  <Application>Microsoft Office PowerPoint</Application>
  <PresentationFormat>화면 슬라이드 쇼(4:3)</PresentationFormat>
  <Paragraphs>487</Paragraphs>
  <Slides>31</Slides>
  <Notes>7</Notes>
  <HiddenSlides>4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6" baseType="lpstr">
      <vt:lpstr>Arial Backslanted</vt:lpstr>
      <vt:lpstr>HY헤드라인M</vt:lpstr>
      <vt:lpstr>Palatino</vt:lpstr>
      <vt:lpstr>Times New Roman (Hebrew)</vt:lpstr>
      <vt:lpstr>굴림</vt:lpstr>
      <vt:lpstr>나눔스퀘어</vt:lpstr>
      <vt:lpstr>나눔스퀘어 Bold</vt:lpstr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1_cs550</vt:lpstr>
      <vt:lpstr>4_Office 테마</vt:lpstr>
      <vt:lpstr>Office 테마</vt:lpstr>
      <vt:lpstr>etri</vt:lpstr>
      <vt:lpstr>1_Office 테마</vt:lpstr>
      <vt:lpstr>Lecture note</vt:lpstr>
      <vt:lpstr>HDOfficeLightV0</vt:lpstr>
      <vt:lpstr>2_Office 테마</vt:lpstr>
      <vt:lpstr>3_Office 테마</vt:lpstr>
      <vt:lpstr>Equation</vt:lpstr>
      <vt:lpstr>Software Development Cycle</vt:lpstr>
      <vt:lpstr>SW Development and Testing Model  (a.k.a. V model) </vt:lpstr>
      <vt:lpstr>Foundation of Software Testing </vt:lpstr>
      <vt:lpstr>Black Box Testing</vt:lpstr>
      <vt:lpstr>PowerPoint 프레젠테이션</vt:lpstr>
      <vt:lpstr>PowerPoint 프레젠테이션</vt:lpstr>
      <vt:lpstr>Requirement based Blackbox Testing VS Logic based Whitebox Testing</vt:lpstr>
      <vt:lpstr>Example of Blackbox Testing Technique:  The Category-Partition  Method for Specifying and  Generating Functional Tests  (Thomas J. Ostrand and Marc J.Balcer [ CACM,1988 ])</vt:lpstr>
      <vt:lpstr>Content:</vt:lpstr>
      <vt:lpstr>The goal of functional testing</vt:lpstr>
      <vt:lpstr>How to achieve this goal ?</vt:lpstr>
      <vt:lpstr>Functional test can be derived from 3 sources:                          </vt:lpstr>
      <vt:lpstr>Partition - The standard approach</vt:lpstr>
      <vt:lpstr>A strategy for test case generation</vt:lpstr>
      <vt:lpstr>A strategy for test case generation (cont)</vt:lpstr>
      <vt:lpstr>A strategy for test case generation (cont)</vt:lpstr>
      <vt:lpstr>Example</vt:lpstr>
      <vt:lpstr>PowerPoint 프레젠테이션</vt:lpstr>
      <vt:lpstr>Categories</vt:lpstr>
      <vt:lpstr>Adding Constraints between Categories to Reduce #of TC’S</vt:lpstr>
      <vt:lpstr>PowerPoint 프레젠테이션</vt:lpstr>
      <vt:lpstr>PowerPoint 프레젠테이션</vt:lpstr>
      <vt:lpstr>PowerPoint 프레젠테이션</vt:lpstr>
      <vt:lpstr>White Box Testing (1/2)</vt:lpstr>
      <vt:lpstr>White Box Testing (2/2)</vt:lpstr>
      <vt:lpstr>Bug Observability/Detection Model:   Reachability, Infection, Propagation, and Revelation (RIPR)</vt:lpstr>
      <vt:lpstr>PowerPoint 프레젠테이션</vt:lpstr>
      <vt:lpstr>PowerPoint 프레젠테이션</vt:lpstr>
      <vt:lpstr>사용자 관점의 테스트 방법, Black Box Test</vt:lpstr>
      <vt:lpstr>PowerPoint 프레젠테이션</vt:lpstr>
      <vt:lpstr>PowerPoint 프레젠테이션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vpluslab1</cp:lastModifiedBy>
  <cp:revision>327</cp:revision>
  <cp:lastPrinted>2022-09-06T00:12:14Z</cp:lastPrinted>
  <dcterms:created xsi:type="dcterms:W3CDTF">1996-06-15T03:21:08Z</dcterms:created>
  <dcterms:modified xsi:type="dcterms:W3CDTF">2023-03-09T03:09:38Z</dcterms:modified>
</cp:coreProperties>
</file>