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92" r:id="rId2"/>
    <p:sldId id="1660" r:id="rId3"/>
    <p:sldId id="1656" r:id="rId4"/>
    <p:sldId id="1587" r:id="rId5"/>
    <p:sldId id="1588" r:id="rId6"/>
    <p:sldId id="1626" r:id="rId7"/>
    <p:sldId id="1608" r:id="rId8"/>
    <p:sldId id="1627" r:id="rId9"/>
    <p:sldId id="1570" r:id="rId10"/>
    <p:sldId id="1599" r:id="rId11"/>
    <p:sldId id="1628" r:id="rId12"/>
    <p:sldId id="1631" r:id="rId13"/>
    <p:sldId id="1653" r:id="rId14"/>
    <p:sldId id="1645" r:id="rId15"/>
    <p:sldId id="1647" r:id="rId16"/>
    <p:sldId id="1648" r:id="rId17"/>
    <p:sldId id="1649" r:id="rId18"/>
    <p:sldId id="1650" r:id="rId19"/>
    <p:sldId id="1651" r:id="rId20"/>
    <p:sldId id="1652" r:id="rId21"/>
    <p:sldId id="1654" r:id="rId22"/>
    <p:sldId id="1661" r:id="rId23"/>
    <p:sldId id="1655" r:id="rId24"/>
    <p:sldId id="1633" r:id="rId25"/>
    <p:sldId id="1636" r:id="rId26"/>
    <p:sldId id="1659" r:id="rId27"/>
    <p:sldId id="1635" r:id="rId28"/>
    <p:sldId id="1634" r:id="rId29"/>
    <p:sldId id="1596" r:id="rId30"/>
    <p:sldId id="1639" r:id="rId31"/>
    <p:sldId id="1562" r:id="rId32"/>
    <p:sldId id="1638" r:id="rId33"/>
    <p:sldId id="1597" r:id="rId34"/>
    <p:sldId id="1640" r:id="rId35"/>
    <p:sldId id="1598" r:id="rId36"/>
    <p:sldId id="1641" r:id="rId37"/>
    <p:sldId id="1642" r:id="rId38"/>
    <p:sldId id="1657" r:id="rId39"/>
    <p:sldId id="1549" r:id="rId40"/>
    <p:sldId id="1622" r:id="rId41"/>
    <p:sldId id="1552" r:id="rId42"/>
    <p:sldId id="1553" r:id="rId43"/>
    <p:sldId id="1551" r:id="rId44"/>
    <p:sldId id="1612" r:id="rId45"/>
    <p:sldId id="1613" r:id="rId46"/>
    <p:sldId id="1658" r:id="rId47"/>
    <p:sldId id="1572" r:id="rId48"/>
    <p:sldId id="1573" r:id="rId49"/>
    <p:sldId id="1662" r:id="rId50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DDDDD"/>
    <a:srgbClr val="E7E7FF"/>
    <a:srgbClr val="FFE05D"/>
    <a:srgbClr val="00CC00"/>
    <a:srgbClr val="FF0000"/>
    <a:srgbClr val="CCFFFF"/>
    <a:srgbClr val="EEF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3" autoAdjust="0"/>
    <p:restoredTop sz="99238" autoAdjust="0"/>
  </p:normalViewPr>
  <p:slideViewPr>
    <p:cSldViewPr>
      <p:cViewPr varScale="1">
        <p:scale>
          <a:sx n="99" d="100"/>
          <a:sy n="99" d="100"/>
        </p:scale>
        <p:origin x="78" y="16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32"/>
    </p:cViewPr>
  </p:sorterViewPr>
  <p:notesViewPr>
    <p:cSldViewPr>
      <p:cViewPr varScale="1">
        <p:scale>
          <a:sx n="59" d="100"/>
          <a:sy n="59" d="100"/>
        </p:scale>
        <p:origin x="-1830" y="-72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640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23" tIns="48261" rIns="96523" bIns="48261" numCol="1" anchor="t" anchorCtr="0" compatLnSpc="1">
            <a:prstTxWarp prst="textNoShape">
              <a:avLst/>
            </a:prstTxWarp>
          </a:bodyPr>
          <a:lstStyle>
            <a:lvl1pPr algn="l" defTabSz="963613" eaLnBrk="1" latinLnBrk="1" hangingPunct="1">
              <a:defRPr kumimoji="1" sz="13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23" tIns="48261" rIns="96523" bIns="48261" numCol="1" anchor="t" anchorCtr="0" compatLnSpc="1">
            <a:prstTxWarp prst="textNoShape">
              <a:avLst/>
            </a:prstTxWarp>
          </a:bodyPr>
          <a:lstStyle>
            <a:lvl1pPr algn="r" defTabSz="963613" eaLnBrk="1" latinLnBrk="1" hangingPunct="1">
              <a:defRPr kumimoji="1" sz="13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23" tIns="48261" rIns="96523" bIns="48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23" tIns="48261" rIns="96523" bIns="48261" numCol="1" anchor="b" anchorCtr="0" compatLnSpc="1">
            <a:prstTxWarp prst="textNoShape">
              <a:avLst/>
            </a:prstTxWarp>
          </a:bodyPr>
          <a:lstStyle>
            <a:lvl1pPr algn="l" defTabSz="963613" eaLnBrk="1" latinLnBrk="1" hangingPunct="1">
              <a:defRPr kumimoji="1" sz="130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23" tIns="48261" rIns="96523" bIns="48261" numCol="1" anchor="b" anchorCtr="0" compatLnSpc="1">
            <a:prstTxWarp prst="textNoShape">
              <a:avLst/>
            </a:prstTxWarp>
          </a:bodyPr>
          <a:lstStyle>
            <a:lvl1pPr algn="r" defTabSz="963613" eaLnBrk="1" latinLnBrk="1" hangingPunct="1">
              <a:defRPr kumimoji="1" sz="1300">
                <a:latin typeface="굴림" pitchFamily="50" charset="-127"/>
              </a:defRPr>
            </a:lvl1pPr>
          </a:lstStyle>
          <a:p>
            <a:fld id="{CE951D48-124A-41C1-ACC6-0A48A959DD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6168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latinLnBrk="1" hangingPunct="1">
              <a:spcBef>
                <a:spcPct val="50000"/>
              </a:spcBef>
            </a:pPr>
            <a:endParaRPr kumimoji="1" lang="en-US" sz="2400">
              <a:latin typeface="굴림" pitchFamily="50" charset="-127"/>
            </a:endParaRPr>
          </a:p>
        </p:txBody>
      </p:sp>
      <p:pic>
        <p:nvPicPr>
          <p:cNvPr id="5" name="Picture 10" descr="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144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67056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429000" y="3505200"/>
            <a:ext cx="2438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Tahoma" pitchFamily="34" charset="0"/>
              </a:defRPr>
            </a:lvl1pPr>
          </a:lstStyle>
          <a:p>
            <a:r>
              <a:rPr lang="ko-KR" altLang="en-US"/>
              <a:t>2001년 11월 17일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11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BCA3D6-A796-4F32-A043-4B71F4837224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11500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9900" y="152400"/>
            <a:ext cx="2171700" cy="6248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62700" cy="6248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4D3F02-4509-431B-8A33-B7BCE86AF5D1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82051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4180BF-6F95-4FD8-A088-AB888685DCC7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338924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9AD20A-EE28-474C-B1EF-80F641002699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96858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BE02E9-3BF5-4332-A786-0EAEDA4A0EE2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7403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75F53C-DA7F-4252-9B0A-80DB42141CE8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9444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2B0D2D-DF8E-4D3F-9FCD-D4D0CAA6016F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365488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521798-4DC0-46BC-AF91-AA50DAA8D577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304123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E266FA-05CE-42E6-AE9F-289D7357E168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110052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BBDED9-DA2C-4E71-84E2-11BE2FC028D8}" type="slidenum">
              <a:rPr lang="en-US" altLang="ko-KR"/>
              <a:pPr/>
              <a:t>‹#›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  <p:extLst>
      <p:ext uri="{BB962C8B-B14F-4D97-AF65-F5344CB8AC3E}">
        <p14:creationId xmlns:p14="http://schemas.microsoft.com/office/powerpoint/2010/main" val="378716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  <a:p>
            <a:pPr lvl="4"/>
            <a:endParaRPr lang="ko-KR" altLang="en-US"/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4667250" y="5562600"/>
            <a:ext cx="325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 eaLnBrk="1" latinLnBrk="1" hangingPunct="1">
              <a:spcBef>
                <a:spcPct val="50000"/>
              </a:spcBef>
            </a:pPr>
            <a:endParaRPr kumimoji="1" lang="en-US" sz="2400">
              <a:latin typeface="굴림" pitchFamily="50" charset="-127"/>
            </a:endParaRP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defRPr>
            </a:lvl1pPr>
          </a:lstStyle>
          <a:p>
            <a:fld id="{31A0DEE3-C511-4DCD-8E4E-CE57713DA7E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fld id="{D40742BD-7F9E-4C35-8837-9B11A792ED6C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 algn="l"/>
              <a:t>‹#›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00800" y="6553200"/>
            <a:ext cx="2725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Kyonggi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ahoma" pitchFamily="34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ahoma" pitchFamily="34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ahoma" pitchFamily="34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ahoma" pitchFamily="34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ahoma" pitchFamily="34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ahoma" pitchFamily="34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ahoma" pitchFamily="34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accent2"/>
          </a:solidFill>
          <a:latin typeface="Tahoma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800">
                <a:sym typeface="Symbol" pitchFamily="18" charset="2"/>
              </a:rPr>
              <a:t>SAT Encodings for Sudoku</a:t>
            </a:r>
          </a:p>
        </p:txBody>
      </p:sp>
      <p:sp>
        <p:nvSpPr>
          <p:cNvPr id="33795" name="Rectangle 2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b="1"/>
              <a:t>Bug Catching</a:t>
            </a:r>
            <a:r>
              <a:rPr lang="en-US" altLang="ko-KR" sz="2400"/>
              <a:t> in 2006 Fall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/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Sep. 26, 2006</a:t>
            </a:r>
          </a:p>
          <a:p>
            <a:pPr eaLnBrk="1" hangingPunct="1">
              <a:lnSpc>
                <a:spcPct val="80000"/>
              </a:lnSpc>
            </a:pPr>
            <a:endParaRPr lang="en-US" altLang="ko-KR" sz="2400"/>
          </a:p>
          <a:p>
            <a:pPr eaLnBrk="1" hangingPunct="1">
              <a:lnSpc>
                <a:spcPct val="80000"/>
              </a:lnSpc>
            </a:pPr>
            <a:r>
              <a:rPr lang="en-US" altLang="ko-KR" sz="2400"/>
              <a:t>Gi-Hwon Kwon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20AE7B73-8C41-48DD-9526-C7CA90E3E4FE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10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Experimental Results</a:t>
            </a:r>
          </a:p>
        </p:txBody>
      </p:sp>
      <p:graphicFrame>
        <p:nvGraphicFramePr>
          <p:cNvPr id="2447539" name="Group 179"/>
          <p:cNvGraphicFramePr>
            <a:graphicFrameLocks noGrp="1"/>
          </p:cNvGraphicFramePr>
          <p:nvPr/>
        </p:nvGraphicFramePr>
        <p:xfrm>
          <a:off x="141288" y="1052513"/>
          <a:ext cx="8894762" cy="5457829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minimal encoding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efficient encoding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extended encoding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level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vars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vars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vars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9x9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8854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12013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9x9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8859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16x16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92520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123240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124008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16x16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92514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123234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124002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25x25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563417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9.07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750917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17.48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752792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25x25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563403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750903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752778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36x36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2451380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3267860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3271748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36x36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2451400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3267880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3271768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49x49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117649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8474410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117649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11297986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117649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11305189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64x64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262144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24779088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262144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33036624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262144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33048912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81x81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531441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63783464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531441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85041104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531441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85060787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127" name="Text Box 174"/>
          <p:cNvSpPr txBox="1">
            <a:spLocks noChangeArrowheads="1"/>
          </p:cNvSpPr>
          <p:nvPr/>
        </p:nvSpPr>
        <p:spPr bwMode="auto">
          <a:xfrm>
            <a:off x="6084888" y="1989138"/>
            <a:ext cx="1008062" cy="13112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8000">
                <a:latin typeface="Tahoma" pitchFamily="34" charset="0"/>
                <a:sym typeface="Wingdings" pitchFamily="2" charset="2"/>
              </a:rPr>
              <a:t></a:t>
            </a:r>
          </a:p>
        </p:txBody>
      </p:sp>
      <p:sp>
        <p:nvSpPr>
          <p:cNvPr id="41128" name="Text Box 177"/>
          <p:cNvSpPr txBox="1">
            <a:spLocks noChangeArrowheads="1"/>
          </p:cNvSpPr>
          <p:nvPr/>
        </p:nvSpPr>
        <p:spPr bwMode="auto">
          <a:xfrm>
            <a:off x="3421063" y="4365625"/>
            <a:ext cx="1079500" cy="13112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8000">
                <a:latin typeface="Tahoma" pitchFamily="34" charset="0"/>
                <a:sym typeface="Wingdings" pitchFamily="2" charset="2"/>
              </a:rPr>
              <a:t></a:t>
            </a:r>
          </a:p>
        </p:txBody>
      </p:sp>
      <p:sp>
        <p:nvSpPr>
          <p:cNvPr id="41129" name="Rectangle 178"/>
          <p:cNvSpPr>
            <a:spLocks noChangeArrowheads="1"/>
          </p:cNvSpPr>
          <p:nvPr/>
        </p:nvSpPr>
        <p:spPr bwMode="auto">
          <a:xfrm>
            <a:off x="2411413" y="5789613"/>
            <a:ext cx="3024187" cy="519112"/>
          </a:xfrm>
          <a:prstGeom prst="rect">
            <a:avLst/>
          </a:prstGeom>
          <a:solidFill>
            <a:srgbClr val="EEFD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2800">
                <a:latin typeface="Tahoma" pitchFamily="34" charset="0"/>
              </a:rPr>
              <a:t>No solution found</a:t>
            </a:r>
            <a:endParaRPr lang="en-US" altLang="ko-KR" sz="2800" baseline="-25000">
              <a:latin typeface="Tahoma" pitchFamily="34" charset="0"/>
            </a:endParaRPr>
          </a:p>
        </p:txBody>
      </p:sp>
      <p:sp>
        <p:nvSpPr>
          <p:cNvPr id="41130" name="Rectangle 180"/>
          <p:cNvSpPr>
            <a:spLocks noChangeArrowheads="1"/>
          </p:cNvSpPr>
          <p:nvPr/>
        </p:nvSpPr>
        <p:spPr bwMode="auto">
          <a:xfrm>
            <a:off x="5292725" y="3270250"/>
            <a:ext cx="2592388" cy="519113"/>
          </a:xfrm>
          <a:prstGeom prst="rect">
            <a:avLst/>
          </a:prstGeom>
          <a:solidFill>
            <a:srgbClr val="EEFD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2800">
                <a:latin typeface="Tahoma" pitchFamily="34" charset="0"/>
              </a:rPr>
              <a:t>Solution found</a:t>
            </a:r>
            <a:endParaRPr lang="en-US" altLang="ko-KR" sz="2800" baseline="-250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13EE0399-DA49-4CC0-BAAC-239DD67EBA59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11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Motivations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Sudoku was regarded as SAT problem</a:t>
            </a:r>
          </a:p>
          <a:p>
            <a:pPr lvl="1" eaLnBrk="1" hangingPunct="1"/>
            <a:r>
              <a:rPr lang="en-US" altLang="ko-KR" sz="2000"/>
              <a:t>W </a:t>
            </a:r>
            <a:r>
              <a:rPr kumimoji="0" lang="en-US" altLang="ko-KR" sz="2000"/>
              <a:t>Weber, </a:t>
            </a:r>
            <a:r>
              <a:rPr kumimoji="0" lang="en-US" altLang="ko-KR" sz="2000">
                <a:solidFill>
                  <a:srgbClr val="FF0000"/>
                </a:solidFill>
              </a:rPr>
              <a:t>A SAT-based Sudoku Solver</a:t>
            </a:r>
            <a:r>
              <a:rPr kumimoji="0" lang="en-US" altLang="ko-KR" sz="2000"/>
              <a:t>, Nov. 2005.</a:t>
            </a:r>
          </a:p>
          <a:p>
            <a:pPr lvl="1" eaLnBrk="1" hangingPunct="1"/>
            <a:r>
              <a:rPr kumimoji="0" lang="en-US" altLang="ko-KR" sz="2000"/>
              <a:t>Lynce &amp; Ouaknine, </a:t>
            </a:r>
            <a:r>
              <a:rPr kumimoji="0" lang="en-US" altLang="ko-KR" sz="2000">
                <a:solidFill>
                  <a:srgbClr val="FF0000"/>
                </a:solidFill>
              </a:rPr>
              <a:t>Sudoku as a SAT Problem</a:t>
            </a:r>
            <a:r>
              <a:rPr kumimoji="0" lang="en-US" altLang="ko-KR" sz="2000"/>
              <a:t>, Jan. 2006.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0" lang="en-US" altLang="ko-KR" sz="2000">
                <a:sym typeface="Wingdings" pitchFamily="2" charset="2"/>
              </a:rPr>
              <a:t> Extended encoding shows the best performance in our experiments</a:t>
            </a:r>
            <a:endParaRPr kumimoji="0" lang="en-US" altLang="ko-KR" sz="2000"/>
          </a:p>
          <a:p>
            <a:pPr lvl="4" eaLnBrk="1" hangingPunct="1"/>
            <a:endParaRPr kumimoji="0" lang="en-US" altLang="ko-KR" sz="1600"/>
          </a:p>
          <a:p>
            <a:pPr eaLnBrk="1" hangingPunct="1"/>
            <a:r>
              <a:rPr kumimoji="0" lang="en-US" altLang="ko-KR" sz="2400"/>
              <a:t>Problems in previous works</a:t>
            </a:r>
          </a:p>
          <a:p>
            <a:pPr lvl="1" eaLnBrk="1" hangingPunct="1"/>
            <a:r>
              <a:rPr kumimoji="0" lang="en-US" altLang="ko-KR" sz="2000"/>
              <a:t>Too many clauses are generated (e.g. 85,056,804 clauses)</a:t>
            </a:r>
          </a:p>
          <a:p>
            <a:pPr lvl="1" eaLnBrk="1" hangingPunct="1"/>
            <a:r>
              <a:rPr kumimoji="0" lang="en-US" altLang="ko-KR" sz="2000"/>
              <a:t>Thus, large size puzzles are not solved</a:t>
            </a:r>
          </a:p>
          <a:p>
            <a:pPr lvl="1" eaLnBrk="1" hangingPunct="1">
              <a:buFont typeface="Wingdings" pitchFamily="2" charset="2"/>
              <a:buChar char="è"/>
            </a:pPr>
            <a:r>
              <a:rPr kumimoji="0" lang="en-US" altLang="ko-KR" sz="2000">
                <a:sym typeface="Wingdings" pitchFamily="2" charset="2"/>
              </a:rPr>
              <a:t> The extended encoding must be </a:t>
            </a:r>
            <a:r>
              <a:rPr kumimoji="0" lang="en-US" altLang="ko-KR" sz="2000" b="1">
                <a:sym typeface="Wingdings" pitchFamily="2" charset="2"/>
              </a:rPr>
              <a:t>optimized</a:t>
            </a:r>
            <a:r>
              <a:rPr kumimoji="0" lang="en-US" altLang="ko-KR" sz="2000">
                <a:sym typeface="Wingdings" pitchFamily="2" charset="2"/>
              </a:rPr>
              <a:t> for large size puzzles</a:t>
            </a:r>
          </a:p>
          <a:p>
            <a:pPr lvl="4" eaLnBrk="1" hangingPunct="1">
              <a:buFont typeface="Wingdings" pitchFamily="2" charset="2"/>
              <a:buNone/>
            </a:pPr>
            <a:endParaRPr kumimoji="0" lang="en-US" altLang="ko-KR" sz="1600"/>
          </a:p>
          <a:p>
            <a:pPr eaLnBrk="1" hangingPunct="1"/>
            <a:endParaRPr kumimoji="0" lang="en-US" altLang="ko-KR" sz="2000"/>
          </a:p>
          <a:p>
            <a:pPr lvl="1" eaLnBrk="1" hangingPunct="1">
              <a:buFont typeface="Wingdings" pitchFamily="2" charset="2"/>
              <a:buNone/>
            </a:pPr>
            <a:endParaRPr lang="en-US" altLang="ko-KR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3CF2DC8B-9C59-4C33-B27D-DED052DCAB6B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12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Agenda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Introduction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 b="1"/>
              <a:t>Background and Previous Encodings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Optimized Encoding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Experimental Results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Conclusions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A4DCADEB-1DF6-429E-83C2-DD49C1C4AFB6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13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2560002" name="Group 2"/>
          <p:cNvGraphicFramePr>
            <a:graphicFrameLocks noGrp="1"/>
          </p:cNvGraphicFramePr>
          <p:nvPr/>
        </p:nvGraphicFramePr>
        <p:xfrm>
          <a:off x="468313" y="3789363"/>
          <a:ext cx="2519362" cy="2489201"/>
        </p:xfrm>
        <a:graphic>
          <a:graphicData uri="http://schemas.openxmlformats.org/drawingml/2006/table">
            <a:tbl>
              <a:tblPr/>
              <a:tblGrid>
                <a:gridCol w="28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137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Encoding</a:t>
            </a:r>
          </a:p>
        </p:txBody>
      </p:sp>
      <p:sp>
        <p:nvSpPr>
          <p:cNvPr id="2560105" name="Rectangle 10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Kowledge compilation into a </a:t>
            </a:r>
            <a:r>
              <a:rPr lang="en-US" altLang="ko-KR" sz="2400" b="1"/>
              <a:t>target language</a:t>
            </a:r>
          </a:p>
          <a:p>
            <a:pPr lvl="2" eaLnBrk="1" hangingPunct="1"/>
            <a:endParaRPr lang="en-US" altLang="ko-KR" sz="1800"/>
          </a:p>
          <a:p>
            <a:pPr lvl="2" eaLnBrk="1" hangingPunct="1"/>
            <a:endParaRPr lang="en-US" altLang="ko-KR" sz="1800"/>
          </a:p>
          <a:p>
            <a:pPr lvl="4" eaLnBrk="1" hangingPunct="1"/>
            <a:endParaRPr lang="en-US" altLang="ko-KR" sz="1600"/>
          </a:p>
          <a:p>
            <a:pPr lvl="4" eaLnBrk="1" hangingPunct="1"/>
            <a:endParaRPr lang="en-US" altLang="ko-KR" sz="1600"/>
          </a:p>
          <a:p>
            <a:pPr eaLnBrk="1" hangingPunct="1"/>
            <a:r>
              <a:rPr lang="en-US" altLang="ko-KR" sz="2400"/>
              <a:t>Knowlede about Sudoku</a:t>
            </a:r>
          </a:p>
        </p:txBody>
      </p:sp>
      <p:sp>
        <p:nvSpPr>
          <p:cNvPr id="2560106" name="AutoShape 106"/>
          <p:cNvSpPr>
            <a:spLocks noChangeArrowheads="1"/>
          </p:cNvSpPr>
          <p:nvPr/>
        </p:nvSpPr>
        <p:spPr bwMode="auto">
          <a:xfrm>
            <a:off x="3203575" y="3716338"/>
            <a:ext cx="3457575" cy="360362"/>
          </a:xfrm>
          <a:prstGeom prst="wedgeRoundRectCallout">
            <a:avLst>
              <a:gd name="adj1" fmla="val -52894"/>
              <a:gd name="adj2" fmla="val -14759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>
                <a:latin typeface="Tahoma" pitchFamily="34" charset="0"/>
              </a:rPr>
              <a:t>A number appears once in each </a:t>
            </a:r>
            <a:r>
              <a:rPr lang="en-US" altLang="ko-KR" b="1">
                <a:latin typeface="Tahoma" pitchFamily="34" charset="0"/>
              </a:rPr>
              <a:t>cell</a:t>
            </a:r>
          </a:p>
        </p:txBody>
      </p:sp>
      <p:sp>
        <p:nvSpPr>
          <p:cNvPr id="2560107" name="Rectangle 107"/>
          <p:cNvSpPr>
            <a:spLocks noChangeArrowheads="1"/>
          </p:cNvSpPr>
          <p:nvPr/>
        </p:nvSpPr>
        <p:spPr bwMode="auto">
          <a:xfrm>
            <a:off x="2700338" y="3789363"/>
            <a:ext cx="287337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08" name="AutoShape 108"/>
          <p:cNvSpPr>
            <a:spLocks noChangeArrowheads="1"/>
          </p:cNvSpPr>
          <p:nvPr/>
        </p:nvSpPr>
        <p:spPr bwMode="auto">
          <a:xfrm>
            <a:off x="3203575" y="4292600"/>
            <a:ext cx="3457575" cy="360363"/>
          </a:xfrm>
          <a:prstGeom prst="wedgeRoundRectCallout">
            <a:avLst>
              <a:gd name="adj1" fmla="val -53120"/>
              <a:gd name="adj2" fmla="val -16958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>
                <a:latin typeface="Tahoma" pitchFamily="34" charset="0"/>
              </a:rPr>
              <a:t>A number appears once in each </a:t>
            </a:r>
            <a:r>
              <a:rPr lang="en-US" altLang="ko-KR" b="1">
                <a:latin typeface="Tahoma" pitchFamily="34" charset="0"/>
              </a:rPr>
              <a:t>row</a:t>
            </a:r>
          </a:p>
        </p:txBody>
      </p:sp>
      <p:sp>
        <p:nvSpPr>
          <p:cNvPr id="2560109" name="Rectangle 109"/>
          <p:cNvSpPr>
            <a:spLocks noChangeArrowheads="1"/>
          </p:cNvSpPr>
          <p:nvPr/>
        </p:nvSpPr>
        <p:spPr bwMode="auto">
          <a:xfrm>
            <a:off x="468313" y="4365625"/>
            <a:ext cx="2519362" cy="2873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10" name="AutoShape 110"/>
          <p:cNvSpPr>
            <a:spLocks noChangeArrowheads="1"/>
          </p:cNvSpPr>
          <p:nvPr/>
        </p:nvSpPr>
        <p:spPr bwMode="auto">
          <a:xfrm>
            <a:off x="3203575" y="4868863"/>
            <a:ext cx="3455988" cy="360362"/>
          </a:xfrm>
          <a:prstGeom prst="wedgeRoundRectCallout">
            <a:avLst>
              <a:gd name="adj1" fmla="val -53125"/>
              <a:gd name="adj2" fmla="val -20486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 anchorCtr="1"/>
          <a:lstStyle/>
          <a:p>
            <a:r>
              <a:rPr lang="en-US" altLang="ko-KR">
                <a:latin typeface="Tahoma" pitchFamily="34" charset="0"/>
              </a:rPr>
              <a:t>A number appears once in each </a:t>
            </a:r>
            <a:r>
              <a:rPr lang="en-US" altLang="ko-KR" b="1">
                <a:latin typeface="Tahoma" pitchFamily="34" charset="0"/>
              </a:rPr>
              <a:t>col</a:t>
            </a:r>
          </a:p>
        </p:txBody>
      </p:sp>
      <p:sp>
        <p:nvSpPr>
          <p:cNvPr id="2560111" name="Rectangle 111"/>
          <p:cNvSpPr>
            <a:spLocks noChangeArrowheads="1"/>
          </p:cNvSpPr>
          <p:nvPr/>
        </p:nvSpPr>
        <p:spPr bwMode="auto">
          <a:xfrm>
            <a:off x="1547813" y="3789363"/>
            <a:ext cx="287337" cy="2519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12" name="AutoShape 112"/>
          <p:cNvSpPr>
            <a:spLocks noChangeArrowheads="1"/>
          </p:cNvSpPr>
          <p:nvPr/>
        </p:nvSpPr>
        <p:spPr bwMode="auto">
          <a:xfrm>
            <a:off x="3203575" y="5445125"/>
            <a:ext cx="3457575" cy="360363"/>
          </a:xfrm>
          <a:prstGeom prst="wedgeRoundRectCallout">
            <a:avLst>
              <a:gd name="adj1" fmla="val -53306"/>
              <a:gd name="adj2" fmla="val -947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>
                <a:latin typeface="Tahoma" pitchFamily="34" charset="0"/>
              </a:rPr>
              <a:t>A number appears once in each </a:t>
            </a:r>
            <a:r>
              <a:rPr lang="en-US" altLang="ko-KR" b="1">
                <a:latin typeface="Tahoma" pitchFamily="34" charset="0"/>
              </a:rPr>
              <a:t>block</a:t>
            </a:r>
          </a:p>
        </p:txBody>
      </p:sp>
      <p:sp>
        <p:nvSpPr>
          <p:cNvPr id="2560113" name="Rectangle 113"/>
          <p:cNvSpPr>
            <a:spLocks noChangeArrowheads="1"/>
          </p:cNvSpPr>
          <p:nvPr/>
        </p:nvSpPr>
        <p:spPr bwMode="auto">
          <a:xfrm>
            <a:off x="2124075" y="5445125"/>
            <a:ext cx="863600" cy="863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14" name="AutoShape 114"/>
          <p:cNvSpPr>
            <a:spLocks noChangeArrowheads="1"/>
          </p:cNvSpPr>
          <p:nvPr/>
        </p:nvSpPr>
        <p:spPr bwMode="auto">
          <a:xfrm>
            <a:off x="3203575" y="6021388"/>
            <a:ext cx="3457575" cy="360362"/>
          </a:xfrm>
          <a:prstGeom prst="wedgeRoundRectCallout">
            <a:avLst>
              <a:gd name="adj1" fmla="val -53352"/>
              <a:gd name="adj2" fmla="val -18722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600">
                <a:latin typeface="Tahoma" pitchFamily="34" charset="0"/>
              </a:rPr>
              <a:t>A pre-assigned number</a:t>
            </a:r>
            <a:endParaRPr lang="en-US" altLang="ko-KR" sz="1600" b="1">
              <a:latin typeface="Tahoma" pitchFamily="34" charset="0"/>
            </a:endParaRPr>
          </a:p>
        </p:txBody>
      </p:sp>
      <p:sp>
        <p:nvSpPr>
          <p:cNvPr id="2560115" name="Rectangle 115"/>
          <p:cNvSpPr>
            <a:spLocks noChangeArrowheads="1"/>
          </p:cNvSpPr>
          <p:nvPr/>
        </p:nvSpPr>
        <p:spPr bwMode="auto">
          <a:xfrm>
            <a:off x="7162800" y="4540250"/>
            <a:ext cx="863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 b="1">
                <a:latin typeface="Tahoma" pitchFamily="34" charset="0"/>
              </a:rPr>
              <a:t>rules</a:t>
            </a:r>
          </a:p>
        </p:txBody>
      </p:sp>
      <p:sp>
        <p:nvSpPr>
          <p:cNvPr id="2560116" name="Rectangle 116"/>
          <p:cNvSpPr>
            <a:spLocks noChangeArrowheads="1"/>
          </p:cNvSpPr>
          <p:nvPr/>
        </p:nvSpPr>
        <p:spPr bwMode="auto">
          <a:xfrm>
            <a:off x="7162800" y="5988050"/>
            <a:ext cx="863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 b="1">
                <a:latin typeface="Tahoma" pitchFamily="34" charset="0"/>
              </a:rPr>
              <a:t>facts</a:t>
            </a:r>
          </a:p>
        </p:txBody>
      </p:sp>
      <p:sp>
        <p:nvSpPr>
          <p:cNvPr id="2560117" name="AutoShape 117"/>
          <p:cNvSpPr>
            <a:spLocks/>
          </p:cNvSpPr>
          <p:nvPr/>
        </p:nvSpPr>
        <p:spPr bwMode="auto">
          <a:xfrm>
            <a:off x="6732588" y="3860800"/>
            <a:ext cx="431800" cy="1800225"/>
          </a:xfrm>
          <a:prstGeom prst="rightBrace">
            <a:avLst>
              <a:gd name="adj1" fmla="val 347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18" name="AutoShape 118"/>
          <p:cNvSpPr>
            <a:spLocks/>
          </p:cNvSpPr>
          <p:nvPr/>
        </p:nvSpPr>
        <p:spPr bwMode="auto">
          <a:xfrm>
            <a:off x="6804025" y="6092825"/>
            <a:ext cx="296863" cy="215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19" name="Text Box 119"/>
          <p:cNvSpPr txBox="1">
            <a:spLocks noChangeArrowheads="1"/>
          </p:cNvSpPr>
          <p:nvPr/>
        </p:nvSpPr>
        <p:spPr bwMode="auto">
          <a:xfrm>
            <a:off x="8316913" y="4573588"/>
            <a:ext cx="646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800" b="1">
                <a:latin typeface="Tahoma" pitchFamily="34" charset="0"/>
              </a:rPr>
              <a:t>CNF</a:t>
            </a:r>
          </a:p>
        </p:txBody>
      </p:sp>
      <p:sp>
        <p:nvSpPr>
          <p:cNvPr id="2560120" name="AutoShape 120"/>
          <p:cNvSpPr>
            <a:spLocks noChangeArrowheads="1"/>
          </p:cNvSpPr>
          <p:nvPr/>
        </p:nvSpPr>
        <p:spPr bwMode="auto">
          <a:xfrm>
            <a:off x="7997825" y="4646613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121" name="Text Box 121"/>
          <p:cNvSpPr txBox="1">
            <a:spLocks noChangeArrowheads="1"/>
          </p:cNvSpPr>
          <p:nvPr/>
        </p:nvSpPr>
        <p:spPr bwMode="auto">
          <a:xfrm>
            <a:off x="8318500" y="6015038"/>
            <a:ext cx="646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800" b="1">
                <a:latin typeface="Tahoma" pitchFamily="34" charset="0"/>
              </a:rPr>
              <a:t>CNF</a:t>
            </a:r>
          </a:p>
        </p:txBody>
      </p:sp>
      <p:sp>
        <p:nvSpPr>
          <p:cNvPr id="2560122" name="AutoShape 122"/>
          <p:cNvSpPr>
            <a:spLocks noChangeArrowheads="1"/>
          </p:cNvSpPr>
          <p:nvPr/>
        </p:nvSpPr>
        <p:spPr bwMode="auto">
          <a:xfrm>
            <a:off x="7999413" y="6088063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123" name="AutoShape 123"/>
          <p:cNvSpPr>
            <a:spLocks noChangeArrowheads="1"/>
          </p:cNvSpPr>
          <p:nvPr/>
        </p:nvSpPr>
        <p:spPr bwMode="auto">
          <a:xfrm>
            <a:off x="4500563" y="2038350"/>
            <a:ext cx="504825" cy="360363"/>
          </a:xfrm>
          <a:prstGeom prst="right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124" name="Rectangle 124"/>
          <p:cNvSpPr>
            <a:spLocks noChangeArrowheads="1"/>
          </p:cNvSpPr>
          <p:nvPr/>
        </p:nvSpPr>
        <p:spPr bwMode="auto">
          <a:xfrm>
            <a:off x="5219700" y="1966913"/>
            <a:ext cx="936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CNF</a:t>
            </a:r>
          </a:p>
        </p:txBody>
      </p:sp>
      <p:sp>
        <p:nvSpPr>
          <p:cNvPr id="2560125" name="Rectangle 125"/>
          <p:cNvSpPr>
            <a:spLocks noChangeArrowheads="1"/>
          </p:cNvSpPr>
          <p:nvPr/>
        </p:nvSpPr>
        <p:spPr bwMode="auto">
          <a:xfrm>
            <a:off x="1474788" y="1966913"/>
            <a:ext cx="2881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ko-KR" sz="2400">
                <a:latin typeface="Tahoma" pitchFamily="34" charset="0"/>
              </a:rPr>
              <a:t>problem knowlege</a:t>
            </a:r>
          </a:p>
        </p:txBody>
      </p:sp>
      <p:sp>
        <p:nvSpPr>
          <p:cNvPr id="2560126" name="Rectangle 126"/>
          <p:cNvSpPr>
            <a:spLocks noChangeArrowheads="1"/>
          </p:cNvSpPr>
          <p:nvPr/>
        </p:nvSpPr>
        <p:spPr bwMode="auto">
          <a:xfrm>
            <a:off x="1044575" y="6021388"/>
            <a:ext cx="287338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ko-KR" sz="1800">
                <a:latin typeface="Tahoma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05" grpId="0" build="p"/>
      <p:bldP spid="2560106" grpId="0" animBg="1"/>
      <p:bldP spid="2560107" grpId="0" animBg="1"/>
      <p:bldP spid="2560108" grpId="0" animBg="1"/>
      <p:bldP spid="2560109" grpId="0" animBg="1"/>
      <p:bldP spid="2560110" grpId="0" animBg="1"/>
      <p:bldP spid="2560111" grpId="0" animBg="1"/>
      <p:bldP spid="2560112" grpId="0" animBg="1"/>
      <p:bldP spid="2560113" grpId="0" animBg="1"/>
      <p:bldP spid="2560114" grpId="0" animBg="1"/>
      <p:bldP spid="2560115" grpId="0"/>
      <p:bldP spid="2560116" grpId="0"/>
      <p:bldP spid="2560117" grpId="0" animBg="1"/>
      <p:bldP spid="2560118" grpId="0" animBg="1"/>
      <p:bldP spid="2560119" grpId="0"/>
      <p:bldP spid="2560120" grpId="0" animBg="1"/>
      <p:bldP spid="2560121" grpId="0"/>
      <p:bldP spid="2560122" grpId="0" animBg="1"/>
      <p:bldP spid="2560123" grpId="0" animBg="1"/>
      <p:bldP spid="2560124" grpId="0"/>
      <p:bldP spid="2560125" grpId="0"/>
      <p:bldP spid="25601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C55461E3-3EBC-4FC4-AC5E-559EB31A8418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14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Variables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Each cell has one number from 1..N</a:t>
            </a:r>
          </a:p>
          <a:p>
            <a:pPr lvl="1" eaLnBrk="1" hangingPunct="1"/>
            <a:r>
              <a:rPr lang="en-US" altLang="ko-KR" sz="2000"/>
              <a:t>[1,1]=1  or  [1,1]=2 or …… or [1,1]=N</a:t>
            </a:r>
          </a:p>
          <a:p>
            <a:pPr lvl="1" eaLnBrk="1" hangingPunct="1"/>
            <a:r>
              <a:rPr lang="en-US" altLang="ko-KR" sz="2000"/>
              <a:t>Each cell needs N boolean variables to consider all cases</a:t>
            </a:r>
          </a:p>
          <a:p>
            <a:pPr lvl="1" eaLnBrk="1" hangingPunct="1"/>
            <a:endParaRPr lang="en-US" altLang="ko-KR" sz="2000"/>
          </a:p>
          <a:p>
            <a:pPr eaLnBrk="1" hangingPunct="1"/>
            <a:r>
              <a:rPr lang="en-US" altLang="ko-KR" sz="2400"/>
              <a:t>Total number of variables</a:t>
            </a:r>
          </a:p>
          <a:p>
            <a:pPr lvl="1" eaLnBrk="1" hangingPunct="1"/>
            <a:r>
              <a:rPr lang="en-US" altLang="ko-KR" sz="2000"/>
              <a:t>N</a:t>
            </a:r>
            <a:r>
              <a:rPr lang="en-US" altLang="ko-KR" sz="2000" baseline="30000"/>
              <a:t>3</a:t>
            </a:r>
          </a:p>
          <a:p>
            <a:pPr lvl="1" eaLnBrk="1" hangingPunct="1"/>
            <a:endParaRPr lang="en-US" altLang="ko-KR" sz="2000"/>
          </a:p>
          <a:p>
            <a:pPr eaLnBrk="1" hangingPunct="1"/>
            <a:r>
              <a:rPr lang="en-US" altLang="ko-KR" sz="2400"/>
              <a:t>Boolean variable name as a triple</a:t>
            </a:r>
          </a:p>
          <a:p>
            <a:pPr lvl="1" eaLnBrk="1" hangingPunct="1"/>
            <a:r>
              <a:rPr lang="en-US" altLang="ko-KR" sz="2000"/>
              <a:t>(r,c,v) (i.e., x</a:t>
            </a:r>
            <a:r>
              <a:rPr lang="en-US" altLang="ko-KR" sz="2000" baseline="-25000"/>
              <a:t>rcv </a:t>
            </a:r>
            <a:r>
              <a:rPr lang="en-US" altLang="ko-KR" sz="2000"/>
              <a:t>) 	  iff   [r,c] </a:t>
            </a:r>
            <a:r>
              <a:rPr lang="en-US" altLang="ko-KR" sz="2000">
                <a:sym typeface="Symbol" pitchFamily="18" charset="2"/>
              </a:rPr>
              <a:t></a:t>
            </a:r>
            <a:r>
              <a:rPr lang="en-US" altLang="ko-KR" sz="2000"/>
              <a:t> v</a:t>
            </a:r>
          </a:p>
          <a:p>
            <a:pPr lvl="1" eaLnBrk="1" hangingPunct="1"/>
            <a:r>
              <a:rPr lang="en-US" altLang="ko-KR" sz="2000">
                <a:sym typeface="Symbol" pitchFamily="18" charset="2"/>
              </a:rPr>
              <a:t></a:t>
            </a:r>
            <a:r>
              <a:rPr lang="en-US" altLang="ko-KR" sz="2000"/>
              <a:t>(r,c,v) (i.e.,</a:t>
            </a:r>
            <a:r>
              <a:rPr lang="en-US" altLang="ko-KR" sz="2000">
                <a:sym typeface="Symbol" pitchFamily="18" charset="2"/>
              </a:rPr>
              <a:t></a:t>
            </a:r>
            <a:r>
              <a:rPr lang="en-US" altLang="ko-KR" sz="2000"/>
              <a:t>x</a:t>
            </a:r>
            <a:r>
              <a:rPr lang="en-US" altLang="ko-KR" sz="2000" baseline="-25000"/>
              <a:t>rcv </a:t>
            </a:r>
            <a:r>
              <a:rPr lang="en-US" altLang="ko-KR" sz="2000"/>
              <a:t>) iff   [r,c]</a:t>
            </a:r>
            <a:r>
              <a:rPr lang="en-US" altLang="ko-KR" sz="2000">
                <a:sym typeface="Symbol" pitchFamily="18" charset="2"/>
              </a:rPr>
              <a:t>  </a:t>
            </a:r>
            <a:r>
              <a:rPr lang="en-US" altLang="ko-KR" sz="2000"/>
              <a:t>v</a:t>
            </a:r>
          </a:p>
          <a:p>
            <a:pPr lvl="1" eaLnBrk="1" hangingPunct="1"/>
            <a:endParaRPr lang="en-US" altLang="ko-KR" sz="200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5507038" y="3575050"/>
            <a:ext cx="2520950" cy="251777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2551813" name="Group 5"/>
          <p:cNvGraphicFramePr>
            <a:graphicFrameLocks noGrp="1"/>
          </p:cNvGraphicFramePr>
          <p:nvPr/>
        </p:nvGraphicFramePr>
        <p:xfrm>
          <a:off x="5508625" y="3603625"/>
          <a:ext cx="2519363" cy="2489201"/>
        </p:xfrm>
        <a:graphic>
          <a:graphicData uri="http://schemas.openxmlformats.org/drawingml/2006/table">
            <a:tbl>
              <a:tblPr/>
              <a:tblGrid>
                <a:gridCol w="28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64" name="AutoShape 107"/>
          <p:cNvSpPr>
            <a:spLocks/>
          </p:cNvSpPr>
          <p:nvPr/>
        </p:nvSpPr>
        <p:spPr bwMode="auto">
          <a:xfrm rot="2600067">
            <a:off x="8313738" y="2927350"/>
            <a:ext cx="288925" cy="935038"/>
          </a:xfrm>
          <a:prstGeom prst="rightBrace">
            <a:avLst>
              <a:gd name="adj1" fmla="val 269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5" name="Rectangle 108"/>
          <p:cNvSpPr>
            <a:spLocks noChangeArrowheads="1"/>
          </p:cNvSpPr>
          <p:nvPr/>
        </p:nvSpPr>
        <p:spPr bwMode="auto">
          <a:xfrm>
            <a:off x="8531225" y="3359150"/>
            <a:ext cx="4333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N</a:t>
            </a:r>
          </a:p>
        </p:txBody>
      </p:sp>
      <p:cxnSp>
        <p:nvCxnSpPr>
          <p:cNvPr id="45166" name="직선 연결선 111"/>
          <p:cNvCxnSpPr>
            <a:cxnSpLocks noChangeShapeType="1"/>
          </p:cNvCxnSpPr>
          <p:nvPr/>
        </p:nvCxnSpPr>
        <p:spPr bwMode="auto">
          <a:xfrm rot="5400000">
            <a:off x="6935787" y="4656138"/>
            <a:ext cx="2500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67" name="직선 연결선 113"/>
          <p:cNvCxnSpPr>
            <a:cxnSpLocks noChangeShapeType="1"/>
          </p:cNvCxnSpPr>
          <p:nvPr/>
        </p:nvCxnSpPr>
        <p:spPr bwMode="auto">
          <a:xfrm rot="5400000">
            <a:off x="7087394" y="4536281"/>
            <a:ext cx="25019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68" name="직선 연결선 114"/>
          <p:cNvCxnSpPr>
            <a:cxnSpLocks noChangeShapeType="1"/>
          </p:cNvCxnSpPr>
          <p:nvPr/>
        </p:nvCxnSpPr>
        <p:spPr bwMode="auto">
          <a:xfrm rot="5400000">
            <a:off x="7239794" y="4393406"/>
            <a:ext cx="25019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69" name="TextBox 115"/>
          <p:cNvSpPr txBox="1">
            <a:spLocks noChangeArrowheads="1"/>
          </p:cNvSpPr>
          <p:nvPr/>
        </p:nvSpPr>
        <p:spPr bwMode="auto">
          <a:xfrm>
            <a:off x="7940675" y="383540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5170" name="TextBox 116"/>
          <p:cNvSpPr txBox="1">
            <a:spLocks noChangeArrowheads="1"/>
          </p:cNvSpPr>
          <p:nvPr/>
        </p:nvSpPr>
        <p:spPr bwMode="auto">
          <a:xfrm>
            <a:off x="8140700" y="371475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171" name="TextBox 121"/>
          <p:cNvSpPr txBox="1">
            <a:spLocks noChangeArrowheads="1"/>
          </p:cNvSpPr>
          <p:nvPr/>
        </p:nvSpPr>
        <p:spPr bwMode="auto">
          <a:xfrm>
            <a:off x="8307388" y="3621088"/>
            <a:ext cx="27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5172" name="TextBox 122"/>
          <p:cNvSpPr txBox="1">
            <a:spLocks noChangeArrowheads="1"/>
          </p:cNvSpPr>
          <p:nvPr/>
        </p:nvSpPr>
        <p:spPr bwMode="auto">
          <a:xfrm>
            <a:off x="5175250" y="5715000"/>
            <a:ext cx="25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sz="1600"/>
              <a:t>r</a:t>
            </a:r>
          </a:p>
        </p:txBody>
      </p:sp>
      <p:sp>
        <p:nvSpPr>
          <p:cNvPr id="45173" name="TextBox 123"/>
          <p:cNvSpPr txBox="1">
            <a:spLocks noChangeArrowheads="1"/>
          </p:cNvSpPr>
          <p:nvPr/>
        </p:nvSpPr>
        <p:spPr bwMode="auto">
          <a:xfrm>
            <a:off x="5532438" y="6162675"/>
            <a:ext cx="276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sz="1600"/>
              <a:t>c</a:t>
            </a:r>
          </a:p>
        </p:txBody>
      </p:sp>
      <p:cxnSp>
        <p:nvCxnSpPr>
          <p:cNvPr id="45174" name="직선 화살표 연결선 125"/>
          <p:cNvCxnSpPr>
            <a:cxnSpLocks noChangeShapeType="1"/>
          </p:cNvCxnSpPr>
          <p:nvPr/>
        </p:nvCxnSpPr>
        <p:spPr bwMode="auto">
          <a:xfrm>
            <a:off x="5857875" y="6357938"/>
            <a:ext cx="20716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75" name="직선 화살표 연결선 126"/>
          <p:cNvCxnSpPr>
            <a:cxnSpLocks noChangeShapeType="1"/>
          </p:cNvCxnSpPr>
          <p:nvPr/>
        </p:nvCxnSpPr>
        <p:spPr bwMode="auto">
          <a:xfrm rot="5400000" flipH="1" flipV="1">
            <a:off x="4287044" y="4715669"/>
            <a:ext cx="20002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76" name="TextBox 128"/>
          <p:cNvSpPr txBox="1">
            <a:spLocks noChangeArrowheads="1"/>
          </p:cNvSpPr>
          <p:nvPr/>
        </p:nvSpPr>
        <p:spPr bwMode="auto">
          <a:xfrm>
            <a:off x="5327650" y="32146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sz="1600"/>
              <a:t>v</a:t>
            </a:r>
          </a:p>
        </p:txBody>
      </p:sp>
      <p:cxnSp>
        <p:nvCxnSpPr>
          <p:cNvPr id="45177" name="직선 화살표 연결선 129"/>
          <p:cNvCxnSpPr>
            <a:cxnSpLocks noChangeShapeType="1"/>
          </p:cNvCxnSpPr>
          <p:nvPr/>
        </p:nvCxnSpPr>
        <p:spPr bwMode="auto">
          <a:xfrm rot="5400000" flipH="1" flipV="1">
            <a:off x="5572125" y="2786063"/>
            <a:ext cx="428625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2128C7B1-CC3C-4F6F-A700-C56942D0CA83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15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Cell Rule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CNF</a:t>
            </a:r>
          </a:p>
        </p:txBody>
      </p:sp>
      <p:graphicFrame>
        <p:nvGraphicFramePr>
          <p:cNvPr id="2553859" name="Group 3"/>
          <p:cNvGraphicFramePr>
            <a:graphicFrameLocks noGrp="1"/>
          </p:cNvGraphicFramePr>
          <p:nvPr/>
        </p:nvGraphicFramePr>
        <p:xfrm>
          <a:off x="971550" y="1630363"/>
          <a:ext cx="280988" cy="2489201"/>
        </p:xfrm>
        <a:graphic>
          <a:graphicData uri="http://schemas.openxmlformats.org/drawingml/2006/table">
            <a:tbl>
              <a:tblPr/>
              <a:tblGrid>
                <a:gridCol w="28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00" name="AutoShape 25"/>
          <p:cNvSpPr>
            <a:spLocks noChangeArrowheads="1"/>
          </p:cNvSpPr>
          <p:nvPr/>
        </p:nvSpPr>
        <p:spPr bwMode="auto">
          <a:xfrm>
            <a:off x="1474788" y="1557338"/>
            <a:ext cx="4321175" cy="503237"/>
          </a:xfrm>
          <a:prstGeom prst="wedgeRoundRectCallout">
            <a:avLst>
              <a:gd name="adj1" fmla="val -56574"/>
              <a:gd name="adj2" fmla="val -162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A number appears once in each </a:t>
            </a:r>
            <a:r>
              <a:rPr lang="en-US" altLang="ko-KR" sz="1800" b="1">
                <a:latin typeface="Tahoma" pitchFamily="34" charset="0"/>
              </a:rPr>
              <a:t>cell</a:t>
            </a:r>
          </a:p>
        </p:txBody>
      </p:sp>
      <p:sp>
        <p:nvSpPr>
          <p:cNvPr id="3101" name="Rectangle 26"/>
          <p:cNvSpPr>
            <a:spLocks noChangeArrowheads="1"/>
          </p:cNvSpPr>
          <p:nvPr/>
        </p:nvSpPr>
        <p:spPr bwMode="auto">
          <a:xfrm>
            <a:off x="1620838" y="2565400"/>
            <a:ext cx="50403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There is </a:t>
            </a:r>
            <a:r>
              <a:rPr lang="en-US" altLang="ko-KR" sz="2000" b="1">
                <a:latin typeface="Tahoma" pitchFamily="34" charset="0"/>
              </a:rPr>
              <a:t>at least</a:t>
            </a:r>
            <a:r>
              <a:rPr lang="en-US" altLang="ko-KR" sz="2000">
                <a:latin typeface="Tahoma" pitchFamily="34" charset="0"/>
              </a:rPr>
              <a:t> one number in each cell</a:t>
            </a:r>
          </a:p>
        </p:txBody>
      </p:sp>
      <p:graphicFrame>
        <p:nvGraphicFramePr>
          <p:cNvPr id="3074" name="Object 27"/>
          <p:cNvGraphicFramePr>
            <a:graphicFrameLocks noChangeAspect="1"/>
          </p:cNvGraphicFramePr>
          <p:nvPr/>
        </p:nvGraphicFramePr>
        <p:xfrm>
          <a:off x="2409825" y="3182938"/>
          <a:ext cx="35623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3" imgW="1726920" imgH="241200" progId="Equation.3">
                  <p:embed/>
                </p:oleObj>
              </mc:Choice>
              <mc:Fallback>
                <p:oleObj name="Equation" r:id="rId3" imgW="1726920" imgH="241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182938"/>
                        <a:ext cx="356235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Rectangle 28"/>
          <p:cNvSpPr>
            <a:spLocks noChangeArrowheads="1"/>
          </p:cNvSpPr>
          <p:nvPr/>
        </p:nvSpPr>
        <p:spPr bwMode="auto">
          <a:xfrm>
            <a:off x="6589713" y="2565400"/>
            <a:ext cx="1871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(definedness)</a:t>
            </a:r>
          </a:p>
        </p:txBody>
      </p:sp>
      <p:sp>
        <p:nvSpPr>
          <p:cNvPr id="3103" name="Rectangle 29"/>
          <p:cNvSpPr>
            <a:spLocks noChangeArrowheads="1"/>
          </p:cNvSpPr>
          <p:nvPr/>
        </p:nvSpPr>
        <p:spPr bwMode="auto">
          <a:xfrm>
            <a:off x="1620838" y="3933825"/>
            <a:ext cx="50403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There is </a:t>
            </a:r>
            <a:r>
              <a:rPr lang="en-US" altLang="ko-KR" sz="2000" b="1">
                <a:latin typeface="Tahoma" pitchFamily="34" charset="0"/>
              </a:rPr>
              <a:t>at most</a:t>
            </a:r>
            <a:r>
              <a:rPr lang="en-US" altLang="ko-KR" sz="2000">
                <a:latin typeface="Tahoma" pitchFamily="34" charset="0"/>
              </a:rPr>
              <a:t> one number in each cell</a:t>
            </a:r>
          </a:p>
        </p:txBody>
      </p:sp>
      <p:sp>
        <p:nvSpPr>
          <p:cNvPr id="3104" name="Rectangle 30"/>
          <p:cNvSpPr>
            <a:spLocks noChangeArrowheads="1"/>
          </p:cNvSpPr>
          <p:nvPr/>
        </p:nvSpPr>
        <p:spPr bwMode="auto">
          <a:xfrm>
            <a:off x="6589713" y="3895725"/>
            <a:ext cx="1871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(uniqueness)</a:t>
            </a:r>
          </a:p>
        </p:txBody>
      </p:sp>
      <p:graphicFrame>
        <p:nvGraphicFramePr>
          <p:cNvPr id="3075" name="Object 31"/>
          <p:cNvGraphicFramePr>
            <a:graphicFrameLocks noChangeAspect="1"/>
          </p:cNvGraphicFramePr>
          <p:nvPr/>
        </p:nvGraphicFramePr>
        <p:xfrm>
          <a:off x="2379663" y="4543425"/>
          <a:ext cx="6238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5" imgW="3085920" imgH="266400" progId="Equation.3">
                  <p:embed/>
                </p:oleObj>
              </mc:Choice>
              <mc:Fallback>
                <p:oleObj name="Equation" r:id="rId5" imgW="3085920" imgH="266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4543425"/>
                        <a:ext cx="623887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4C694B6-0728-4450-9484-94D9AE12632D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16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Row Rule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CNF</a:t>
            </a: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1331913" y="2717800"/>
            <a:ext cx="50403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least</a:t>
            </a:r>
            <a:r>
              <a:rPr lang="en-US" altLang="ko-KR" sz="2000">
                <a:latin typeface="Tahoma" pitchFamily="34" charset="0"/>
              </a:rPr>
              <a:t> once in each row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6300788" y="2747963"/>
            <a:ext cx="1871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(definedness)</a:t>
            </a: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1331913" y="4086225"/>
            <a:ext cx="52562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most</a:t>
            </a:r>
            <a:r>
              <a:rPr lang="en-US" altLang="ko-KR" sz="2000">
                <a:latin typeface="Tahoma" pitchFamily="34" charset="0"/>
              </a:rPr>
              <a:t> once in each row</a:t>
            </a:r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6300788" y="4116388"/>
            <a:ext cx="1871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(uniqueness)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2114550" y="3327400"/>
          <a:ext cx="3409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3" imgW="1752480" imgH="241200" progId="Equation.3">
                  <p:embed/>
                </p:oleObj>
              </mc:Choice>
              <mc:Fallback>
                <p:oleObj name="Equation" r:id="rId3" imgW="17524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3327400"/>
                        <a:ext cx="34099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2101850" y="4695825"/>
          <a:ext cx="6148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5" imgW="3098520" imgH="266400" progId="Equation.3">
                  <p:embed/>
                </p:oleObj>
              </mc:Choice>
              <mc:Fallback>
                <p:oleObj name="Equation" r:id="rId5" imgW="309852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695825"/>
                        <a:ext cx="61483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4889" name="Group 9"/>
          <p:cNvGraphicFramePr>
            <a:graphicFrameLocks noGrp="1"/>
          </p:cNvGraphicFramePr>
          <p:nvPr/>
        </p:nvGraphicFramePr>
        <p:xfrm>
          <a:off x="973138" y="1700213"/>
          <a:ext cx="2519362" cy="552450"/>
        </p:xfrm>
        <a:graphic>
          <a:graphicData uri="http://schemas.openxmlformats.org/drawingml/2006/table">
            <a:tbl>
              <a:tblPr/>
              <a:tblGrid>
                <a:gridCol w="28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38" name="AutoShape 41"/>
          <p:cNvSpPr>
            <a:spLocks noChangeArrowheads="1"/>
          </p:cNvSpPr>
          <p:nvPr/>
        </p:nvSpPr>
        <p:spPr bwMode="auto">
          <a:xfrm>
            <a:off x="3635375" y="1628775"/>
            <a:ext cx="4752975" cy="503238"/>
          </a:xfrm>
          <a:prstGeom prst="wedgeRoundRectCallout">
            <a:avLst>
              <a:gd name="adj1" fmla="val -55977"/>
              <a:gd name="adj2" fmla="val -162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A number appears once in each </a:t>
            </a:r>
            <a:r>
              <a:rPr lang="en-US" altLang="ko-KR" sz="1800" b="1">
                <a:latin typeface="Tahoma" pitchFamily="34" charset="0"/>
              </a:rPr>
              <a:t>row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9471C875-5235-4A9B-9617-4308B11DBD5F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17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Column Rule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CNF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476375" y="2603500"/>
            <a:ext cx="55435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least once </a:t>
            </a:r>
            <a:r>
              <a:rPr lang="en-US" altLang="ko-KR" sz="2000">
                <a:latin typeface="Tahoma" pitchFamily="34" charset="0"/>
              </a:rPr>
              <a:t> in each column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6804025" y="2603500"/>
            <a:ext cx="1871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(definedness)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476375" y="3971925"/>
            <a:ext cx="57816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most</a:t>
            </a:r>
            <a:r>
              <a:rPr lang="en-US" altLang="ko-KR" sz="2000">
                <a:latin typeface="Tahoma" pitchFamily="34" charset="0"/>
              </a:rPr>
              <a:t> once in each column</a:t>
            </a:r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6804025" y="3971925"/>
            <a:ext cx="1871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(uniqueness)</a:t>
            </a:r>
          </a:p>
        </p:txBody>
      </p: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0" y="3694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8"/>
          <p:cNvSpPr>
            <a:spLocks noChangeArrowheads="1"/>
          </p:cNvSpPr>
          <p:nvPr/>
        </p:nvSpPr>
        <p:spPr bwMode="auto">
          <a:xfrm>
            <a:off x="0" y="3679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2344738" y="3157538"/>
          <a:ext cx="33210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3" imgW="1688760" imgH="241200" progId="Equation.3">
                  <p:embed/>
                </p:oleObj>
              </mc:Choice>
              <mc:Fallback>
                <p:oleObj name="Equation" r:id="rId3" imgW="16887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157538"/>
                        <a:ext cx="33210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"/>
          <p:cNvGraphicFramePr>
            <a:graphicFrameLocks noChangeAspect="1"/>
          </p:cNvGraphicFramePr>
          <p:nvPr/>
        </p:nvGraphicFramePr>
        <p:xfrm>
          <a:off x="2359025" y="4621213"/>
          <a:ext cx="61007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5" imgW="2984400" imgH="266400" progId="Equation.3">
                  <p:embed/>
                </p:oleObj>
              </mc:Choice>
              <mc:Fallback>
                <p:oleObj name="Equation" r:id="rId5" imgW="298440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4621213"/>
                        <a:ext cx="610076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5915" name="Group 11"/>
          <p:cNvGraphicFramePr>
            <a:graphicFrameLocks noGrp="1"/>
          </p:cNvGraphicFramePr>
          <p:nvPr/>
        </p:nvGraphicFramePr>
        <p:xfrm>
          <a:off x="612775" y="1485900"/>
          <a:ext cx="561975" cy="2489201"/>
        </p:xfrm>
        <a:graphic>
          <a:graphicData uri="http://schemas.openxmlformats.org/drawingml/2006/table">
            <a:tbl>
              <a:tblPr/>
              <a:tblGrid>
                <a:gridCol w="28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64" name="AutoShape 43"/>
          <p:cNvSpPr>
            <a:spLocks noChangeArrowheads="1"/>
          </p:cNvSpPr>
          <p:nvPr/>
        </p:nvSpPr>
        <p:spPr bwMode="auto">
          <a:xfrm>
            <a:off x="1330325" y="1484313"/>
            <a:ext cx="4681538" cy="503237"/>
          </a:xfrm>
          <a:prstGeom prst="wedgeRoundRectCallout">
            <a:avLst>
              <a:gd name="adj1" fmla="val -56069"/>
              <a:gd name="adj2" fmla="val -162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A number appears once in each </a:t>
            </a:r>
            <a:r>
              <a:rPr lang="en-US" altLang="ko-KR" sz="1800" b="1">
                <a:latin typeface="Tahoma" pitchFamily="34" charset="0"/>
              </a:rPr>
              <a:t>column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A056C235-2451-49EE-A90D-35BD6D374404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18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Block Rule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CNF</a:t>
            </a: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611188" y="2781300"/>
            <a:ext cx="6389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least</a:t>
            </a:r>
            <a:r>
              <a:rPr lang="en-US" altLang="ko-KR" sz="2000">
                <a:latin typeface="Tahoma" pitchFamily="34" charset="0"/>
              </a:rPr>
              <a:t> once in each block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6915150" y="2781300"/>
            <a:ext cx="1871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(definedness)</a:t>
            </a: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611188" y="4149725"/>
            <a:ext cx="646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most </a:t>
            </a:r>
            <a:r>
              <a:rPr lang="en-US" altLang="ko-KR" sz="2000">
                <a:latin typeface="Tahoma" pitchFamily="34" charset="0"/>
              </a:rPr>
              <a:t>once in each block</a:t>
            </a: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6915150" y="4149725"/>
            <a:ext cx="1871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(uniqueness)</a:t>
            </a:r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-468313" y="369411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-468313" y="367982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-468313" y="369411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56938" name="Group 10"/>
          <p:cNvGraphicFramePr>
            <a:graphicFrameLocks noGrp="1"/>
          </p:cNvGraphicFramePr>
          <p:nvPr/>
        </p:nvGraphicFramePr>
        <p:xfrm>
          <a:off x="468313" y="1590675"/>
          <a:ext cx="1682750" cy="830263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14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21077"/>
              </p:ext>
            </p:extLst>
          </p:nvPr>
        </p:nvGraphicFramePr>
        <p:xfrm>
          <a:off x="709613" y="3319463"/>
          <a:ext cx="8405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수식" r:id="rId3" imgW="4825800" imgH="266400" progId="Equation.3">
                  <p:embed/>
                </p:oleObj>
              </mc:Choice>
              <mc:Fallback>
                <p:oleObj name="수식" r:id="rId3" imgW="4825800" imgH="266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319463"/>
                        <a:ext cx="84058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50280"/>
              </p:ext>
            </p:extLst>
          </p:nvPr>
        </p:nvGraphicFramePr>
        <p:xfrm>
          <a:off x="615950" y="4648200"/>
          <a:ext cx="86106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수식" r:id="rId5" imgW="4991040" imgH="774360" progId="Equation.3">
                  <p:embed/>
                </p:oleObj>
              </mc:Choice>
              <mc:Fallback>
                <p:oleObj name="수식" r:id="rId5" imgW="4991040" imgH="7743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648200"/>
                        <a:ext cx="8610600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7" name="AutoShape 42"/>
          <p:cNvSpPr>
            <a:spLocks noChangeArrowheads="1"/>
          </p:cNvSpPr>
          <p:nvPr/>
        </p:nvSpPr>
        <p:spPr bwMode="auto">
          <a:xfrm>
            <a:off x="2338388" y="1557338"/>
            <a:ext cx="4465637" cy="503237"/>
          </a:xfrm>
          <a:prstGeom prst="wedgeRoundRectCallout">
            <a:avLst>
              <a:gd name="adj1" fmla="val -56361"/>
              <a:gd name="adj2" fmla="val -162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A number appears once in each </a:t>
            </a:r>
            <a:r>
              <a:rPr lang="en-US" altLang="ko-KR" sz="1800" b="1">
                <a:latin typeface="Tahoma" pitchFamily="34" charset="0"/>
              </a:rPr>
              <a:t>block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BBA191A-9836-4AEA-A8A1-DAAEED8CA356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19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Pre-Assigned Fact </a:t>
            </a:r>
            <a:r>
              <a:rPr lang="en-US" altLang="ko-KR">
                <a:sym typeface="Wingdings" pitchFamily="2" charset="2"/>
              </a:rPr>
              <a:t> CNF</a:t>
            </a:r>
          </a:p>
        </p:txBody>
      </p:sp>
      <p:graphicFrame>
        <p:nvGraphicFramePr>
          <p:cNvPr id="2557955" name="Group 3"/>
          <p:cNvGraphicFramePr>
            <a:graphicFrameLocks noGrp="1"/>
          </p:cNvGraphicFramePr>
          <p:nvPr/>
        </p:nvGraphicFramePr>
        <p:xfrm>
          <a:off x="758825" y="1619250"/>
          <a:ext cx="1004888" cy="1036320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70" name="Object 21"/>
          <p:cNvGraphicFramePr>
            <a:graphicFrameLocks noChangeAspect="1"/>
          </p:cNvGraphicFramePr>
          <p:nvPr/>
        </p:nvGraphicFramePr>
        <p:xfrm>
          <a:off x="2727325" y="4492625"/>
          <a:ext cx="55165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3136680" imgH="215640" progId="Equation.3">
                  <p:embed/>
                </p:oleObj>
              </mc:Choice>
              <mc:Fallback>
                <p:oleObj name="Equation" r:id="rId3" imgW="313668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492625"/>
                        <a:ext cx="551656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Rectangle 22"/>
          <p:cNvSpPr>
            <a:spLocks noChangeArrowheads="1"/>
          </p:cNvSpPr>
          <p:nvPr/>
        </p:nvSpPr>
        <p:spPr bwMode="auto">
          <a:xfrm>
            <a:off x="2268538" y="2387600"/>
            <a:ext cx="5975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As a constant; the number is never changed</a:t>
            </a:r>
          </a:p>
        </p:txBody>
      </p:sp>
      <p:sp>
        <p:nvSpPr>
          <p:cNvPr id="7193" name="Rectangle 23"/>
          <p:cNvSpPr>
            <a:spLocks noChangeArrowheads="1"/>
          </p:cNvSpPr>
          <p:nvPr/>
        </p:nvSpPr>
        <p:spPr bwMode="auto">
          <a:xfrm>
            <a:off x="2268538" y="2963863"/>
            <a:ext cx="5975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It can be represented as a </a:t>
            </a:r>
            <a:r>
              <a:rPr lang="en-US" altLang="ko-KR" sz="2000" b="1">
                <a:latin typeface="Tahoma" pitchFamily="34" charset="0"/>
              </a:rPr>
              <a:t>unit clause</a:t>
            </a:r>
          </a:p>
        </p:txBody>
      </p:sp>
      <p:graphicFrame>
        <p:nvGraphicFramePr>
          <p:cNvPr id="7171" name="Object 24"/>
          <p:cNvGraphicFramePr>
            <a:graphicFrameLocks noChangeAspect="1"/>
          </p:cNvGraphicFramePr>
          <p:nvPr/>
        </p:nvGraphicFramePr>
        <p:xfrm>
          <a:off x="2681288" y="3735388"/>
          <a:ext cx="533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5" imgW="2628720" imgH="241200" progId="Equation.3">
                  <p:embed/>
                </p:oleObj>
              </mc:Choice>
              <mc:Fallback>
                <p:oleObj name="Equation" r:id="rId5" imgW="262872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735388"/>
                        <a:ext cx="5334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AutoShape 25"/>
          <p:cNvSpPr>
            <a:spLocks noChangeArrowheads="1"/>
          </p:cNvSpPr>
          <p:nvPr/>
        </p:nvSpPr>
        <p:spPr bwMode="auto">
          <a:xfrm>
            <a:off x="1978025" y="1630363"/>
            <a:ext cx="3241675" cy="503237"/>
          </a:xfrm>
          <a:prstGeom prst="wedgeRoundRectCallout">
            <a:avLst>
              <a:gd name="adj1" fmla="val -58764"/>
              <a:gd name="adj2" fmla="val -162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A pre-assigned number</a:t>
            </a:r>
          </a:p>
        </p:txBody>
      </p:sp>
      <p:sp>
        <p:nvSpPr>
          <p:cNvPr id="7195" name="Line 26"/>
          <p:cNvSpPr>
            <a:spLocks noChangeShapeType="1"/>
          </p:cNvSpPr>
          <p:nvPr/>
        </p:nvSpPr>
        <p:spPr bwMode="auto">
          <a:xfrm>
            <a:off x="3492500" y="4868863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Various SAT Encoding</a:t>
            </a:r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6555FAE7-62E5-4904-88CD-CFD242A9DB33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4820" name="직사각형 4"/>
          <p:cNvSpPr>
            <a:spLocks noChangeArrowheads="1"/>
          </p:cNvSpPr>
          <p:nvPr/>
        </p:nvSpPr>
        <p:spPr bwMode="auto">
          <a:xfrm>
            <a:off x="785813" y="1143000"/>
            <a:ext cx="1357312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C Program</a:t>
            </a:r>
          </a:p>
        </p:txBody>
      </p:sp>
      <p:sp>
        <p:nvSpPr>
          <p:cNvPr id="34821" name="직사각형 6"/>
          <p:cNvSpPr>
            <a:spLocks noChangeArrowheads="1"/>
          </p:cNvSpPr>
          <p:nvPr/>
        </p:nvSpPr>
        <p:spPr bwMode="auto">
          <a:xfrm>
            <a:off x="714375" y="3214688"/>
            <a:ext cx="1357313" cy="8572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Sudoku</a:t>
            </a:r>
          </a:p>
          <a:p>
            <a:r>
              <a:rPr lang="en-US" sz="2000"/>
              <a:t>Puzzle</a:t>
            </a:r>
          </a:p>
        </p:txBody>
      </p:sp>
      <p:sp>
        <p:nvSpPr>
          <p:cNvPr id="34822" name="타원 7"/>
          <p:cNvSpPr>
            <a:spLocks noChangeArrowheads="1"/>
          </p:cNvSpPr>
          <p:nvPr/>
        </p:nvSpPr>
        <p:spPr bwMode="auto">
          <a:xfrm>
            <a:off x="7072313" y="3000375"/>
            <a:ext cx="1643062" cy="7858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SAT</a:t>
            </a:r>
          </a:p>
          <a:p>
            <a:r>
              <a:rPr lang="en-US" sz="2000"/>
              <a:t>Solver</a:t>
            </a:r>
          </a:p>
        </p:txBody>
      </p:sp>
      <p:sp>
        <p:nvSpPr>
          <p:cNvPr id="34823" name="직사각형 8"/>
          <p:cNvSpPr>
            <a:spLocks noChangeArrowheads="1"/>
          </p:cNvSpPr>
          <p:nvPr/>
        </p:nvSpPr>
        <p:spPr bwMode="auto">
          <a:xfrm>
            <a:off x="714375" y="4357688"/>
            <a:ext cx="1357313" cy="10715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Latin Square</a:t>
            </a:r>
          </a:p>
          <a:p>
            <a:r>
              <a:rPr lang="en-US" sz="2000"/>
              <a:t>Problem</a:t>
            </a:r>
          </a:p>
        </p:txBody>
      </p:sp>
      <p:sp>
        <p:nvSpPr>
          <p:cNvPr id="34824" name="직사각형 9"/>
          <p:cNvSpPr>
            <a:spLocks noChangeArrowheads="1"/>
          </p:cNvSpPr>
          <p:nvPr/>
        </p:nvSpPr>
        <p:spPr bwMode="auto">
          <a:xfrm>
            <a:off x="714375" y="5786438"/>
            <a:ext cx="1357313" cy="10715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Traveling Salesmen Probelm</a:t>
            </a:r>
          </a:p>
        </p:txBody>
      </p:sp>
      <p:sp>
        <p:nvSpPr>
          <p:cNvPr id="34825" name="직사각형 11"/>
          <p:cNvSpPr>
            <a:spLocks noChangeArrowheads="1"/>
          </p:cNvSpPr>
          <p:nvPr/>
        </p:nvSpPr>
        <p:spPr bwMode="auto">
          <a:xfrm>
            <a:off x="714375" y="2071688"/>
            <a:ext cx="1357313" cy="1000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Optimal Path Planning</a:t>
            </a:r>
          </a:p>
        </p:txBody>
      </p:sp>
      <p:sp>
        <p:nvSpPr>
          <p:cNvPr id="34826" name="직사각형 12"/>
          <p:cNvSpPr>
            <a:spLocks noChangeArrowheads="1"/>
          </p:cNvSpPr>
          <p:nvPr/>
        </p:nvSpPr>
        <p:spPr bwMode="auto">
          <a:xfrm>
            <a:off x="5572125" y="3035300"/>
            <a:ext cx="1173163" cy="7143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800"/>
              <a:t>CNF SAT Formula</a:t>
            </a:r>
          </a:p>
        </p:txBody>
      </p:sp>
      <p:cxnSp>
        <p:nvCxnSpPr>
          <p:cNvPr id="34827" name="직선 화살표 연결선 14"/>
          <p:cNvCxnSpPr>
            <a:cxnSpLocks noChangeShapeType="1"/>
            <a:stCxn id="34826" idx="3"/>
            <a:endCxn id="34822" idx="2"/>
          </p:cNvCxnSpPr>
          <p:nvPr/>
        </p:nvCxnSpPr>
        <p:spPr bwMode="auto">
          <a:xfrm>
            <a:off x="6745288" y="3392488"/>
            <a:ext cx="327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828" name="타원 17"/>
          <p:cNvSpPr>
            <a:spLocks noChangeArrowheads="1"/>
          </p:cNvSpPr>
          <p:nvPr/>
        </p:nvSpPr>
        <p:spPr bwMode="auto">
          <a:xfrm>
            <a:off x="3214688" y="928688"/>
            <a:ext cx="1571625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Encoding 1</a:t>
            </a:r>
          </a:p>
        </p:txBody>
      </p:sp>
      <p:sp>
        <p:nvSpPr>
          <p:cNvPr id="34829" name="타원 18"/>
          <p:cNvSpPr>
            <a:spLocks noChangeArrowheads="1"/>
          </p:cNvSpPr>
          <p:nvPr/>
        </p:nvSpPr>
        <p:spPr bwMode="auto">
          <a:xfrm>
            <a:off x="3214688" y="1500188"/>
            <a:ext cx="1571625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Encoding 2</a:t>
            </a:r>
          </a:p>
        </p:txBody>
      </p:sp>
      <p:sp>
        <p:nvSpPr>
          <p:cNvPr id="34830" name="타원 19"/>
          <p:cNvSpPr>
            <a:spLocks noChangeArrowheads="1"/>
          </p:cNvSpPr>
          <p:nvPr/>
        </p:nvSpPr>
        <p:spPr bwMode="auto">
          <a:xfrm>
            <a:off x="3214688" y="2143125"/>
            <a:ext cx="1571625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Encoding 3</a:t>
            </a:r>
          </a:p>
        </p:txBody>
      </p:sp>
      <p:cxnSp>
        <p:nvCxnSpPr>
          <p:cNvPr id="34831" name="직선 화살표 연결선 21"/>
          <p:cNvCxnSpPr>
            <a:cxnSpLocks noChangeShapeType="1"/>
            <a:stCxn id="34820" idx="3"/>
            <a:endCxn id="34828" idx="2"/>
          </p:cNvCxnSpPr>
          <p:nvPr/>
        </p:nvCxnSpPr>
        <p:spPr bwMode="auto">
          <a:xfrm flipV="1">
            <a:off x="2143125" y="1177925"/>
            <a:ext cx="1071563" cy="322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2" name="직선 화살표 연결선 22"/>
          <p:cNvCxnSpPr>
            <a:cxnSpLocks noChangeShapeType="1"/>
            <a:stCxn id="34820" idx="3"/>
            <a:endCxn id="34829" idx="2"/>
          </p:cNvCxnSpPr>
          <p:nvPr/>
        </p:nvCxnSpPr>
        <p:spPr bwMode="auto">
          <a:xfrm>
            <a:off x="2143125" y="1500188"/>
            <a:ext cx="1071563" cy="249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3" name="직선 화살표 연결선 25"/>
          <p:cNvCxnSpPr>
            <a:cxnSpLocks noChangeShapeType="1"/>
            <a:stCxn id="34820" idx="3"/>
            <a:endCxn id="34830" idx="2"/>
          </p:cNvCxnSpPr>
          <p:nvPr/>
        </p:nvCxnSpPr>
        <p:spPr bwMode="auto">
          <a:xfrm>
            <a:off x="2143125" y="1500188"/>
            <a:ext cx="1071563" cy="892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4" name="직선 화살표 연결선 28"/>
          <p:cNvCxnSpPr>
            <a:cxnSpLocks noChangeShapeType="1"/>
            <a:stCxn id="34828" idx="6"/>
            <a:endCxn id="34826" idx="1"/>
          </p:cNvCxnSpPr>
          <p:nvPr/>
        </p:nvCxnSpPr>
        <p:spPr bwMode="auto">
          <a:xfrm>
            <a:off x="4786313" y="1177925"/>
            <a:ext cx="785812" cy="2214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5" name="직선 화살표 연결선 33"/>
          <p:cNvCxnSpPr>
            <a:cxnSpLocks noChangeShapeType="1"/>
            <a:stCxn id="34829" idx="6"/>
            <a:endCxn id="34826" idx="1"/>
          </p:cNvCxnSpPr>
          <p:nvPr/>
        </p:nvCxnSpPr>
        <p:spPr bwMode="auto">
          <a:xfrm>
            <a:off x="4786313" y="1749425"/>
            <a:ext cx="785812" cy="1643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6" name="직선 화살표 연결선 36"/>
          <p:cNvCxnSpPr>
            <a:cxnSpLocks noChangeShapeType="1"/>
            <a:stCxn id="34830" idx="6"/>
            <a:endCxn id="34826" idx="1"/>
          </p:cNvCxnSpPr>
          <p:nvPr/>
        </p:nvCxnSpPr>
        <p:spPr bwMode="auto">
          <a:xfrm>
            <a:off x="4786313" y="2392363"/>
            <a:ext cx="785812" cy="1000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837" name="타원 47"/>
          <p:cNvSpPr>
            <a:spLocks noChangeArrowheads="1"/>
          </p:cNvSpPr>
          <p:nvPr/>
        </p:nvSpPr>
        <p:spPr bwMode="auto">
          <a:xfrm>
            <a:off x="3286125" y="5572125"/>
            <a:ext cx="1571625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Encoding n</a:t>
            </a:r>
          </a:p>
        </p:txBody>
      </p:sp>
      <p:cxnSp>
        <p:nvCxnSpPr>
          <p:cNvPr id="34838" name="직선 화살표 연결선 48"/>
          <p:cNvCxnSpPr>
            <a:cxnSpLocks noChangeShapeType="1"/>
            <a:stCxn id="34837" idx="6"/>
            <a:endCxn id="34826" idx="1"/>
          </p:cNvCxnSpPr>
          <p:nvPr/>
        </p:nvCxnSpPr>
        <p:spPr bwMode="auto">
          <a:xfrm flipV="1">
            <a:off x="4857750" y="3392488"/>
            <a:ext cx="714375" cy="2430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9" name="직선 화살표 연결선 51"/>
          <p:cNvCxnSpPr>
            <a:cxnSpLocks noChangeShapeType="1"/>
            <a:stCxn id="34824" idx="3"/>
            <a:endCxn id="34837" idx="2"/>
          </p:cNvCxnSpPr>
          <p:nvPr/>
        </p:nvCxnSpPr>
        <p:spPr bwMode="auto">
          <a:xfrm flipV="1">
            <a:off x="2071688" y="5822950"/>
            <a:ext cx="1214437" cy="500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40" name="직선 연결선 55"/>
          <p:cNvCxnSpPr>
            <a:cxnSpLocks noChangeShapeType="1"/>
          </p:cNvCxnSpPr>
          <p:nvPr/>
        </p:nvCxnSpPr>
        <p:spPr bwMode="auto">
          <a:xfrm rot="5400000">
            <a:off x="3284537" y="4071938"/>
            <a:ext cx="1573213" cy="1588"/>
          </a:xfrm>
          <a:prstGeom prst="line">
            <a:avLst/>
          </a:prstGeom>
          <a:noFill/>
          <a:ln w="127000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A26458B9-80A2-4FA5-A1D2-D44A74A55915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20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Previous Encodings</a:t>
            </a:r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395288" y="1341438"/>
            <a:ext cx="6624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</a:rPr>
              <a:t>Minimal encoding</a:t>
            </a:r>
            <a:r>
              <a:rPr lang="en-US" altLang="ko-KR" sz="2400">
                <a:latin typeface="Tahoma" pitchFamily="34" charset="0"/>
              </a:rPr>
              <a:t>   </a:t>
            </a:r>
            <a:r>
              <a:rPr lang="en-US" altLang="ko-KR" sz="2000">
                <a:latin typeface="Tahoma" pitchFamily="34" charset="0"/>
              </a:rPr>
              <a:t>[Lynce &amp; Ouaknine, 2006]</a:t>
            </a:r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900113" y="2386013"/>
            <a:ext cx="66246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 u="sng">
                <a:latin typeface="Tahoma" pitchFamily="34" charset="0"/>
              </a:rPr>
              <a:t>sufficient to characterize the puzzle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971550" y="1916113"/>
          <a:ext cx="53006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3" imgW="2869920" imgH="228600" progId="Equation.3">
                  <p:embed/>
                </p:oleObj>
              </mc:Choice>
              <mc:Fallback>
                <p:oleObj name="Equation" r:id="rId3" imgW="28699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53006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971550" y="3571875"/>
          <a:ext cx="54657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5" imgW="2958840" imgH="457200" progId="Equation.3">
                  <p:embed/>
                </p:oleObj>
              </mc:Choice>
              <mc:Fallback>
                <p:oleObj name="Equation" r:id="rId5" imgW="2958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1875"/>
                        <a:ext cx="54657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971550" y="5597525"/>
          <a:ext cx="61674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7" imgW="3340080" imgH="228600" progId="Equation.3">
                  <p:embed/>
                </p:oleObj>
              </mc:Choice>
              <mc:Fallback>
                <p:oleObj name="Equation" r:id="rId7" imgW="3340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97525"/>
                        <a:ext cx="61674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395288" y="3046413"/>
            <a:ext cx="6985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</a:rPr>
              <a:t>Extended encoding </a:t>
            </a:r>
            <a:r>
              <a:rPr lang="en-US" altLang="ko-KR" sz="2400">
                <a:latin typeface="Tahoma" pitchFamily="34" charset="0"/>
              </a:rPr>
              <a:t>  </a:t>
            </a:r>
            <a:r>
              <a:rPr lang="en-US" altLang="ko-KR" sz="2000">
                <a:latin typeface="Tahoma" pitchFamily="34" charset="0"/>
              </a:rPr>
              <a:t>[Lynce &amp; Ouaknine, 2006]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900113" y="4402138"/>
            <a:ext cx="66246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 u="sng">
                <a:latin typeface="Tahoma" pitchFamily="34" charset="0"/>
              </a:rPr>
              <a:t>minimal encoding with redundant clauses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395288" y="5086350"/>
            <a:ext cx="6985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</a:rPr>
              <a:t>Efficient encoding </a:t>
            </a:r>
            <a:r>
              <a:rPr lang="en-US" altLang="ko-KR" sz="2400">
                <a:latin typeface="Tahoma" pitchFamily="34" charset="0"/>
              </a:rPr>
              <a:t>  </a:t>
            </a:r>
            <a:r>
              <a:rPr lang="en-US" altLang="ko-KR" sz="2000">
                <a:latin typeface="Tahoma" pitchFamily="34" charset="0"/>
              </a:rPr>
              <a:t>[Weber, 2005]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900113" y="6059488"/>
            <a:ext cx="66246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 u="sng">
                <a:latin typeface="Tahoma" pitchFamily="34" charset="0"/>
              </a:rPr>
              <a:t>between minimal encoding and extended encoding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3185172E-B5F2-4F32-B882-C9616E5E79D7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21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Analysis (Recap)</a:t>
            </a:r>
          </a:p>
        </p:txBody>
      </p:sp>
      <p:graphicFrame>
        <p:nvGraphicFramePr>
          <p:cNvPr id="2561027" name="Group 3"/>
          <p:cNvGraphicFramePr>
            <a:graphicFrameLocks noGrp="1"/>
          </p:cNvGraphicFramePr>
          <p:nvPr/>
        </p:nvGraphicFramePr>
        <p:xfrm>
          <a:off x="395288" y="1484313"/>
          <a:ext cx="8353425" cy="4475164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Encoding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Number of Variables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Number of 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Minimal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Efficient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Extended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18" name="Object 25"/>
          <p:cNvGraphicFramePr>
            <a:graphicFrameLocks noChangeAspect="1"/>
          </p:cNvGraphicFramePr>
          <p:nvPr/>
        </p:nvGraphicFramePr>
        <p:xfrm>
          <a:off x="3992563" y="2481263"/>
          <a:ext cx="4179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3" imgW="2361960" imgH="457200" progId="Equation.3">
                  <p:embed/>
                </p:oleObj>
              </mc:Choice>
              <mc:Fallback>
                <p:oleObj name="Equation" r:id="rId3" imgW="236196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2481263"/>
                        <a:ext cx="41798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26"/>
          <p:cNvGraphicFramePr>
            <a:graphicFrameLocks noChangeAspect="1"/>
          </p:cNvGraphicFramePr>
          <p:nvPr/>
        </p:nvGraphicFramePr>
        <p:xfrm>
          <a:off x="3995738" y="4941888"/>
          <a:ext cx="41767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5" imgW="2361960" imgH="457200" progId="Equation.3">
                  <p:embed/>
                </p:oleObj>
              </mc:Choice>
              <mc:Fallback>
                <p:oleObj name="Equation" r:id="rId5" imgW="236196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41888"/>
                        <a:ext cx="41767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7"/>
          <p:cNvGraphicFramePr>
            <a:graphicFrameLocks noChangeAspect="1"/>
          </p:cNvGraphicFramePr>
          <p:nvPr/>
        </p:nvGraphicFramePr>
        <p:xfrm>
          <a:off x="3992563" y="3705225"/>
          <a:ext cx="4179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7" imgW="2361960" imgH="457200" progId="Equation.3">
                  <p:embed/>
                </p:oleObj>
              </mc:Choice>
              <mc:Fallback>
                <p:oleObj name="Equation" r:id="rId7" imgW="236196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3705225"/>
                        <a:ext cx="41798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8"/>
          <p:cNvGraphicFramePr>
            <a:graphicFrameLocks noChangeAspect="1"/>
          </p:cNvGraphicFramePr>
          <p:nvPr/>
        </p:nvGraphicFramePr>
        <p:xfrm>
          <a:off x="2484438" y="2698750"/>
          <a:ext cx="400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9" imgW="215640" imgH="203040" progId="Equation.3">
                  <p:embed/>
                </p:oleObj>
              </mc:Choice>
              <mc:Fallback>
                <p:oleObj name="Equation" r:id="rId9" imgW="215640" imgH="203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698750"/>
                        <a:ext cx="4000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9"/>
          <p:cNvGraphicFramePr>
            <a:graphicFrameLocks noChangeAspect="1"/>
          </p:cNvGraphicFramePr>
          <p:nvPr/>
        </p:nvGraphicFramePr>
        <p:xfrm>
          <a:off x="2484438" y="3922713"/>
          <a:ext cx="400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11" imgW="215640" imgH="203040" progId="Equation.3">
                  <p:embed/>
                </p:oleObj>
              </mc:Choice>
              <mc:Fallback>
                <p:oleObj name="Equation" r:id="rId11" imgW="215640" imgH="2030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922713"/>
                        <a:ext cx="4000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30"/>
          <p:cNvGraphicFramePr>
            <a:graphicFrameLocks noChangeAspect="1"/>
          </p:cNvGraphicFramePr>
          <p:nvPr/>
        </p:nvGraphicFramePr>
        <p:xfrm>
          <a:off x="2484438" y="5167313"/>
          <a:ext cx="400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12" imgW="215640" imgH="203040" progId="Equation.3">
                  <p:embed/>
                </p:oleObj>
              </mc:Choice>
              <mc:Fallback>
                <p:oleObj name="Equation" r:id="rId12" imgW="21564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67313"/>
                        <a:ext cx="4000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083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0290EC37-1350-42BF-8CCA-3794026A15CC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22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37D68458-756D-4FB4-9F20-D4FCA34B25BD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23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Agenda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Introduction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Background and Previous Encodings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 b="1"/>
              <a:t>Optimized Encoding</a:t>
            </a:r>
          </a:p>
          <a:p>
            <a:pPr eaLnBrk="1" hangingPunct="1"/>
            <a:endParaRPr lang="en-US" altLang="ko-KR" b="1"/>
          </a:p>
          <a:p>
            <a:pPr eaLnBrk="1" hangingPunct="1"/>
            <a:r>
              <a:rPr lang="en-US" altLang="ko-KR"/>
              <a:t>Experimental Results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Conclusions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C16B56F4-6A76-4EED-9F4A-CAC13253A687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24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graphicFrame>
        <p:nvGraphicFramePr>
          <p:cNvPr id="2531584" name="Group 256"/>
          <p:cNvGraphicFramePr>
            <a:graphicFrameLocks noGrp="1"/>
          </p:cNvGraphicFramePr>
          <p:nvPr/>
        </p:nvGraphicFramePr>
        <p:xfrm>
          <a:off x="755650" y="1484313"/>
          <a:ext cx="1368425" cy="1352551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159" name="AutoShape 257"/>
          <p:cNvSpPr>
            <a:spLocks noChangeArrowheads="1"/>
          </p:cNvSpPr>
          <p:nvPr/>
        </p:nvSpPr>
        <p:spPr bwMode="auto">
          <a:xfrm>
            <a:off x="2627313" y="1987550"/>
            <a:ext cx="504825" cy="360363"/>
          </a:xfrm>
          <a:prstGeom prst="right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Rectangle 258"/>
          <p:cNvSpPr>
            <a:spLocks noChangeArrowheads="1"/>
          </p:cNvSpPr>
          <p:nvPr/>
        </p:nvSpPr>
        <p:spPr bwMode="auto">
          <a:xfrm>
            <a:off x="3490913" y="2387600"/>
            <a:ext cx="4537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is represented using boolean variables</a:t>
            </a:r>
          </a:p>
        </p:txBody>
      </p:sp>
      <p:sp>
        <p:nvSpPr>
          <p:cNvPr id="48161" name="Rectangle 259"/>
          <p:cNvSpPr>
            <a:spLocks noChangeArrowheads="1"/>
          </p:cNvSpPr>
          <p:nvPr/>
        </p:nvSpPr>
        <p:spPr bwMode="auto">
          <a:xfrm>
            <a:off x="3492500" y="1895475"/>
            <a:ext cx="936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CNF</a:t>
            </a:r>
          </a:p>
        </p:txBody>
      </p:sp>
      <p:sp>
        <p:nvSpPr>
          <p:cNvPr id="48162" name="Rectangle 260"/>
          <p:cNvSpPr>
            <a:spLocks noChangeArrowheads="1"/>
          </p:cNvSpPr>
          <p:nvPr/>
        </p:nvSpPr>
        <p:spPr bwMode="auto">
          <a:xfrm>
            <a:off x="457200" y="3573463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latinLnBrk="1" hangingPunct="1">
              <a:spcBef>
                <a:spcPct val="20000"/>
              </a:spcBef>
              <a:buFontTx/>
              <a:buChar char="•"/>
            </a:pPr>
            <a:r>
              <a:rPr kumimoji="1" lang="en-US" altLang="ko-KR" sz="2400">
                <a:latin typeface="Tahoma" pitchFamily="34" charset="0"/>
                <a:ea typeface="돋움" pitchFamily="50" charset="-127"/>
              </a:rPr>
              <a:t>For example, consider the cell [1,1]</a:t>
            </a:r>
          </a:p>
          <a:p>
            <a:pPr marL="742950" lvl="1" indent="-285750" algn="l" eaLnBrk="1" latin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en-US" altLang="ko-KR" sz="2000">
                <a:latin typeface="Tahoma" pitchFamily="34" charset="0"/>
                <a:ea typeface="돋움" pitchFamily="50" charset="-127"/>
              </a:rPr>
              <a:t>Four cases are considered; thus, four variables are needed</a:t>
            </a:r>
          </a:p>
          <a:p>
            <a:pPr marL="742950" lvl="1" indent="-285750" algn="l" eaLnBrk="1" latin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1" lang="en-US" altLang="ko-KR" sz="2000">
              <a:latin typeface="Tahoma" pitchFamily="34" charset="0"/>
              <a:ea typeface="돋움" pitchFamily="50" charset="-127"/>
            </a:endParaRPr>
          </a:p>
          <a:p>
            <a:pPr marL="742950" lvl="1" indent="-285750" algn="l" eaLnBrk="1" latin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1" lang="en-US" altLang="ko-KR" sz="200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48163" name="Rectangle 261"/>
          <p:cNvSpPr>
            <a:spLocks noChangeArrowheads="1"/>
          </p:cNvSpPr>
          <p:nvPr/>
        </p:nvSpPr>
        <p:spPr bwMode="auto">
          <a:xfrm>
            <a:off x="1187450" y="4475163"/>
            <a:ext cx="38163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(1,1,1), (1,1,2), (1,1,3), (1,1,4)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6CBC5FCF-2E93-4581-AE36-78B5C43DBF9E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25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Variables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A pre-assigned cell reduces the cases to be considered</a:t>
            </a:r>
          </a:p>
          <a:p>
            <a:pPr lvl="1" eaLnBrk="1" hangingPunct="1"/>
            <a:r>
              <a:rPr lang="en-US" altLang="ko-KR" sz="2000"/>
              <a:t>Because the cell has a fixed number</a:t>
            </a:r>
          </a:p>
          <a:p>
            <a:pPr lvl="1" eaLnBrk="1" hangingPunct="1"/>
            <a:r>
              <a:rPr lang="en-US" altLang="ko-KR" sz="2000"/>
              <a:t>The pre-assigned cell does not need a variable at all</a:t>
            </a:r>
          </a:p>
          <a:p>
            <a:pPr lvl="1" eaLnBrk="1" hangingPunct="1"/>
            <a:r>
              <a:rPr lang="en-US" altLang="ko-KR" sz="2000"/>
              <a:t>It affects other cells located at the same row, or column, or block.</a:t>
            </a:r>
          </a:p>
          <a:p>
            <a:pPr lvl="4" eaLnBrk="1" hangingPunct="1"/>
            <a:endParaRPr lang="en-US" altLang="ko-KR" sz="1600"/>
          </a:p>
          <a:p>
            <a:pPr eaLnBrk="1" hangingPunct="1"/>
            <a:r>
              <a:rPr lang="en-US" altLang="ko-KR" sz="2400"/>
              <a:t>For example , consider the cell [1,1]</a:t>
            </a:r>
          </a:p>
          <a:p>
            <a:pPr lvl="1" eaLnBrk="1" hangingPunct="1"/>
            <a:r>
              <a:rPr lang="en-US" altLang="ko-KR" sz="2000"/>
              <a:t>The case [1,1]=1 is not allowed since [4,1]=1 are already assigned</a:t>
            </a:r>
          </a:p>
          <a:p>
            <a:pPr lvl="1" eaLnBrk="1" hangingPunct="1"/>
            <a:r>
              <a:rPr lang="en-US" altLang="ko-KR" sz="2000"/>
              <a:t>The case [1,1]=3 is not allowed since [1,4]=3 are already assigned</a:t>
            </a:r>
          </a:p>
          <a:p>
            <a:pPr lvl="1" eaLnBrk="1" hangingPunct="1"/>
            <a:r>
              <a:rPr lang="en-US" altLang="ko-KR" sz="2000"/>
              <a:t>The case [1,1]=4 is not allowed since [1,3]=4 are already assigned</a:t>
            </a:r>
          </a:p>
          <a:p>
            <a:pPr lvl="1" eaLnBrk="1" hangingPunct="1"/>
            <a:r>
              <a:rPr lang="en-US" altLang="ko-KR" sz="2000"/>
              <a:t>Thus, the only case to be cosidered is [1,1]=2</a:t>
            </a:r>
          </a:p>
        </p:txBody>
      </p:sp>
      <p:graphicFrame>
        <p:nvGraphicFramePr>
          <p:cNvPr id="2536452" name="Group 4"/>
          <p:cNvGraphicFramePr>
            <a:graphicFrameLocks noGrp="1"/>
          </p:cNvGraphicFramePr>
          <p:nvPr/>
        </p:nvGraphicFramePr>
        <p:xfrm>
          <a:off x="5867400" y="5245100"/>
          <a:ext cx="1368425" cy="1352551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84" name="AutoShape 31"/>
          <p:cNvSpPr>
            <a:spLocks noChangeArrowheads="1"/>
          </p:cNvSpPr>
          <p:nvPr/>
        </p:nvSpPr>
        <p:spPr bwMode="auto">
          <a:xfrm flipH="1">
            <a:off x="5148263" y="5267325"/>
            <a:ext cx="431800" cy="307975"/>
          </a:xfrm>
          <a:prstGeom prst="rightArrow">
            <a:avLst>
              <a:gd name="adj1" fmla="val 50000"/>
              <a:gd name="adj2" fmla="val 35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Rectangle 32"/>
          <p:cNvSpPr>
            <a:spLocks noChangeArrowheads="1"/>
          </p:cNvSpPr>
          <p:nvPr/>
        </p:nvSpPr>
        <p:spPr bwMode="auto">
          <a:xfrm>
            <a:off x="4067175" y="5194300"/>
            <a:ext cx="12239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(1,1,2)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17BEE0B7-FB89-48FC-B5C4-A22029D4CB92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26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0CBCB5E3-E5D9-4DA8-BEC7-3833C7D31A47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27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Variables</a:t>
            </a:r>
          </a:p>
        </p:txBody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Let </a:t>
            </a:r>
            <a:r>
              <a:rPr lang="en-US" altLang="ko-KR" sz="2400" i="1"/>
              <a:t>V</a:t>
            </a:r>
            <a:r>
              <a:rPr lang="en-US" altLang="ko-KR" sz="2400"/>
              <a:t>  be a set of variables</a:t>
            </a:r>
          </a:p>
        </p:txBody>
      </p:sp>
      <p:graphicFrame>
        <p:nvGraphicFramePr>
          <p:cNvPr id="10242" name="Object 32"/>
          <p:cNvGraphicFramePr>
            <a:graphicFrameLocks noChangeAspect="1"/>
          </p:cNvGraphicFramePr>
          <p:nvPr/>
        </p:nvGraphicFramePr>
        <p:xfrm>
          <a:off x="700088" y="3001963"/>
          <a:ext cx="79375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3" imgW="4483080" imgH="203040" progId="Equation.3">
                  <p:embed/>
                </p:oleObj>
              </mc:Choice>
              <mc:Fallback>
                <p:oleObj name="Equation" r:id="rId3" imgW="4483080" imgH="203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001963"/>
                        <a:ext cx="79375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3"/>
          <p:cNvGraphicFramePr>
            <a:graphicFrameLocks noChangeAspect="1"/>
          </p:cNvGraphicFramePr>
          <p:nvPr/>
        </p:nvGraphicFramePr>
        <p:xfrm>
          <a:off x="684213" y="3589338"/>
          <a:ext cx="45735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5" imgW="2577960" imgH="228600" progId="Equation.3">
                  <p:embed/>
                </p:oleObj>
              </mc:Choice>
              <mc:Fallback>
                <p:oleObj name="Equation" r:id="rId5" imgW="257796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89338"/>
                        <a:ext cx="4573587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4"/>
          <p:cNvGraphicFramePr>
            <a:graphicFrameLocks noChangeAspect="1"/>
          </p:cNvGraphicFramePr>
          <p:nvPr/>
        </p:nvGraphicFramePr>
        <p:xfrm>
          <a:off x="687388" y="4157663"/>
          <a:ext cx="44942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7" imgW="2539800" imgH="228600" progId="Equation.3">
                  <p:embed/>
                </p:oleObj>
              </mc:Choice>
              <mc:Fallback>
                <p:oleObj name="Equation" r:id="rId7" imgW="25398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157663"/>
                        <a:ext cx="4494212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5"/>
          <p:cNvGraphicFramePr>
            <a:graphicFrameLocks noChangeAspect="1"/>
          </p:cNvGraphicFramePr>
          <p:nvPr/>
        </p:nvGraphicFramePr>
        <p:xfrm>
          <a:off x="708025" y="4733925"/>
          <a:ext cx="80740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9" imgW="4572000" imgH="241200" progId="Equation.3">
                  <p:embed/>
                </p:oleObj>
              </mc:Choice>
              <mc:Fallback>
                <p:oleObj name="Equation" r:id="rId9" imgW="4572000" imgH="241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733925"/>
                        <a:ext cx="80740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6"/>
          <p:cNvGraphicFramePr>
            <a:graphicFrameLocks noChangeAspect="1"/>
          </p:cNvGraphicFramePr>
          <p:nvPr/>
        </p:nvGraphicFramePr>
        <p:xfrm>
          <a:off x="730250" y="2212975"/>
          <a:ext cx="78025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11" imgW="3784320" imgH="241200" progId="Equation.3">
                  <p:embed/>
                </p:oleObj>
              </mc:Choice>
              <mc:Fallback>
                <p:oleObj name="Equation" r:id="rId11" imgW="378432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212975"/>
                        <a:ext cx="7802563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E2E478E4-3526-48D2-9869-910663D8204D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28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graphicFrame>
        <p:nvGraphicFramePr>
          <p:cNvPr id="2534493" name="Group 93"/>
          <p:cNvGraphicFramePr>
            <a:graphicFrameLocks noGrp="1"/>
          </p:cNvGraphicFramePr>
          <p:nvPr/>
        </p:nvGraphicFramePr>
        <p:xfrm>
          <a:off x="3203575" y="1628775"/>
          <a:ext cx="3600450" cy="3816351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5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(1,1,2)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(2,1,3)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(3,3,3)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66" name="Object 96"/>
          <p:cNvGraphicFramePr>
            <a:graphicFrameLocks noChangeAspect="1"/>
          </p:cNvGraphicFramePr>
          <p:nvPr/>
        </p:nvGraphicFramePr>
        <p:xfrm>
          <a:off x="827088" y="3068638"/>
          <a:ext cx="11890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" imgW="266400" imgH="177480" progId="Equation.3">
                  <p:embed/>
                </p:oleObj>
              </mc:Choice>
              <mc:Fallback>
                <p:oleObj name="Equation" r:id="rId3" imgW="266400" imgH="17748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68638"/>
                        <a:ext cx="11890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AutoShape 97"/>
          <p:cNvSpPr>
            <a:spLocks/>
          </p:cNvSpPr>
          <p:nvPr/>
        </p:nvSpPr>
        <p:spPr bwMode="auto">
          <a:xfrm>
            <a:off x="2268538" y="1628775"/>
            <a:ext cx="503237" cy="3816350"/>
          </a:xfrm>
          <a:prstGeom prst="leftBrace">
            <a:avLst>
              <a:gd name="adj1" fmla="val 631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AutoShape 99"/>
          <p:cNvSpPr>
            <a:spLocks/>
          </p:cNvSpPr>
          <p:nvPr/>
        </p:nvSpPr>
        <p:spPr bwMode="auto">
          <a:xfrm flipH="1">
            <a:off x="7237413" y="1628775"/>
            <a:ext cx="503237" cy="3816350"/>
          </a:xfrm>
          <a:prstGeom prst="leftBrace">
            <a:avLst>
              <a:gd name="adj1" fmla="val 631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Rectangle 100"/>
          <p:cNvSpPr>
            <a:spLocks noChangeArrowheads="1"/>
          </p:cNvSpPr>
          <p:nvPr/>
        </p:nvSpPr>
        <p:spPr bwMode="auto">
          <a:xfrm>
            <a:off x="3203575" y="5949950"/>
            <a:ext cx="27368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1800">
                <a:latin typeface="Tahoma" pitchFamily="34" charset="0"/>
              </a:rPr>
              <a:t>these parts are excluded</a:t>
            </a:r>
          </a:p>
        </p:txBody>
      </p:sp>
      <p:sp>
        <p:nvSpPr>
          <p:cNvPr id="11299" name="Line 101"/>
          <p:cNvSpPr>
            <a:spLocks noChangeShapeType="1"/>
          </p:cNvSpPr>
          <p:nvPr/>
        </p:nvSpPr>
        <p:spPr bwMode="auto">
          <a:xfrm flipV="1">
            <a:off x="4570413" y="54451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57B933EE-AA9B-4CA0-A57F-C8182C30D7BD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29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Cell Rule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CNF</a:t>
            </a:r>
          </a:p>
        </p:txBody>
      </p:sp>
      <p:graphicFrame>
        <p:nvGraphicFramePr>
          <p:cNvPr id="2440225" name="Group 33"/>
          <p:cNvGraphicFramePr>
            <a:graphicFrameLocks noGrp="1"/>
          </p:cNvGraphicFramePr>
          <p:nvPr/>
        </p:nvGraphicFramePr>
        <p:xfrm>
          <a:off x="971550" y="1485900"/>
          <a:ext cx="280988" cy="830263"/>
        </p:xfrm>
        <a:graphic>
          <a:graphicData uri="http://schemas.openxmlformats.org/drawingml/2006/table">
            <a:tbl>
              <a:tblPr/>
              <a:tblGrid>
                <a:gridCol w="28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04" name="AutoShape 25"/>
          <p:cNvSpPr>
            <a:spLocks noChangeArrowheads="1"/>
          </p:cNvSpPr>
          <p:nvPr/>
        </p:nvSpPr>
        <p:spPr bwMode="auto">
          <a:xfrm>
            <a:off x="1474788" y="1412875"/>
            <a:ext cx="4321175" cy="503238"/>
          </a:xfrm>
          <a:prstGeom prst="wedgeRoundRectCallout">
            <a:avLst>
              <a:gd name="adj1" fmla="val -56574"/>
              <a:gd name="adj2" fmla="val -162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A number appears once in each </a:t>
            </a:r>
            <a:r>
              <a:rPr lang="en-US" altLang="ko-KR" sz="1800" b="1">
                <a:latin typeface="Tahoma" pitchFamily="34" charset="0"/>
              </a:rPr>
              <a:t>cell</a:t>
            </a:r>
          </a:p>
        </p:txBody>
      </p:sp>
      <p:sp>
        <p:nvSpPr>
          <p:cNvPr id="12305" name="Rectangle 27"/>
          <p:cNvSpPr>
            <a:spLocks noChangeArrowheads="1"/>
          </p:cNvSpPr>
          <p:nvPr/>
        </p:nvSpPr>
        <p:spPr bwMode="auto">
          <a:xfrm>
            <a:off x="1258888" y="2709863"/>
            <a:ext cx="50403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There is </a:t>
            </a:r>
            <a:r>
              <a:rPr lang="en-US" altLang="ko-KR" sz="2000" b="1">
                <a:latin typeface="Tahoma" pitchFamily="34" charset="0"/>
              </a:rPr>
              <a:t>at least</a:t>
            </a:r>
            <a:r>
              <a:rPr lang="en-US" altLang="ko-KR" sz="2000">
                <a:latin typeface="Tahoma" pitchFamily="34" charset="0"/>
              </a:rPr>
              <a:t> one number in each cell</a:t>
            </a:r>
          </a:p>
        </p:txBody>
      </p:sp>
      <p:graphicFrame>
        <p:nvGraphicFramePr>
          <p:cNvPr id="12290" name="Object 28"/>
          <p:cNvGraphicFramePr>
            <a:graphicFrameLocks noChangeAspect="1"/>
          </p:cNvGraphicFramePr>
          <p:nvPr/>
        </p:nvGraphicFramePr>
        <p:xfrm>
          <a:off x="1755775" y="3327400"/>
          <a:ext cx="54213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3" imgW="2628720" imgH="241200" progId="Equation.3">
                  <p:embed/>
                </p:oleObj>
              </mc:Choice>
              <mc:Fallback>
                <p:oleObj name="Equation" r:id="rId3" imgW="262872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3327400"/>
                        <a:ext cx="542131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29"/>
          <p:cNvSpPr>
            <a:spLocks noChangeArrowheads="1"/>
          </p:cNvSpPr>
          <p:nvPr/>
        </p:nvSpPr>
        <p:spPr bwMode="auto">
          <a:xfrm>
            <a:off x="6227763" y="2709863"/>
            <a:ext cx="1871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(definedness)</a:t>
            </a:r>
          </a:p>
        </p:txBody>
      </p:sp>
      <p:sp>
        <p:nvSpPr>
          <p:cNvPr id="12307" name="Rectangle 30"/>
          <p:cNvSpPr>
            <a:spLocks noChangeArrowheads="1"/>
          </p:cNvSpPr>
          <p:nvPr/>
        </p:nvSpPr>
        <p:spPr bwMode="auto">
          <a:xfrm>
            <a:off x="1258888" y="4294188"/>
            <a:ext cx="50403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There is </a:t>
            </a:r>
            <a:r>
              <a:rPr lang="en-US" altLang="ko-KR" sz="2000" b="1">
                <a:latin typeface="Tahoma" pitchFamily="34" charset="0"/>
              </a:rPr>
              <a:t>at most</a:t>
            </a:r>
            <a:r>
              <a:rPr lang="en-US" altLang="ko-KR" sz="2000">
                <a:latin typeface="Tahoma" pitchFamily="34" charset="0"/>
              </a:rPr>
              <a:t> one number in each cell</a:t>
            </a:r>
          </a:p>
        </p:txBody>
      </p:sp>
      <p:sp>
        <p:nvSpPr>
          <p:cNvPr id="12308" name="Rectangle 31"/>
          <p:cNvSpPr>
            <a:spLocks noChangeArrowheads="1"/>
          </p:cNvSpPr>
          <p:nvPr/>
        </p:nvSpPr>
        <p:spPr bwMode="auto">
          <a:xfrm>
            <a:off x="6227763" y="4256088"/>
            <a:ext cx="1871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(uniqueness)</a:t>
            </a:r>
          </a:p>
        </p:txBody>
      </p:sp>
      <p:graphicFrame>
        <p:nvGraphicFramePr>
          <p:cNvPr id="12291" name="Object 32"/>
          <p:cNvGraphicFramePr>
            <a:graphicFrameLocks noChangeAspect="1"/>
          </p:cNvGraphicFramePr>
          <p:nvPr/>
        </p:nvGraphicFramePr>
        <p:xfrm>
          <a:off x="1331913" y="4938713"/>
          <a:ext cx="70596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5" imgW="3492360" imgH="533160" progId="Equation.3">
                  <p:embed/>
                </p:oleObj>
              </mc:Choice>
              <mc:Fallback>
                <p:oleObj name="Equation" r:id="rId5" imgW="3492360" imgH="533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38713"/>
                        <a:ext cx="705961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830EEB39-BFAD-4120-BB4B-75EDF55069EA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Agenda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/>
              <a:t>Introduction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Background and Previous Encodings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Optimized Encoding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Experimental Results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Conclusions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909160FD-51FB-4AC4-ADAE-ED51B2E1E091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30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graphicFrame>
        <p:nvGraphicFramePr>
          <p:cNvPr id="2542595" name="Group 3"/>
          <p:cNvGraphicFramePr>
            <a:graphicFrameLocks noGrp="1"/>
          </p:cNvGraphicFramePr>
          <p:nvPr/>
        </p:nvGraphicFramePr>
        <p:xfrm>
          <a:off x="539750" y="1917700"/>
          <a:ext cx="2952750" cy="3311525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(1,1,2)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(2,1,3)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(3,3,3)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14" name="Object 30"/>
          <p:cNvGraphicFramePr>
            <a:graphicFrameLocks noChangeAspect="1"/>
          </p:cNvGraphicFramePr>
          <p:nvPr/>
        </p:nvGraphicFramePr>
        <p:xfrm>
          <a:off x="4056063" y="1989138"/>
          <a:ext cx="10207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" imgW="495000" imgH="228600" progId="Equation.3">
                  <p:embed/>
                </p:oleObj>
              </mc:Choice>
              <mc:Fallback>
                <p:oleObj name="Equation" r:id="rId3" imgW="4950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1989138"/>
                        <a:ext cx="102076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Text Box 31"/>
          <p:cNvSpPr txBox="1">
            <a:spLocks noChangeArrowheads="1"/>
          </p:cNvSpPr>
          <p:nvPr/>
        </p:nvSpPr>
        <p:spPr bwMode="auto">
          <a:xfrm>
            <a:off x="5573713" y="15446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endParaRPr lang="en-US"/>
          </a:p>
        </p:txBody>
      </p:sp>
      <p:sp>
        <p:nvSpPr>
          <p:cNvPr id="13346" name="Text Box 32"/>
          <p:cNvSpPr txBox="1">
            <a:spLocks noChangeArrowheads="1"/>
          </p:cNvSpPr>
          <p:nvPr/>
        </p:nvSpPr>
        <p:spPr bwMode="auto">
          <a:xfrm>
            <a:off x="5378450" y="981075"/>
            <a:ext cx="24638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/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{(1,1,2)}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{(1,2,1)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(1,2,2)}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{(2,1,2)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(2,1,3)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(2,1,4)}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{(2,2,1)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(2,2,2)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(2,2,4)}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{(4,3,2)}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{(4,4,2)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(4,4,4)}</a:t>
            </a:r>
          </a:p>
        </p:txBody>
      </p:sp>
      <p:graphicFrame>
        <p:nvGraphicFramePr>
          <p:cNvPr id="13315" name="Object 33"/>
          <p:cNvGraphicFramePr>
            <a:graphicFrameLocks noChangeAspect="1"/>
          </p:cNvGraphicFramePr>
          <p:nvPr/>
        </p:nvGraphicFramePr>
        <p:xfrm>
          <a:off x="4041775" y="4724400"/>
          <a:ext cx="10223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4724400"/>
                        <a:ext cx="10223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Text Box 34"/>
          <p:cNvSpPr txBox="1">
            <a:spLocks noChangeArrowheads="1"/>
          </p:cNvSpPr>
          <p:nvPr/>
        </p:nvSpPr>
        <p:spPr bwMode="auto">
          <a:xfrm>
            <a:off x="5378450" y="3860800"/>
            <a:ext cx="2017713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/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(1,2,1)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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(1,2,2)}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(2,1,3)}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(2,1,4)}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(2,1,3)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(2,1,4)}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(4,4,4)}</a:t>
            </a:r>
          </a:p>
        </p:txBody>
      </p:sp>
      <p:sp>
        <p:nvSpPr>
          <p:cNvPr id="13348" name="AutoShape 35"/>
          <p:cNvSpPr>
            <a:spLocks/>
          </p:cNvSpPr>
          <p:nvPr/>
        </p:nvSpPr>
        <p:spPr bwMode="auto">
          <a:xfrm>
            <a:off x="5162550" y="1052513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AutoShape 36"/>
          <p:cNvSpPr>
            <a:spLocks/>
          </p:cNvSpPr>
          <p:nvPr/>
        </p:nvSpPr>
        <p:spPr bwMode="auto">
          <a:xfrm flipH="1">
            <a:off x="7812088" y="1052513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AutoShape 37"/>
          <p:cNvSpPr>
            <a:spLocks/>
          </p:cNvSpPr>
          <p:nvPr/>
        </p:nvSpPr>
        <p:spPr bwMode="auto">
          <a:xfrm>
            <a:off x="5162550" y="3787775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AutoShape 38"/>
          <p:cNvSpPr>
            <a:spLocks/>
          </p:cNvSpPr>
          <p:nvPr/>
        </p:nvSpPr>
        <p:spPr bwMode="auto">
          <a:xfrm flipH="1">
            <a:off x="7826375" y="3787775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A6B8DAE9-0574-4447-8AAE-349E84A67519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31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Row Rule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CNF</a:t>
            </a:r>
          </a:p>
        </p:txBody>
      </p:sp>
      <p:sp>
        <p:nvSpPr>
          <p:cNvPr id="14342" name="Rectangle 1391"/>
          <p:cNvSpPr>
            <a:spLocks noChangeArrowheads="1"/>
          </p:cNvSpPr>
          <p:nvPr/>
        </p:nvSpPr>
        <p:spPr bwMode="auto">
          <a:xfrm>
            <a:off x="1116013" y="2717800"/>
            <a:ext cx="50403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least</a:t>
            </a:r>
            <a:r>
              <a:rPr lang="en-US" altLang="ko-KR" sz="2000">
                <a:latin typeface="Tahoma" pitchFamily="34" charset="0"/>
              </a:rPr>
              <a:t> in each row</a:t>
            </a:r>
          </a:p>
        </p:txBody>
      </p:sp>
      <p:sp>
        <p:nvSpPr>
          <p:cNvPr id="14343" name="Rectangle 1394"/>
          <p:cNvSpPr>
            <a:spLocks noChangeArrowheads="1"/>
          </p:cNvSpPr>
          <p:nvPr/>
        </p:nvSpPr>
        <p:spPr bwMode="auto">
          <a:xfrm>
            <a:off x="6084888" y="2747963"/>
            <a:ext cx="1871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(definedness)</a:t>
            </a:r>
          </a:p>
        </p:txBody>
      </p:sp>
      <p:sp>
        <p:nvSpPr>
          <p:cNvPr id="14344" name="Rectangle 1395"/>
          <p:cNvSpPr>
            <a:spLocks noChangeArrowheads="1"/>
          </p:cNvSpPr>
          <p:nvPr/>
        </p:nvSpPr>
        <p:spPr bwMode="auto">
          <a:xfrm>
            <a:off x="1116013" y="4302125"/>
            <a:ext cx="52562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most</a:t>
            </a:r>
            <a:r>
              <a:rPr lang="en-US" altLang="ko-KR" sz="2000">
                <a:latin typeface="Tahoma" pitchFamily="34" charset="0"/>
              </a:rPr>
              <a:t> in each row</a:t>
            </a:r>
          </a:p>
        </p:txBody>
      </p:sp>
      <p:sp>
        <p:nvSpPr>
          <p:cNvPr id="14345" name="Rectangle 1396"/>
          <p:cNvSpPr>
            <a:spLocks noChangeArrowheads="1"/>
          </p:cNvSpPr>
          <p:nvPr/>
        </p:nvSpPr>
        <p:spPr bwMode="auto">
          <a:xfrm>
            <a:off x="6084888" y="4332288"/>
            <a:ext cx="1871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(uniqueness)</a:t>
            </a:r>
          </a:p>
        </p:txBody>
      </p:sp>
      <p:graphicFrame>
        <p:nvGraphicFramePr>
          <p:cNvPr id="14338" name="Object 1401"/>
          <p:cNvGraphicFramePr>
            <a:graphicFrameLocks noChangeAspect="1"/>
          </p:cNvGraphicFramePr>
          <p:nvPr/>
        </p:nvGraphicFramePr>
        <p:xfrm>
          <a:off x="1619250" y="3327400"/>
          <a:ext cx="51387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" imgW="2641320" imgH="241200" progId="Equation.3">
                  <p:embed/>
                </p:oleObj>
              </mc:Choice>
              <mc:Fallback>
                <p:oleObj name="Equation" r:id="rId3" imgW="2641320" imgH="241200" progId="Equation.3">
                  <p:embed/>
                  <p:pic>
                    <p:nvPicPr>
                      <p:cNvPr id="0" name="Object 1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27400"/>
                        <a:ext cx="51387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403"/>
          <p:cNvGraphicFramePr>
            <a:graphicFrameLocks noChangeAspect="1"/>
          </p:cNvGraphicFramePr>
          <p:nvPr/>
        </p:nvGraphicFramePr>
        <p:xfrm>
          <a:off x="1619250" y="4883150"/>
          <a:ext cx="71294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5" imgW="3593880" imgH="533160" progId="Equation.3">
                  <p:embed/>
                </p:oleObj>
              </mc:Choice>
              <mc:Fallback>
                <p:oleObj name="Equation" r:id="rId5" imgW="3593880" imgH="533160" progId="Equation.3">
                  <p:embed/>
                  <p:pic>
                    <p:nvPicPr>
                      <p:cNvPr id="0" name="Object 1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83150"/>
                        <a:ext cx="71294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740" name="Group 1468"/>
          <p:cNvGraphicFramePr>
            <a:graphicFrameLocks noGrp="1"/>
          </p:cNvGraphicFramePr>
          <p:nvPr/>
        </p:nvGraphicFramePr>
        <p:xfrm>
          <a:off x="973138" y="1555750"/>
          <a:ext cx="2519362" cy="552450"/>
        </p:xfrm>
        <a:graphic>
          <a:graphicData uri="http://schemas.openxmlformats.org/drawingml/2006/table">
            <a:tbl>
              <a:tblPr/>
              <a:tblGrid>
                <a:gridCol w="28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78" name="AutoShape 1428"/>
          <p:cNvSpPr>
            <a:spLocks noChangeArrowheads="1"/>
          </p:cNvSpPr>
          <p:nvPr/>
        </p:nvSpPr>
        <p:spPr bwMode="auto">
          <a:xfrm>
            <a:off x="3635375" y="1484313"/>
            <a:ext cx="4752975" cy="503237"/>
          </a:xfrm>
          <a:prstGeom prst="wedgeRoundRectCallout">
            <a:avLst>
              <a:gd name="adj1" fmla="val -55977"/>
              <a:gd name="adj2" fmla="val -162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A number appears once in each </a:t>
            </a:r>
            <a:r>
              <a:rPr lang="en-US" altLang="ko-KR" sz="1800" b="1">
                <a:latin typeface="Tahoma" pitchFamily="34" charset="0"/>
              </a:rPr>
              <a:t>row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FCD8F0DE-E5A3-4832-8DF0-499CC31E35E8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32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graphicFrame>
        <p:nvGraphicFramePr>
          <p:cNvPr id="2541571" name="Group 3"/>
          <p:cNvGraphicFramePr>
            <a:graphicFrameLocks noGrp="1"/>
          </p:cNvGraphicFramePr>
          <p:nvPr/>
        </p:nvGraphicFramePr>
        <p:xfrm>
          <a:off x="539750" y="1917700"/>
          <a:ext cx="2952750" cy="3311525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(1,1,2)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(2,1,3)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(3,3,3)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362" name="Object 30"/>
          <p:cNvGraphicFramePr>
            <a:graphicFrameLocks noChangeAspect="1"/>
          </p:cNvGraphicFramePr>
          <p:nvPr/>
        </p:nvGraphicFramePr>
        <p:xfrm>
          <a:off x="3997325" y="1989138"/>
          <a:ext cx="10715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3" imgW="520560" imgH="228600" progId="Equation.3">
                  <p:embed/>
                </p:oleObj>
              </mc:Choice>
              <mc:Fallback>
                <p:oleObj name="Equation" r:id="rId3" imgW="52056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1989138"/>
                        <a:ext cx="107156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Text Box 31"/>
          <p:cNvSpPr txBox="1">
            <a:spLocks noChangeArrowheads="1"/>
          </p:cNvSpPr>
          <p:nvPr/>
        </p:nvSpPr>
        <p:spPr bwMode="auto">
          <a:xfrm>
            <a:off x="5573713" y="15446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endParaRPr lang="en-US"/>
          </a:p>
        </p:txBody>
      </p:sp>
      <p:sp>
        <p:nvSpPr>
          <p:cNvPr id="15394" name="Text Box 32"/>
          <p:cNvSpPr txBox="1">
            <a:spLocks noChangeArrowheads="1"/>
          </p:cNvSpPr>
          <p:nvPr/>
        </p:nvSpPr>
        <p:spPr bwMode="auto">
          <a:xfrm>
            <a:off x="5378450" y="981075"/>
            <a:ext cx="3198813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/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{(1,2,1)}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{(1,1,2)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(1,2,2)}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{(2,2,1)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(2,3,1)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(2,4,1)}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{(2,1,2)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(2,2,2)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(2,3,2)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(2,4,2)}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{(4,3,2)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{(4,4,4)}</a:t>
            </a:r>
          </a:p>
        </p:txBody>
      </p:sp>
      <p:graphicFrame>
        <p:nvGraphicFramePr>
          <p:cNvPr id="15363" name="Object 33"/>
          <p:cNvGraphicFramePr>
            <a:graphicFrameLocks noChangeAspect="1"/>
          </p:cNvGraphicFramePr>
          <p:nvPr/>
        </p:nvGraphicFramePr>
        <p:xfrm>
          <a:off x="3995738" y="4724400"/>
          <a:ext cx="1049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5" imgW="507960" imgH="228600" progId="Equation.3">
                  <p:embed/>
                </p:oleObj>
              </mc:Choice>
              <mc:Fallback>
                <p:oleObj name="Equation" r:id="rId5" imgW="50796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24400"/>
                        <a:ext cx="1049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5378450" y="3860800"/>
            <a:ext cx="2017713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/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(1,1,2)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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(1,2,2)}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(2,2,1)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(2,3,1)}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(2,2,1)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(2,4,1)}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(2,3,1)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(2,4,1)}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(4,3,2)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(4,4,2)}</a:t>
            </a:r>
          </a:p>
        </p:txBody>
      </p:sp>
      <p:sp>
        <p:nvSpPr>
          <p:cNvPr id="15396" name="AutoShape 35"/>
          <p:cNvSpPr>
            <a:spLocks/>
          </p:cNvSpPr>
          <p:nvPr/>
        </p:nvSpPr>
        <p:spPr bwMode="auto">
          <a:xfrm>
            <a:off x="5162550" y="1052513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AutoShape 36"/>
          <p:cNvSpPr>
            <a:spLocks/>
          </p:cNvSpPr>
          <p:nvPr/>
        </p:nvSpPr>
        <p:spPr bwMode="auto">
          <a:xfrm flipH="1">
            <a:off x="8547100" y="1052513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AutoShape 37"/>
          <p:cNvSpPr>
            <a:spLocks/>
          </p:cNvSpPr>
          <p:nvPr/>
        </p:nvSpPr>
        <p:spPr bwMode="auto">
          <a:xfrm>
            <a:off x="5162550" y="3787775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AutoShape 38"/>
          <p:cNvSpPr>
            <a:spLocks/>
          </p:cNvSpPr>
          <p:nvPr/>
        </p:nvSpPr>
        <p:spPr bwMode="auto">
          <a:xfrm flipH="1">
            <a:off x="7826375" y="3787775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A40F6881-87E8-4A27-98F7-F8D86D949333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33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Column Rule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CNF</a:t>
            </a:r>
          </a:p>
        </p:txBody>
      </p:sp>
      <p:sp>
        <p:nvSpPr>
          <p:cNvPr id="16390" name="Rectangle 25"/>
          <p:cNvSpPr>
            <a:spLocks noChangeArrowheads="1"/>
          </p:cNvSpPr>
          <p:nvPr/>
        </p:nvSpPr>
        <p:spPr bwMode="auto">
          <a:xfrm>
            <a:off x="1441450" y="2603500"/>
            <a:ext cx="5543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least</a:t>
            </a:r>
            <a:r>
              <a:rPr lang="en-US" altLang="ko-KR" sz="2000">
                <a:latin typeface="Tahoma" pitchFamily="34" charset="0"/>
              </a:rPr>
              <a:t> in each column</a:t>
            </a:r>
          </a:p>
        </p:txBody>
      </p:sp>
      <p:sp>
        <p:nvSpPr>
          <p:cNvPr id="16391" name="Rectangle 26"/>
          <p:cNvSpPr>
            <a:spLocks noChangeArrowheads="1"/>
          </p:cNvSpPr>
          <p:nvPr/>
        </p:nvSpPr>
        <p:spPr bwMode="auto">
          <a:xfrm>
            <a:off x="6769100" y="2603500"/>
            <a:ext cx="1871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(definedness)</a:t>
            </a:r>
          </a:p>
        </p:txBody>
      </p:sp>
      <p:sp>
        <p:nvSpPr>
          <p:cNvPr id="16392" name="Rectangle 27"/>
          <p:cNvSpPr>
            <a:spLocks noChangeArrowheads="1"/>
          </p:cNvSpPr>
          <p:nvPr/>
        </p:nvSpPr>
        <p:spPr bwMode="auto">
          <a:xfrm>
            <a:off x="1441450" y="4187825"/>
            <a:ext cx="5781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most</a:t>
            </a:r>
            <a:r>
              <a:rPr lang="en-US" altLang="ko-KR" sz="2000">
                <a:latin typeface="Tahoma" pitchFamily="34" charset="0"/>
              </a:rPr>
              <a:t> in each column</a:t>
            </a:r>
          </a:p>
        </p:txBody>
      </p:sp>
      <p:sp>
        <p:nvSpPr>
          <p:cNvPr id="16393" name="Rectangle 28"/>
          <p:cNvSpPr>
            <a:spLocks noChangeArrowheads="1"/>
          </p:cNvSpPr>
          <p:nvPr/>
        </p:nvSpPr>
        <p:spPr bwMode="auto">
          <a:xfrm>
            <a:off x="6769100" y="4187825"/>
            <a:ext cx="1871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(uniqueness)</a:t>
            </a:r>
          </a:p>
        </p:txBody>
      </p:sp>
      <p:sp>
        <p:nvSpPr>
          <p:cNvPr id="16394" name="Rectangle 30"/>
          <p:cNvSpPr>
            <a:spLocks noChangeArrowheads="1"/>
          </p:cNvSpPr>
          <p:nvPr/>
        </p:nvSpPr>
        <p:spPr bwMode="auto">
          <a:xfrm>
            <a:off x="-34925" y="3694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6" name="Object 79"/>
          <p:cNvGraphicFramePr>
            <a:graphicFrameLocks noChangeAspect="1"/>
          </p:cNvGraphicFramePr>
          <p:nvPr/>
        </p:nvGraphicFramePr>
        <p:xfrm>
          <a:off x="1931988" y="3228975"/>
          <a:ext cx="50958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3" imgW="2590560" imgH="241200" progId="Equation.3">
                  <p:embed/>
                </p:oleObj>
              </mc:Choice>
              <mc:Fallback>
                <p:oleObj name="Equation" r:id="rId3" imgW="2590560" imgH="2412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3228975"/>
                        <a:ext cx="509587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81"/>
          <p:cNvGraphicFramePr>
            <a:graphicFrameLocks noChangeAspect="1"/>
          </p:cNvGraphicFramePr>
          <p:nvPr/>
        </p:nvGraphicFramePr>
        <p:xfrm>
          <a:off x="1912938" y="4732338"/>
          <a:ext cx="70881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5" imgW="3466800" imgH="533160" progId="Equation.3">
                  <p:embed/>
                </p:oleObj>
              </mc:Choice>
              <mc:Fallback>
                <p:oleObj name="Equation" r:id="rId5" imgW="3466800" imgH="53316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732338"/>
                        <a:ext cx="708818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1342" name="Group 126"/>
          <p:cNvGraphicFramePr>
            <a:graphicFrameLocks noGrp="1"/>
          </p:cNvGraphicFramePr>
          <p:nvPr/>
        </p:nvGraphicFramePr>
        <p:xfrm>
          <a:off x="612775" y="1414463"/>
          <a:ext cx="561975" cy="2489201"/>
        </p:xfrm>
        <a:graphic>
          <a:graphicData uri="http://schemas.openxmlformats.org/drawingml/2006/table">
            <a:tbl>
              <a:tblPr/>
              <a:tblGrid>
                <a:gridCol w="280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27" name="AutoShape 106"/>
          <p:cNvSpPr>
            <a:spLocks noChangeArrowheads="1"/>
          </p:cNvSpPr>
          <p:nvPr/>
        </p:nvSpPr>
        <p:spPr bwMode="auto">
          <a:xfrm>
            <a:off x="1330325" y="1412875"/>
            <a:ext cx="4681538" cy="503238"/>
          </a:xfrm>
          <a:prstGeom prst="wedgeRoundRectCallout">
            <a:avLst>
              <a:gd name="adj1" fmla="val -56069"/>
              <a:gd name="adj2" fmla="val -162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A number appears once in each </a:t>
            </a:r>
            <a:r>
              <a:rPr lang="en-US" altLang="ko-KR" sz="1800" b="1">
                <a:latin typeface="Tahoma" pitchFamily="34" charset="0"/>
              </a:rPr>
              <a:t>column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0043BC88-6A19-4DFB-B40D-4D25A20DD7CD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34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graphicFrame>
        <p:nvGraphicFramePr>
          <p:cNvPr id="2543619" name="Group 3"/>
          <p:cNvGraphicFramePr>
            <a:graphicFrameLocks noGrp="1"/>
          </p:cNvGraphicFramePr>
          <p:nvPr/>
        </p:nvGraphicFramePr>
        <p:xfrm>
          <a:off x="539750" y="1917700"/>
          <a:ext cx="2952750" cy="3311525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(1,1,2)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(2,1,3)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(3,3,3)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410" name="Object 30"/>
          <p:cNvGraphicFramePr>
            <a:graphicFrameLocks noChangeAspect="1"/>
          </p:cNvGraphicFramePr>
          <p:nvPr/>
        </p:nvGraphicFramePr>
        <p:xfrm>
          <a:off x="4095750" y="1989138"/>
          <a:ext cx="9667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1989138"/>
                        <a:ext cx="9667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1" name="Text Box 31"/>
          <p:cNvSpPr txBox="1">
            <a:spLocks noChangeArrowheads="1"/>
          </p:cNvSpPr>
          <p:nvPr/>
        </p:nvSpPr>
        <p:spPr bwMode="auto">
          <a:xfrm>
            <a:off x="5573713" y="15446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endParaRPr lang="en-US"/>
          </a:p>
        </p:txBody>
      </p:sp>
      <p:sp>
        <p:nvSpPr>
          <p:cNvPr id="17442" name="Text Box 32"/>
          <p:cNvSpPr txBox="1">
            <a:spLocks noChangeArrowheads="1"/>
          </p:cNvSpPr>
          <p:nvPr/>
        </p:nvSpPr>
        <p:spPr bwMode="auto">
          <a:xfrm>
            <a:off x="5378450" y="982663"/>
            <a:ext cx="2463800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/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{(1,1,2)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(2,1,2)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(3,1,2)}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{(2,1,3)}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{(2,1,4)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(3,1,4)}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{(2,4,2)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(3,4,2)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{(3,4,4)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(4,4,4)}</a:t>
            </a:r>
          </a:p>
        </p:txBody>
      </p:sp>
      <p:graphicFrame>
        <p:nvGraphicFramePr>
          <p:cNvPr id="17411" name="Object 33"/>
          <p:cNvGraphicFramePr>
            <a:graphicFrameLocks noChangeAspect="1"/>
          </p:cNvGraphicFramePr>
          <p:nvPr/>
        </p:nvGraphicFramePr>
        <p:xfrm>
          <a:off x="4094163" y="4724400"/>
          <a:ext cx="9429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4724400"/>
                        <a:ext cx="9429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3" name="Text Box 34"/>
          <p:cNvSpPr txBox="1">
            <a:spLocks noChangeArrowheads="1"/>
          </p:cNvSpPr>
          <p:nvPr/>
        </p:nvSpPr>
        <p:spPr bwMode="auto">
          <a:xfrm>
            <a:off x="5378450" y="3860800"/>
            <a:ext cx="2017713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/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(1,1,2)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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(3,1,2)}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(3,1,2)}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(2,1,4)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(3,1,4)}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(3,4,4)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(4,4,4)}</a:t>
            </a:r>
          </a:p>
        </p:txBody>
      </p:sp>
      <p:sp>
        <p:nvSpPr>
          <p:cNvPr id="17444" name="AutoShape 35"/>
          <p:cNvSpPr>
            <a:spLocks/>
          </p:cNvSpPr>
          <p:nvPr/>
        </p:nvSpPr>
        <p:spPr bwMode="auto">
          <a:xfrm>
            <a:off x="5162550" y="1052513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AutoShape 36"/>
          <p:cNvSpPr>
            <a:spLocks/>
          </p:cNvSpPr>
          <p:nvPr/>
        </p:nvSpPr>
        <p:spPr bwMode="auto">
          <a:xfrm flipH="1">
            <a:off x="7812088" y="1052513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AutoShape 37"/>
          <p:cNvSpPr>
            <a:spLocks/>
          </p:cNvSpPr>
          <p:nvPr/>
        </p:nvSpPr>
        <p:spPr bwMode="auto">
          <a:xfrm>
            <a:off x="5162550" y="3787775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AutoShape 38"/>
          <p:cNvSpPr>
            <a:spLocks/>
          </p:cNvSpPr>
          <p:nvPr/>
        </p:nvSpPr>
        <p:spPr bwMode="auto">
          <a:xfrm flipH="1">
            <a:off x="7826375" y="3787775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95238BB3-3186-40B7-B7CC-10F908EE4FB6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35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Block Rule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CNF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611188" y="2424113"/>
            <a:ext cx="57594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least</a:t>
            </a:r>
            <a:r>
              <a:rPr lang="en-US" altLang="ko-KR" sz="2000">
                <a:latin typeface="Tahoma" pitchFamily="34" charset="0"/>
              </a:rPr>
              <a:t> in each block</a:t>
            </a: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5724525" y="2424113"/>
            <a:ext cx="1871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(definedness)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611188" y="3933825"/>
            <a:ext cx="57816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Each number appears </a:t>
            </a:r>
            <a:r>
              <a:rPr lang="en-US" altLang="ko-KR" sz="2000" b="1">
                <a:latin typeface="Tahoma" pitchFamily="34" charset="0"/>
              </a:rPr>
              <a:t>at most</a:t>
            </a:r>
            <a:r>
              <a:rPr lang="en-US" altLang="ko-KR" sz="2000">
                <a:latin typeface="Tahoma" pitchFamily="34" charset="0"/>
              </a:rPr>
              <a:t> in each block</a:t>
            </a:r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5724525" y="3933825"/>
            <a:ext cx="1871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Tahoma" pitchFamily="34" charset="0"/>
              </a:rPr>
              <a:t>(uniqueness)</a:t>
            </a:r>
          </a:p>
        </p:txBody>
      </p:sp>
      <p:sp>
        <p:nvSpPr>
          <p:cNvPr id="18442" name="Rectangle 7"/>
          <p:cNvSpPr>
            <a:spLocks noChangeArrowheads="1"/>
          </p:cNvSpPr>
          <p:nvPr/>
        </p:nvSpPr>
        <p:spPr bwMode="auto">
          <a:xfrm>
            <a:off x="-468313" y="369411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3" name="Rectangle 8"/>
          <p:cNvSpPr>
            <a:spLocks noChangeArrowheads="1"/>
          </p:cNvSpPr>
          <p:nvPr/>
        </p:nvSpPr>
        <p:spPr bwMode="auto">
          <a:xfrm>
            <a:off x="-468313" y="367982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4" name="Rectangle 32"/>
          <p:cNvSpPr>
            <a:spLocks noChangeArrowheads="1"/>
          </p:cNvSpPr>
          <p:nvPr/>
        </p:nvSpPr>
        <p:spPr bwMode="auto">
          <a:xfrm>
            <a:off x="-468313" y="369411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43365" name="Group 101"/>
          <p:cNvGraphicFramePr>
            <a:graphicFrameLocks noGrp="1"/>
          </p:cNvGraphicFramePr>
          <p:nvPr/>
        </p:nvGraphicFramePr>
        <p:xfrm>
          <a:off x="757238" y="1301750"/>
          <a:ext cx="1682750" cy="830263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434" name="Object 74"/>
          <p:cNvGraphicFramePr>
            <a:graphicFrameLocks noChangeAspect="1"/>
          </p:cNvGraphicFramePr>
          <p:nvPr/>
        </p:nvGraphicFramePr>
        <p:xfrm>
          <a:off x="973138" y="2855913"/>
          <a:ext cx="76311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3" imgW="4381200" imgH="533160" progId="Equation.3">
                  <p:embed/>
                </p:oleObj>
              </mc:Choice>
              <mc:Fallback>
                <p:oleObj name="Equation" r:id="rId3" imgW="4381200" imgH="53316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855913"/>
                        <a:ext cx="7631112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76"/>
          <p:cNvGraphicFramePr>
            <a:graphicFrameLocks noChangeAspect="1"/>
          </p:cNvGraphicFramePr>
          <p:nvPr/>
        </p:nvGraphicFramePr>
        <p:xfrm>
          <a:off x="958850" y="4365625"/>
          <a:ext cx="8150225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5" imgW="4724280" imgH="1269720" progId="Equation.3">
                  <p:embed/>
                </p:oleObj>
              </mc:Choice>
              <mc:Fallback>
                <p:oleObj name="Equation" r:id="rId5" imgW="4724280" imgH="126972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365625"/>
                        <a:ext cx="8150225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5" name="AutoShape 78"/>
          <p:cNvSpPr>
            <a:spLocks noChangeArrowheads="1"/>
          </p:cNvSpPr>
          <p:nvPr/>
        </p:nvSpPr>
        <p:spPr bwMode="auto">
          <a:xfrm>
            <a:off x="2627313" y="1268413"/>
            <a:ext cx="4465637" cy="503237"/>
          </a:xfrm>
          <a:prstGeom prst="wedgeRoundRectCallout">
            <a:avLst>
              <a:gd name="adj1" fmla="val -56361"/>
              <a:gd name="adj2" fmla="val -1624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A number appears once in each </a:t>
            </a:r>
            <a:r>
              <a:rPr lang="en-US" altLang="ko-KR" sz="1800" b="1">
                <a:latin typeface="Tahoma" pitchFamily="34" charset="0"/>
              </a:rPr>
              <a:t>block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6FF3A7CB-0CEA-495A-A734-765CE7595A3A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36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graphicFrame>
        <p:nvGraphicFramePr>
          <p:cNvPr id="2544643" name="Group 3"/>
          <p:cNvGraphicFramePr>
            <a:graphicFrameLocks noGrp="1"/>
          </p:cNvGraphicFramePr>
          <p:nvPr/>
        </p:nvGraphicFramePr>
        <p:xfrm>
          <a:off x="539750" y="1917700"/>
          <a:ext cx="2952750" cy="3311525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(1,1,2)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(1,2,2)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(2,1,3)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(2,4,2)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(3,1,4)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(3,2,4)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(3,3,3)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(3,4,4)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(4,3,2)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(4,4,4)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58" name="Object 30"/>
          <p:cNvGraphicFramePr>
            <a:graphicFrameLocks noChangeAspect="1"/>
          </p:cNvGraphicFramePr>
          <p:nvPr/>
        </p:nvGraphicFramePr>
        <p:xfrm>
          <a:off x="3914775" y="1989138"/>
          <a:ext cx="1254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3" imgW="609480" imgH="228600" progId="Equation.3">
                  <p:embed/>
                </p:oleObj>
              </mc:Choice>
              <mc:Fallback>
                <p:oleObj name="Equation" r:id="rId3" imgW="60948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1989138"/>
                        <a:ext cx="1254125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Text Box 31"/>
          <p:cNvSpPr txBox="1">
            <a:spLocks noChangeArrowheads="1"/>
          </p:cNvSpPr>
          <p:nvPr/>
        </p:nvSpPr>
        <p:spPr bwMode="auto">
          <a:xfrm>
            <a:off x="5573713" y="154463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endParaRPr lang="en-US"/>
          </a:p>
        </p:txBody>
      </p:sp>
      <p:sp>
        <p:nvSpPr>
          <p:cNvPr id="19490" name="Text Box 32"/>
          <p:cNvSpPr txBox="1">
            <a:spLocks noChangeArrowheads="1"/>
          </p:cNvSpPr>
          <p:nvPr/>
        </p:nvSpPr>
        <p:spPr bwMode="auto">
          <a:xfrm>
            <a:off x="5378450" y="982663"/>
            <a:ext cx="3198813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/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{(1,2,1)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(2,2,1)}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{(1,1,2)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(1,2,2)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(2,2,2)}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{(2,1,3)}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{(3,3,3)}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{(3,4,4)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(4,4,4)}</a:t>
            </a:r>
          </a:p>
        </p:txBody>
      </p:sp>
      <p:graphicFrame>
        <p:nvGraphicFramePr>
          <p:cNvPr id="19459" name="Object 33"/>
          <p:cNvGraphicFramePr>
            <a:graphicFrameLocks noChangeAspect="1"/>
          </p:cNvGraphicFramePr>
          <p:nvPr/>
        </p:nvGraphicFramePr>
        <p:xfrm>
          <a:off x="3911600" y="4724400"/>
          <a:ext cx="12319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724400"/>
                        <a:ext cx="12319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5378450" y="3860800"/>
            <a:ext cx="2017713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/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(1,2,1)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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(2,2,1)}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(1,2,2)}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(2,1,2)}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(1,1,2)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(2,2,2)}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………</a:t>
            </a:r>
          </a:p>
          <a:p>
            <a:pPr algn="l" eaLnBrk="1" latinLnBrk="1" hangingPunct="1">
              <a:spcBef>
                <a:spcPct val="20000"/>
              </a:spcBef>
            </a:pP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{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(3,4,4)</a:t>
            </a:r>
            <a:r>
              <a:rPr kumimoji="1" lang="en-US" altLang="ko-KR" sz="1600">
                <a:sym typeface="Symbol" pitchFamily="18" charset="2"/>
              </a:rPr>
              <a:t>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  <a:sym typeface="Symbol" pitchFamily="18" charset="2"/>
              </a:rPr>
              <a:t></a:t>
            </a:r>
            <a:r>
              <a:rPr kumimoji="1" lang="en-US" altLang="ko-KR" sz="1600">
                <a:latin typeface="Tahoma" pitchFamily="34" charset="0"/>
                <a:ea typeface="돋움" pitchFamily="50" charset="-127"/>
              </a:rPr>
              <a:t>(4,4,4)}</a:t>
            </a:r>
          </a:p>
        </p:txBody>
      </p:sp>
      <p:sp>
        <p:nvSpPr>
          <p:cNvPr id="19492" name="AutoShape 35"/>
          <p:cNvSpPr>
            <a:spLocks/>
          </p:cNvSpPr>
          <p:nvPr/>
        </p:nvSpPr>
        <p:spPr bwMode="auto">
          <a:xfrm>
            <a:off x="5162550" y="1052513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AutoShape 36"/>
          <p:cNvSpPr>
            <a:spLocks/>
          </p:cNvSpPr>
          <p:nvPr/>
        </p:nvSpPr>
        <p:spPr bwMode="auto">
          <a:xfrm flipH="1">
            <a:off x="8604250" y="1052513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AutoShape 37"/>
          <p:cNvSpPr>
            <a:spLocks/>
          </p:cNvSpPr>
          <p:nvPr/>
        </p:nvSpPr>
        <p:spPr bwMode="auto">
          <a:xfrm>
            <a:off x="5162550" y="3787775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AutoShape 38"/>
          <p:cNvSpPr>
            <a:spLocks/>
          </p:cNvSpPr>
          <p:nvPr/>
        </p:nvSpPr>
        <p:spPr bwMode="auto">
          <a:xfrm flipH="1">
            <a:off x="7826375" y="3787775"/>
            <a:ext cx="215900" cy="2305050"/>
          </a:xfrm>
          <a:prstGeom prst="leftBrace">
            <a:avLst>
              <a:gd name="adj1" fmla="val 8897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8ACC805A-D132-4886-93A7-496F16A53314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37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Optimized Encoding</a:t>
            </a:r>
          </a:p>
        </p:txBody>
      </p:sp>
      <p:graphicFrame>
        <p:nvGraphicFramePr>
          <p:cNvPr id="20482" name="Object 11"/>
          <p:cNvGraphicFramePr>
            <a:graphicFrameLocks noChangeAspect="1"/>
          </p:cNvGraphicFramePr>
          <p:nvPr/>
        </p:nvGraphicFramePr>
        <p:xfrm>
          <a:off x="817563" y="2179638"/>
          <a:ext cx="78311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3" imgW="4038480" imgH="228600" progId="Equation.3">
                  <p:embed/>
                </p:oleObj>
              </mc:Choice>
              <mc:Fallback>
                <p:oleObj name="Equation" r:id="rId3" imgW="40384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179638"/>
                        <a:ext cx="783113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395288" y="1555750"/>
            <a:ext cx="48244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The resulting CNF formula</a:t>
            </a:r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395288" y="3213100"/>
            <a:ext cx="8064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kumimoji="1" lang="en-US" altLang="ko-KR" sz="2400" i="1">
                <a:latin typeface="Tahoma" pitchFamily="34" charset="0"/>
                <a:ea typeface="돋움" pitchFamily="50" charset="-127"/>
                <a:sym typeface="Symbol" pitchFamily="18" charset="2"/>
              </a:rPr>
              <a:t></a:t>
            </a:r>
            <a:r>
              <a:rPr kumimoji="1" lang="en-US" altLang="ko-KR" sz="2400">
                <a:latin typeface="Tahoma" pitchFamily="34" charset="0"/>
                <a:ea typeface="돋움" pitchFamily="50" charset="-127"/>
              </a:rPr>
              <a:t> is </a:t>
            </a:r>
            <a:r>
              <a:rPr kumimoji="1" lang="en-US" altLang="ko-KR" sz="2400" b="1">
                <a:latin typeface="Tahoma" pitchFamily="34" charset="0"/>
                <a:ea typeface="돋움" pitchFamily="50" charset="-127"/>
              </a:rPr>
              <a:t>satisfiable</a:t>
            </a:r>
            <a:r>
              <a:rPr kumimoji="1" lang="en-US" altLang="ko-KR" sz="2400">
                <a:latin typeface="Tahoma" pitchFamily="34" charset="0"/>
                <a:ea typeface="돋움" pitchFamily="50" charset="-127"/>
              </a:rPr>
              <a:t> iff Sudoku has a </a:t>
            </a:r>
            <a:r>
              <a:rPr kumimoji="1" lang="en-US" altLang="ko-KR" sz="2400" b="1">
                <a:latin typeface="Tahoma" pitchFamily="34" charset="0"/>
                <a:ea typeface="돋움" pitchFamily="50" charset="-127"/>
              </a:rPr>
              <a:t>solution</a:t>
            </a:r>
          </a:p>
        </p:txBody>
      </p:sp>
      <p:sp>
        <p:nvSpPr>
          <p:cNvPr id="20487" name="Rectangle 14"/>
          <p:cNvSpPr>
            <a:spLocks noChangeArrowheads="1"/>
          </p:cNvSpPr>
          <p:nvPr/>
        </p:nvSpPr>
        <p:spPr bwMode="auto">
          <a:xfrm>
            <a:off x="395288" y="4270375"/>
            <a:ext cx="79930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</a:rPr>
              <a:t>Smaller</a:t>
            </a:r>
            <a:r>
              <a:rPr lang="en-US" altLang="ko-KR" sz="2400">
                <a:latin typeface="Tahoma" pitchFamily="34" charset="0"/>
              </a:rPr>
              <a:t> variables and clauses than previous encodings</a:t>
            </a:r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auto">
          <a:xfrm>
            <a:off x="827088" y="4868863"/>
            <a:ext cx="77978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1800">
                <a:latin typeface="Tahoma" pitchFamily="34" charset="0"/>
              </a:rPr>
              <a:t>Number of variables are reduced 12 times on average in our experiments</a:t>
            </a:r>
          </a:p>
        </p:txBody>
      </p:sp>
      <p:sp>
        <p:nvSpPr>
          <p:cNvPr id="20489" name="Rectangle 16"/>
          <p:cNvSpPr>
            <a:spLocks noChangeArrowheads="1"/>
          </p:cNvSpPr>
          <p:nvPr/>
        </p:nvSpPr>
        <p:spPr bwMode="auto">
          <a:xfrm>
            <a:off x="827088" y="5373688"/>
            <a:ext cx="76549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1800">
                <a:latin typeface="Tahoma" pitchFamily="34" charset="0"/>
              </a:rPr>
              <a:t>Number of clauses are reduced 79 times on average in our experiments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351E93E1-7E8A-43E6-B720-CDC64E1FF11F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38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Agenda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Introduction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Background and Previous Encodings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Optimized Encoding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 b="1"/>
              <a:t>Experimental Results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Conclusions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0A327262-5783-45D2-9B6C-DC43C7D2E618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39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Experimental Results</a:t>
            </a:r>
          </a:p>
        </p:txBody>
      </p:sp>
      <p:graphicFrame>
        <p:nvGraphicFramePr>
          <p:cNvPr id="2318836" name="Group 500"/>
          <p:cNvGraphicFramePr>
            <a:graphicFrameLocks noGrp="1"/>
          </p:cNvGraphicFramePr>
          <p:nvPr/>
        </p:nvGraphicFramePr>
        <p:xfrm>
          <a:off x="179388" y="1052513"/>
          <a:ext cx="8783637" cy="5543554"/>
        </p:xfrm>
        <a:graphic>
          <a:graphicData uri="http://schemas.openxmlformats.org/drawingml/2006/table">
            <a:tbl>
              <a:tblPr/>
              <a:tblGrid>
                <a:gridCol w="72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extended encoding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proposed encoding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analysis of pre-assigned cells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level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vars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vars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ratio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vars</a:t>
                      </a: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  <a:sym typeface="Symbol" pitchFamily="18" charset="2"/>
                        </a:rPr>
                        <a:t>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claus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  <a:sym typeface="Symbol" pitchFamily="18" charset="2"/>
                        </a:rPr>
                        <a:t>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9x9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12013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220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1761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9x9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164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1070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30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16x16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124008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648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5598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104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16x16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124002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797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8552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98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25x25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752792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1762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19657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292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25x25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752778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1990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24137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278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36x36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3271748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4186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57595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644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36x36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3271768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3673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45383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664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49x49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117649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11305189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7642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112444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1282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64x64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262144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33048912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11440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169772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2384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81x81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531441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85060787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17793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266025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3983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C7993926-FE26-4AD6-8C36-005655442569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What is Sudoku ?</a:t>
            </a:r>
          </a:p>
        </p:txBody>
      </p:sp>
      <p:graphicFrame>
        <p:nvGraphicFramePr>
          <p:cNvPr id="2412993" name="Group 449"/>
          <p:cNvGraphicFramePr>
            <a:graphicFrameLocks noGrp="1"/>
          </p:cNvGraphicFramePr>
          <p:nvPr/>
        </p:nvGraphicFramePr>
        <p:xfrm>
          <a:off x="6130925" y="1663700"/>
          <a:ext cx="2689225" cy="2768603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13210" name="Group 666"/>
          <p:cNvGraphicFramePr>
            <a:graphicFrameLocks noGrp="1"/>
          </p:cNvGraphicFramePr>
          <p:nvPr/>
        </p:nvGraphicFramePr>
        <p:xfrm>
          <a:off x="323850" y="1695450"/>
          <a:ext cx="2663825" cy="2743200"/>
        </p:xfrm>
        <a:graphic>
          <a:graphicData uri="http://schemas.openxmlformats.org/drawingml/2006/table">
            <a:tbl>
              <a:tblPr/>
              <a:tblGrid>
                <a:gridCol w="29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7072" name="Picture 6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0" y="3032125"/>
            <a:ext cx="5603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73" name="AutoShape 669"/>
          <p:cNvSpPr>
            <a:spLocks noChangeArrowheads="1"/>
          </p:cNvSpPr>
          <p:nvPr/>
        </p:nvSpPr>
        <p:spPr bwMode="auto">
          <a:xfrm>
            <a:off x="3203575" y="1665288"/>
            <a:ext cx="2663825" cy="1355725"/>
          </a:xfrm>
          <a:prstGeom prst="wedgeRoundRectCallout">
            <a:avLst>
              <a:gd name="adj1" fmla="val 13468"/>
              <a:gd name="adj2" fmla="val 76579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ko-KR" sz="1800">
                <a:latin typeface="Tahoma" pitchFamily="34" charset="0"/>
              </a:rPr>
              <a:t>Given a problem, the objectvie is to find a </a:t>
            </a:r>
            <a:r>
              <a:rPr lang="en-US" altLang="ko-KR" sz="1800">
                <a:solidFill>
                  <a:srgbClr val="FF0000"/>
                </a:solidFill>
                <a:latin typeface="Tahoma" pitchFamily="34" charset="0"/>
              </a:rPr>
              <a:t>satisfying assignment</a:t>
            </a:r>
            <a:r>
              <a:rPr lang="en-US" altLang="ko-KR" sz="1800">
                <a:latin typeface="Tahoma" pitchFamily="34" charset="0"/>
              </a:rPr>
              <a:t> w.r.t. Sudoku rules.</a:t>
            </a:r>
          </a:p>
        </p:txBody>
      </p:sp>
      <p:sp>
        <p:nvSpPr>
          <p:cNvPr id="2413214" name="Rectangle 670"/>
          <p:cNvSpPr>
            <a:spLocks noChangeArrowheads="1"/>
          </p:cNvSpPr>
          <p:nvPr/>
        </p:nvSpPr>
        <p:spPr bwMode="auto">
          <a:xfrm>
            <a:off x="973138" y="12319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2000">
                <a:latin typeface="Tahoma" pitchFamily="34" charset="0"/>
              </a:rPr>
              <a:t>Problem</a:t>
            </a:r>
            <a:endParaRPr lang="en-US" altLang="ko-KR" sz="2000" baseline="-25000">
              <a:latin typeface="Tahoma" pitchFamily="34" charset="0"/>
            </a:endParaRPr>
          </a:p>
        </p:txBody>
      </p:sp>
      <p:sp>
        <p:nvSpPr>
          <p:cNvPr id="2413215" name="Rectangle 671"/>
          <p:cNvSpPr>
            <a:spLocks noChangeArrowheads="1"/>
          </p:cNvSpPr>
          <p:nvPr/>
        </p:nvSpPr>
        <p:spPr bwMode="auto">
          <a:xfrm>
            <a:off x="6805613" y="119697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2000">
                <a:latin typeface="Tahoma" pitchFamily="34" charset="0"/>
              </a:rPr>
              <a:t>Solution</a:t>
            </a:r>
            <a:endParaRPr lang="en-US" altLang="ko-KR" sz="2000" baseline="-25000">
              <a:latin typeface="Tahoma" pitchFamily="34" charset="0"/>
            </a:endParaRPr>
          </a:p>
        </p:txBody>
      </p:sp>
      <p:sp>
        <p:nvSpPr>
          <p:cNvPr id="37076" name="Text Box 675"/>
          <p:cNvSpPr txBox="1">
            <a:spLocks noChangeArrowheads="1"/>
          </p:cNvSpPr>
          <p:nvPr/>
        </p:nvSpPr>
        <p:spPr bwMode="auto">
          <a:xfrm>
            <a:off x="4914900" y="5302250"/>
            <a:ext cx="41211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l">
              <a:buFont typeface="Wingdings" pitchFamily="2" charset="2"/>
              <a:buChar char="ü"/>
            </a:pPr>
            <a:r>
              <a:rPr lang="en-US" altLang="ko-KR" sz="1600">
                <a:latin typeface="Tahoma" pitchFamily="34" charset="0"/>
              </a:rPr>
              <a:t> There is a number in each </a:t>
            </a:r>
            <a:r>
              <a:rPr lang="en-US" altLang="ko-KR" sz="1600" b="1">
                <a:latin typeface="Tahoma" pitchFamily="34" charset="0"/>
              </a:rPr>
              <a:t>cell</a:t>
            </a:r>
            <a:r>
              <a:rPr lang="en-US" altLang="ko-KR" sz="1600">
                <a:latin typeface="Tahoma" pitchFamily="34" charset="0"/>
              </a:rPr>
              <a:t>.</a:t>
            </a:r>
          </a:p>
          <a:p>
            <a:pPr algn="l">
              <a:buFont typeface="Wingdings" pitchFamily="2" charset="2"/>
              <a:buChar char="ü"/>
            </a:pPr>
            <a:r>
              <a:rPr lang="en-US" altLang="ko-KR" sz="1600">
                <a:latin typeface="Tahoma" pitchFamily="34" charset="0"/>
              </a:rPr>
              <a:t> A number appears once in each </a:t>
            </a:r>
            <a:r>
              <a:rPr lang="en-US" altLang="ko-KR" sz="1600" b="1">
                <a:latin typeface="Tahoma" pitchFamily="34" charset="0"/>
              </a:rPr>
              <a:t>row</a:t>
            </a:r>
            <a:r>
              <a:rPr lang="en-US" altLang="ko-KR" sz="1600">
                <a:latin typeface="Tahoma" pitchFamily="34" charset="0"/>
              </a:rPr>
              <a:t>.</a:t>
            </a:r>
          </a:p>
          <a:p>
            <a:pPr algn="l">
              <a:buFont typeface="Wingdings" pitchFamily="2" charset="2"/>
              <a:buChar char="ü"/>
            </a:pPr>
            <a:r>
              <a:rPr lang="en-US" altLang="ko-KR" sz="1600">
                <a:latin typeface="Tahoma" pitchFamily="34" charset="0"/>
              </a:rPr>
              <a:t> A number appears once in each </a:t>
            </a:r>
            <a:r>
              <a:rPr lang="en-US" altLang="ko-KR" sz="1600" b="1">
                <a:latin typeface="Tahoma" pitchFamily="34" charset="0"/>
              </a:rPr>
              <a:t>column</a:t>
            </a:r>
            <a:r>
              <a:rPr lang="en-US" altLang="ko-KR" sz="1600">
                <a:latin typeface="Tahoma" pitchFamily="34" charset="0"/>
              </a:rPr>
              <a:t>.</a:t>
            </a:r>
          </a:p>
          <a:p>
            <a:pPr algn="l">
              <a:buFont typeface="Wingdings" pitchFamily="2" charset="2"/>
              <a:buChar char="ü"/>
            </a:pPr>
            <a:r>
              <a:rPr lang="en-US" altLang="ko-KR" sz="1600">
                <a:latin typeface="Tahoma" pitchFamily="34" charset="0"/>
              </a:rPr>
              <a:t> A number appears once in each </a:t>
            </a:r>
            <a:r>
              <a:rPr lang="en-US" altLang="ko-KR" sz="1600" b="1">
                <a:latin typeface="Tahoma" pitchFamily="34" charset="0"/>
              </a:rPr>
              <a:t>block</a:t>
            </a:r>
            <a:r>
              <a:rPr lang="en-US" altLang="ko-KR" sz="1600">
                <a:latin typeface="Tahoma" pitchFamily="34" charset="0"/>
              </a:rPr>
              <a:t>.</a:t>
            </a:r>
          </a:p>
        </p:txBody>
      </p:sp>
      <p:sp>
        <p:nvSpPr>
          <p:cNvPr id="2413220" name="Rectangle 676"/>
          <p:cNvSpPr>
            <a:spLocks noChangeArrowheads="1"/>
          </p:cNvSpPr>
          <p:nvPr/>
        </p:nvSpPr>
        <p:spPr bwMode="auto">
          <a:xfrm>
            <a:off x="4914900" y="4941888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2000" u="sng">
                <a:latin typeface="Tahoma" pitchFamily="34" charset="0"/>
              </a:rPr>
              <a:t>Sodoku rules</a:t>
            </a:r>
            <a:endParaRPr lang="en-US" altLang="ko-KR" sz="2000" u="sng" baseline="-25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3214" grpId="0"/>
      <p:bldP spid="2413215" grpId="0"/>
      <p:bldP spid="24132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80A9F680-38CF-459C-BA4C-B34BB1631A52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40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81x81 Puzzle</a:t>
            </a:r>
          </a:p>
        </p:txBody>
      </p:sp>
      <p:graphicFrame>
        <p:nvGraphicFramePr>
          <p:cNvPr id="2511951" name="Group 79"/>
          <p:cNvGraphicFramePr>
            <a:graphicFrameLocks noGrp="1"/>
          </p:cNvGraphicFramePr>
          <p:nvPr/>
        </p:nvGraphicFramePr>
        <p:xfrm>
          <a:off x="1547813" y="2967038"/>
          <a:ext cx="5546725" cy="427037"/>
        </p:xfrm>
        <a:graphic>
          <a:graphicData uri="http://schemas.openxmlformats.org/drawingml/2006/table">
            <a:tbl>
              <a:tblPr/>
              <a:tblGrid>
                <a:gridCol w="72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7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81x81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531441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85060787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17793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266025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70" name="AutoShape 80"/>
          <p:cNvSpPr>
            <a:spLocks noChangeArrowheads="1"/>
          </p:cNvSpPr>
          <p:nvPr/>
        </p:nvSpPr>
        <p:spPr bwMode="auto">
          <a:xfrm>
            <a:off x="2413000" y="2170113"/>
            <a:ext cx="3240088" cy="733425"/>
          </a:xfrm>
          <a:prstGeom prst="curvedDownArrow">
            <a:avLst>
              <a:gd name="adj1" fmla="val 84510"/>
              <a:gd name="adj2" fmla="val 17671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AutoShape 81"/>
          <p:cNvSpPr>
            <a:spLocks noChangeArrowheads="1"/>
          </p:cNvSpPr>
          <p:nvPr/>
        </p:nvSpPr>
        <p:spPr bwMode="auto">
          <a:xfrm>
            <a:off x="3349625" y="3467100"/>
            <a:ext cx="3168650" cy="733425"/>
          </a:xfrm>
          <a:prstGeom prst="curvedUpArrow">
            <a:avLst>
              <a:gd name="adj1" fmla="val 86407"/>
              <a:gd name="adj2" fmla="val 1728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Rectangle 82"/>
          <p:cNvSpPr>
            <a:spLocks noChangeArrowheads="1"/>
          </p:cNvSpPr>
          <p:nvPr/>
        </p:nvSpPr>
        <p:spPr bwMode="auto">
          <a:xfrm>
            <a:off x="1908175" y="1716088"/>
            <a:ext cx="37433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Variables are reduced 30 times</a:t>
            </a:r>
          </a:p>
        </p:txBody>
      </p:sp>
      <p:sp>
        <p:nvSpPr>
          <p:cNvPr id="53273" name="Rectangle 83"/>
          <p:cNvSpPr>
            <a:spLocks noChangeArrowheads="1"/>
          </p:cNvSpPr>
          <p:nvPr/>
        </p:nvSpPr>
        <p:spPr bwMode="auto">
          <a:xfrm>
            <a:off x="2919413" y="4259263"/>
            <a:ext cx="36687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>
                <a:latin typeface="Tahoma" pitchFamily="34" charset="0"/>
              </a:rPr>
              <a:t>Clauses are reduced 320 times</a:t>
            </a:r>
          </a:p>
        </p:txBody>
      </p:sp>
      <p:sp>
        <p:nvSpPr>
          <p:cNvPr id="53274" name="Text Box 94"/>
          <p:cNvSpPr txBox="1">
            <a:spLocks noChangeArrowheads="1"/>
          </p:cNvSpPr>
          <p:nvPr/>
        </p:nvSpPr>
        <p:spPr bwMode="auto">
          <a:xfrm>
            <a:off x="6530975" y="2314575"/>
            <a:ext cx="563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4000">
                <a:latin typeface="Tahoma" pitchFamily="34" charset="0"/>
                <a:sym typeface="Wingdings" pitchFamily="2" charset="2"/>
              </a:rPr>
              <a:t>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A70401BB-660E-43BF-8401-240EECA9FE43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41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Variable Reduction</a:t>
            </a:r>
          </a:p>
        </p:txBody>
      </p:sp>
      <p:pic>
        <p:nvPicPr>
          <p:cNvPr id="54276" name="Picture 1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965200"/>
            <a:ext cx="8123238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5C35C604-2E1D-42D7-85F0-CE7653F3AD51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42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Clause Reduction</a:t>
            </a:r>
          </a:p>
        </p:txBody>
      </p:sp>
      <p:pic>
        <p:nvPicPr>
          <p:cNvPr id="55300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763270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66CB02FB-CDE3-481A-9714-052627B8FB69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43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Time Reduction</a:t>
            </a:r>
          </a:p>
        </p:txBody>
      </p:sp>
      <p:pic>
        <p:nvPicPr>
          <p:cNvPr id="56324" name="Picture 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782002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A90FE5EF-8798-475B-823C-EBFA7F464375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44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Variable Reduction Ratio </a:t>
            </a:r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8135937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82830B2B-E110-45F6-A404-EC37C95DC07F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45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Clause Reduction Ratio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7993062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AEEBD9C-1972-49AA-A06D-0D6910762FAD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46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Agenda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Introduction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Background and Previous Encodings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Optimized Encoding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Experimental Results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 b="1"/>
              <a:t>Conclusions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B7E4A612-D556-4563-9447-AC372FB3AE40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47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Conclusions</a:t>
            </a:r>
          </a:p>
        </p:txBody>
      </p:sp>
      <p:sp>
        <p:nvSpPr>
          <p:cNvPr id="60420" name="Rectangle 121"/>
          <p:cNvSpPr>
            <a:spLocks noChangeArrowheads="1"/>
          </p:cNvSpPr>
          <p:nvPr/>
        </p:nvSpPr>
        <p:spPr bwMode="auto">
          <a:xfrm>
            <a:off x="900113" y="1844675"/>
            <a:ext cx="6624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J. Ouaknine, Sudoku as a SAT Problem, 2006</a:t>
            </a:r>
          </a:p>
        </p:txBody>
      </p:sp>
      <p:sp>
        <p:nvSpPr>
          <p:cNvPr id="60421" name="Rectangle 122"/>
          <p:cNvSpPr>
            <a:spLocks noChangeArrowheads="1"/>
          </p:cNvSpPr>
          <p:nvPr/>
        </p:nvSpPr>
        <p:spPr bwMode="auto">
          <a:xfrm>
            <a:off x="900113" y="2349500"/>
            <a:ext cx="65611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T. Weber, A SAT-based Sudoku Solver, 2005</a:t>
            </a:r>
          </a:p>
        </p:txBody>
      </p:sp>
      <p:sp>
        <p:nvSpPr>
          <p:cNvPr id="60422" name="Rectangle 123"/>
          <p:cNvSpPr>
            <a:spLocks noChangeArrowheads="1"/>
          </p:cNvSpPr>
          <p:nvPr/>
        </p:nvSpPr>
        <p:spPr bwMode="auto">
          <a:xfrm>
            <a:off x="395288" y="1341438"/>
            <a:ext cx="6624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</a:rPr>
              <a:t>Previous encodings</a:t>
            </a:r>
          </a:p>
        </p:txBody>
      </p:sp>
      <p:sp>
        <p:nvSpPr>
          <p:cNvPr id="60423" name="Rectangle 124"/>
          <p:cNvSpPr>
            <a:spLocks noChangeArrowheads="1"/>
          </p:cNvSpPr>
          <p:nvPr/>
        </p:nvSpPr>
        <p:spPr bwMode="auto">
          <a:xfrm>
            <a:off x="900113" y="3622675"/>
            <a:ext cx="6624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+ Ideal encoding techniques</a:t>
            </a:r>
          </a:p>
        </p:txBody>
      </p:sp>
      <p:sp>
        <p:nvSpPr>
          <p:cNvPr id="60424" name="Rectangle 125"/>
          <p:cNvSpPr>
            <a:spLocks noChangeArrowheads="1"/>
          </p:cNvSpPr>
          <p:nvPr/>
        </p:nvSpPr>
        <p:spPr bwMode="auto">
          <a:xfrm>
            <a:off x="900113" y="4164013"/>
            <a:ext cx="65611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+ Well used for small puzzles</a:t>
            </a:r>
          </a:p>
        </p:txBody>
      </p:sp>
      <p:sp>
        <p:nvSpPr>
          <p:cNvPr id="60425" name="Rectangle 126"/>
          <p:cNvSpPr>
            <a:spLocks noChangeArrowheads="1"/>
          </p:cNvSpPr>
          <p:nvPr/>
        </p:nvSpPr>
        <p:spPr bwMode="auto">
          <a:xfrm>
            <a:off x="395288" y="3119438"/>
            <a:ext cx="6624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</a:rPr>
              <a:t>Props and cons</a:t>
            </a:r>
          </a:p>
        </p:txBody>
      </p:sp>
      <p:sp>
        <p:nvSpPr>
          <p:cNvPr id="60426" name="Rectangle 127"/>
          <p:cNvSpPr>
            <a:spLocks noChangeArrowheads="1"/>
          </p:cNvSpPr>
          <p:nvPr/>
        </p:nvSpPr>
        <p:spPr bwMode="auto">
          <a:xfrm>
            <a:off x="900113" y="4668838"/>
            <a:ext cx="65611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ko-KR" sz="2400">
                <a:latin typeface="Tahoma" pitchFamily="34" charset="0"/>
              </a:rPr>
              <a:t> Too many clauses</a:t>
            </a:r>
          </a:p>
        </p:txBody>
      </p:sp>
      <p:sp>
        <p:nvSpPr>
          <p:cNvPr id="60427" name="Rectangle 128"/>
          <p:cNvSpPr>
            <a:spLocks noChangeArrowheads="1"/>
          </p:cNvSpPr>
          <p:nvPr/>
        </p:nvSpPr>
        <p:spPr bwMode="auto">
          <a:xfrm>
            <a:off x="900113" y="5207000"/>
            <a:ext cx="69850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ko-KR" sz="2400">
                <a:latin typeface="Tahoma" pitchFamily="34" charset="0"/>
              </a:rPr>
              <a:t> Hard to handle large size puzzles such as 81x81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BD543853-1FE3-40B5-AB6F-098F70DFD676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48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Conclusions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900113" y="1844675"/>
            <a:ext cx="6624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Optimized encoding used to reduce a formula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95288" y="1341438"/>
            <a:ext cx="6624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</a:rPr>
              <a:t>Proposed techniques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900113" y="3140075"/>
            <a:ext cx="6624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+ All given puzzles are successfully solved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900113" y="3681413"/>
            <a:ext cx="65611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</a:rPr>
              <a:t>+ Number of variables is greately reduced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95288" y="2636838"/>
            <a:ext cx="66246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 b="1">
                <a:latin typeface="Tahoma" pitchFamily="34" charset="0"/>
              </a:rPr>
              <a:t>Results from 11 different size puzzles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900113" y="4186238"/>
            <a:ext cx="65611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  <a:sym typeface="Symbol" pitchFamily="18" charset="2"/>
              </a:rPr>
              <a:t>+</a:t>
            </a:r>
            <a:r>
              <a:rPr lang="en-US" altLang="ko-KR" sz="2400">
                <a:latin typeface="Tahoma" pitchFamily="34" charset="0"/>
              </a:rPr>
              <a:t> Number of clauses is greately reduced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900113" y="4724400"/>
            <a:ext cx="65611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  <a:sym typeface="Symbol" pitchFamily="18" charset="2"/>
              </a:rPr>
              <a:t>+</a:t>
            </a:r>
            <a:r>
              <a:rPr lang="en-US" altLang="ko-KR" sz="2400">
                <a:latin typeface="Tahoma" pitchFamily="34" charset="0"/>
              </a:rPr>
              <a:t> Execution time is greately reduced</a:t>
            </a:r>
          </a:p>
        </p:txBody>
      </p:sp>
      <p:sp>
        <p:nvSpPr>
          <p:cNvPr id="61451" name="Rectangle 14"/>
          <p:cNvSpPr>
            <a:spLocks noChangeArrowheads="1"/>
          </p:cNvSpPr>
          <p:nvPr/>
        </p:nvSpPr>
        <p:spPr bwMode="auto">
          <a:xfrm>
            <a:off x="900113" y="5265738"/>
            <a:ext cx="65611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400">
                <a:latin typeface="Tahoma" pitchFamily="34" charset="0"/>
                <a:sym typeface="Symbol" pitchFamily="18" charset="2"/>
              </a:rPr>
              <a:t>+</a:t>
            </a:r>
            <a:r>
              <a:rPr lang="en-US" altLang="ko-KR" sz="2400">
                <a:latin typeface="Tahoma" pitchFamily="34" charset="0"/>
              </a:rPr>
              <a:t> Finally, encoding time is greately reduced</a:t>
            </a:r>
          </a:p>
        </p:txBody>
      </p:sp>
      <p:sp>
        <p:nvSpPr>
          <p:cNvPr id="61452" name="Rectangle 16"/>
          <p:cNvSpPr>
            <a:spLocks noChangeArrowheads="1"/>
          </p:cNvSpPr>
          <p:nvPr/>
        </p:nvSpPr>
        <p:spPr bwMode="auto">
          <a:xfrm>
            <a:off x="5940425" y="6021388"/>
            <a:ext cx="31321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3600" b="1">
                <a:latin typeface="Tahoma" pitchFamily="34" charset="0"/>
              </a:rPr>
              <a:t>Thank You!!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C93A4-41EF-4DC1-A696-6532A66C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Another Example: 8 Queen Puzzle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C27AA-34C8-462C-AECC-60A14F37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95400"/>
            <a:ext cx="5635352" cy="5105400"/>
          </a:xfrm>
        </p:spPr>
        <p:txBody>
          <a:bodyPr/>
          <a:lstStyle/>
          <a:p>
            <a:r>
              <a:rPr lang="en-US" altLang="ko-KR" sz="2400"/>
              <a:t>Placing 8 chess queens on an 8×8 chessboard so that no two queens threaten each other</a:t>
            </a:r>
          </a:p>
          <a:p>
            <a:pPr lvl="1"/>
            <a:r>
              <a:rPr lang="en-US" altLang="ko-KR" sz="2000"/>
              <a:t>Thus, a solution requires that no two queens share the same row, column, or diagonal. </a:t>
            </a:r>
          </a:p>
          <a:p>
            <a:pPr lvl="1"/>
            <a:r>
              <a:rPr lang="en-US" altLang="ko-KR" sz="2000"/>
              <a:t>There are 92 solutions. </a:t>
            </a:r>
          </a:p>
          <a:p>
            <a:r>
              <a:rPr lang="en-US" altLang="ko-KR" sz="2400"/>
              <a:t>The asymptotic growth rate of the number of solutions for n queen puzzle is (0.143 n)n.</a:t>
            </a:r>
          </a:p>
          <a:p>
            <a:pPr lvl="1"/>
            <a:r>
              <a:rPr lang="en-US" altLang="ko-KR" sz="2000"/>
              <a:t>the exact number of solutions for n queen puzzle is only known for n ≤ 27,</a:t>
            </a:r>
            <a:endParaRPr lang="ko-KR" altLang="en-US" sz="2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E9A2D-7CFB-40E5-A38C-DCB06B355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180BF-6F95-4FD8-A088-AB888685DCC7}" type="slidenum">
              <a:rPr lang="en-US" altLang="ko-KR" smtClean="0"/>
              <a:pPr/>
              <a:t>49</a:t>
            </a:fld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8AE014-278A-4F36-B89B-B3497677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592" y="1143000"/>
            <a:ext cx="3707904" cy="45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F9290F8A-3938-46A4-84B7-1E362DBCACB4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5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7891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Sudoku as SAT Problem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46225" y="2509838"/>
            <a:ext cx="12969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>
                <a:latin typeface="Tahoma" pitchFamily="34" charset="0"/>
              </a:rPr>
              <a:t>Encoder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3625850" y="2532063"/>
            <a:ext cx="129698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>
                <a:latin typeface="Tahoma" pitchFamily="34" charset="0"/>
              </a:rPr>
              <a:t>SAT Solver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651625" y="2498725"/>
            <a:ext cx="1296988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>
                <a:latin typeface="Tahoma" pitchFamily="34" charset="0"/>
              </a:rPr>
              <a:t>Decoder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2898775" y="25003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800">
                <a:latin typeface="Tahoma" pitchFamily="34" charset="0"/>
              </a:rPr>
              <a:t>CNF</a:t>
            </a: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2841625" y="292417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7" name="AutoShape 12"/>
          <p:cNvSpPr>
            <a:spLocks noChangeArrowheads="1"/>
          </p:cNvSpPr>
          <p:nvPr/>
        </p:nvSpPr>
        <p:spPr bwMode="auto">
          <a:xfrm>
            <a:off x="5362575" y="2500313"/>
            <a:ext cx="863600" cy="863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ahoma" pitchFamily="34" charset="0"/>
              </a:rPr>
              <a:t>SAT?</a:t>
            </a:r>
          </a:p>
        </p:txBody>
      </p:sp>
      <p:sp>
        <p:nvSpPr>
          <p:cNvPr id="37898" name="Text Box 14"/>
          <p:cNvSpPr txBox="1">
            <a:spLocks noChangeArrowheads="1"/>
          </p:cNvSpPr>
          <p:nvPr/>
        </p:nvSpPr>
        <p:spPr bwMode="auto">
          <a:xfrm>
            <a:off x="6211888" y="2500313"/>
            <a:ext cx="52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800">
                <a:latin typeface="Tahoma" pitchFamily="34" charset="0"/>
              </a:rPr>
              <a:t>yes</a:t>
            </a:r>
          </a:p>
        </p:txBody>
      </p:sp>
      <p:sp>
        <p:nvSpPr>
          <p:cNvPr id="37899" name="Line 20"/>
          <p:cNvSpPr>
            <a:spLocks noChangeShapeType="1"/>
          </p:cNvSpPr>
          <p:nvPr/>
        </p:nvSpPr>
        <p:spPr bwMode="auto">
          <a:xfrm>
            <a:off x="5795963" y="3363913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0" name="Text Box 27"/>
          <p:cNvSpPr txBox="1">
            <a:spLocks noChangeArrowheads="1"/>
          </p:cNvSpPr>
          <p:nvPr/>
        </p:nvSpPr>
        <p:spPr bwMode="auto">
          <a:xfrm>
            <a:off x="5791200" y="32829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800">
                <a:latin typeface="Tahoma" pitchFamily="34" charset="0"/>
              </a:rPr>
              <a:t>no</a:t>
            </a:r>
          </a:p>
        </p:txBody>
      </p:sp>
      <p:sp>
        <p:nvSpPr>
          <p:cNvPr id="37901" name="Rectangle 29"/>
          <p:cNvSpPr>
            <a:spLocks noChangeArrowheads="1"/>
          </p:cNvSpPr>
          <p:nvPr/>
        </p:nvSpPr>
        <p:spPr bwMode="auto">
          <a:xfrm>
            <a:off x="34925" y="2716213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2000">
                <a:latin typeface="Tahoma" pitchFamily="34" charset="0"/>
              </a:rPr>
              <a:t>Sudoku</a:t>
            </a:r>
            <a:endParaRPr lang="en-US" altLang="ko-KR" sz="2000" baseline="-25000">
              <a:latin typeface="Tahoma" pitchFamily="34" charset="0"/>
            </a:endParaRPr>
          </a:p>
        </p:txBody>
      </p:sp>
      <p:sp>
        <p:nvSpPr>
          <p:cNvPr id="37902" name="Rectangle 31"/>
          <p:cNvSpPr>
            <a:spLocks noChangeArrowheads="1"/>
          </p:cNvSpPr>
          <p:nvPr/>
        </p:nvSpPr>
        <p:spPr bwMode="auto">
          <a:xfrm>
            <a:off x="2914650" y="1268413"/>
            <a:ext cx="165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symbol table</a:t>
            </a:r>
            <a:endParaRPr lang="en-US" altLang="ko-KR" sz="1800" baseline="-25000">
              <a:latin typeface="Tahoma" pitchFamily="34" charset="0"/>
            </a:endParaRPr>
          </a:p>
        </p:txBody>
      </p:sp>
      <p:sp>
        <p:nvSpPr>
          <p:cNvPr id="37903" name="Freeform 32"/>
          <p:cNvSpPr>
            <a:spLocks/>
          </p:cNvSpPr>
          <p:nvPr/>
        </p:nvSpPr>
        <p:spPr bwMode="auto">
          <a:xfrm>
            <a:off x="2266950" y="1525588"/>
            <a:ext cx="4537075" cy="973137"/>
          </a:xfrm>
          <a:custGeom>
            <a:avLst/>
            <a:gdLst>
              <a:gd name="T0" fmla="*/ 0 w 3538"/>
              <a:gd name="T1" fmla="*/ 2147483647 h 778"/>
              <a:gd name="T2" fmla="*/ 2147483647 w 3538"/>
              <a:gd name="T3" fmla="*/ 2147483647 h 778"/>
              <a:gd name="T4" fmla="*/ 2147483647 w 3538"/>
              <a:gd name="T5" fmla="*/ 2147483647 h 778"/>
              <a:gd name="T6" fmla="*/ 2147483647 w 3538"/>
              <a:gd name="T7" fmla="*/ 2147483647 h 778"/>
              <a:gd name="T8" fmla="*/ 0 60000 65536"/>
              <a:gd name="T9" fmla="*/ 0 60000 65536"/>
              <a:gd name="T10" fmla="*/ 0 60000 65536"/>
              <a:gd name="T11" fmla="*/ 0 60000 65536"/>
              <a:gd name="T12" fmla="*/ 0 w 3538"/>
              <a:gd name="T13" fmla="*/ 0 h 778"/>
              <a:gd name="T14" fmla="*/ 3538 w 3538"/>
              <a:gd name="T15" fmla="*/ 778 h 7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8" h="778">
                <a:moveTo>
                  <a:pt x="0" y="778"/>
                </a:moveTo>
                <a:cubicBezTo>
                  <a:pt x="117" y="540"/>
                  <a:pt x="234" y="302"/>
                  <a:pt x="680" y="189"/>
                </a:cubicBezTo>
                <a:cubicBezTo>
                  <a:pt x="1126" y="76"/>
                  <a:pt x="2200" y="0"/>
                  <a:pt x="2676" y="98"/>
                </a:cubicBezTo>
                <a:cubicBezTo>
                  <a:pt x="3152" y="196"/>
                  <a:pt x="3345" y="487"/>
                  <a:pt x="3538" y="778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33"/>
          <p:cNvSpPr>
            <a:spLocks/>
          </p:cNvSpPr>
          <p:nvPr/>
        </p:nvSpPr>
        <p:spPr bwMode="auto">
          <a:xfrm>
            <a:off x="4283075" y="2246313"/>
            <a:ext cx="2376488" cy="246062"/>
          </a:xfrm>
          <a:custGeom>
            <a:avLst/>
            <a:gdLst>
              <a:gd name="T0" fmla="*/ 0 w 1134"/>
              <a:gd name="T1" fmla="*/ 2147483647 h 159"/>
              <a:gd name="T2" fmla="*/ 2147483647 w 1134"/>
              <a:gd name="T3" fmla="*/ 2147483647 h 159"/>
              <a:gd name="T4" fmla="*/ 2147483647 w 1134"/>
              <a:gd name="T5" fmla="*/ 2147483647 h 159"/>
              <a:gd name="T6" fmla="*/ 2147483647 w 1134"/>
              <a:gd name="T7" fmla="*/ 2147483647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159"/>
              <a:gd name="T14" fmla="*/ 1134 w 1134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159">
                <a:moveTo>
                  <a:pt x="0" y="159"/>
                </a:moveTo>
                <a:cubicBezTo>
                  <a:pt x="41" y="102"/>
                  <a:pt x="83" y="46"/>
                  <a:pt x="226" y="23"/>
                </a:cubicBezTo>
                <a:cubicBezTo>
                  <a:pt x="369" y="0"/>
                  <a:pt x="710" y="0"/>
                  <a:pt x="861" y="23"/>
                </a:cubicBezTo>
                <a:cubicBezTo>
                  <a:pt x="1012" y="46"/>
                  <a:pt x="1073" y="102"/>
                  <a:pt x="1134" y="159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Rectangle 34"/>
          <p:cNvSpPr>
            <a:spLocks noChangeArrowheads="1"/>
          </p:cNvSpPr>
          <p:nvPr/>
        </p:nvSpPr>
        <p:spPr bwMode="auto">
          <a:xfrm>
            <a:off x="4787900" y="1922463"/>
            <a:ext cx="165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model</a:t>
            </a:r>
            <a:endParaRPr lang="en-US" altLang="ko-KR" sz="1800" baseline="-25000">
              <a:latin typeface="Tahoma" pitchFamily="34" charset="0"/>
            </a:endParaRPr>
          </a:p>
        </p:txBody>
      </p:sp>
      <p:sp>
        <p:nvSpPr>
          <p:cNvPr id="37906" name="Line 35"/>
          <p:cNvSpPr>
            <a:spLocks noChangeShapeType="1"/>
          </p:cNvSpPr>
          <p:nvPr/>
        </p:nvSpPr>
        <p:spPr bwMode="auto">
          <a:xfrm>
            <a:off x="1114425" y="2924175"/>
            <a:ext cx="433388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7" name="Line 36"/>
          <p:cNvSpPr>
            <a:spLocks noChangeShapeType="1"/>
          </p:cNvSpPr>
          <p:nvPr/>
        </p:nvSpPr>
        <p:spPr bwMode="auto">
          <a:xfrm>
            <a:off x="4930775" y="29305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08" name="Text Box 44"/>
          <p:cNvSpPr txBox="1">
            <a:spLocks noChangeArrowheads="1"/>
          </p:cNvSpPr>
          <p:nvPr/>
        </p:nvSpPr>
        <p:spPr bwMode="auto">
          <a:xfrm>
            <a:off x="8316913" y="2563813"/>
            <a:ext cx="574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4000">
                <a:latin typeface="Tahoma" pitchFamily="34" charset="0"/>
                <a:sym typeface="Wingdings" pitchFamily="2" charset="2"/>
              </a:rPr>
              <a:t></a:t>
            </a:r>
          </a:p>
        </p:txBody>
      </p:sp>
      <p:sp>
        <p:nvSpPr>
          <p:cNvPr id="37909" name="Text Box 45"/>
          <p:cNvSpPr txBox="1">
            <a:spLocks noChangeArrowheads="1"/>
          </p:cNvSpPr>
          <p:nvPr/>
        </p:nvSpPr>
        <p:spPr bwMode="auto">
          <a:xfrm>
            <a:off x="5516563" y="3644900"/>
            <a:ext cx="574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4000">
                <a:latin typeface="Tahoma" pitchFamily="34" charset="0"/>
                <a:sym typeface="Wingdings" pitchFamily="2" charset="2"/>
              </a:rPr>
              <a:t></a:t>
            </a:r>
          </a:p>
        </p:txBody>
      </p:sp>
      <p:sp>
        <p:nvSpPr>
          <p:cNvPr id="37910" name="Line 47"/>
          <p:cNvSpPr>
            <a:spLocks noChangeShapeType="1"/>
          </p:cNvSpPr>
          <p:nvPr/>
        </p:nvSpPr>
        <p:spPr bwMode="auto">
          <a:xfrm>
            <a:off x="6227763" y="29241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11" name="Line 48"/>
          <p:cNvSpPr>
            <a:spLocks noChangeShapeType="1"/>
          </p:cNvSpPr>
          <p:nvPr/>
        </p:nvSpPr>
        <p:spPr bwMode="auto">
          <a:xfrm>
            <a:off x="7954963" y="29241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912" name="Rectangle 49"/>
          <p:cNvSpPr>
            <a:spLocks noChangeArrowheads="1"/>
          </p:cNvSpPr>
          <p:nvPr/>
        </p:nvSpPr>
        <p:spPr bwMode="auto">
          <a:xfrm>
            <a:off x="4643438" y="4254500"/>
            <a:ext cx="237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2000">
                <a:latin typeface="Tahoma" pitchFamily="34" charset="0"/>
              </a:rPr>
              <a:t>No solution found</a:t>
            </a:r>
            <a:endParaRPr lang="en-US" altLang="ko-KR" sz="2000" baseline="-25000">
              <a:latin typeface="Tahoma" pitchFamily="34" charset="0"/>
            </a:endParaRPr>
          </a:p>
        </p:txBody>
      </p:sp>
      <p:sp>
        <p:nvSpPr>
          <p:cNvPr id="37913" name="Rectangle 50"/>
          <p:cNvSpPr>
            <a:spLocks noChangeArrowheads="1"/>
          </p:cNvSpPr>
          <p:nvPr/>
        </p:nvSpPr>
        <p:spPr bwMode="auto">
          <a:xfrm>
            <a:off x="7956550" y="3302000"/>
            <a:ext cx="1187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2000">
                <a:latin typeface="Tahoma" pitchFamily="34" charset="0"/>
              </a:rPr>
              <a:t>Solution </a:t>
            </a:r>
          </a:p>
          <a:p>
            <a:r>
              <a:rPr lang="en-US" altLang="ko-KR" sz="2000">
                <a:latin typeface="Tahoma" pitchFamily="34" charset="0"/>
              </a:rPr>
              <a:t>found</a:t>
            </a:r>
            <a:endParaRPr lang="en-US" altLang="ko-KR" sz="2000" baseline="-250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31B33E8D-F057-4449-B82F-E99C1EF4F261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6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Previous Encodings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546225" y="2509838"/>
            <a:ext cx="1296988" cy="865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>
                <a:latin typeface="Tahoma" pitchFamily="34" charset="0"/>
              </a:rPr>
              <a:t>Encoder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625850" y="2532063"/>
            <a:ext cx="129698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>
                <a:latin typeface="Tahoma" pitchFamily="34" charset="0"/>
              </a:rPr>
              <a:t>SAT Solver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6651625" y="2498725"/>
            <a:ext cx="1296988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>
                <a:latin typeface="Tahoma" pitchFamily="34" charset="0"/>
              </a:rPr>
              <a:t>Decoder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2898775" y="25003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800">
                <a:latin typeface="Tahoma" pitchFamily="34" charset="0"/>
              </a:rPr>
              <a:t>CNF</a:t>
            </a:r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2841625" y="292417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1" name="AutoShape 8"/>
          <p:cNvSpPr>
            <a:spLocks noChangeArrowheads="1"/>
          </p:cNvSpPr>
          <p:nvPr/>
        </p:nvSpPr>
        <p:spPr bwMode="auto">
          <a:xfrm>
            <a:off x="5362575" y="2500313"/>
            <a:ext cx="863600" cy="863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2000">
                <a:latin typeface="Tahoma" pitchFamily="34" charset="0"/>
              </a:rPr>
              <a:t>SAT?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6211888" y="2500313"/>
            <a:ext cx="52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800">
                <a:latin typeface="Tahoma" pitchFamily="34" charset="0"/>
              </a:rPr>
              <a:t>yes</a:t>
            </a:r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34925" y="2716213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2000">
                <a:latin typeface="Tahoma" pitchFamily="34" charset="0"/>
              </a:rPr>
              <a:t>Sudoku</a:t>
            </a:r>
            <a:endParaRPr lang="en-US" altLang="ko-KR" sz="2000" baseline="-25000">
              <a:latin typeface="Tahoma" pitchFamily="34" charset="0"/>
            </a:endParaRPr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2914650" y="1268413"/>
            <a:ext cx="165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symbol table</a:t>
            </a:r>
            <a:endParaRPr lang="en-US" altLang="ko-KR" sz="1800" baseline="-25000">
              <a:latin typeface="Tahoma" pitchFamily="34" charset="0"/>
            </a:endParaRPr>
          </a:p>
        </p:txBody>
      </p:sp>
      <p:sp>
        <p:nvSpPr>
          <p:cNvPr id="38925" name="Freeform 14"/>
          <p:cNvSpPr>
            <a:spLocks/>
          </p:cNvSpPr>
          <p:nvPr/>
        </p:nvSpPr>
        <p:spPr bwMode="auto">
          <a:xfrm>
            <a:off x="2266950" y="1525588"/>
            <a:ext cx="4537075" cy="973137"/>
          </a:xfrm>
          <a:custGeom>
            <a:avLst/>
            <a:gdLst>
              <a:gd name="T0" fmla="*/ 0 w 3538"/>
              <a:gd name="T1" fmla="*/ 2147483647 h 778"/>
              <a:gd name="T2" fmla="*/ 2147483647 w 3538"/>
              <a:gd name="T3" fmla="*/ 2147483647 h 778"/>
              <a:gd name="T4" fmla="*/ 2147483647 w 3538"/>
              <a:gd name="T5" fmla="*/ 2147483647 h 778"/>
              <a:gd name="T6" fmla="*/ 2147483647 w 3538"/>
              <a:gd name="T7" fmla="*/ 2147483647 h 778"/>
              <a:gd name="T8" fmla="*/ 0 60000 65536"/>
              <a:gd name="T9" fmla="*/ 0 60000 65536"/>
              <a:gd name="T10" fmla="*/ 0 60000 65536"/>
              <a:gd name="T11" fmla="*/ 0 60000 65536"/>
              <a:gd name="T12" fmla="*/ 0 w 3538"/>
              <a:gd name="T13" fmla="*/ 0 h 778"/>
              <a:gd name="T14" fmla="*/ 3538 w 3538"/>
              <a:gd name="T15" fmla="*/ 778 h 7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8" h="778">
                <a:moveTo>
                  <a:pt x="0" y="778"/>
                </a:moveTo>
                <a:cubicBezTo>
                  <a:pt x="117" y="540"/>
                  <a:pt x="234" y="302"/>
                  <a:pt x="680" y="189"/>
                </a:cubicBezTo>
                <a:cubicBezTo>
                  <a:pt x="1126" y="76"/>
                  <a:pt x="2200" y="0"/>
                  <a:pt x="2676" y="98"/>
                </a:cubicBezTo>
                <a:cubicBezTo>
                  <a:pt x="3152" y="196"/>
                  <a:pt x="3345" y="487"/>
                  <a:pt x="3538" y="778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Freeform 15"/>
          <p:cNvSpPr>
            <a:spLocks/>
          </p:cNvSpPr>
          <p:nvPr/>
        </p:nvSpPr>
        <p:spPr bwMode="auto">
          <a:xfrm>
            <a:off x="4283075" y="2246313"/>
            <a:ext cx="2376488" cy="246062"/>
          </a:xfrm>
          <a:custGeom>
            <a:avLst/>
            <a:gdLst>
              <a:gd name="T0" fmla="*/ 0 w 1134"/>
              <a:gd name="T1" fmla="*/ 2147483647 h 159"/>
              <a:gd name="T2" fmla="*/ 2147483647 w 1134"/>
              <a:gd name="T3" fmla="*/ 2147483647 h 159"/>
              <a:gd name="T4" fmla="*/ 2147483647 w 1134"/>
              <a:gd name="T5" fmla="*/ 2147483647 h 159"/>
              <a:gd name="T6" fmla="*/ 2147483647 w 1134"/>
              <a:gd name="T7" fmla="*/ 2147483647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159"/>
              <a:gd name="T14" fmla="*/ 1134 w 1134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159">
                <a:moveTo>
                  <a:pt x="0" y="159"/>
                </a:moveTo>
                <a:cubicBezTo>
                  <a:pt x="41" y="102"/>
                  <a:pt x="83" y="46"/>
                  <a:pt x="226" y="23"/>
                </a:cubicBezTo>
                <a:cubicBezTo>
                  <a:pt x="369" y="0"/>
                  <a:pt x="710" y="0"/>
                  <a:pt x="861" y="23"/>
                </a:cubicBezTo>
                <a:cubicBezTo>
                  <a:pt x="1012" y="46"/>
                  <a:pt x="1073" y="102"/>
                  <a:pt x="1134" y="159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Rectangle 16"/>
          <p:cNvSpPr>
            <a:spLocks noChangeArrowheads="1"/>
          </p:cNvSpPr>
          <p:nvPr/>
        </p:nvSpPr>
        <p:spPr bwMode="auto">
          <a:xfrm>
            <a:off x="4787900" y="1922463"/>
            <a:ext cx="165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ko-KR" sz="1800">
                <a:latin typeface="Tahoma" pitchFamily="34" charset="0"/>
              </a:rPr>
              <a:t>model</a:t>
            </a:r>
            <a:endParaRPr lang="en-US" altLang="ko-KR" sz="1800" baseline="-25000">
              <a:latin typeface="Tahoma" pitchFamily="34" charset="0"/>
            </a:endParaRPr>
          </a:p>
        </p:txBody>
      </p:sp>
      <p:sp>
        <p:nvSpPr>
          <p:cNvPr id="38928" name="Line 17"/>
          <p:cNvSpPr>
            <a:spLocks noChangeShapeType="1"/>
          </p:cNvSpPr>
          <p:nvPr/>
        </p:nvSpPr>
        <p:spPr bwMode="auto">
          <a:xfrm>
            <a:off x="1114425" y="2924175"/>
            <a:ext cx="433388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29" name="Line 18"/>
          <p:cNvSpPr>
            <a:spLocks noChangeShapeType="1"/>
          </p:cNvSpPr>
          <p:nvPr/>
        </p:nvSpPr>
        <p:spPr bwMode="auto">
          <a:xfrm>
            <a:off x="4930775" y="29305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0" name="Text Box 19"/>
          <p:cNvSpPr txBox="1">
            <a:spLocks noChangeArrowheads="1"/>
          </p:cNvSpPr>
          <p:nvPr/>
        </p:nvSpPr>
        <p:spPr bwMode="auto">
          <a:xfrm>
            <a:off x="8316913" y="2563813"/>
            <a:ext cx="574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4000">
                <a:latin typeface="Tahoma" pitchFamily="34" charset="0"/>
                <a:sym typeface="Wingdings" pitchFamily="2" charset="2"/>
              </a:rPr>
              <a:t></a:t>
            </a:r>
          </a:p>
        </p:txBody>
      </p:sp>
      <p:sp>
        <p:nvSpPr>
          <p:cNvPr id="38931" name="Line 21"/>
          <p:cNvSpPr>
            <a:spLocks noChangeShapeType="1"/>
          </p:cNvSpPr>
          <p:nvPr/>
        </p:nvSpPr>
        <p:spPr bwMode="auto">
          <a:xfrm>
            <a:off x="6227763" y="29241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>
            <a:off x="7954963" y="29241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3" name="Rectangle 26"/>
          <p:cNvSpPr>
            <a:spLocks noChangeArrowheads="1"/>
          </p:cNvSpPr>
          <p:nvPr/>
        </p:nvSpPr>
        <p:spPr bwMode="auto">
          <a:xfrm>
            <a:off x="2268538" y="4259263"/>
            <a:ext cx="5616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 b="1">
                <a:latin typeface="Tahoma" pitchFamily="34" charset="0"/>
              </a:rPr>
              <a:t>Minimal</a:t>
            </a:r>
            <a:r>
              <a:rPr lang="en-US" altLang="ko-KR" sz="2000">
                <a:latin typeface="Tahoma" pitchFamily="34" charset="0"/>
              </a:rPr>
              <a:t> encoding  [Lynce &amp; Ouaknine, 2006]</a:t>
            </a:r>
          </a:p>
        </p:txBody>
      </p:sp>
      <p:sp>
        <p:nvSpPr>
          <p:cNvPr id="38934" name="Rectangle 28"/>
          <p:cNvSpPr>
            <a:spLocks noChangeArrowheads="1"/>
          </p:cNvSpPr>
          <p:nvPr/>
        </p:nvSpPr>
        <p:spPr bwMode="auto">
          <a:xfrm>
            <a:off x="1908175" y="4835525"/>
            <a:ext cx="5616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 b="1">
                <a:latin typeface="Tahoma" pitchFamily="34" charset="0"/>
              </a:rPr>
              <a:t>Extended</a:t>
            </a:r>
            <a:r>
              <a:rPr lang="en-US" altLang="ko-KR" sz="2000">
                <a:latin typeface="Tahoma" pitchFamily="34" charset="0"/>
              </a:rPr>
              <a:t> encoding  [Lynce &amp; Ouaknine, 2006]</a:t>
            </a:r>
          </a:p>
        </p:txBody>
      </p:sp>
      <p:sp>
        <p:nvSpPr>
          <p:cNvPr id="38935" name="Rectangle 29"/>
          <p:cNvSpPr>
            <a:spLocks noChangeArrowheads="1"/>
          </p:cNvSpPr>
          <p:nvPr/>
        </p:nvSpPr>
        <p:spPr bwMode="auto">
          <a:xfrm>
            <a:off x="1547813" y="5411788"/>
            <a:ext cx="57610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altLang="ko-KR" sz="2000" b="1">
                <a:latin typeface="Tahoma" pitchFamily="34" charset="0"/>
              </a:rPr>
              <a:t>Efficient</a:t>
            </a:r>
            <a:r>
              <a:rPr lang="en-US" altLang="ko-KR" sz="2000">
                <a:latin typeface="Tahoma" pitchFamily="34" charset="0"/>
              </a:rPr>
              <a:t> encoding  [Weber, 2005]</a:t>
            </a:r>
          </a:p>
        </p:txBody>
      </p:sp>
      <p:sp>
        <p:nvSpPr>
          <p:cNvPr id="38936" name="Line 30"/>
          <p:cNvSpPr>
            <a:spLocks noChangeShapeType="1"/>
          </p:cNvSpPr>
          <p:nvPr/>
        </p:nvSpPr>
        <p:spPr bwMode="auto">
          <a:xfrm flipV="1">
            <a:off x="2555875" y="3357563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7" name="Line 31"/>
          <p:cNvSpPr>
            <a:spLocks noChangeShapeType="1"/>
          </p:cNvSpPr>
          <p:nvPr/>
        </p:nvSpPr>
        <p:spPr bwMode="auto">
          <a:xfrm flipV="1">
            <a:off x="2195513" y="3357563"/>
            <a:ext cx="0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38" name="Line 32"/>
          <p:cNvSpPr>
            <a:spLocks noChangeShapeType="1"/>
          </p:cNvSpPr>
          <p:nvPr/>
        </p:nvSpPr>
        <p:spPr bwMode="auto">
          <a:xfrm flipV="1">
            <a:off x="1835150" y="33575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800B7E05-D108-482F-9343-EF9BCB96B5EC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7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Analysis of Previous Encodings</a:t>
            </a:r>
          </a:p>
        </p:txBody>
      </p:sp>
      <p:graphicFrame>
        <p:nvGraphicFramePr>
          <p:cNvPr id="2460757" name="Group 85"/>
          <p:cNvGraphicFramePr>
            <a:graphicFrameLocks noGrp="1"/>
          </p:cNvGraphicFramePr>
          <p:nvPr/>
        </p:nvGraphicFramePr>
        <p:xfrm>
          <a:off x="395288" y="1484313"/>
          <a:ext cx="8353425" cy="4475164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Encoding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Number of Variables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Number of 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Minimal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Efficient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Extended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26" name="Object 52"/>
          <p:cNvGraphicFramePr>
            <a:graphicFrameLocks noChangeAspect="1"/>
          </p:cNvGraphicFramePr>
          <p:nvPr/>
        </p:nvGraphicFramePr>
        <p:xfrm>
          <a:off x="3992563" y="2481263"/>
          <a:ext cx="4179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3" imgW="2361960" imgH="457200" progId="Equation.3">
                  <p:embed/>
                </p:oleObj>
              </mc:Choice>
              <mc:Fallback>
                <p:oleObj name="Equation" r:id="rId3" imgW="2361960" imgH="4572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2481263"/>
                        <a:ext cx="41798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5"/>
          <p:cNvGraphicFramePr>
            <a:graphicFrameLocks noChangeAspect="1"/>
          </p:cNvGraphicFramePr>
          <p:nvPr/>
        </p:nvGraphicFramePr>
        <p:xfrm>
          <a:off x="3995738" y="4941888"/>
          <a:ext cx="41767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5" imgW="2361960" imgH="457200" progId="Equation.3">
                  <p:embed/>
                </p:oleObj>
              </mc:Choice>
              <mc:Fallback>
                <p:oleObj name="Equation" r:id="rId5" imgW="2361960" imgH="457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41888"/>
                        <a:ext cx="41767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6"/>
          <p:cNvGraphicFramePr>
            <a:graphicFrameLocks noChangeAspect="1"/>
          </p:cNvGraphicFramePr>
          <p:nvPr/>
        </p:nvGraphicFramePr>
        <p:xfrm>
          <a:off x="3992563" y="3705225"/>
          <a:ext cx="41798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7" imgW="2361960" imgH="457200" progId="Equation.3">
                  <p:embed/>
                </p:oleObj>
              </mc:Choice>
              <mc:Fallback>
                <p:oleObj name="Equation" r:id="rId7" imgW="2361960" imgH="457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3705225"/>
                        <a:ext cx="41798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9"/>
          <p:cNvGraphicFramePr>
            <a:graphicFrameLocks noChangeAspect="1"/>
          </p:cNvGraphicFramePr>
          <p:nvPr/>
        </p:nvGraphicFramePr>
        <p:xfrm>
          <a:off x="2484438" y="2698750"/>
          <a:ext cx="400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9" imgW="215640" imgH="203040" progId="Equation.3">
                  <p:embed/>
                </p:oleObj>
              </mc:Choice>
              <mc:Fallback>
                <p:oleObj name="Equation" r:id="rId9" imgW="215640" imgH="2030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698750"/>
                        <a:ext cx="4000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78"/>
          <p:cNvGraphicFramePr>
            <a:graphicFrameLocks noChangeAspect="1"/>
          </p:cNvGraphicFramePr>
          <p:nvPr/>
        </p:nvGraphicFramePr>
        <p:xfrm>
          <a:off x="2484438" y="3922713"/>
          <a:ext cx="400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11" imgW="215640" imgH="203040" progId="Equation.3">
                  <p:embed/>
                </p:oleObj>
              </mc:Choice>
              <mc:Fallback>
                <p:oleObj name="Equation" r:id="rId11" imgW="215640" imgH="2030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922713"/>
                        <a:ext cx="4000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81"/>
          <p:cNvGraphicFramePr>
            <a:graphicFrameLocks noChangeAspect="1"/>
          </p:cNvGraphicFramePr>
          <p:nvPr/>
        </p:nvGraphicFramePr>
        <p:xfrm>
          <a:off x="2484438" y="5167313"/>
          <a:ext cx="400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12" imgW="215640" imgH="203040" progId="Equation.3">
                  <p:embed/>
                </p:oleObj>
              </mc:Choice>
              <mc:Fallback>
                <p:oleObj name="Equation" r:id="rId12" imgW="215640" imgH="20304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67313"/>
                        <a:ext cx="4000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BC072864-29DD-4BA0-A9E5-150AB193696C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8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Exponential Growth in Clauses</a:t>
            </a:r>
          </a:p>
        </p:txBody>
      </p:sp>
      <p:graphicFrame>
        <p:nvGraphicFramePr>
          <p:cNvPr id="2524400" name="Group 240"/>
          <p:cNvGraphicFramePr>
            <a:graphicFrameLocks noGrp="1"/>
          </p:cNvGraphicFramePr>
          <p:nvPr/>
        </p:nvGraphicFramePr>
        <p:xfrm>
          <a:off x="250825" y="1460500"/>
          <a:ext cx="3743325" cy="4178304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minimal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efficient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extended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9x9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8829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11988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16x16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92416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123136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123904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25x25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563125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750625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752500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36x36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2450736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3267216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3271104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49x49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8473129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11296705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11303908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64x64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24776704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33034240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33046528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81x81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63779481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85037121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85056804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50" name="Object 228"/>
          <p:cNvGraphicFramePr>
            <a:graphicFrameLocks noGrp="1" noChangeAspect="1"/>
          </p:cNvGraphicFramePr>
          <p:nvPr>
            <p:ph idx="1"/>
          </p:nvPr>
        </p:nvGraphicFramePr>
        <p:xfrm>
          <a:off x="4175125" y="1125538"/>
          <a:ext cx="5292725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차트" r:id="rId3" imgW="5067163" imgH="3562502" progId="Excel.Chart.8">
                  <p:embed/>
                </p:oleObj>
              </mc:Choice>
              <mc:Fallback>
                <p:oleObj name="차트" r:id="rId3" imgW="5067163" imgH="3562502" progId="Excel.Chart.8">
                  <p:embed/>
                  <p:pic>
                    <p:nvPicPr>
                      <p:cNvPr id="0" name="Objec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1125538"/>
                        <a:ext cx="5292725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AEE7CD51-B042-45ED-894D-15902D322DA2}" type="slidenum">
              <a:rPr lang="en-US" altLang="ko-KR" sz="1200">
                <a:solidFill>
                  <a:schemeClr val="accent2"/>
                </a:solidFill>
                <a:latin typeface="HY엽서L" pitchFamily="18" charset="-127"/>
                <a:ea typeface="HY엽서L" pitchFamily="18" charset="-127"/>
              </a:rPr>
              <a:pPr/>
              <a:t>9</a:t>
            </a:fld>
            <a:endParaRPr lang="en-US" altLang="ko-KR" sz="120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Experimental Results</a:t>
            </a:r>
          </a:p>
        </p:txBody>
      </p:sp>
      <p:graphicFrame>
        <p:nvGraphicFramePr>
          <p:cNvPr id="2369179" name="Group 667"/>
          <p:cNvGraphicFramePr>
            <a:graphicFrameLocks noGrp="1"/>
          </p:cNvGraphicFramePr>
          <p:nvPr/>
        </p:nvGraphicFramePr>
        <p:xfrm>
          <a:off x="141288" y="1052513"/>
          <a:ext cx="8894762" cy="5467354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70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minimal encoding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efficient encoding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extended encoding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level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vars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vars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vars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clauses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9x9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8854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12013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9x9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8859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729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16x16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92520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123240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124008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16x16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92514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123234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4096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124002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25x25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563417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9.07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750917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17.48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752792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25x25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563403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750903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15625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752778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36x36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2451380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3267860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3271748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36x36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hard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2451400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3267880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46656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3271768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49x49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117649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8474410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117649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11297986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117649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11305189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1.47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64x64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262144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24779088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262144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33036624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262144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33048912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81x81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easy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531441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63783464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531441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85041104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531441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85060787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돋움" pitchFamily="50" charset="-127"/>
                        </a:rPr>
                        <a:t>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20584</TotalTime>
  <Words>2685</Words>
  <Application>Microsoft Office PowerPoint</Application>
  <PresentationFormat>화면 슬라이드 쇼(4:3)</PresentationFormat>
  <Paragraphs>1139</Paragraphs>
  <Slides>49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49</vt:i4>
      </vt:variant>
    </vt:vector>
  </HeadingPairs>
  <TitlesOfParts>
    <vt:vector size="60" baseType="lpstr">
      <vt:lpstr>HY엽서L</vt:lpstr>
      <vt:lpstr>굴림</vt:lpstr>
      <vt:lpstr>돋움</vt:lpstr>
      <vt:lpstr>Symbol</vt:lpstr>
      <vt:lpstr>Tahoma</vt:lpstr>
      <vt:lpstr>Times New Roman</vt:lpstr>
      <vt:lpstr>Wingdings</vt:lpstr>
      <vt:lpstr>기본 디자인</vt:lpstr>
      <vt:lpstr>Equation</vt:lpstr>
      <vt:lpstr>차트</vt:lpstr>
      <vt:lpstr>수식</vt:lpstr>
      <vt:lpstr>SAT Encodings for Sudoku</vt:lpstr>
      <vt:lpstr>Various SAT Encoding</vt:lpstr>
      <vt:lpstr>Agenda</vt:lpstr>
      <vt:lpstr>What is Sudoku ?</vt:lpstr>
      <vt:lpstr>Sudoku as SAT Problem</vt:lpstr>
      <vt:lpstr>Previous Encodings</vt:lpstr>
      <vt:lpstr>Analysis of Previous Encodings</vt:lpstr>
      <vt:lpstr>Exponential Growth in Clauses</vt:lpstr>
      <vt:lpstr>Experimental Results</vt:lpstr>
      <vt:lpstr>Experimental Results</vt:lpstr>
      <vt:lpstr>Motivations</vt:lpstr>
      <vt:lpstr>Agenda</vt:lpstr>
      <vt:lpstr>Encoding</vt:lpstr>
      <vt:lpstr>Variables</vt:lpstr>
      <vt:lpstr>Cell Rule  CNF</vt:lpstr>
      <vt:lpstr>Row Rule  CNF</vt:lpstr>
      <vt:lpstr>Column Rule  CNF</vt:lpstr>
      <vt:lpstr>Block Rule  CNF</vt:lpstr>
      <vt:lpstr>Pre-Assigned Fact  CNF</vt:lpstr>
      <vt:lpstr>Previous Encodings</vt:lpstr>
      <vt:lpstr>Analysis (Recap)</vt:lpstr>
      <vt:lpstr>PowerPoint 프레젠테이션</vt:lpstr>
      <vt:lpstr>Agenda</vt:lpstr>
      <vt:lpstr>Example</vt:lpstr>
      <vt:lpstr>Variables</vt:lpstr>
      <vt:lpstr>PowerPoint 프레젠테이션</vt:lpstr>
      <vt:lpstr>Variables</vt:lpstr>
      <vt:lpstr>Example</vt:lpstr>
      <vt:lpstr>Cell Rule  CNF</vt:lpstr>
      <vt:lpstr>Example</vt:lpstr>
      <vt:lpstr>Row Rule  CNF</vt:lpstr>
      <vt:lpstr>Example</vt:lpstr>
      <vt:lpstr>Column Rule  CNF</vt:lpstr>
      <vt:lpstr>Example</vt:lpstr>
      <vt:lpstr>Block Rule  CNF</vt:lpstr>
      <vt:lpstr>Example</vt:lpstr>
      <vt:lpstr>Optimized Encoding</vt:lpstr>
      <vt:lpstr>Agenda</vt:lpstr>
      <vt:lpstr>Experimental Results</vt:lpstr>
      <vt:lpstr>81x81 Puzzle</vt:lpstr>
      <vt:lpstr>Variable Reduction</vt:lpstr>
      <vt:lpstr>Clause Reduction</vt:lpstr>
      <vt:lpstr>Time Reduction</vt:lpstr>
      <vt:lpstr>Variable Reduction Ratio </vt:lpstr>
      <vt:lpstr>Clause Reduction Ratio</vt:lpstr>
      <vt:lpstr>Agenda</vt:lpstr>
      <vt:lpstr>Conclusions</vt:lpstr>
      <vt:lpstr>Conclusions</vt:lpstr>
      <vt:lpstr>Another Example: 8 Queen Puzzle</vt:lpstr>
    </vt:vector>
  </TitlesOfParts>
  <Company>SE_LAB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Logic Model Checking</dc:title>
  <dc:creator>권기현</dc:creator>
  <cp:lastModifiedBy>vpluslab1</cp:lastModifiedBy>
  <cp:revision>851</cp:revision>
  <dcterms:created xsi:type="dcterms:W3CDTF">2001-01-02T09:01:49Z</dcterms:created>
  <dcterms:modified xsi:type="dcterms:W3CDTF">2022-12-08T06:40:21Z</dcterms:modified>
</cp:coreProperties>
</file>