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  <p:sldMasterId id="2147483752" r:id="rId2"/>
  </p:sldMasterIdLst>
  <p:notesMasterIdLst>
    <p:notesMasterId r:id="rId23"/>
  </p:notesMasterIdLst>
  <p:handoutMasterIdLst>
    <p:handoutMasterId r:id="rId24"/>
  </p:handoutMasterIdLst>
  <p:sldIdLst>
    <p:sldId id="459" r:id="rId3"/>
    <p:sldId id="460" r:id="rId4"/>
    <p:sldId id="456" r:id="rId5"/>
    <p:sldId id="447" r:id="rId6"/>
    <p:sldId id="431" r:id="rId7"/>
    <p:sldId id="421" r:id="rId8"/>
    <p:sldId id="433" r:id="rId9"/>
    <p:sldId id="436" r:id="rId10"/>
    <p:sldId id="422" r:id="rId11"/>
    <p:sldId id="437" r:id="rId12"/>
    <p:sldId id="438" r:id="rId13"/>
    <p:sldId id="439" r:id="rId14"/>
    <p:sldId id="449" r:id="rId15"/>
    <p:sldId id="450" r:id="rId16"/>
    <p:sldId id="457" r:id="rId17"/>
    <p:sldId id="452" r:id="rId18"/>
    <p:sldId id="454" r:id="rId19"/>
    <p:sldId id="453" r:id="rId20"/>
    <p:sldId id="444" r:id="rId21"/>
    <p:sldId id="458" r:id="rId22"/>
  </p:sldIdLst>
  <p:sldSz cx="9144000" cy="6858000" type="screen4x3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2000" b="1" kern="1200">
        <a:solidFill>
          <a:srgbClr val="FAFD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2000" b="1" kern="1200">
        <a:solidFill>
          <a:srgbClr val="FAFD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2000" b="1" kern="1200">
        <a:solidFill>
          <a:srgbClr val="FAFD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2000" b="1" kern="1200">
        <a:solidFill>
          <a:srgbClr val="FAFD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3333FF"/>
    <a:srgbClr val="000099"/>
    <a:srgbClr val="0033CC"/>
    <a:srgbClr val="3333CC"/>
    <a:srgbClr val="0000CC"/>
    <a:srgbClr val="00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33" autoAdjust="0"/>
    <p:restoredTop sz="79444" autoAdjust="0"/>
  </p:normalViewPr>
  <p:slideViewPr>
    <p:cSldViewPr snapToGrid="0">
      <p:cViewPr varScale="1">
        <p:scale>
          <a:sx n="105" d="100"/>
          <a:sy n="105" d="100"/>
        </p:scale>
        <p:origin x="102" y="57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083" cy="49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defTabSz="966646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119" y="0"/>
            <a:ext cx="2950082" cy="49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algn="r" defTabSz="966646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029"/>
            <a:ext cx="2950083" cy="49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defTabSz="966646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119" y="9443029"/>
            <a:ext cx="2950082" cy="49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 b="0" i="1"/>
            </a:lvl1pPr>
          </a:lstStyle>
          <a:p>
            <a:pPr>
              <a:defRPr/>
            </a:pPr>
            <a:fld id="{DA574F4B-4232-4E2E-ACD3-24F1D38549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399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083" cy="49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119" y="0"/>
            <a:ext cx="2950082" cy="49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algn="r"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029"/>
            <a:ext cx="2950083" cy="49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119" y="9443029"/>
            <a:ext cx="2950082" cy="49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F47176E-4B1C-4C99-9F04-FBB7C6163D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036" y="4719871"/>
            <a:ext cx="4993128" cy="447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7" rIns="97311" bIns="48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62525" cy="3722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29157" y="9466036"/>
            <a:ext cx="747412" cy="27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79" tIns="46978" rIns="92279" bIns="46978">
            <a:spAutoFit/>
          </a:bodyPr>
          <a:lstStyle>
            <a:lvl1pPr defTabSz="9159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159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159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159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15988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1300" b="0">
                <a:solidFill>
                  <a:schemeClr val="tx1"/>
                </a:solidFill>
              </a:rPr>
              <a:t>Page </a:t>
            </a:r>
            <a:fld id="{24B23B96-1B9A-45B8-B7C9-E4B16A0DBF25}" type="slidenum">
              <a:rPr lang="en-US" altLang="zh-CN" sz="1300" b="0" smtClean="0">
                <a:solidFill>
                  <a:schemeClr val="tx1"/>
                </a:solidFill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zh-CN" sz="13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52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10017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57D775-613C-4CA2-B94E-0F93FAB25859}" type="slidenum">
              <a:rPr kumimoji="0" lang="en-US" altLang="ko-KR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+mn-cs"/>
              </a:rPr>
              <a:pPr marL="0" marR="0" lvl="0" indent="0" algn="r" defTabSz="100174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14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A1B6F9FF-9FFA-4CC8-AEE0-C72CE9338E27}" type="slidenum">
              <a:rPr lang="zh-CN" altLang="en-US" sz="1100" b="0" smtClean="0">
                <a:solidFill>
                  <a:schemeClr val="tx1"/>
                </a:solidFill>
              </a:rPr>
              <a:pPr/>
              <a:t>6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1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C803015E-18BC-466E-B2D8-D16642D0FA96}" type="slidenum">
              <a:rPr lang="zh-CN" altLang="en-US" sz="1100" b="0" smtClean="0">
                <a:solidFill>
                  <a:schemeClr val="tx1"/>
                </a:solidFill>
              </a:rPr>
              <a:pPr/>
              <a:t>7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2D974B5B-9F17-4C41-AF85-BE9FEB84C12E}" type="slidenum">
              <a:rPr lang="zh-CN" altLang="en-US" sz="1100" b="0" smtClean="0">
                <a:solidFill>
                  <a:schemeClr val="tx1"/>
                </a:solidFill>
              </a:rPr>
              <a:pPr/>
              <a:t>8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7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BD02B2C6-2A6B-42C9-8CC0-E187CEE5483D}" type="slidenum">
              <a:rPr lang="zh-CN" altLang="en-US" sz="1100" b="0" smtClean="0">
                <a:solidFill>
                  <a:schemeClr val="tx1"/>
                </a:solidFill>
              </a:rPr>
              <a:pPr/>
              <a:t>11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31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70D3B232-933D-4262-A6EE-512F062AF145}" type="slidenum">
              <a:rPr lang="zh-CN" altLang="en-US" sz="1100" b="0" smtClean="0">
                <a:solidFill>
                  <a:schemeClr val="tx1"/>
                </a:solidFill>
              </a:rPr>
              <a:pPr/>
              <a:t>12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08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DCE5A377-D2DB-4F9C-BA7A-0D083AB1CF6B}" type="slidenum">
              <a:rPr lang="zh-CN" altLang="en-US" sz="1100" b="0" smtClean="0">
                <a:solidFill>
                  <a:schemeClr val="tx1"/>
                </a:solidFill>
              </a:rPr>
              <a:pPr/>
              <a:t>19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9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612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B218A6-E45A-4A27-B38B-EB1282DEEBFF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00518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7327AD-371F-465F-867B-C164187B983D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67235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F9EFBE-4ECA-4BDD-AD15-88520EFCE086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10584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7731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81628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3413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3413" y="1828800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hf hdr="0"/>
  <p:txStyles>
    <p:titleStyle>
      <a:lvl1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latinLnBrk="1" hangingPunct="0">
        <a:lnSpc>
          <a:spcPct val="90000"/>
        </a:lnSpc>
        <a:spcBef>
          <a:spcPts val="750"/>
        </a:spcBef>
        <a:spcAft>
          <a:spcPct val="0"/>
        </a:spcAft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95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58796" name="Rectangle 12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5879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9125" y="6248400"/>
            <a:ext cx="63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bg1"/>
                </a:solidFill>
                <a:latin typeface="Calibri" panose="020F0502020204030204" pitchFamily="34" charset="0"/>
                <a:ea typeface="굴림" pitchFamily="50" charset="-127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F98C2-9F4C-47F9-AD88-638EF0640F05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+mn-cs"/>
            </a:endParaRPr>
          </a:p>
        </p:txBody>
      </p:sp>
      <p:pic>
        <p:nvPicPr>
          <p:cNvPr id="1029" name="Picture 16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7800" y="6415088"/>
            <a:ext cx="8048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739884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7772400" cy="1997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Mutation Testing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11778" y="6102817"/>
            <a:ext cx="6847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original slides are taken from Chap. </a:t>
            </a:r>
            <a:r>
              <a:rPr lang="en-US" altLang="ko-KR" b="0" i="1" dirty="0">
                <a:solidFill>
                  <a:srgbClr val="000514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9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Intro. to SW Testing 2</a:t>
            </a:r>
            <a:r>
              <a:rPr kumimoji="0" lang="en-US" altLang="ko-KR" sz="2000" b="0" i="1" u="none" strike="noStrike" kern="1200" cap="none" spc="0" normalizeH="0" baseline="30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nd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en-US" altLang="ko-KR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by </a:t>
            </a:r>
            <a:r>
              <a:rPr kumimoji="0" lang="en-US" altLang="ko-KR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Ammann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Offutt</a:t>
            </a:r>
            <a:endParaRPr kumimoji="0" lang="ko-KR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부제목 3"/>
          <p:cNvSpPr txBox="1">
            <a:spLocks/>
          </p:cNvSpPr>
          <p:nvPr/>
        </p:nvSpPr>
        <p:spPr bwMode="auto">
          <a:xfrm>
            <a:off x="1387366" y="3838903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1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2860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1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7432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1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2004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1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6576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1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Moonzoo Kim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School of Computing 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KAIST</a:t>
            </a: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3207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9207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ko-KR">
                <a:latin typeface="+mn-lt"/>
                <a:ea typeface="굴림" panose="020B0600000101010101" pitchFamily="50" charset="-127"/>
              </a:rPr>
              <a:t>Testing Programs with Mutation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86550" y="6356350"/>
            <a:ext cx="24574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F6470FAB-E8B5-43F7-8A83-4CD16ECFFF62}" type="slidenum">
              <a:rPr lang="zh-CN" altLang="en-US" sz="900" b="0">
                <a:solidFill>
                  <a:schemeClr val="tx1"/>
                </a:solidFill>
                <a:latin typeface="+mn-lt"/>
              </a:rPr>
              <a:pPr/>
              <a:t>10</a:t>
            </a:fld>
            <a:endParaRPr lang="en-US" altLang="zh-CN" sz="900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28738" y="1222375"/>
            <a:ext cx="1279525" cy="7302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chemeClr val="tx1"/>
                </a:solidFill>
                <a:latin typeface="+mn-lt"/>
                <a:ea typeface="굴림" panose="020B0600000101010101" pitchFamily="50" charset="-127"/>
              </a:rPr>
              <a:t>Input test method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44463" y="1222375"/>
            <a:ext cx="83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tx1"/>
                </a:solidFill>
                <a:latin typeface="+mn-lt"/>
                <a:ea typeface="굴림" panose="020B0600000101010101" pitchFamily="50" charset="-127"/>
              </a:rPr>
              <a:t>Prog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608263" y="1222375"/>
            <a:ext cx="1473200" cy="730250"/>
            <a:chOff x="1643" y="770"/>
            <a:chExt cx="928" cy="460"/>
          </a:xfrm>
          <a:noFill/>
        </p:grpSpPr>
        <p:sp>
          <p:nvSpPr>
            <p:cNvPr id="15414" name="Text Box 6"/>
            <p:cNvSpPr txBox="1">
              <a:spLocks noChangeArrowheads="1"/>
            </p:cNvSpPr>
            <p:nvPr/>
          </p:nvSpPr>
          <p:spPr bwMode="auto">
            <a:xfrm>
              <a:off x="1866" y="770"/>
              <a:ext cx="705" cy="46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Create mutants</a:t>
              </a:r>
            </a:p>
          </p:txBody>
        </p:sp>
        <p:sp>
          <p:nvSpPr>
            <p:cNvPr id="15415" name="Line 26"/>
            <p:cNvSpPr>
              <a:spLocks noChangeShapeType="1"/>
            </p:cNvSpPr>
            <p:nvPr/>
          </p:nvSpPr>
          <p:spPr bwMode="auto">
            <a:xfrm>
              <a:off x="1643" y="1000"/>
              <a:ext cx="22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7599363" y="1222375"/>
            <a:ext cx="1358900" cy="730250"/>
            <a:chOff x="4787" y="770"/>
            <a:chExt cx="856" cy="460"/>
          </a:xfrm>
          <a:noFill/>
        </p:grpSpPr>
        <p:sp>
          <p:nvSpPr>
            <p:cNvPr id="15412" name="Text Box 9"/>
            <p:cNvSpPr txBox="1">
              <a:spLocks noChangeArrowheads="1"/>
            </p:cNvSpPr>
            <p:nvPr/>
          </p:nvSpPr>
          <p:spPr bwMode="auto">
            <a:xfrm>
              <a:off x="5010" y="770"/>
              <a:ext cx="633" cy="46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Run T on P</a:t>
              </a:r>
            </a:p>
          </p:txBody>
        </p:sp>
        <p:sp>
          <p:nvSpPr>
            <p:cNvPr id="15413" name="Line 27"/>
            <p:cNvSpPr>
              <a:spLocks noChangeShapeType="1"/>
            </p:cNvSpPr>
            <p:nvPr/>
          </p:nvSpPr>
          <p:spPr bwMode="auto">
            <a:xfrm>
              <a:off x="4787" y="1000"/>
              <a:ext cx="223" cy="0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7085013" y="1943100"/>
            <a:ext cx="1873250" cy="2149475"/>
            <a:chOff x="4463" y="1224"/>
            <a:chExt cx="1180" cy="1354"/>
          </a:xfrm>
          <a:noFill/>
        </p:grpSpPr>
        <p:sp>
          <p:nvSpPr>
            <p:cNvPr id="15410" name="Text Box 10"/>
            <p:cNvSpPr txBox="1">
              <a:spLocks noChangeArrowheads="1"/>
            </p:cNvSpPr>
            <p:nvPr/>
          </p:nvSpPr>
          <p:spPr bwMode="auto">
            <a:xfrm>
              <a:off x="4463" y="1550"/>
              <a:ext cx="1180" cy="1028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Run mutants: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Char char="•"/>
                <a:defRPr/>
              </a:pPr>
              <a:r>
                <a:rPr lang="en-US" altLang="ko-KR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 schema-based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Char char="•"/>
                <a:defRPr/>
              </a:pPr>
              <a:r>
                <a:rPr lang="en-US" altLang="ko-KR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 weak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Char char="•"/>
                <a:defRPr/>
              </a:pPr>
              <a:r>
                <a:rPr lang="en-US" altLang="ko-KR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 selective</a:t>
              </a:r>
            </a:p>
          </p:txBody>
        </p:sp>
        <p:sp>
          <p:nvSpPr>
            <p:cNvPr id="15411" name="Line 30"/>
            <p:cNvSpPr>
              <a:spLocks noChangeShapeType="1"/>
            </p:cNvSpPr>
            <p:nvPr/>
          </p:nvSpPr>
          <p:spPr bwMode="auto">
            <a:xfrm flipH="1">
              <a:off x="5054" y="1224"/>
              <a:ext cx="231" cy="324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7348538" y="3897313"/>
            <a:ext cx="1382712" cy="1423987"/>
            <a:chOff x="4629" y="2455"/>
            <a:chExt cx="871" cy="897"/>
          </a:xfrm>
          <a:noFill/>
        </p:grpSpPr>
        <p:sp>
          <p:nvSpPr>
            <p:cNvPr id="15408" name="Text Box 11"/>
            <p:cNvSpPr txBox="1">
              <a:spLocks noChangeArrowheads="1"/>
            </p:cNvSpPr>
            <p:nvPr/>
          </p:nvSpPr>
          <p:spPr bwMode="auto">
            <a:xfrm>
              <a:off x="4629" y="2700"/>
              <a:ext cx="871" cy="65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Eliminate ineffective TCs</a:t>
              </a:r>
            </a:p>
          </p:txBody>
        </p:sp>
        <p:sp>
          <p:nvSpPr>
            <p:cNvPr id="15409" name="Line 31"/>
            <p:cNvSpPr>
              <a:spLocks noChangeShapeType="1"/>
            </p:cNvSpPr>
            <p:nvPr/>
          </p:nvSpPr>
          <p:spPr bwMode="auto">
            <a:xfrm>
              <a:off x="5069" y="2455"/>
              <a:ext cx="0" cy="245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6000750" y="1222375"/>
            <a:ext cx="1598613" cy="730250"/>
            <a:chOff x="3780" y="770"/>
            <a:chExt cx="1007" cy="460"/>
          </a:xfrm>
          <a:noFill/>
        </p:grpSpPr>
        <p:sp>
          <p:nvSpPr>
            <p:cNvPr id="15406" name="Text Box 8"/>
            <p:cNvSpPr txBox="1">
              <a:spLocks noChangeArrowheads="1"/>
            </p:cNvSpPr>
            <p:nvPr/>
          </p:nvSpPr>
          <p:spPr bwMode="auto">
            <a:xfrm>
              <a:off x="4002" y="770"/>
              <a:ext cx="785" cy="46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Generate test cases</a:t>
              </a:r>
            </a:p>
          </p:txBody>
        </p:sp>
        <p:sp>
          <p:nvSpPr>
            <p:cNvPr id="15407" name="Line 28"/>
            <p:cNvSpPr>
              <a:spLocks noChangeShapeType="1"/>
            </p:cNvSpPr>
            <p:nvPr/>
          </p:nvSpPr>
          <p:spPr bwMode="auto">
            <a:xfrm>
              <a:off x="3780" y="1000"/>
              <a:ext cx="223" cy="0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081463" y="1222375"/>
            <a:ext cx="1920875" cy="1035050"/>
            <a:chOff x="2571" y="770"/>
            <a:chExt cx="1210" cy="652"/>
          </a:xfrm>
          <a:noFill/>
        </p:grpSpPr>
        <p:sp>
          <p:nvSpPr>
            <p:cNvPr id="15404" name="Line 29"/>
            <p:cNvSpPr>
              <a:spLocks noChangeShapeType="1"/>
            </p:cNvSpPr>
            <p:nvPr/>
          </p:nvSpPr>
          <p:spPr bwMode="auto">
            <a:xfrm>
              <a:off x="2571" y="1000"/>
              <a:ext cx="223" cy="0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15405" name="Text Box 7"/>
            <p:cNvSpPr txBox="1">
              <a:spLocks noChangeArrowheads="1"/>
            </p:cNvSpPr>
            <p:nvPr/>
          </p:nvSpPr>
          <p:spPr bwMode="auto">
            <a:xfrm>
              <a:off x="2795" y="770"/>
              <a:ext cx="986" cy="65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Run equivalence detector</a:t>
              </a:r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4397375" y="3946525"/>
            <a:ext cx="2936875" cy="1714500"/>
            <a:chOff x="2770" y="2486"/>
            <a:chExt cx="1850" cy="1080"/>
          </a:xfrm>
          <a:noFill/>
        </p:grpSpPr>
        <p:sp>
          <p:nvSpPr>
            <p:cNvPr id="15400" name="Line 32"/>
            <p:cNvSpPr>
              <a:spLocks noChangeShapeType="1"/>
            </p:cNvSpPr>
            <p:nvPr/>
          </p:nvSpPr>
          <p:spPr bwMode="auto">
            <a:xfrm>
              <a:off x="3815" y="3026"/>
              <a:ext cx="805" cy="0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 type="triangle" w="med" len="med"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grpSp>
          <p:nvGrpSpPr>
            <p:cNvPr id="15401" name="Group 25"/>
            <p:cNvGrpSpPr>
              <a:grpSpLocks/>
            </p:cNvGrpSpPr>
            <p:nvPr/>
          </p:nvGrpSpPr>
          <p:grpSpPr bwMode="auto">
            <a:xfrm>
              <a:off x="2770" y="2486"/>
              <a:ext cx="1037" cy="1080"/>
              <a:chOff x="3110" y="2486"/>
              <a:chExt cx="1037" cy="1080"/>
            </a:xfrm>
            <a:grpFill/>
          </p:grpSpPr>
          <p:sp>
            <p:nvSpPr>
              <p:cNvPr id="15402" name="AutoShape 19"/>
              <p:cNvSpPr>
                <a:spLocks noChangeArrowheads="1"/>
              </p:cNvSpPr>
              <p:nvPr/>
            </p:nvSpPr>
            <p:spPr bwMode="auto">
              <a:xfrm>
                <a:off x="3110" y="2486"/>
                <a:ext cx="1037" cy="1080"/>
              </a:xfrm>
              <a:prstGeom prst="diamond">
                <a:avLst/>
              </a:prstGeom>
              <a:grpFill/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ko-KR" altLang="ko-KR">
                  <a:latin typeface="+mn-lt"/>
                </a:endParaRPr>
              </a:p>
            </p:txBody>
          </p:sp>
          <p:sp>
            <p:nvSpPr>
              <p:cNvPr id="15403" name="Text Box 16"/>
              <p:cNvSpPr txBox="1">
                <a:spLocks noChangeArrowheads="1"/>
              </p:cNvSpPr>
              <p:nvPr/>
            </p:nvSpPr>
            <p:spPr bwMode="auto">
              <a:xfrm>
                <a:off x="3212" y="2793"/>
                <a:ext cx="834" cy="44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+mn-lt"/>
                    <a:ea typeface="굴림" panose="020B0600000101010101" pitchFamily="50" charset="-127"/>
                  </a:rPr>
                  <a:t>Threshold   reached   ?</a:t>
                </a:r>
              </a:p>
            </p:txBody>
          </p:sp>
        </p:grp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857250" y="1703388"/>
            <a:ext cx="468313" cy="3875087"/>
            <a:chOff x="540" y="1073"/>
            <a:chExt cx="295" cy="2441"/>
          </a:xfrm>
          <a:noFill/>
        </p:grpSpPr>
        <p:sp>
          <p:nvSpPr>
            <p:cNvPr id="15398" name="Line 37"/>
            <p:cNvSpPr>
              <a:spLocks noChangeShapeType="1"/>
            </p:cNvSpPr>
            <p:nvPr/>
          </p:nvSpPr>
          <p:spPr bwMode="auto">
            <a:xfrm>
              <a:off x="545" y="1073"/>
              <a:ext cx="0" cy="2441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15399" name="Line 38"/>
            <p:cNvSpPr>
              <a:spLocks noChangeShapeType="1"/>
            </p:cNvSpPr>
            <p:nvPr/>
          </p:nvSpPr>
          <p:spPr bwMode="auto">
            <a:xfrm>
              <a:off x="540" y="1073"/>
              <a:ext cx="295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</p:grpSp>
      <p:sp>
        <p:nvSpPr>
          <p:cNvPr id="14350" name="Line 39"/>
          <p:cNvSpPr>
            <a:spLocks noChangeShapeType="1"/>
          </p:cNvSpPr>
          <p:nvPr/>
        </p:nvSpPr>
        <p:spPr bwMode="auto">
          <a:xfrm>
            <a:off x="857250" y="1455738"/>
            <a:ext cx="468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lt"/>
            </a:endParaRPr>
          </a:p>
        </p:txBody>
      </p:sp>
      <p:grpSp>
        <p:nvGrpSpPr>
          <p:cNvPr id="13" name="Group 66"/>
          <p:cNvGrpSpPr>
            <a:grpSpLocks/>
          </p:cNvGrpSpPr>
          <p:nvPr/>
        </p:nvGrpSpPr>
        <p:grpSpPr bwMode="auto">
          <a:xfrm>
            <a:off x="5221288" y="1982788"/>
            <a:ext cx="1481137" cy="1958975"/>
            <a:chOff x="3289" y="1249"/>
            <a:chExt cx="933" cy="1234"/>
          </a:xfrm>
          <a:noFill/>
        </p:grpSpPr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 flipV="1">
              <a:off x="3289" y="1249"/>
              <a:ext cx="933" cy="1234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15394" name="Text Box 60"/>
            <p:cNvSpPr txBox="1">
              <a:spLocks noChangeArrowheads="1"/>
            </p:cNvSpPr>
            <p:nvPr/>
          </p:nvSpPr>
          <p:spPr bwMode="auto">
            <a:xfrm>
              <a:off x="3325" y="2218"/>
              <a:ext cx="37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ko-KR" i="1" dirty="0">
                  <a:solidFill>
                    <a:srgbClr val="00B0F0"/>
                  </a:solidFill>
                  <a:latin typeface="+mn-lt"/>
                  <a:ea typeface="굴림" panose="020B0600000101010101" pitchFamily="50" charset="-127"/>
                </a:rPr>
                <a:t>no</a:t>
              </a:r>
            </a:p>
          </p:txBody>
        </p:sp>
      </p:grpSp>
      <p:grpSp>
        <p:nvGrpSpPr>
          <p:cNvPr id="14" name="Group 64"/>
          <p:cNvGrpSpPr>
            <a:grpSpLocks/>
          </p:cNvGrpSpPr>
          <p:nvPr/>
        </p:nvGrpSpPr>
        <p:grpSpPr bwMode="auto">
          <a:xfrm>
            <a:off x="2390775" y="5218113"/>
            <a:ext cx="3387725" cy="1485900"/>
            <a:chOff x="1506" y="3287"/>
            <a:chExt cx="2134" cy="936"/>
          </a:xfrm>
          <a:noFill/>
        </p:grpSpPr>
        <p:grpSp>
          <p:nvGrpSpPr>
            <p:cNvPr id="15386" name="Group 53"/>
            <p:cNvGrpSpPr>
              <a:grpSpLocks/>
            </p:cNvGrpSpPr>
            <p:nvPr/>
          </p:nvGrpSpPr>
          <p:grpSpPr bwMode="auto">
            <a:xfrm>
              <a:off x="1506" y="3287"/>
              <a:ext cx="1785" cy="936"/>
              <a:chOff x="1506" y="3287"/>
              <a:chExt cx="1785" cy="936"/>
            </a:xfrm>
            <a:grpFill/>
          </p:grpSpPr>
          <p:grpSp>
            <p:nvGrpSpPr>
              <p:cNvPr id="15388" name="Group 23"/>
              <p:cNvGrpSpPr>
                <a:grpSpLocks/>
              </p:cNvGrpSpPr>
              <p:nvPr/>
            </p:nvGrpSpPr>
            <p:grpSpPr bwMode="auto">
              <a:xfrm>
                <a:off x="1506" y="3287"/>
                <a:ext cx="878" cy="936"/>
                <a:chOff x="2520" y="2681"/>
                <a:chExt cx="878" cy="936"/>
              </a:xfrm>
              <a:grpFill/>
            </p:grpSpPr>
            <p:sp>
              <p:nvSpPr>
                <p:cNvPr id="15391" name="AutoShape 20"/>
                <p:cNvSpPr>
                  <a:spLocks noChangeArrowheads="1"/>
                </p:cNvSpPr>
                <p:nvPr/>
              </p:nvSpPr>
              <p:spPr bwMode="auto">
                <a:xfrm>
                  <a:off x="2520" y="2681"/>
                  <a:ext cx="878" cy="936"/>
                </a:xfrm>
                <a:prstGeom prst="diamond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defRPr/>
                  </a:pPr>
                  <a:endParaRPr lang="ko-KR" altLang="ko-KR">
                    <a:latin typeface="+mn-lt"/>
                  </a:endParaRPr>
                </a:p>
              </p:txBody>
            </p:sp>
            <p:sp>
              <p:nvSpPr>
                <p:cNvPr id="1539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650" y="2825"/>
                  <a:ext cx="618" cy="6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ko-KR">
                      <a:solidFill>
                        <a:schemeClr val="tx1"/>
                      </a:solidFill>
                      <a:latin typeface="+mn-lt"/>
                      <a:ea typeface="굴림" panose="020B0600000101010101" pitchFamily="50" charset="-127"/>
                    </a:rPr>
                    <a:t>P (T) correct ?</a:t>
                  </a:r>
                </a:p>
              </p:txBody>
            </p:sp>
          </p:grpSp>
          <p:sp>
            <p:nvSpPr>
              <p:cNvPr id="15389" name="Line 34"/>
              <p:cNvSpPr>
                <a:spLocks noChangeShapeType="1"/>
              </p:cNvSpPr>
              <p:nvPr/>
            </p:nvSpPr>
            <p:spPr bwMode="auto">
              <a:xfrm>
                <a:off x="2391" y="3755"/>
                <a:ext cx="9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+mn-lt"/>
                </a:endParaRPr>
              </a:p>
            </p:txBody>
          </p:sp>
          <p:sp>
            <p:nvSpPr>
              <p:cNvPr id="15390" name="Line 35"/>
              <p:cNvSpPr>
                <a:spLocks noChangeShapeType="1"/>
              </p:cNvSpPr>
              <p:nvPr/>
            </p:nvSpPr>
            <p:spPr bwMode="auto">
              <a:xfrm flipV="1">
                <a:off x="3291" y="3564"/>
                <a:ext cx="0" cy="19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+mn-lt"/>
                </a:endParaRPr>
              </a:p>
            </p:txBody>
          </p:sp>
        </p:grpSp>
        <p:sp>
          <p:nvSpPr>
            <p:cNvPr id="15387" name="Text Box 61"/>
            <p:cNvSpPr txBox="1">
              <a:spLocks noChangeArrowheads="1"/>
            </p:cNvSpPr>
            <p:nvPr/>
          </p:nvSpPr>
          <p:spPr bwMode="auto">
            <a:xfrm>
              <a:off x="3266" y="3593"/>
              <a:ext cx="37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ko-KR" i="1" dirty="0">
                  <a:solidFill>
                    <a:srgbClr val="00B0F0"/>
                  </a:solidFill>
                  <a:latin typeface="+mn-lt"/>
                  <a:ea typeface="굴림" panose="020B0600000101010101" pitchFamily="50" charset="-127"/>
                </a:rPr>
                <a:t>yes</a:t>
              </a:r>
            </a:p>
          </p:txBody>
        </p:sp>
      </p:grpSp>
      <p:grpSp>
        <p:nvGrpSpPr>
          <p:cNvPr id="17" name="Group 65"/>
          <p:cNvGrpSpPr>
            <a:grpSpLocks/>
          </p:cNvGrpSpPr>
          <p:nvPr/>
        </p:nvGrpSpPr>
        <p:grpSpPr bwMode="auto">
          <a:xfrm>
            <a:off x="550863" y="5595938"/>
            <a:ext cx="1955800" cy="730250"/>
            <a:chOff x="347" y="3525"/>
            <a:chExt cx="1232" cy="460"/>
          </a:xfrm>
          <a:noFill/>
        </p:grpSpPr>
        <p:grpSp>
          <p:nvGrpSpPr>
            <p:cNvPr id="15382" name="Group 54"/>
            <p:cNvGrpSpPr>
              <a:grpSpLocks/>
            </p:cNvGrpSpPr>
            <p:nvPr/>
          </p:nvGrpSpPr>
          <p:grpSpPr bwMode="auto">
            <a:xfrm>
              <a:off x="347" y="3525"/>
              <a:ext cx="1152" cy="460"/>
              <a:chOff x="347" y="3525"/>
              <a:chExt cx="1152" cy="460"/>
            </a:xfrm>
            <a:grpFill/>
          </p:grpSpPr>
          <p:sp>
            <p:nvSpPr>
              <p:cNvPr id="15384" name="Text Box 13"/>
              <p:cNvSpPr txBox="1">
                <a:spLocks noChangeArrowheads="1"/>
              </p:cNvSpPr>
              <p:nvPr/>
            </p:nvSpPr>
            <p:spPr bwMode="auto">
              <a:xfrm>
                <a:off x="347" y="3525"/>
                <a:ext cx="396" cy="46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+mn-lt"/>
                    <a:ea typeface="굴림" panose="020B0600000101010101" pitchFamily="50" charset="-127"/>
                  </a:rPr>
                  <a:t>Fix P</a:t>
                </a:r>
              </a:p>
            </p:txBody>
          </p:sp>
          <p:sp>
            <p:nvSpPr>
              <p:cNvPr id="15385" name="Line 36"/>
              <p:cNvSpPr>
                <a:spLocks noChangeShapeType="1"/>
              </p:cNvSpPr>
              <p:nvPr/>
            </p:nvSpPr>
            <p:spPr bwMode="auto">
              <a:xfrm>
                <a:off x="750" y="3755"/>
                <a:ext cx="749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+mn-lt"/>
                </a:endParaRPr>
              </a:p>
            </p:txBody>
          </p:sp>
        </p:grpSp>
        <p:sp>
          <p:nvSpPr>
            <p:cNvPr id="15383" name="Text Box 62"/>
            <p:cNvSpPr txBox="1">
              <a:spLocks noChangeArrowheads="1"/>
            </p:cNvSpPr>
            <p:nvPr/>
          </p:nvSpPr>
          <p:spPr bwMode="auto">
            <a:xfrm>
              <a:off x="1205" y="3532"/>
              <a:ext cx="37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ko-KR" i="1" dirty="0">
                  <a:solidFill>
                    <a:srgbClr val="00B0F0"/>
                  </a:solidFill>
                  <a:latin typeface="+mn-lt"/>
                  <a:ea typeface="굴림" panose="020B0600000101010101" pitchFamily="50" charset="-127"/>
                </a:rPr>
                <a:t>no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ko-KR">
                <a:latin typeface="+mn-lt"/>
                <a:ea typeface="굴림" panose="020B0600000101010101" pitchFamily="50" charset="-127"/>
              </a:rPr>
              <a:t>Why Mutation Testing Works  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3410966"/>
            <a:ext cx="8867775" cy="333375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Also known as “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Coupling Effect</a:t>
            </a:r>
            <a:r>
              <a:rPr lang="en-US" altLang="ko-KR">
                <a:ea typeface="굴림" panose="020B0600000101010101" pitchFamily="50" charset="-127"/>
              </a:rPr>
              <a:t>”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“a test data set that distinguishes all programs with simple faults is so sensitive that it will also distinguish programs with more complex faults”</a:t>
            </a:r>
          </a:p>
          <a:p>
            <a:pPr lvl="2" eaLnBrk="1" hangingPunct="1"/>
            <a:r>
              <a:rPr lang="en-US" altLang="ko-KR">
                <a:ea typeface="굴림" panose="020B0600000101010101" pitchFamily="50" charset="-127"/>
              </a:rPr>
              <a:t>R. A. DeMillo, R. J. Lipton, and F. G. Sayward. Hints on test data selection: Help for the practicing programmer.  Computer, 11(4), April 1978.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The mutants guide the tester to an effective set of tests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 very challenging problem : 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Find a </a:t>
            </a: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fault</a:t>
            </a:r>
            <a:r>
              <a:rPr lang="en-US" altLang="ko-KR">
                <a:ea typeface="굴림" panose="020B0600000101010101" pitchFamily="50" charset="-127"/>
              </a:rPr>
              <a:t> and a set of </a:t>
            </a: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mutation-adequate tests</a:t>
            </a:r>
            <a:r>
              <a:rPr lang="en-US" altLang="ko-KR">
                <a:ea typeface="굴림" panose="020B0600000101010101" pitchFamily="50" charset="-127"/>
              </a:rPr>
              <a:t> that do </a:t>
            </a: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not</a:t>
            </a:r>
            <a:r>
              <a:rPr lang="en-US" altLang="ko-KR">
                <a:ea typeface="굴림" panose="020B0600000101010101" pitchFamily="50" charset="-127"/>
              </a:rPr>
              <a:t> find the fault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Of course, this depends on the mutation operators … 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86550" y="6356350"/>
            <a:ext cx="24574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FA57B602-3B75-47C9-ACB5-C571E36A6F2E}" type="slidenum">
              <a:rPr lang="zh-CN" altLang="en-US" sz="900" b="0">
                <a:solidFill>
                  <a:schemeClr val="tx1"/>
                </a:solidFill>
                <a:latin typeface="+mn-lt"/>
              </a:rPr>
              <a:pPr/>
              <a:t>11</a:t>
            </a:fld>
            <a:endParaRPr lang="en-US" altLang="zh-CN" sz="900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869950" y="1068388"/>
            <a:ext cx="7405688" cy="2033587"/>
          </a:xfrm>
          <a:prstGeom prst="rect">
            <a:avLst/>
          </a:prstGeom>
          <a:solidFill>
            <a:srgbClr val="0033CC"/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2800" u="sng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anose="020B0600000101010101" pitchFamily="50" charset="-127"/>
              </a:rPr>
              <a:t>Fundamental Premise of Mutation Testing</a:t>
            </a:r>
            <a:endParaRPr lang="en-US" altLang="ko-KR" sz="280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굴림" panose="020B0600000101010101" pitchFamily="50" charset="-127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anose="020B0600000101010101" pitchFamily="50" charset="-127"/>
              </a:rPr>
              <a:t>If the software contains a fault, there will usually be a set of mutants that can only be killed by a test case that also detects that fault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/>
      <p:bldP spid="2805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5250"/>
            <a:ext cx="7886700" cy="1144588"/>
          </a:xfrm>
        </p:spPr>
        <p:txBody>
          <a:bodyPr/>
          <a:lstStyle/>
          <a:p>
            <a:pPr eaLnBrk="1" hangingPunct="1"/>
            <a:r>
              <a:rPr lang="en-US" altLang="ko-KR">
                <a:latin typeface="+mn-lt"/>
                <a:ea typeface="굴림" panose="020B0600000101010101" pitchFamily="50" charset="-127"/>
              </a:rPr>
              <a:t>Designing Mutation Operators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990600"/>
            <a:ext cx="8867775" cy="2917825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At the </a:t>
            </a:r>
            <a:r>
              <a:rPr lang="en-US" altLang="ko-KR" dirty="0">
                <a:solidFill>
                  <a:schemeClr val="tx2"/>
                </a:solidFill>
                <a:ea typeface="굴림" panose="020B0600000101010101" pitchFamily="50" charset="-127"/>
              </a:rPr>
              <a:t>method level</a:t>
            </a:r>
            <a:r>
              <a:rPr lang="en-US" altLang="ko-KR" dirty="0">
                <a:ea typeface="굴림" panose="020B0600000101010101" pitchFamily="50" charset="-127"/>
              </a:rPr>
              <a:t>, mutation operators for different programming languages are similar</a:t>
            </a: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Mutation operators do one of </a:t>
            </a:r>
            <a:r>
              <a:rPr lang="en-US" altLang="ko-KR" dirty="0">
                <a:solidFill>
                  <a:schemeClr val="tx2"/>
                </a:solidFill>
                <a:ea typeface="굴림" panose="020B0600000101010101" pitchFamily="50" charset="-127"/>
              </a:rPr>
              <a:t>two things </a:t>
            </a:r>
            <a:r>
              <a:rPr lang="en-US" altLang="ko-KR" dirty="0">
                <a:ea typeface="굴림" panose="020B0600000101010101" pitchFamily="50" charset="-127"/>
              </a:rPr>
              <a:t>: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Mimic typical programmer </a:t>
            </a:r>
            <a:r>
              <a:rPr lang="en-US" altLang="ko-KR" dirty="0">
                <a:solidFill>
                  <a:schemeClr val="tx2"/>
                </a:solidFill>
                <a:ea typeface="굴림" panose="020B0600000101010101" pitchFamily="50" charset="-127"/>
              </a:rPr>
              <a:t>mistakes</a:t>
            </a:r>
            <a:r>
              <a:rPr lang="en-US" altLang="ko-KR" dirty="0">
                <a:ea typeface="굴림" panose="020B0600000101010101" pitchFamily="50" charset="-127"/>
              </a:rPr>
              <a:t> ( incorrect variable name )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Encourage common test </a:t>
            </a:r>
            <a:r>
              <a:rPr lang="en-US" altLang="ko-KR" dirty="0">
                <a:solidFill>
                  <a:schemeClr val="tx2"/>
                </a:solidFill>
                <a:ea typeface="굴림" panose="020B0600000101010101" pitchFamily="50" charset="-127"/>
              </a:rPr>
              <a:t>heuristics</a:t>
            </a:r>
            <a:r>
              <a:rPr lang="en-US" altLang="ko-KR" dirty="0">
                <a:ea typeface="굴림" panose="020B0600000101010101" pitchFamily="50" charset="-127"/>
              </a:rPr>
              <a:t> ( cause expressions to be 0 )</a:t>
            </a: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Researchers design lots of operators, then experimentally </a:t>
            </a:r>
            <a:r>
              <a:rPr lang="en-US" altLang="ko-KR" i="1" dirty="0">
                <a:solidFill>
                  <a:schemeClr val="tx2"/>
                </a:solidFill>
                <a:ea typeface="굴림" panose="020B0600000101010101" pitchFamily="50" charset="-127"/>
              </a:rPr>
              <a:t>select</a:t>
            </a:r>
            <a:r>
              <a:rPr lang="en-US" altLang="ko-KR" dirty="0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the most useful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86550" y="6356350"/>
            <a:ext cx="24574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7FB16684-96DF-485B-B58B-BD051374F11D}" type="slidenum">
              <a:rPr lang="zh-CN" altLang="en-US" sz="900" b="0">
                <a:solidFill>
                  <a:schemeClr val="tx1"/>
                </a:solidFill>
                <a:latin typeface="+mn-lt"/>
              </a:rPr>
              <a:pPr/>
              <a:t>12</a:t>
            </a:fld>
            <a:endParaRPr lang="en-US" altLang="zh-CN" sz="900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533400" y="3876675"/>
            <a:ext cx="8078788" cy="23018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2400" u="sng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Effective Mutation Operators</a:t>
            </a:r>
            <a:endParaRPr lang="en-US" altLang="ko-KR" sz="2400" u="sng" dirty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굴림" panose="020B0600000101010101" pitchFamily="50" charset="-127"/>
            </a:endParaRPr>
          </a:p>
          <a:p>
            <a:pPr algn="just">
              <a:defRPr/>
            </a:pP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If tests that are created specifically to kill mutants created by a collection of mutation operators </a:t>
            </a:r>
            <a:r>
              <a:rPr lang="en-US" altLang="zh-CN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O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= {</a:t>
            </a:r>
            <a:r>
              <a:rPr lang="en-US" altLang="zh-CN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o1, o2,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…}  also kill mutants created by all remaining mutation operators with very high probability, then </a:t>
            </a:r>
            <a:r>
              <a:rPr lang="en-US" altLang="zh-CN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O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defines an </a:t>
            </a:r>
            <a:r>
              <a:rPr lang="en-US" altLang="zh-CN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effective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set of mutation operators</a:t>
            </a:r>
            <a:endParaRPr lang="en-US" altLang="ko-KR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-242888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ko-KR">
                <a:latin typeface="+mn-lt"/>
                <a:ea typeface="굴림" panose="020B0600000101010101" pitchFamily="50" charset="-127"/>
              </a:rPr>
              <a:t>Mutation Operators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86550" y="6356350"/>
            <a:ext cx="24574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922D7342-6923-4CA1-A940-E0BBF1262AB8}" type="slidenum">
              <a:rPr lang="zh-CN" altLang="en-US" sz="900" b="0">
                <a:solidFill>
                  <a:schemeClr val="tx1"/>
                </a:solidFill>
                <a:latin typeface="+mn-lt"/>
              </a:rPr>
              <a:pPr/>
              <a:t>13</a:t>
            </a:fld>
            <a:endParaRPr lang="en-US" altLang="zh-CN" sz="900" b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76225" y="3509963"/>
            <a:ext cx="8650288" cy="1479550"/>
            <a:chOff x="174" y="1665"/>
            <a:chExt cx="5449" cy="932"/>
          </a:xfrm>
          <a:noFill/>
        </p:grpSpPr>
        <p:sp>
          <p:nvSpPr>
            <p:cNvPr id="18444" name="Text Box 5"/>
            <p:cNvSpPr txBox="1">
              <a:spLocks noChangeArrowheads="1"/>
            </p:cNvSpPr>
            <p:nvPr/>
          </p:nvSpPr>
          <p:spPr bwMode="auto">
            <a:xfrm>
              <a:off x="174" y="1951"/>
              <a:ext cx="5205" cy="646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b="0">
                  <a:solidFill>
                    <a:schemeClr val="tx1"/>
                  </a:solidFill>
                  <a:latin typeface="+mn-lt"/>
                </a:rPr>
                <a:t>Each occurrence of one of the arithmetic operators +</a:t>
              </a:r>
              <a:r>
                <a:rPr lang="en-US" altLang="zh-CN" b="0" i="1">
                  <a:solidFill>
                    <a:schemeClr val="tx1"/>
                  </a:solidFill>
                  <a:latin typeface="+mn-lt"/>
                </a:rPr>
                <a:t>,</a:t>
              </a:r>
              <a:r>
                <a:rPr lang="zh-CN" altLang="en-US" b="0" i="1">
                  <a:solidFill>
                    <a:schemeClr val="tx1"/>
                  </a:solidFill>
                  <a:latin typeface="+mn-lt"/>
                </a:rPr>
                <a:t>－</a:t>
              </a:r>
              <a:r>
                <a:rPr lang="en-US" altLang="zh-CN" b="0" i="1">
                  <a:solidFill>
                    <a:schemeClr val="tx1"/>
                  </a:solidFill>
                  <a:latin typeface="+mn-lt"/>
                </a:rPr>
                <a:t>,*,</a:t>
              </a:r>
              <a:r>
                <a:rPr lang="zh-CN" altLang="en-US" b="0" i="1">
                  <a:solidFill>
                    <a:schemeClr val="tx1"/>
                  </a:solidFill>
                  <a:latin typeface="+mn-lt"/>
                </a:rPr>
                <a:t>／</a:t>
              </a:r>
              <a:r>
                <a:rPr lang="en-US" altLang="zh-CN" b="0" i="1">
                  <a:solidFill>
                    <a:schemeClr val="tx1"/>
                  </a:solidFill>
                  <a:latin typeface="+mn-lt"/>
                </a:rPr>
                <a:t>,</a:t>
              </a:r>
              <a:r>
                <a:rPr lang="en-US" altLang="zh-CN" b="0">
                  <a:solidFill>
                    <a:schemeClr val="tx1"/>
                  </a:solidFill>
                  <a:latin typeface="+mn-lt"/>
                </a:rPr>
                <a:t> and % is replaced by each of the other operators. In addition, each is replaced by the special mutation operators </a:t>
              </a:r>
              <a:r>
                <a:rPr lang="en-US" altLang="zh-CN" b="0" i="1">
                  <a:solidFill>
                    <a:schemeClr val="tx1"/>
                  </a:solidFill>
                  <a:latin typeface="+mn-lt"/>
                </a:rPr>
                <a:t>leftOp</a:t>
              </a:r>
              <a:r>
                <a:rPr lang="en-US" altLang="zh-CN" b="0">
                  <a:solidFill>
                    <a:schemeClr val="tx1"/>
                  </a:solidFill>
                  <a:latin typeface="+mn-lt"/>
                </a:rPr>
                <a:t>, and </a:t>
              </a:r>
              <a:r>
                <a:rPr lang="en-US" altLang="zh-CN" b="0" i="1">
                  <a:solidFill>
                    <a:schemeClr val="tx1"/>
                  </a:solidFill>
                  <a:latin typeface="+mn-lt"/>
                </a:rPr>
                <a:t>rightOp</a:t>
              </a:r>
              <a:r>
                <a:rPr lang="en-US" altLang="zh-CN" b="0">
                  <a:solidFill>
                    <a:schemeClr val="tx1"/>
                  </a:solidFill>
                  <a:latin typeface="+mn-lt"/>
                </a:rPr>
                <a:t>.</a:t>
              </a:r>
            </a:p>
          </p:txBody>
        </p:sp>
        <p:sp>
          <p:nvSpPr>
            <p:cNvPr id="18445" name="Rectangle 6"/>
            <p:cNvSpPr>
              <a:spLocks noChangeArrowheads="1"/>
            </p:cNvSpPr>
            <p:nvPr/>
          </p:nvSpPr>
          <p:spPr bwMode="auto">
            <a:xfrm>
              <a:off x="174" y="1665"/>
              <a:ext cx="5449" cy="3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85000"/>
                <a:defRPr/>
              </a:pPr>
              <a:r>
                <a:rPr lang="en-US" altLang="zh-CN" sz="2400" b="0" i="1" dirty="0">
                  <a:solidFill>
                    <a:srgbClr val="00B0F0"/>
                  </a:solidFill>
                  <a:latin typeface="+mn-lt"/>
                </a:rPr>
                <a:t>2. AOR ––</a:t>
              </a:r>
              <a:r>
                <a:rPr lang="en-US" altLang="zh-CN" sz="2400" dirty="0">
                  <a:solidFill>
                    <a:srgbClr val="00B0F0"/>
                  </a:solidFill>
                  <a:latin typeface="+mn-lt"/>
                </a:rPr>
                <a:t> </a:t>
              </a:r>
              <a:r>
                <a:rPr lang="en-US" altLang="zh-CN" sz="2400" b="0" i="1" dirty="0">
                  <a:solidFill>
                    <a:srgbClr val="00B0F0"/>
                  </a:solidFill>
                  <a:latin typeface="+mn-lt"/>
                </a:rPr>
                <a:t>Arithmetic Operator Replacement</a:t>
              </a:r>
              <a:r>
                <a:rPr lang="en-US" altLang="zh-CN" sz="2400" b="0" dirty="0">
                  <a:solidFill>
                    <a:srgbClr val="00B0F0"/>
                  </a:solidFill>
                  <a:latin typeface="+mn-lt"/>
                </a:rPr>
                <a:t>:</a:t>
              </a:r>
            </a:p>
          </p:txBody>
        </p:sp>
      </p:grpSp>
      <p:grpSp>
        <p:nvGrpSpPr>
          <p:cNvPr id="18439" name="Group 12"/>
          <p:cNvGrpSpPr>
            <a:grpSpLocks/>
          </p:cNvGrpSpPr>
          <p:nvPr/>
        </p:nvGrpSpPr>
        <p:grpSpPr bwMode="auto">
          <a:xfrm>
            <a:off x="276225" y="696913"/>
            <a:ext cx="8262938" cy="1128712"/>
            <a:chOff x="174" y="705"/>
            <a:chExt cx="5205" cy="711"/>
          </a:xfrm>
          <a:noFill/>
        </p:grpSpPr>
        <p:sp>
          <p:nvSpPr>
            <p:cNvPr id="282628" name="Text Box 4"/>
            <p:cNvSpPr txBox="1">
              <a:spLocks noChangeArrowheads="1"/>
            </p:cNvSpPr>
            <p:nvPr/>
          </p:nvSpPr>
          <p:spPr bwMode="auto">
            <a:xfrm>
              <a:off x="174" y="962"/>
              <a:ext cx="5205" cy="454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0" dirty="0">
                  <a:solidFill>
                    <a:schemeClr val="tx1"/>
                  </a:solidFill>
                  <a:latin typeface="+mn-lt"/>
                </a:rPr>
                <a:t>Each arithmetic expression (and </a:t>
              </a:r>
              <a:r>
                <a:rPr lang="en-US" altLang="zh-CN" b="0" dirty="0" err="1">
                  <a:solidFill>
                    <a:schemeClr val="tx1"/>
                  </a:solidFill>
                  <a:latin typeface="+mn-lt"/>
                </a:rPr>
                <a:t>subexpression</a:t>
              </a:r>
              <a:r>
                <a:rPr lang="en-US" altLang="zh-CN" b="0" dirty="0">
                  <a:solidFill>
                    <a:schemeClr val="tx1"/>
                  </a:solidFill>
                  <a:latin typeface="+mn-lt"/>
                </a:rPr>
                <a:t>) is modified by the functions </a:t>
              </a:r>
              <a:r>
                <a:rPr lang="en-US" altLang="zh-CN" b="0" i="1" dirty="0">
                  <a:solidFill>
                    <a:schemeClr val="tx1"/>
                  </a:solidFill>
                  <a:latin typeface="+mn-lt"/>
                </a:rPr>
                <a:t>abs()</a:t>
              </a:r>
              <a:r>
                <a:rPr lang="en-US" altLang="zh-CN" b="0" dirty="0">
                  <a:solidFill>
                    <a:schemeClr val="tx1"/>
                  </a:solidFill>
                  <a:latin typeface="+mn-lt"/>
                </a:rPr>
                <a:t>, </a:t>
              </a:r>
              <a:r>
                <a:rPr lang="en-US" altLang="zh-CN" b="0" i="1" dirty="0" err="1">
                  <a:solidFill>
                    <a:schemeClr val="tx1"/>
                  </a:solidFill>
                  <a:latin typeface="+mn-lt"/>
                </a:rPr>
                <a:t>negAbs</a:t>
              </a:r>
              <a:r>
                <a:rPr lang="en-US" altLang="zh-CN" b="0" i="1" dirty="0">
                  <a:solidFill>
                    <a:schemeClr val="tx1"/>
                  </a:solidFill>
                  <a:latin typeface="+mn-lt"/>
                </a:rPr>
                <a:t>()</a:t>
              </a:r>
              <a:r>
                <a:rPr lang="en-US" altLang="zh-CN" b="0" dirty="0">
                  <a:solidFill>
                    <a:schemeClr val="tx1"/>
                  </a:solidFill>
                  <a:latin typeface="+mn-lt"/>
                </a:rPr>
                <a:t>, and </a:t>
              </a:r>
              <a:r>
                <a:rPr lang="en-US" altLang="zh-CN" b="0" i="1" dirty="0" err="1">
                  <a:solidFill>
                    <a:schemeClr val="tx1"/>
                  </a:solidFill>
                  <a:latin typeface="+mn-lt"/>
                </a:rPr>
                <a:t>failOnZero</a:t>
              </a:r>
              <a:r>
                <a:rPr lang="en-US" altLang="zh-CN" b="0" i="1" dirty="0">
                  <a:solidFill>
                    <a:schemeClr val="tx1"/>
                  </a:solidFill>
                  <a:latin typeface="+mn-lt"/>
                </a:rPr>
                <a:t>()</a:t>
              </a:r>
              <a:r>
                <a:rPr lang="en-US" altLang="zh-CN" b="0" dirty="0">
                  <a:solidFill>
                    <a:schemeClr val="tx1"/>
                  </a:solidFill>
                  <a:latin typeface="+mn-lt"/>
                </a:rPr>
                <a:t>.</a:t>
              </a:r>
              <a:endPara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endParaRPr>
            </a:p>
          </p:txBody>
        </p:sp>
        <p:sp>
          <p:nvSpPr>
            <p:cNvPr id="18443" name="Text Box 7"/>
            <p:cNvSpPr txBox="1">
              <a:spLocks noChangeArrowheads="1"/>
            </p:cNvSpPr>
            <p:nvPr/>
          </p:nvSpPr>
          <p:spPr bwMode="auto">
            <a:xfrm>
              <a:off x="174" y="705"/>
              <a:ext cx="3682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2400" b="0" i="1" dirty="0">
                  <a:solidFill>
                    <a:srgbClr val="00B0F0"/>
                  </a:solidFill>
                  <a:latin typeface="+mn-lt"/>
                </a:rPr>
                <a:t>1. ABS –– Absolute Value Insertion:</a:t>
              </a:r>
              <a:endParaRPr lang="zh-CN" altLang="en-US" sz="2400" b="0" i="1" dirty="0">
                <a:solidFill>
                  <a:srgbClr val="00B0F0"/>
                </a:solidFill>
                <a:latin typeface="+mn-lt"/>
              </a:endParaRP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68288" y="1827213"/>
            <a:ext cx="4292600" cy="153987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Helvetica" pitchFamily="34" charset="0"/>
              </a:rPr>
              <a:t>       a 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∆1   a = abs (m * (o + p));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∆2   a = m * abs ((o + p));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∆3   a = </a:t>
            </a:r>
            <a:r>
              <a:rPr lang="en-US" altLang="zh-CN" sz="1800" b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failOnZero</a:t>
            </a: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(m * (o + p));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73050" y="4987925"/>
            <a:ext cx="4291013" cy="153828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Helvetica" pitchFamily="34" charset="0"/>
              </a:rPr>
              <a:t>       a 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∆1   a = m +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∆2   a = m * (o * p);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∆3   a = m </a:t>
            </a:r>
            <a:r>
              <a:rPr lang="en-US" altLang="zh-CN" sz="1800" b="0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leftOp</a:t>
            </a: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(o + p);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86550" y="6356350"/>
            <a:ext cx="24574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241E0BA2-86DB-449E-A7D7-A44E4E737A8D}" type="slidenum">
              <a:rPr lang="zh-CN" altLang="en-US" sz="900" b="0">
                <a:solidFill>
                  <a:schemeClr val="tx1"/>
                </a:solidFill>
                <a:latin typeface="+mn-lt"/>
              </a:rPr>
              <a:pPr/>
              <a:t>14</a:t>
            </a:fld>
            <a:endParaRPr lang="en-US" altLang="zh-CN" sz="900" b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9462" name="Group 14"/>
          <p:cNvGrpSpPr>
            <a:grpSpLocks/>
          </p:cNvGrpSpPr>
          <p:nvPr/>
        </p:nvGrpSpPr>
        <p:grpSpPr bwMode="auto">
          <a:xfrm>
            <a:off x="268288" y="333135"/>
            <a:ext cx="8262938" cy="1196975"/>
            <a:chOff x="174" y="2873"/>
            <a:chExt cx="5205" cy="754"/>
          </a:xfrm>
          <a:noFill/>
        </p:grpSpPr>
        <p:sp>
          <p:nvSpPr>
            <p:cNvPr id="19468" name="Text Box 10"/>
            <p:cNvSpPr txBox="1">
              <a:spLocks noChangeArrowheads="1"/>
            </p:cNvSpPr>
            <p:nvPr/>
          </p:nvSpPr>
          <p:spPr bwMode="auto">
            <a:xfrm>
              <a:off x="174" y="3173"/>
              <a:ext cx="5205" cy="454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b="0" dirty="0">
                  <a:solidFill>
                    <a:schemeClr val="tx1"/>
                  </a:solidFill>
                  <a:latin typeface="+mn-lt"/>
                </a:rPr>
                <a:t>Each occurrence of one of the relational operators (&lt;, ≤, &gt;, ≥, =, ≠) is replaced by each of the other operators and by </a:t>
              </a:r>
              <a:r>
                <a:rPr lang="en-US" altLang="zh-CN" b="0" i="1" dirty="0" err="1">
                  <a:solidFill>
                    <a:schemeClr val="tx1"/>
                  </a:solidFill>
                  <a:latin typeface="+mn-lt"/>
                </a:rPr>
                <a:t>falseOp</a:t>
              </a:r>
              <a:r>
                <a:rPr lang="en-US" altLang="zh-CN" b="0" dirty="0">
                  <a:solidFill>
                    <a:schemeClr val="tx1"/>
                  </a:solidFill>
                  <a:latin typeface="+mn-lt"/>
                </a:rPr>
                <a:t> and </a:t>
              </a:r>
              <a:r>
                <a:rPr lang="en-US" altLang="zh-CN" b="0" i="1" dirty="0" err="1">
                  <a:solidFill>
                    <a:schemeClr val="tx1"/>
                  </a:solidFill>
                  <a:latin typeface="+mn-lt"/>
                </a:rPr>
                <a:t>trueOp</a:t>
              </a:r>
              <a:r>
                <a:rPr lang="en-US" altLang="zh-CN" b="0" dirty="0">
                  <a:solidFill>
                    <a:schemeClr val="tx1"/>
                  </a:solidFill>
                  <a:latin typeface="+mn-lt"/>
                </a:rPr>
                <a:t>.</a:t>
              </a:r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174" y="2873"/>
              <a:ext cx="3682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2400" b="0" i="1" dirty="0">
                  <a:solidFill>
                    <a:srgbClr val="00B0F0"/>
                  </a:solidFill>
                  <a:latin typeface="+mn-lt"/>
                </a:rPr>
                <a:t>3. </a:t>
              </a:r>
              <a:r>
                <a:rPr lang="en-US" altLang="en-US" sz="2400" b="0" i="1" dirty="0">
                  <a:solidFill>
                    <a:srgbClr val="00B0F0"/>
                  </a:solidFill>
                  <a:latin typeface="+mn-lt"/>
                </a:rPr>
                <a:t>ROR</a:t>
              </a:r>
              <a:r>
                <a:rPr lang="en-US" altLang="zh-CN" sz="2400" b="0" i="1" dirty="0">
                  <a:solidFill>
                    <a:srgbClr val="00B0F0"/>
                  </a:solidFill>
                  <a:latin typeface="+mn-lt"/>
                </a:rPr>
                <a:t> </a:t>
              </a:r>
              <a:r>
                <a:rPr lang="en-US" altLang="zh-CN" b="0" i="1" dirty="0">
                  <a:solidFill>
                    <a:srgbClr val="00B0F0"/>
                  </a:solidFill>
                  <a:latin typeface="+mn-lt"/>
                </a:rPr>
                <a:t>––</a:t>
              </a:r>
              <a:r>
                <a:rPr lang="en-US" altLang="zh-CN" sz="2400" b="0" i="1" dirty="0">
                  <a:solidFill>
                    <a:srgbClr val="00B0F0"/>
                  </a:solidFill>
                  <a:latin typeface="+mn-lt"/>
                </a:rPr>
                <a:t> </a:t>
              </a:r>
              <a:r>
                <a:rPr lang="en-US" altLang="en-US" sz="2400" b="0" i="1" dirty="0">
                  <a:solidFill>
                    <a:srgbClr val="00B0F0"/>
                  </a:solidFill>
                  <a:latin typeface="+mn-lt"/>
                </a:rPr>
                <a:t>Relational Operator Replacement:</a:t>
              </a: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68288" y="1873250"/>
            <a:ext cx="4668837" cy="15081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Helvetica" pitchFamily="34" charset="0"/>
              </a:rPr>
              <a:t>       if (X &lt;= Y)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∆1   if (X &gt; Y)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∆2   if (X &lt; Y)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∆3   if (X </a:t>
            </a:r>
            <a:r>
              <a:rPr lang="en-US" altLang="zh-CN" sz="1800" b="0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falseOp</a:t>
            </a: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Y)  // always returns false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87338" y="3497263"/>
            <a:ext cx="8650287" cy="1435100"/>
            <a:chOff x="181" y="1325"/>
            <a:chExt cx="5449" cy="904"/>
          </a:xfrm>
          <a:noFill/>
        </p:grpSpPr>
        <p:sp>
          <p:nvSpPr>
            <p:cNvPr id="19466" name="Text Box 4"/>
            <p:cNvSpPr txBox="1">
              <a:spLocks noChangeArrowheads="1"/>
            </p:cNvSpPr>
            <p:nvPr/>
          </p:nvSpPr>
          <p:spPr bwMode="auto">
            <a:xfrm>
              <a:off x="181" y="1589"/>
              <a:ext cx="5205" cy="640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b="0" dirty="0">
                  <a:solidFill>
                    <a:schemeClr val="tx1"/>
                  </a:solidFill>
                  <a:latin typeface="+mn-lt"/>
                </a:rPr>
                <a:t>Each occurrence of one of the logical operators (and - &amp;&amp;, or </a:t>
              </a:r>
              <a:r>
                <a:rPr lang="en-US" altLang="zh-CN" b="0">
                  <a:solidFill>
                    <a:schemeClr val="tx1"/>
                  </a:solidFill>
                  <a:latin typeface="+mn-lt"/>
                </a:rPr>
                <a:t>- ||) </a:t>
              </a:r>
              <a:r>
                <a:rPr lang="en-US" altLang="zh-CN" b="0" dirty="0">
                  <a:solidFill>
                    <a:schemeClr val="tx1"/>
                  </a:solidFill>
                  <a:latin typeface="+mn-lt"/>
                </a:rPr>
                <a:t>is replaced by each of the other operators; in addition, each is replaced by </a:t>
              </a:r>
              <a:r>
                <a:rPr lang="en-US" altLang="zh-CN" b="0" i="1" dirty="0" err="1">
                  <a:solidFill>
                    <a:schemeClr val="tx1"/>
                  </a:solidFill>
                  <a:latin typeface="+mn-lt"/>
                </a:rPr>
                <a:t>falseOp</a:t>
              </a:r>
              <a:r>
                <a:rPr lang="en-US" altLang="zh-CN" b="0" dirty="0">
                  <a:solidFill>
                    <a:schemeClr val="tx1"/>
                  </a:solidFill>
                  <a:latin typeface="+mn-lt"/>
                </a:rPr>
                <a:t>, </a:t>
              </a:r>
              <a:r>
                <a:rPr lang="en-US" altLang="zh-CN" b="0" i="1" dirty="0" err="1">
                  <a:solidFill>
                    <a:schemeClr val="tx1"/>
                  </a:solidFill>
                  <a:latin typeface="+mn-lt"/>
                </a:rPr>
                <a:t>trueOp</a:t>
              </a:r>
              <a:r>
                <a:rPr lang="en-US" altLang="zh-CN" b="0" dirty="0">
                  <a:solidFill>
                    <a:schemeClr val="tx1"/>
                  </a:solidFill>
                  <a:latin typeface="+mn-lt"/>
                </a:rPr>
                <a:t>, </a:t>
              </a:r>
              <a:r>
                <a:rPr lang="en-US" altLang="zh-CN" b="0" i="1" dirty="0" err="1">
                  <a:solidFill>
                    <a:schemeClr val="tx1"/>
                  </a:solidFill>
                  <a:latin typeface="+mn-lt"/>
                </a:rPr>
                <a:t>leftOp</a:t>
              </a:r>
              <a:r>
                <a:rPr lang="en-US" altLang="zh-CN" b="0" dirty="0">
                  <a:solidFill>
                    <a:schemeClr val="tx1"/>
                  </a:solidFill>
                  <a:latin typeface="+mn-lt"/>
                </a:rPr>
                <a:t>, and </a:t>
              </a:r>
              <a:r>
                <a:rPr lang="en-US" altLang="zh-CN" b="0" i="1" dirty="0" err="1">
                  <a:solidFill>
                    <a:schemeClr val="tx1"/>
                  </a:solidFill>
                  <a:latin typeface="+mn-lt"/>
                </a:rPr>
                <a:t>rightOp</a:t>
              </a:r>
              <a:r>
                <a:rPr lang="en-US" altLang="zh-CN" b="0" dirty="0">
                  <a:solidFill>
                    <a:schemeClr val="tx1"/>
                  </a:solidFill>
                  <a:latin typeface="+mn-lt"/>
                </a:rPr>
                <a:t>.</a:t>
              </a:r>
            </a:p>
          </p:txBody>
        </p:sp>
        <p:sp>
          <p:nvSpPr>
            <p:cNvPr id="19467" name="Rectangle 5"/>
            <p:cNvSpPr>
              <a:spLocks noChangeArrowheads="1"/>
            </p:cNvSpPr>
            <p:nvPr/>
          </p:nvSpPr>
          <p:spPr bwMode="auto">
            <a:xfrm>
              <a:off x="181" y="1325"/>
              <a:ext cx="5449" cy="3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85000"/>
                <a:defRPr/>
              </a:pPr>
              <a:r>
                <a:rPr lang="en-US" altLang="zh-CN" sz="2400" b="0" i="1" dirty="0">
                  <a:solidFill>
                    <a:srgbClr val="00B0F0"/>
                  </a:solidFill>
                  <a:latin typeface="+mn-lt"/>
                </a:rPr>
                <a:t>4. COR –– Conditional Operator Replacement:</a:t>
              </a:r>
            </a:p>
          </p:txBody>
        </p: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84163" y="5248275"/>
            <a:ext cx="6105525" cy="12319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Helvetica" pitchFamily="34" charset="0"/>
              </a:rPr>
              <a:t>       if (X &lt;= Y &amp;&amp; a &gt; 0)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∆1   if (X &lt;= Y || a &gt; 0)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∆2   if (X &lt;= Y </a:t>
            </a:r>
            <a:r>
              <a:rPr lang="en-US" altLang="zh-CN" sz="1800" b="0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leftOp</a:t>
            </a: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 &gt; 0) // returns result of left clause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241300" y="682625"/>
            <a:ext cx="8262938" cy="1476375"/>
            <a:chOff x="181" y="2881"/>
            <a:chExt cx="5205" cy="930"/>
          </a:xfrm>
          <a:noFill/>
        </p:grpSpPr>
        <p:sp>
          <p:nvSpPr>
            <p:cNvPr id="20492" name="Rectangle 7"/>
            <p:cNvSpPr>
              <a:spLocks noChangeArrowheads="1"/>
            </p:cNvSpPr>
            <p:nvPr/>
          </p:nvSpPr>
          <p:spPr bwMode="auto">
            <a:xfrm>
              <a:off x="181" y="2881"/>
              <a:ext cx="4981" cy="3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85000"/>
                <a:defRPr/>
              </a:pPr>
              <a:r>
                <a:rPr lang="en-US" altLang="zh-CN" sz="2400" b="0" i="1" dirty="0">
                  <a:solidFill>
                    <a:srgbClr val="00B0F0"/>
                  </a:solidFill>
                  <a:latin typeface="+mn-lt"/>
                </a:rPr>
                <a:t>5. SOR –– Shift Operator Replacement:</a:t>
              </a:r>
            </a:p>
          </p:txBody>
        </p:sp>
        <p:sp>
          <p:nvSpPr>
            <p:cNvPr id="20493" name="Text Box 8"/>
            <p:cNvSpPr txBox="1">
              <a:spLocks noChangeArrowheads="1"/>
            </p:cNvSpPr>
            <p:nvPr/>
          </p:nvSpPr>
          <p:spPr bwMode="auto">
            <a:xfrm>
              <a:off x="181" y="3165"/>
              <a:ext cx="5205" cy="646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b="0" dirty="0">
                  <a:solidFill>
                    <a:schemeClr val="tx1"/>
                  </a:solidFill>
                  <a:latin typeface="+mn-lt"/>
                </a:rPr>
                <a:t>Each occurrence of one of the shift operators &lt;&lt;, &gt;&gt;, </a:t>
              </a:r>
              <a:r>
                <a:rPr lang="en-US" altLang="zh-CN" b="0">
                  <a:solidFill>
                    <a:schemeClr val="tx1"/>
                  </a:solidFill>
                  <a:latin typeface="+mn-lt"/>
                </a:rPr>
                <a:t>&gt;&gt;&gt;</a:t>
              </a:r>
              <a:r>
                <a:rPr lang="en-US" altLang="ko-KR" b="0">
                  <a:solidFill>
                    <a:schemeClr val="tx1"/>
                  </a:solidFill>
                  <a:latin typeface="+mn-lt"/>
                </a:rPr>
                <a:t>, and &lt;&lt;&lt;</a:t>
              </a:r>
              <a:r>
                <a:rPr lang="en-US" altLang="zh-CN" b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b="0" dirty="0">
                  <a:solidFill>
                    <a:schemeClr val="tx1"/>
                  </a:solidFill>
                  <a:latin typeface="+mn-lt"/>
                </a:rPr>
                <a:t>is replaced by each of the other operators. In addition, each is replaced by the special mutation operator </a:t>
              </a:r>
              <a:r>
                <a:rPr lang="en-US" altLang="zh-CN" b="0" i="1" dirty="0" err="1">
                  <a:solidFill>
                    <a:schemeClr val="tx1"/>
                  </a:solidFill>
                  <a:latin typeface="+mn-lt"/>
                </a:rPr>
                <a:t>leftOp</a:t>
              </a:r>
              <a:r>
                <a:rPr lang="en-US" altLang="zh-CN" b="0" dirty="0">
                  <a:solidFill>
                    <a:schemeClr val="tx1"/>
                  </a:solidFill>
                  <a:latin typeface="+mn-lt"/>
                </a:rPr>
                <a:t>.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87338" y="3678238"/>
            <a:ext cx="8262937" cy="1455737"/>
            <a:chOff x="203" y="480"/>
            <a:chExt cx="5205" cy="917"/>
          </a:xfrm>
          <a:noFill/>
        </p:grpSpPr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203" y="751"/>
              <a:ext cx="5205" cy="646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b="0">
                  <a:solidFill>
                    <a:schemeClr val="tx1"/>
                  </a:solidFill>
                  <a:latin typeface="+mn-lt"/>
                </a:rPr>
                <a:t>Each occurrence of one of the logical operators (bitwise and - &amp;, bitwise or</a:t>
              </a:r>
            </a:p>
            <a:p>
              <a:pPr>
                <a:defRPr/>
              </a:pPr>
              <a:r>
                <a:rPr lang="en-US" altLang="zh-CN" b="0">
                  <a:solidFill>
                    <a:schemeClr val="tx1"/>
                  </a:solidFill>
                  <a:latin typeface="+mn-lt"/>
                </a:rPr>
                <a:t> - |, exclusive or - ^) is replaced by each of the other operators; in addition, each is replaced by leftOp and rightOp.</a:t>
              </a: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203" y="480"/>
              <a:ext cx="441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2400" b="0" i="1" dirty="0">
                  <a:solidFill>
                    <a:srgbClr val="00B0F0"/>
                  </a:solidFill>
                  <a:latin typeface="+mn-lt"/>
                </a:rPr>
                <a:t>6. </a:t>
              </a:r>
              <a:r>
                <a:rPr lang="en-US" altLang="en-US" sz="2400" b="0" i="1" dirty="0">
                  <a:solidFill>
                    <a:srgbClr val="00B0F0"/>
                  </a:solidFill>
                  <a:latin typeface="+mn-lt"/>
                </a:rPr>
                <a:t>LOR</a:t>
              </a:r>
              <a:r>
                <a:rPr lang="en-US" altLang="zh-CN" sz="2400" b="0" i="1" dirty="0">
                  <a:solidFill>
                    <a:srgbClr val="00B0F0"/>
                  </a:solidFill>
                  <a:latin typeface="+mn-lt"/>
                </a:rPr>
                <a:t> </a:t>
              </a:r>
              <a:r>
                <a:rPr lang="en-US" altLang="zh-CN" b="0" i="1" dirty="0">
                  <a:solidFill>
                    <a:srgbClr val="00B0F0"/>
                  </a:solidFill>
                  <a:latin typeface="+mn-lt"/>
                </a:rPr>
                <a:t>––</a:t>
              </a:r>
              <a:r>
                <a:rPr lang="en-US" altLang="zh-CN" sz="2400" b="0" i="1" dirty="0">
                  <a:solidFill>
                    <a:srgbClr val="00B0F0"/>
                  </a:solidFill>
                  <a:latin typeface="+mn-lt"/>
                </a:rPr>
                <a:t> </a:t>
              </a:r>
              <a:r>
                <a:rPr lang="en-US" altLang="en-US" sz="2400" b="0" i="1" dirty="0">
                  <a:solidFill>
                    <a:srgbClr val="00B0F0"/>
                  </a:solidFill>
                  <a:latin typeface="+mn-lt"/>
                </a:rPr>
                <a:t>Logical Operator Replacement:</a:t>
              </a: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38125" y="2162175"/>
            <a:ext cx="3419475" cy="15081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Helvetica" pitchFamily="34" charset="0"/>
              </a:rPr>
              <a:t>       byte b = (byte) 16;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Helvetica" pitchFamily="34" charset="0"/>
              </a:rPr>
              <a:t>       b = b &gt;&gt; 2;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∆1   b = b &lt;&lt; 2;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∆2   b = b </a:t>
            </a:r>
            <a:r>
              <a:rPr lang="en-US" altLang="zh-CN" sz="1800" b="0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leftOp</a:t>
            </a: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2; // result is b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87338" y="5127625"/>
            <a:ext cx="3781425" cy="15081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Helvetica" pitchFamily="34" charset="0"/>
              </a:rPr>
              <a:t>      </a:t>
            </a:r>
            <a:r>
              <a:rPr lang="en-US" altLang="zh-CN" sz="18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Helvetica" pitchFamily="34" charset="0"/>
              </a:rPr>
              <a:t>int</a:t>
            </a: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Helvetica" pitchFamily="34" charset="0"/>
              </a:rPr>
              <a:t> a = 60;    </a:t>
            </a:r>
            <a:r>
              <a:rPr lang="en-US" altLang="zh-CN" sz="18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Helvetica" pitchFamily="34" charset="0"/>
              </a:rPr>
              <a:t>int</a:t>
            </a: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Helvetica" pitchFamily="34" charset="0"/>
              </a:rPr>
              <a:t> b = 13;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Helvetica" pitchFamily="34" charset="0"/>
              </a:rPr>
              <a:t>      </a:t>
            </a:r>
            <a:r>
              <a:rPr lang="en-US" altLang="zh-CN" sz="18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Helvetica" pitchFamily="34" charset="0"/>
              </a:rPr>
              <a:t>int</a:t>
            </a: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Helvetica" pitchFamily="34" charset="0"/>
              </a:rPr>
              <a:t> c = a &amp; b;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∆1  </a:t>
            </a:r>
            <a:r>
              <a:rPr lang="en-US" altLang="zh-CN" sz="1800" b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</a:t>
            </a: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c = a | b;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∆2  </a:t>
            </a:r>
            <a:r>
              <a:rPr lang="en-US" altLang="zh-CN" sz="1800" b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</a:t>
            </a: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c = a </a:t>
            </a:r>
            <a:r>
              <a:rPr lang="en-US" altLang="zh-CN" sz="1800" b="0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rightOp</a:t>
            </a: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b; // result is 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86550" y="6356350"/>
            <a:ext cx="24574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F85C392C-C38B-4ADA-B52A-3C078615199C}" type="slidenum">
              <a:rPr lang="zh-CN" altLang="en-US" sz="900" b="0">
                <a:solidFill>
                  <a:schemeClr val="tx1"/>
                </a:solidFill>
                <a:latin typeface="+mn-lt"/>
              </a:rPr>
              <a:pPr/>
              <a:t>16</a:t>
            </a:fld>
            <a:endParaRPr lang="en-US" altLang="zh-CN" sz="900" b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1510" name="Group 3"/>
          <p:cNvGrpSpPr>
            <a:grpSpLocks/>
          </p:cNvGrpSpPr>
          <p:nvPr/>
        </p:nvGrpSpPr>
        <p:grpSpPr bwMode="auto">
          <a:xfrm>
            <a:off x="322263" y="671516"/>
            <a:ext cx="8650287" cy="1147763"/>
            <a:chOff x="203" y="1639"/>
            <a:chExt cx="5449" cy="723"/>
          </a:xfrm>
          <a:noFill/>
        </p:grpSpPr>
        <p:sp>
          <p:nvSpPr>
            <p:cNvPr id="21516" name="Text Box 4"/>
            <p:cNvSpPr txBox="1">
              <a:spLocks noChangeArrowheads="1"/>
            </p:cNvSpPr>
            <p:nvPr/>
          </p:nvSpPr>
          <p:spPr bwMode="auto">
            <a:xfrm>
              <a:off x="203" y="1908"/>
              <a:ext cx="5205" cy="454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b="0">
                  <a:solidFill>
                    <a:schemeClr val="tx1"/>
                  </a:solidFill>
                  <a:latin typeface="+mn-lt"/>
                </a:rPr>
                <a:t>Each occurrence of one of the assignment operators (+=, -=, *=, /=, %=, &amp;=, |=, ^=, &lt;&lt;=, &gt;&gt;=, &gt;&gt;&gt;=) is replaced by each of the other operators.</a:t>
              </a:r>
            </a:p>
          </p:txBody>
        </p:sp>
        <p:sp>
          <p:nvSpPr>
            <p:cNvPr id="21517" name="Rectangle 5"/>
            <p:cNvSpPr>
              <a:spLocks noChangeArrowheads="1"/>
            </p:cNvSpPr>
            <p:nvPr/>
          </p:nvSpPr>
          <p:spPr bwMode="auto">
            <a:xfrm>
              <a:off x="203" y="1639"/>
              <a:ext cx="5449" cy="3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85000"/>
                <a:defRPr/>
              </a:pPr>
              <a:r>
                <a:rPr lang="en-US" altLang="zh-CN" sz="2400" b="0" i="1" dirty="0">
                  <a:solidFill>
                    <a:srgbClr val="00B0F0"/>
                  </a:solidFill>
                  <a:latin typeface="+mn-lt"/>
                </a:rPr>
                <a:t>7. ASR –– Assignment Operator Replacement: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22263" y="3497263"/>
            <a:ext cx="8262937" cy="1184275"/>
            <a:chOff x="203" y="2663"/>
            <a:chExt cx="5205" cy="746"/>
          </a:xfrm>
          <a:noFill/>
        </p:grpSpPr>
        <p:sp>
          <p:nvSpPr>
            <p:cNvPr id="21514" name="Rectangle 7"/>
            <p:cNvSpPr>
              <a:spLocks noChangeArrowheads="1"/>
            </p:cNvSpPr>
            <p:nvPr/>
          </p:nvSpPr>
          <p:spPr bwMode="auto">
            <a:xfrm>
              <a:off x="203" y="2663"/>
              <a:ext cx="4981" cy="3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85000"/>
                <a:defRPr/>
              </a:pPr>
              <a:r>
                <a:rPr lang="en-US" altLang="zh-CN" sz="2400" b="0" i="1" dirty="0">
                  <a:solidFill>
                    <a:srgbClr val="00B0F0"/>
                  </a:solidFill>
                  <a:latin typeface="+mn-lt"/>
                </a:rPr>
                <a:t>8. UOI ––</a:t>
              </a:r>
              <a:r>
                <a:rPr lang="en-US" altLang="zh-CN" sz="2400" dirty="0">
                  <a:solidFill>
                    <a:srgbClr val="00B0F0"/>
                  </a:solidFill>
                  <a:latin typeface="+mn-lt"/>
                </a:rPr>
                <a:t> </a:t>
              </a:r>
              <a:r>
                <a:rPr lang="en-US" altLang="zh-CN" sz="2400" b="0" i="1" dirty="0">
                  <a:solidFill>
                    <a:srgbClr val="00B0F0"/>
                  </a:solidFill>
                  <a:latin typeface="+mn-lt"/>
                </a:rPr>
                <a:t>Unary Operator Insertion:</a:t>
              </a:r>
            </a:p>
          </p:txBody>
        </p:sp>
        <p:sp>
          <p:nvSpPr>
            <p:cNvPr id="21515" name="Text Box 8"/>
            <p:cNvSpPr txBox="1">
              <a:spLocks noChangeArrowheads="1"/>
            </p:cNvSpPr>
            <p:nvPr/>
          </p:nvSpPr>
          <p:spPr bwMode="auto">
            <a:xfrm>
              <a:off x="203" y="2955"/>
              <a:ext cx="5205" cy="454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b="0">
                  <a:solidFill>
                    <a:schemeClr val="tx1"/>
                  </a:solidFill>
                  <a:latin typeface="+mn-lt"/>
                </a:rPr>
                <a:t>Each unary operator (arithmetic +, arithmetic -, conditional !, logical ~) is inserted in front of each expression of the correct type.</a:t>
              </a:r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25438" y="1816100"/>
            <a:ext cx="4292600" cy="123031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Helvetica" pitchFamily="34" charset="0"/>
              </a:rPr>
              <a:t>       a 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∆1   a +=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∆2   a *= m * (o + p);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17500" y="4689475"/>
            <a:ext cx="4292600" cy="123031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Helvetica" pitchFamily="34" charset="0"/>
              </a:rPr>
              <a:t>       a 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∆1   a = m * -(o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∆2   a = -(m * (o + p));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86550" y="6356350"/>
            <a:ext cx="24574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E121BCD6-7196-4E3B-A788-A455A41FB7D1}" type="slidenum">
              <a:rPr lang="zh-CN" altLang="en-US" sz="900" b="0">
                <a:solidFill>
                  <a:schemeClr val="tx1"/>
                </a:solidFill>
                <a:latin typeface="+mn-lt"/>
              </a:rPr>
              <a:pPr/>
              <a:t>17</a:t>
            </a:fld>
            <a:endParaRPr lang="en-US" altLang="zh-CN" sz="900" b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2534" name="Group 9"/>
          <p:cNvGrpSpPr>
            <a:grpSpLocks/>
          </p:cNvGrpSpPr>
          <p:nvPr/>
        </p:nvGrpSpPr>
        <p:grpSpPr bwMode="auto">
          <a:xfrm>
            <a:off x="277813" y="703263"/>
            <a:ext cx="8262937" cy="1141412"/>
            <a:chOff x="182" y="486"/>
            <a:chExt cx="5205" cy="719"/>
          </a:xfrm>
          <a:noFill/>
        </p:grpSpPr>
        <p:sp>
          <p:nvSpPr>
            <p:cNvPr id="22540" name="Text Box 10"/>
            <p:cNvSpPr txBox="1">
              <a:spLocks noChangeArrowheads="1"/>
            </p:cNvSpPr>
            <p:nvPr/>
          </p:nvSpPr>
          <p:spPr bwMode="auto">
            <a:xfrm>
              <a:off x="182" y="751"/>
              <a:ext cx="5205" cy="454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b="0">
                  <a:solidFill>
                    <a:schemeClr val="tx1"/>
                  </a:solidFill>
                  <a:latin typeface="+mn-lt"/>
                </a:rPr>
                <a:t>Each unary operator (arithmetic +, arithmetic -, conditional !, logical~) is deleted.</a:t>
              </a:r>
            </a:p>
          </p:txBody>
        </p:sp>
        <p:sp>
          <p:nvSpPr>
            <p:cNvPr id="22541" name="Text Box 11"/>
            <p:cNvSpPr txBox="1">
              <a:spLocks noChangeArrowheads="1"/>
            </p:cNvSpPr>
            <p:nvPr/>
          </p:nvSpPr>
          <p:spPr bwMode="auto">
            <a:xfrm>
              <a:off x="182" y="486"/>
              <a:ext cx="441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2400" b="0" i="1" dirty="0">
                  <a:solidFill>
                    <a:srgbClr val="00B0F0"/>
                  </a:solidFill>
                  <a:latin typeface="+mn-lt"/>
                </a:rPr>
                <a:t>9. UOD </a:t>
              </a:r>
              <a:r>
                <a:rPr lang="en-US" altLang="zh-CN" b="0" i="1" dirty="0">
                  <a:solidFill>
                    <a:srgbClr val="00B0F0"/>
                  </a:solidFill>
                  <a:latin typeface="+mn-lt"/>
                </a:rPr>
                <a:t>––</a:t>
              </a:r>
              <a:r>
                <a:rPr lang="en-US" altLang="zh-CN" dirty="0">
                  <a:solidFill>
                    <a:srgbClr val="00B0F0"/>
                  </a:solidFill>
                  <a:latin typeface="+mn-lt"/>
                </a:rPr>
                <a:t> </a:t>
              </a:r>
              <a:r>
                <a:rPr lang="en-US" altLang="zh-CN" sz="2400" b="0" i="1" dirty="0">
                  <a:solidFill>
                    <a:srgbClr val="00B0F0"/>
                  </a:solidFill>
                  <a:latin typeface="+mn-lt"/>
                </a:rPr>
                <a:t>Unary Operator Deletion:</a:t>
              </a: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77813" y="1838325"/>
            <a:ext cx="4668837" cy="12319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Helvetica" pitchFamily="34" charset="0"/>
              </a:rPr>
              <a:t>       if !(X &lt;= Y &amp;&amp; !Z)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∆1   if (X &gt; Y &amp;&amp; !Z)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∆2   if !(X &lt; Y &amp;&amp; Z)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77813" y="3446463"/>
            <a:ext cx="8650287" cy="1157287"/>
            <a:chOff x="175" y="1566"/>
            <a:chExt cx="5449" cy="729"/>
          </a:xfrm>
          <a:noFill/>
        </p:grpSpPr>
        <p:sp>
          <p:nvSpPr>
            <p:cNvPr id="22538" name="Text Box 5"/>
            <p:cNvSpPr txBox="1">
              <a:spLocks noChangeArrowheads="1"/>
            </p:cNvSpPr>
            <p:nvPr/>
          </p:nvSpPr>
          <p:spPr bwMode="auto">
            <a:xfrm>
              <a:off x="182" y="1841"/>
              <a:ext cx="5205" cy="454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b="0">
                  <a:solidFill>
                    <a:schemeClr val="tx1"/>
                  </a:solidFill>
                  <a:latin typeface="+mn-lt"/>
                </a:rPr>
                <a:t>Each variable reference is replaced by every other variable of the appropriate type that is declared in the current scope.</a:t>
              </a:r>
            </a:p>
          </p:txBody>
        </p:sp>
        <p:sp>
          <p:nvSpPr>
            <p:cNvPr id="22539" name="Rectangle 6"/>
            <p:cNvSpPr>
              <a:spLocks noChangeArrowheads="1"/>
            </p:cNvSpPr>
            <p:nvPr/>
          </p:nvSpPr>
          <p:spPr bwMode="auto">
            <a:xfrm>
              <a:off x="175" y="1566"/>
              <a:ext cx="5449" cy="3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85000"/>
                <a:defRPr/>
              </a:pPr>
              <a:r>
                <a:rPr lang="en-US" altLang="zh-CN" sz="2400" b="0" i="1" dirty="0">
                  <a:solidFill>
                    <a:srgbClr val="00B0F0"/>
                  </a:solidFill>
                  <a:latin typeface="+mn-lt"/>
                </a:rPr>
                <a:t>10. SVR –– Scalar Variable Replacement:</a:t>
              </a:r>
            </a:p>
          </p:txBody>
        </p: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77813" y="4572000"/>
            <a:ext cx="4292600" cy="17843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Helvetica" pitchFamily="34" charset="0"/>
              </a:rPr>
              <a:t>        a 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 1   a = o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 2   a = m * (m + p);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 3   a = m * (o + o);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 4   p = m * (o + p);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86550" y="6356350"/>
            <a:ext cx="24574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C93704F3-7BFA-47A5-A569-06A2941B6F4F}" type="slidenum">
              <a:rPr lang="zh-CN" altLang="en-US" sz="900" b="0">
                <a:solidFill>
                  <a:schemeClr val="tx1"/>
                </a:solidFill>
                <a:latin typeface="+mn-lt"/>
              </a:rPr>
              <a:pPr/>
              <a:t>18</a:t>
            </a:fld>
            <a:endParaRPr lang="en-US" altLang="zh-CN" sz="900" b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3558" name="Group 7"/>
          <p:cNvGrpSpPr>
            <a:grpSpLocks/>
          </p:cNvGrpSpPr>
          <p:nvPr/>
        </p:nvGrpSpPr>
        <p:grpSpPr bwMode="auto">
          <a:xfrm>
            <a:off x="288925" y="695325"/>
            <a:ext cx="8262938" cy="925513"/>
            <a:chOff x="182" y="2634"/>
            <a:chExt cx="5205" cy="583"/>
          </a:xfrm>
          <a:noFill/>
        </p:grpSpPr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182" y="2634"/>
              <a:ext cx="4981" cy="3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85000"/>
                <a:defRPr/>
              </a:pPr>
              <a:r>
                <a:rPr lang="en-US" altLang="zh-CN" sz="2400" b="0" i="1" dirty="0">
                  <a:solidFill>
                    <a:srgbClr val="00B0F0"/>
                  </a:solidFill>
                  <a:latin typeface="+mn-lt"/>
                </a:rPr>
                <a:t>11. BSR –– Bomb Statement Replacement:</a:t>
              </a:r>
            </a:p>
          </p:txBody>
        </p:sp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182" y="2955"/>
              <a:ext cx="5205" cy="262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b="0">
                  <a:solidFill>
                    <a:schemeClr val="tx1"/>
                  </a:solidFill>
                  <a:latin typeface="+mn-lt"/>
                </a:rPr>
                <a:t>Each statement is replaced by a special Bomb() function.</a:t>
              </a:r>
            </a:p>
          </p:txBody>
        </p: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88925" y="1622425"/>
            <a:ext cx="4946650" cy="95408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Example: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Helvetica" pitchFamily="34" charset="0"/>
              </a:rPr>
              <a:t>       a 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∆1   </a:t>
            </a:r>
            <a:r>
              <a:rPr lang="en-US" altLang="zh-CN" sz="1800" b="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Bomb</a:t>
            </a:r>
            <a:r>
              <a:rPr lang="en-US" altLang="zh-CN" sz="1800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() // Raises exception when reached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Summary : Subsumption of Other Criteria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Mutation is widely considered the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strongest </a:t>
            </a:r>
            <a:r>
              <a:rPr lang="en-US" altLang="ko-KR" dirty="0">
                <a:ea typeface="굴림" panose="020B0600000101010101" pitchFamily="50" charset="-127"/>
              </a:rPr>
              <a:t>test criterion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And most </a:t>
            </a:r>
            <a:r>
              <a:rPr lang="en-US" altLang="ko-KR" dirty="0">
                <a:solidFill>
                  <a:schemeClr val="tx2"/>
                </a:solidFill>
                <a:ea typeface="굴림" panose="020B0600000101010101" pitchFamily="50" charset="-127"/>
              </a:rPr>
              <a:t>expensive</a:t>
            </a:r>
            <a:r>
              <a:rPr lang="en-US" altLang="ko-KR" dirty="0">
                <a:ea typeface="굴림" panose="020B0600000101010101" pitchFamily="50" charset="-127"/>
              </a:rPr>
              <a:t> !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By far the most test requirements (each mutant)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Not always the most tests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Mutation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subsumes </a:t>
            </a:r>
            <a:r>
              <a:rPr lang="en-US" altLang="ko-KR" dirty="0">
                <a:ea typeface="굴림" panose="020B0600000101010101" pitchFamily="50" charset="-127"/>
              </a:rPr>
              <a:t>other criteria by including specific mutation operators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err="1">
                <a:ea typeface="굴림" panose="020B0600000101010101" pitchFamily="50" charset="-127"/>
              </a:rPr>
              <a:t>Subsumption</a:t>
            </a:r>
            <a:r>
              <a:rPr lang="en-US" altLang="ko-KR" dirty="0">
                <a:ea typeface="굴림" panose="020B0600000101010101" pitchFamily="50" charset="-127"/>
              </a:rPr>
              <a:t> can only be defined for </a:t>
            </a:r>
            <a:r>
              <a:rPr lang="en-US" altLang="ko-KR" dirty="0">
                <a:solidFill>
                  <a:schemeClr val="tx2"/>
                </a:solidFill>
                <a:ea typeface="굴림" panose="020B0600000101010101" pitchFamily="50" charset="-127"/>
              </a:rPr>
              <a:t>weak mutation</a:t>
            </a:r>
            <a:r>
              <a:rPr lang="en-US" altLang="ko-KR" dirty="0">
                <a:ea typeface="굴림" panose="020B0600000101010101" pitchFamily="50" charset="-127"/>
              </a:rPr>
              <a:t> – other criteria impose local requirements, like weak mutation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Node coverage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Edge coverage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Clause coverage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All-</a:t>
            </a:r>
            <a:r>
              <a:rPr lang="en-US" altLang="ko-KR" dirty="0" err="1">
                <a:ea typeface="굴림" panose="020B0600000101010101" pitchFamily="50" charset="-127"/>
              </a:rPr>
              <a:t>defs</a:t>
            </a:r>
            <a:r>
              <a:rPr lang="en-US" altLang="ko-KR" dirty="0">
                <a:ea typeface="굴림" panose="020B0600000101010101" pitchFamily="50" charset="-127"/>
              </a:rPr>
              <a:t> data flow coverage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Reference: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An Analysis and Survey of the Development of Mutation Testing by </a:t>
            </a:r>
            <a:r>
              <a:rPr lang="en-US" altLang="ko-KR" dirty="0" err="1">
                <a:ea typeface="굴림" panose="020B0600000101010101" pitchFamily="50" charset="-127"/>
              </a:rPr>
              <a:t>Y.Jia</a:t>
            </a:r>
            <a:r>
              <a:rPr lang="en-US" altLang="ko-KR" dirty="0">
                <a:ea typeface="굴림" panose="020B0600000101010101" pitchFamily="50" charset="-127"/>
              </a:rPr>
              <a:t> et al.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 IEEE Transactions on Software Engineering  Volume: 37 Issue: 5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Design Of Mutant Operators For The C Programming Language by </a:t>
            </a:r>
            <a:r>
              <a:rPr lang="en-US" altLang="ko-KR" dirty="0" err="1">
                <a:ea typeface="굴림" panose="020B0600000101010101" pitchFamily="50" charset="-127"/>
              </a:rPr>
              <a:t>H.Agrawal</a:t>
            </a:r>
            <a:r>
              <a:rPr lang="en-US" altLang="ko-KR" dirty="0">
                <a:ea typeface="굴림" panose="020B0600000101010101" pitchFamily="50" charset="-127"/>
              </a:rPr>
              <a:t> et al.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Technical report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86550" y="6356350"/>
            <a:ext cx="24574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41AD5C44-DBBB-41BC-9A21-4EA0B0D7CC4B}" type="slidenum">
              <a:rPr lang="zh-CN" altLang="en-US" sz="9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zh-CN" sz="9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Hypotheses of Mutation Testing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The first is the </a:t>
            </a:r>
            <a:r>
              <a:rPr lang="en-US" altLang="ko-KR" sz="2800" b="1" dirty="0"/>
              <a:t>competent programmer</a:t>
            </a:r>
            <a:r>
              <a:rPr lang="en-US" altLang="ko-KR" sz="2800" dirty="0"/>
              <a:t> hypothesis. </a:t>
            </a:r>
          </a:p>
          <a:p>
            <a:pPr lvl="1"/>
            <a:r>
              <a:rPr lang="en-US" altLang="ko-KR" sz="2400" dirty="0"/>
              <a:t>This hypothesis states that most software faults introduced by experienced programmers are due to small syntactic errors.</a:t>
            </a:r>
          </a:p>
          <a:p>
            <a:pPr lvl="2"/>
            <a:r>
              <a:rPr lang="en-US" altLang="ko-KR" sz="2100" dirty="0"/>
              <a:t>These days, this hypothesis is not considered important</a:t>
            </a:r>
          </a:p>
          <a:p>
            <a:r>
              <a:rPr lang="en-US" altLang="ko-KR" sz="2800" dirty="0"/>
              <a:t>The second hypothesis is called the </a:t>
            </a:r>
            <a:r>
              <a:rPr lang="en-US" altLang="ko-KR" sz="2800" b="1" dirty="0"/>
              <a:t>coupling effect</a:t>
            </a:r>
            <a:r>
              <a:rPr lang="en-US" altLang="ko-KR" sz="2800" dirty="0"/>
              <a:t>. </a:t>
            </a:r>
          </a:p>
          <a:p>
            <a:pPr lvl="1"/>
            <a:r>
              <a:rPr lang="en-US" altLang="ko-KR" sz="2400" dirty="0"/>
              <a:t>The coupling effect asserts that simple faults can cascade or couple to form other emergent faults</a:t>
            </a:r>
          </a:p>
          <a:p>
            <a:pPr lvl="1"/>
            <a:r>
              <a:rPr lang="en-US" altLang="ko-KR" sz="2400" dirty="0"/>
              <a:t>This hypothesis is at the heart of </a:t>
            </a:r>
            <a:r>
              <a:rPr lang="en-US" altLang="ko-KR" sz="2400"/>
              <a:t>mutation analysis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018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Bug Observability/Detection Model:  </a:t>
            </a:r>
            <a:br>
              <a:rPr lang="en-US" altLang="ko-KR" dirty="0"/>
            </a:br>
            <a:r>
              <a:rPr lang="en-US" altLang="ko-KR" b="1" dirty="0"/>
              <a:t>R</a:t>
            </a:r>
            <a:r>
              <a:rPr lang="en-US" altLang="ko-KR" dirty="0"/>
              <a:t>eachability, </a:t>
            </a:r>
            <a:r>
              <a:rPr lang="en-US" altLang="ko-KR" b="1" dirty="0"/>
              <a:t>I</a:t>
            </a:r>
            <a:r>
              <a:rPr lang="en-US" altLang="ko-KR" dirty="0"/>
              <a:t>nfection, </a:t>
            </a:r>
            <a:r>
              <a:rPr lang="en-US" altLang="ko-KR" b="1" dirty="0"/>
              <a:t>P</a:t>
            </a:r>
            <a:r>
              <a:rPr lang="en-US" altLang="ko-KR" dirty="0"/>
              <a:t>ropagation, and </a:t>
            </a:r>
            <a:r>
              <a:rPr lang="en-US" altLang="ko-KR" b="1" dirty="0" err="1"/>
              <a:t>R</a:t>
            </a:r>
            <a:r>
              <a:rPr lang="en-US" altLang="ko-KR" dirty="0" err="1"/>
              <a:t>evealation</a:t>
            </a:r>
            <a:r>
              <a:rPr lang="en-US" altLang="ko-KR" dirty="0"/>
              <a:t> (RIPR)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388" y="1970871"/>
            <a:ext cx="3405187" cy="4351338"/>
          </a:xfrm>
        </p:spPr>
        <p:txBody>
          <a:bodyPr/>
          <a:lstStyle/>
          <a:p>
            <a:r>
              <a:rPr lang="en-US" altLang="ko-KR" sz="2400"/>
              <a:t>Terminology</a:t>
            </a:r>
          </a:p>
          <a:p>
            <a:pPr lvl="1"/>
            <a:r>
              <a:rPr lang="en-US" altLang="ko-KR" sz="2000">
                <a:solidFill>
                  <a:srgbClr val="FF0000"/>
                </a:solidFill>
              </a:rPr>
              <a:t>Fault</a:t>
            </a:r>
            <a:r>
              <a:rPr lang="en-US" altLang="ko-KR" sz="2000"/>
              <a:t>: static defect in a program text (a.k.a a bug)</a:t>
            </a:r>
          </a:p>
          <a:p>
            <a:pPr lvl="1"/>
            <a:r>
              <a:rPr lang="en-US" altLang="ko-KR" sz="2000">
                <a:solidFill>
                  <a:srgbClr val="FF0000"/>
                </a:solidFill>
              </a:rPr>
              <a:t>Error</a:t>
            </a:r>
            <a:r>
              <a:rPr lang="en-US" altLang="ko-KR" sz="2000"/>
              <a:t>: dynamic (intermediate) behavior that deviates from its (internal) intended goal</a:t>
            </a:r>
          </a:p>
          <a:p>
            <a:pPr lvl="2"/>
            <a:r>
              <a:rPr lang="en-US" altLang="ko-KR" sz="1600"/>
              <a:t>A fault causes an error (i.e. error is a symptom of fault)</a:t>
            </a:r>
          </a:p>
          <a:p>
            <a:pPr lvl="1"/>
            <a:r>
              <a:rPr lang="en-US" altLang="ko-KR" sz="2000">
                <a:solidFill>
                  <a:srgbClr val="FF0000"/>
                </a:solidFill>
              </a:rPr>
              <a:t>Failiure</a:t>
            </a:r>
            <a:r>
              <a:rPr lang="en-US" altLang="ko-KR" sz="2000"/>
              <a:t>: dynamic behavior which violates a ultimate goal of a target program</a:t>
            </a:r>
          </a:p>
          <a:p>
            <a:pPr lvl="2"/>
            <a:r>
              <a:rPr lang="en-US" altLang="ko-KR" sz="1600"/>
              <a:t>Not every error leads to failure due to error masking or fault tolerance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490268" y="1933575"/>
            <a:ext cx="5653732" cy="470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latinLnBrk="1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0" dirty="0"/>
              <a:t>Graph coverage</a:t>
            </a:r>
          </a:p>
          <a:p>
            <a:pPr lvl="1"/>
            <a:r>
              <a:rPr lang="en-US" altLang="ko-KR" sz="1800" b="0" dirty="0"/>
              <a:t>Test requirement satisfaction == </a:t>
            </a:r>
            <a:r>
              <a:rPr lang="en-US" altLang="ko-KR" sz="1800" b="0" dirty="0">
                <a:solidFill>
                  <a:srgbClr val="FF0000"/>
                </a:solidFill>
              </a:rPr>
              <a:t>Reachability</a:t>
            </a:r>
          </a:p>
          <a:p>
            <a:pPr lvl="2"/>
            <a:r>
              <a:rPr lang="en-US" altLang="ko-KR" sz="1400" b="0" dirty="0"/>
              <a:t>the fault in the code has to be reached  </a:t>
            </a:r>
          </a:p>
          <a:p>
            <a:r>
              <a:rPr lang="en-US" altLang="ko-KR" sz="2000" b="0" dirty="0"/>
              <a:t>Logic coverage</a:t>
            </a:r>
          </a:p>
          <a:p>
            <a:pPr lvl="1"/>
            <a:r>
              <a:rPr lang="en-US" altLang="ko-KR" sz="1800" b="0" dirty="0"/>
              <a:t>Test requirement satisfaction </a:t>
            </a:r>
          </a:p>
          <a:p>
            <a:pPr marL="342900" lvl="1" indent="0">
              <a:buNone/>
            </a:pPr>
            <a:r>
              <a:rPr lang="en-US" altLang="ko-KR" sz="1800" b="0" dirty="0"/>
              <a:t>   == </a:t>
            </a:r>
            <a:r>
              <a:rPr lang="en-US" altLang="ko-KR" sz="1800" b="0" dirty="0">
                <a:solidFill>
                  <a:srgbClr val="FF0000"/>
                </a:solidFill>
              </a:rPr>
              <a:t>Reachability +Infection</a:t>
            </a:r>
          </a:p>
          <a:p>
            <a:pPr lvl="2"/>
            <a:r>
              <a:rPr lang="en-US" altLang="ko-KR" sz="1400" b="0" dirty="0"/>
              <a:t>the fault has to put the program into an error state. </a:t>
            </a:r>
          </a:p>
          <a:p>
            <a:pPr lvl="3"/>
            <a:r>
              <a:rPr lang="en-US" altLang="ko-KR" sz="1200" b="0" dirty="0"/>
              <a:t>Note that a program is in an error state does not mean that it will always produce the failure  </a:t>
            </a:r>
          </a:p>
          <a:p>
            <a:r>
              <a:rPr lang="en-US" altLang="ko-KR" sz="2000" b="0" dirty="0"/>
              <a:t>Mutation coverage </a:t>
            </a:r>
          </a:p>
          <a:p>
            <a:pPr lvl="1"/>
            <a:r>
              <a:rPr lang="en-US" altLang="ko-KR" sz="1800" b="0" dirty="0"/>
              <a:t>Test requirement satisfaction </a:t>
            </a:r>
          </a:p>
          <a:p>
            <a:pPr marL="342900" lvl="1" indent="0">
              <a:buNone/>
            </a:pPr>
            <a:r>
              <a:rPr lang="en-US" altLang="ko-KR" sz="1800" b="0" dirty="0"/>
              <a:t>    == </a:t>
            </a:r>
            <a:r>
              <a:rPr lang="en-US" altLang="ko-KR" sz="1800" b="0" dirty="0">
                <a:solidFill>
                  <a:srgbClr val="FF0000"/>
                </a:solidFill>
              </a:rPr>
              <a:t>Reachability +Infection + Propagation</a:t>
            </a:r>
          </a:p>
          <a:p>
            <a:pPr lvl="2"/>
            <a:r>
              <a:rPr lang="en-US" altLang="ko-KR" sz="1400" b="0" dirty="0"/>
              <a:t>the program needs to exhibit incorrect outputs  </a:t>
            </a:r>
          </a:p>
          <a:p>
            <a:r>
              <a:rPr lang="en-US" altLang="ko-KR" sz="2000" b="0" dirty="0"/>
              <a:t>Furthermore, test oracle plays critical role to reveal failure of a target program (</a:t>
            </a:r>
            <a:r>
              <a:rPr lang="en-US" altLang="ko-KR" sz="2000" b="0" dirty="0" err="1">
                <a:solidFill>
                  <a:srgbClr val="FF0000"/>
                </a:solidFill>
              </a:rPr>
              <a:t>Revealation</a:t>
            </a:r>
            <a:r>
              <a:rPr lang="en-US" altLang="ko-KR" sz="2000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278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+mn-lt"/>
              </a:rPr>
              <a:t>Mutation Testing</a:t>
            </a:r>
            <a:endParaRPr lang="en-US" altLang="ko-KR">
              <a:latin typeface="+mn-lt"/>
              <a:ea typeface="굴림" panose="020B0600000101010101" pitchFamily="50" charset="-127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33413" y="1828800"/>
            <a:ext cx="7720173" cy="4351338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B0F0"/>
                </a:solidFill>
              </a:rPr>
              <a:t>Operators</a:t>
            </a:r>
            <a:r>
              <a:rPr lang="en-US" altLang="zh-CN" sz="2800" dirty="0"/>
              <a:t> modify a program under test to create </a:t>
            </a:r>
            <a:r>
              <a:rPr lang="en-US" altLang="zh-CN" sz="2800" dirty="0">
                <a:solidFill>
                  <a:srgbClr val="00B0F0"/>
                </a:solidFill>
              </a:rPr>
              <a:t>mutant</a:t>
            </a:r>
            <a:r>
              <a:rPr lang="en-US" altLang="zh-CN" sz="2800" dirty="0">
                <a:solidFill>
                  <a:srgbClr val="0066FF"/>
                </a:solidFill>
              </a:rPr>
              <a:t> </a:t>
            </a:r>
            <a:r>
              <a:rPr lang="en-US" altLang="zh-CN" sz="2800" dirty="0">
                <a:solidFill>
                  <a:srgbClr val="00B0F0"/>
                </a:solidFill>
              </a:rPr>
              <a:t>programs</a:t>
            </a:r>
          </a:p>
          <a:p>
            <a:pPr lvl="1" eaLnBrk="1" hangingPunct="1"/>
            <a:r>
              <a:rPr lang="en-US" altLang="zh-CN" sz="2500" dirty="0"/>
              <a:t>Mutant programs must compile correctly  </a:t>
            </a:r>
          </a:p>
          <a:p>
            <a:pPr lvl="1" eaLnBrk="1" hangingPunct="1"/>
            <a:r>
              <a:rPr lang="en-US" altLang="zh-CN" sz="2500" dirty="0"/>
              <a:t>Mutants are not tests, but used to find good tests</a:t>
            </a:r>
          </a:p>
          <a:p>
            <a:pPr eaLnBrk="1" hangingPunct="1"/>
            <a:r>
              <a:rPr lang="en-US" altLang="zh-CN" sz="2800" dirty="0"/>
              <a:t>Once mutants are defined, </a:t>
            </a:r>
            <a:r>
              <a:rPr lang="en-US" altLang="zh-CN" sz="2800" dirty="0">
                <a:solidFill>
                  <a:srgbClr val="00B0F0"/>
                </a:solidFill>
              </a:rPr>
              <a:t>tests</a:t>
            </a:r>
            <a:r>
              <a:rPr lang="en-US" altLang="zh-CN" sz="2800" dirty="0"/>
              <a:t> must be found to cause mutants to fail when executed</a:t>
            </a:r>
          </a:p>
          <a:p>
            <a:pPr lvl="1" eaLnBrk="1" hangingPunct="1"/>
            <a:r>
              <a:rPr lang="en-US" altLang="zh-CN" sz="2500" dirty="0"/>
              <a:t>This is called “</a:t>
            </a:r>
            <a:r>
              <a:rPr lang="en-US" altLang="zh-CN" sz="2500" dirty="0">
                <a:solidFill>
                  <a:srgbClr val="00B0F0"/>
                </a:solidFill>
              </a:rPr>
              <a:t>killing</a:t>
            </a:r>
            <a:r>
              <a:rPr lang="en-US" altLang="zh-CN" sz="2500" dirty="0">
                <a:solidFill>
                  <a:srgbClr val="0066FF"/>
                </a:solidFill>
              </a:rPr>
              <a:t> </a:t>
            </a:r>
            <a:r>
              <a:rPr lang="en-US" altLang="zh-CN" sz="2500" dirty="0">
                <a:solidFill>
                  <a:srgbClr val="00B0F0"/>
                </a:solidFill>
              </a:rPr>
              <a:t>mutants</a:t>
            </a:r>
            <a:r>
              <a:rPr lang="en-US" altLang="zh-CN" sz="2500" dirty="0"/>
              <a:t>”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2732088" y="6494463"/>
            <a:ext cx="6400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50" b="0" i="1">
                <a:solidFill>
                  <a:schemeClr val="tx1"/>
                </a:solidFill>
                <a:latin typeface="+mn-lt"/>
              </a:rPr>
              <a:t>Most </a:t>
            </a:r>
            <a:r>
              <a:rPr lang="en-US" altLang="zh-CN" sz="1050" b="0" i="1" dirty="0">
                <a:solidFill>
                  <a:schemeClr val="tx1"/>
                </a:solidFill>
                <a:latin typeface="+mn-lt"/>
              </a:rPr>
              <a:t>slides are taken from the text book “Introduction to Software Testing” by </a:t>
            </a:r>
            <a:r>
              <a:rPr lang="en-US" altLang="zh-CN" sz="1050" b="0" i="1" dirty="0" err="1">
                <a:solidFill>
                  <a:schemeClr val="tx1"/>
                </a:solidFill>
                <a:latin typeface="+mn-lt"/>
              </a:rPr>
              <a:t>P.Ammann</a:t>
            </a:r>
            <a:r>
              <a:rPr lang="en-US" altLang="zh-CN" sz="1050" b="0" i="1" dirty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altLang="zh-CN" sz="1050" b="0" i="1" dirty="0" err="1">
                <a:solidFill>
                  <a:schemeClr val="tx1"/>
                </a:solidFill>
                <a:latin typeface="+mn-lt"/>
              </a:rPr>
              <a:t>J.Offutt</a:t>
            </a:r>
            <a:endParaRPr lang="zh-CN" altLang="en-US" sz="1050" b="0" i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28650" y="-258763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CN">
                <a:latin typeface="+mn-lt"/>
              </a:rPr>
              <a:t>Killing Mutants</a:t>
            </a:r>
            <a:endParaRPr lang="en-US" altLang="ko-KR">
              <a:latin typeface="+mn-lt"/>
              <a:ea typeface="굴림" panose="020B0600000101010101" pitchFamily="50" charset="-127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38113" y="2255838"/>
            <a:ext cx="8867775" cy="4313237"/>
          </a:xfrm>
        </p:spPr>
        <p:txBody>
          <a:bodyPr/>
          <a:lstStyle/>
          <a:p>
            <a:pPr eaLnBrk="1" hangingPunct="1"/>
            <a:r>
              <a:rPr lang="en-US" altLang="zh-CN" dirty="0"/>
              <a:t>If mutation operators are designed well, the resulting tests will be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very powerful</a:t>
            </a:r>
          </a:p>
          <a:p>
            <a:pPr eaLnBrk="1" hangingPunct="1"/>
            <a:r>
              <a:rPr lang="en-US" altLang="zh-CN" dirty="0"/>
              <a:t>Different operators must be defined for different programming languages and goals</a:t>
            </a:r>
          </a:p>
          <a:p>
            <a:pPr eaLnBrk="1" hangingPunct="1"/>
            <a:r>
              <a:rPr lang="en-US" altLang="zh-CN" dirty="0"/>
              <a:t>Testers can keep adding tests until all mutants have been killed</a:t>
            </a:r>
          </a:p>
          <a:p>
            <a:pPr lvl="1" eaLnBrk="1" hangingPunct="1"/>
            <a:r>
              <a:rPr lang="en-US" altLang="zh-CN" i="1" dirty="0">
                <a:solidFill>
                  <a:srgbClr val="00B0F0"/>
                </a:solidFill>
              </a:rPr>
              <a:t>Dead mutant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: A test case has killed it</a:t>
            </a:r>
          </a:p>
          <a:p>
            <a:pPr lvl="1" eaLnBrk="1" hangingPunct="1"/>
            <a:r>
              <a:rPr lang="en-US" altLang="zh-CN" i="1" dirty="0">
                <a:solidFill>
                  <a:srgbClr val="00B0F0"/>
                </a:solidFill>
              </a:rPr>
              <a:t>Trivial mutant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: Almost every test can kill it</a:t>
            </a:r>
          </a:p>
          <a:p>
            <a:pPr lvl="1" eaLnBrk="1" hangingPunct="1"/>
            <a:r>
              <a:rPr lang="en-US" altLang="zh-CN" i="1" dirty="0">
                <a:solidFill>
                  <a:srgbClr val="00B0F0"/>
                </a:solidFill>
              </a:rPr>
              <a:t>Equivalent mutant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: No test can kill it (equivalent to original program)</a:t>
            </a:r>
          </a:p>
          <a:p>
            <a:pPr lvl="1" eaLnBrk="1" hangingPunct="1"/>
            <a:r>
              <a:rPr lang="en-US" altLang="zh-CN" i="1" dirty="0">
                <a:solidFill>
                  <a:srgbClr val="00B0F0"/>
                </a:solidFill>
              </a:rPr>
              <a:t>Stubborn mutant</a:t>
            </a:r>
            <a:r>
              <a:rPr lang="en-US" altLang="zh-CN" dirty="0"/>
              <a:t>: Almost no test can kill it (</a:t>
            </a:r>
            <a:r>
              <a:rPr lang="en-US" altLang="zh-CN" dirty="0" err="1"/>
              <a:t>a.k.a</a:t>
            </a:r>
            <a:r>
              <a:rPr lang="en-US" altLang="zh-CN" dirty="0"/>
              <a:t> hard-to-kill mutants)</a:t>
            </a:r>
          </a:p>
          <a:p>
            <a:pPr lvl="1" eaLnBrk="1" hangingPunct="1"/>
            <a:r>
              <a:rPr lang="en-US" altLang="zh-CN" i="1" dirty="0">
                <a:solidFill>
                  <a:srgbClr val="00B0F0"/>
                </a:solidFill>
              </a:rPr>
              <a:t>Stillborn mutant</a:t>
            </a:r>
            <a:r>
              <a:rPr lang="en-US" altLang="zh-CN" dirty="0"/>
              <a:t>: An </a:t>
            </a:r>
            <a:r>
              <a:rPr lang="en-US" altLang="zh-CN" dirty="0" err="1"/>
              <a:t>uncompilable</a:t>
            </a:r>
            <a:r>
              <a:rPr lang="en-US" altLang="zh-CN" dirty="0"/>
              <a:t> mutant (i.e., syntax error)  </a:t>
            </a:r>
          </a:p>
          <a:p>
            <a:pPr lvl="1" eaLnBrk="1" hangingPunct="1"/>
            <a:endParaRPr lang="en-US" altLang="zh-CN" dirty="0"/>
          </a:p>
          <a:p>
            <a:pPr eaLnBrk="1" hangingPunct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86550" y="6356350"/>
            <a:ext cx="24574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900D75BC-0369-4B01-9618-BA7DF00A2038}" type="slidenum">
              <a:rPr lang="zh-CN" altLang="en-US" sz="900" b="0">
                <a:solidFill>
                  <a:schemeClr val="tx1"/>
                </a:solidFill>
                <a:latin typeface="+mn-lt"/>
              </a:rPr>
              <a:pPr/>
              <a:t>4</a:t>
            </a:fld>
            <a:endParaRPr lang="en-US" altLang="zh-CN" sz="900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942975" y="1028700"/>
            <a:ext cx="7256463" cy="93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30000"/>
              </a:spcBef>
              <a:buSzPct val="85000"/>
            </a:pPr>
            <a:r>
              <a:rPr lang="en-US" altLang="zh-CN">
                <a:solidFill>
                  <a:schemeClr val="tx1"/>
                </a:solidFill>
                <a:latin typeface="+mn-lt"/>
              </a:rPr>
              <a:t>Given a mutant </a:t>
            </a:r>
            <a:r>
              <a:rPr lang="en-US" altLang="zh-CN" i="1">
                <a:solidFill>
                  <a:schemeClr val="tx1"/>
                </a:solidFill>
                <a:latin typeface="+mn-lt"/>
              </a:rPr>
              <a:t>m </a:t>
            </a:r>
            <a:r>
              <a:rPr lang="en-US" altLang="zh-CN" sz="2400" i="1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</a:t>
            </a:r>
            <a:r>
              <a:rPr lang="en-US" altLang="zh-CN" sz="1800" i="1">
                <a:latin typeface="+mn-lt"/>
              </a:rPr>
              <a:t> </a:t>
            </a:r>
            <a:r>
              <a:rPr lang="en-US" altLang="zh-CN" i="1">
                <a:solidFill>
                  <a:schemeClr val="tx1"/>
                </a:solidFill>
                <a:latin typeface="+mn-lt"/>
              </a:rPr>
              <a:t>M</a:t>
            </a:r>
            <a:r>
              <a:rPr lang="en-US" altLang="zh-CN">
                <a:solidFill>
                  <a:schemeClr val="tx1"/>
                </a:solidFill>
                <a:latin typeface="+mn-lt"/>
              </a:rPr>
              <a:t> for a ground string program </a:t>
            </a:r>
            <a:r>
              <a:rPr lang="en-US" altLang="zh-CN" i="1">
                <a:solidFill>
                  <a:schemeClr val="tx1"/>
                </a:solidFill>
                <a:latin typeface="+mn-lt"/>
              </a:rPr>
              <a:t>P</a:t>
            </a:r>
            <a:r>
              <a:rPr lang="en-US" altLang="zh-CN">
                <a:solidFill>
                  <a:schemeClr val="tx1"/>
                </a:solidFill>
                <a:latin typeface="+mn-lt"/>
              </a:rPr>
              <a:t> and a test </a:t>
            </a:r>
            <a:r>
              <a:rPr lang="en-US" altLang="zh-CN" i="1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zh-CN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zh-CN" i="1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zh-CN">
                <a:solidFill>
                  <a:schemeClr val="tx1"/>
                </a:solidFill>
                <a:latin typeface="+mn-lt"/>
              </a:rPr>
              <a:t> is said to </a:t>
            </a:r>
            <a:r>
              <a:rPr lang="en-US" altLang="zh-CN" u="sng">
                <a:solidFill>
                  <a:srgbClr val="FF0000"/>
                </a:solidFill>
                <a:latin typeface="+mn-lt"/>
              </a:rPr>
              <a:t>kill</a:t>
            </a:r>
            <a:r>
              <a:rPr lang="en-US" altLang="zh-CN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i="1">
                <a:solidFill>
                  <a:schemeClr val="tx1"/>
                </a:solidFill>
                <a:latin typeface="+mn-lt"/>
              </a:rPr>
              <a:t>m</a:t>
            </a:r>
            <a:r>
              <a:rPr lang="en-US" altLang="zh-CN">
                <a:solidFill>
                  <a:schemeClr val="tx1"/>
                </a:solidFill>
                <a:latin typeface="+mn-lt"/>
              </a:rPr>
              <a:t> if and only if the output of </a:t>
            </a:r>
            <a:r>
              <a:rPr lang="en-US" altLang="zh-CN" i="1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zh-CN">
                <a:solidFill>
                  <a:schemeClr val="tx1"/>
                </a:solidFill>
                <a:latin typeface="+mn-lt"/>
              </a:rPr>
              <a:t> on </a:t>
            </a:r>
            <a:r>
              <a:rPr lang="en-US" altLang="zh-CN" i="1">
                <a:solidFill>
                  <a:schemeClr val="tx1"/>
                </a:solidFill>
                <a:latin typeface="+mn-lt"/>
              </a:rPr>
              <a:t>P</a:t>
            </a:r>
            <a:r>
              <a:rPr lang="en-US" altLang="zh-CN">
                <a:solidFill>
                  <a:schemeClr val="tx1"/>
                </a:solidFill>
                <a:latin typeface="+mn-lt"/>
              </a:rPr>
              <a:t> is different from the output of </a:t>
            </a:r>
            <a:r>
              <a:rPr lang="en-US" altLang="zh-CN" i="1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zh-CN">
                <a:solidFill>
                  <a:schemeClr val="tx1"/>
                </a:solidFill>
                <a:latin typeface="+mn-lt"/>
              </a:rPr>
              <a:t> on </a:t>
            </a:r>
            <a:r>
              <a:rPr lang="en-US" altLang="zh-CN" i="1">
                <a:solidFill>
                  <a:schemeClr val="tx1"/>
                </a:solidFill>
                <a:latin typeface="+mn-lt"/>
              </a:rPr>
              <a:t>m</a:t>
            </a:r>
            <a:r>
              <a:rPr lang="en-US" altLang="zh-CN">
                <a:solidFill>
                  <a:schemeClr val="tx1"/>
                </a:solidFill>
                <a:latin typeface="+mn-lt"/>
              </a:rPr>
              <a:t>.</a:t>
            </a:r>
            <a:endParaRPr lang="en-US" altLang="ko-KR">
              <a:solidFill>
                <a:schemeClr val="tx1"/>
              </a:solidFill>
              <a:latin typeface="+mn-lt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96838"/>
            <a:ext cx="8837613" cy="796925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+mn-lt"/>
              </a:rPr>
              <a:t>Program-based Grammars</a:t>
            </a:r>
            <a:endParaRPr lang="en-US" altLang="zh-CN" sz="2000">
              <a:latin typeface="+mn-lt"/>
            </a:endParaRP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86550" y="6356350"/>
            <a:ext cx="24574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C7AD5AAC-285D-4CA5-92D8-6809250B2311}" type="slidenum">
              <a:rPr lang="zh-CN" altLang="en-US" sz="900" b="0">
                <a:solidFill>
                  <a:schemeClr val="tx1"/>
                </a:solidFill>
                <a:latin typeface="+mn-lt"/>
              </a:rPr>
              <a:pPr/>
              <a:t>5</a:t>
            </a:fld>
            <a:endParaRPr lang="en-US" altLang="zh-CN" sz="900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646113" y="946150"/>
            <a:ext cx="2744787" cy="382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400" u="sng" dirty="0">
                <a:solidFill>
                  <a:srgbClr val="00B0F0"/>
                </a:solidFill>
                <a:latin typeface="+mn-lt"/>
              </a:rPr>
              <a:t>Original Method</a:t>
            </a: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Min (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A, 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B)</a:t>
            </a:r>
          </a:p>
          <a:p>
            <a:r>
              <a:rPr lang="en-US" altLang="zh-CN" dirty="0">
                <a:solidFill>
                  <a:schemeClr val="tx1"/>
                </a:solidFill>
                <a:latin typeface="+mn-lt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minVal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minVal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= A;</a:t>
            </a:r>
          </a:p>
          <a:p>
            <a:r>
              <a:rPr lang="en-US" altLang="zh-CN" dirty="0">
                <a:solidFill>
                  <a:schemeClr val="tx1"/>
                </a:solidFill>
                <a:latin typeface="+mn-lt"/>
              </a:rPr>
              <a:t>        if (B &lt; A)</a:t>
            </a:r>
          </a:p>
          <a:p>
            <a:r>
              <a:rPr lang="en-US" altLang="zh-CN" dirty="0">
                <a:solidFill>
                  <a:schemeClr val="tx1"/>
                </a:solidFill>
                <a:latin typeface="+mn-lt"/>
              </a:rPr>
              <a:t>        {</a:t>
            </a:r>
          </a:p>
          <a:p>
            <a:r>
              <a:rPr lang="en-US" altLang="zh-CN" dirty="0">
                <a:solidFill>
                  <a:schemeClr val="tx1"/>
                </a:solidFill>
                <a:latin typeface="+mn-lt"/>
              </a:rPr>
              <a:t>             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minVal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= B; </a:t>
            </a:r>
          </a:p>
          <a:p>
            <a:r>
              <a:rPr lang="en-US" altLang="zh-CN" dirty="0">
                <a:solidFill>
                  <a:schemeClr val="tx1"/>
                </a:solidFill>
                <a:latin typeface="+mn-lt"/>
              </a:rPr>
              <a:t>         }</a:t>
            </a:r>
          </a:p>
          <a:p>
            <a:r>
              <a:rPr lang="en-US" altLang="zh-CN" dirty="0">
                <a:solidFill>
                  <a:schemeClr val="tx1"/>
                </a:solidFill>
                <a:latin typeface="+mn-lt"/>
              </a:rPr>
              <a:t>         return (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minVal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);</a:t>
            </a:r>
          </a:p>
          <a:p>
            <a:r>
              <a:rPr lang="en-US" altLang="zh-CN" dirty="0">
                <a:solidFill>
                  <a:schemeClr val="tx1"/>
                </a:solidFill>
                <a:latin typeface="+mn-lt"/>
              </a:rPr>
              <a:t>} // end Min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4038600" y="946150"/>
            <a:ext cx="4459288" cy="534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400" u="sng" dirty="0">
                <a:solidFill>
                  <a:srgbClr val="00B0F0"/>
                </a:solidFill>
                <a:latin typeface="+mn-lt"/>
              </a:rPr>
              <a:t>With Embedded Mutants</a:t>
            </a:r>
          </a:p>
          <a:p>
            <a:endParaRPr lang="en-US" altLang="zh-CN" dirty="0">
              <a:latin typeface="+mn-lt"/>
            </a:endParaRPr>
          </a:p>
          <a:p>
            <a:r>
              <a:rPr lang="en-US" altLang="zh-CN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1800">
                <a:solidFill>
                  <a:schemeClr val="tx1"/>
                </a:solidFill>
                <a:latin typeface="+mn-lt"/>
              </a:rPr>
              <a:t> Min’(</a:t>
            </a:r>
            <a:r>
              <a:rPr lang="en-US" altLang="zh-CN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 A, </a:t>
            </a:r>
            <a:r>
              <a:rPr lang="en-US" altLang="zh-CN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 B)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en-US" altLang="zh-CN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+mn-lt"/>
              </a:rPr>
              <a:t>minVal</a:t>
            </a:r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en-US" altLang="zh-CN" sz="1800" dirty="0" err="1">
                <a:solidFill>
                  <a:schemeClr val="tx1"/>
                </a:solidFill>
                <a:latin typeface="+mn-lt"/>
              </a:rPr>
              <a:t>minVal</a:t>
            </a:r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 = A;</a:t>
            </a:r>
          </a:p>
          <a:p>
            <a:r>
              <a:rPr lang="en-US" altLang="zh-CN" dirty="0">
                <a:solidFill>
                  <a:schemeClr val="tx2"/>
                </a:solidFill>
                <a:latin typeface="+mn-lt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+mn-lt"/>
              </a:rPr>
              <a:t> 1  </a:t>
            </a:r>
            <a:r>
              <a:rPr lang="en-US" altLang="zh-CN" sz="1800" dirty="0" err="1">
                <a:solidFill>
                  <a:schemeClr val="tx2"/>
                </a:solidFill>
                <a:latin typeface="+mn-lt"/>
              </a:rPr>
              <a:t>minVal</a:t>
            </a:r>
            <a:r>
              <a:rPr lang="en-US" altLang="zh-CN" sz="1800" dirty="0">
                <a:solidFill>
                  <a:schemeClr val="tx2"/>
                </a:solidFill>
                <a:latin typeface="+mn-lt"/>
              </a:rPr>
              <a:t> = B;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        if (B &lt; A)</a:t>
            </a:r>
          </a:p>
          <a:p>
            <a:r>
              <a:rPr lang="en-US" altLang="zh-CN" dirty="0">
                <a:solidFill>
                  <a:schemeClr val="tx2"/>
                </a:solidFill>
                <a:latin typeface="+mn-lt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+mn-lt"/>
              </a:rPr>
              <a:t> 2  if (B </a:t>
            </a:r>
            <a:r>
              <a:rPr lang="en-US" altLang="zh-CN" sz="1800" i="1" dirty="0">
                <a:solidFill>
                  <a:schemeClr val="tx2"/>
                </a:solidFill>
                <a:latin typeface="+mn-lt"/>
              </a:rPr>
              <a:t>&gt; </a:t>
            </a:r>
            <a:r>
              <a:rPr lang="en-US" altLang="zh-CN" sz="1800" dirty="0">
                <a:solidFill>
                  <a:schemeClr val="tx2"/>
                </a:solidFill>
                <a:latin typeface="+mn-lt"/>
              </a:rPr>
              <a:t>A)</a:t>
            </a:r>
          </a:p>
          <a:p>
            <a:r>
              <a:rPr lang="en-US" altLang="zh-CN" dirty="0">
                <a:solidFill>
                  <a:schemeClr val="tx2"/>
                </a:solidFill>
                <a:latin typeface="+mn-lt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+mn-lt"/>
              </a:rPr>
              <a:t> 3  if (B &lt; </a:t>
            </a:r>
            <a:r>
              <a:rPr lang="en-US" altLang="zh-CN" sz="1800" dirty="0" err="1">
                <a:solidFill>
                  <a:schemeClr val="tx2"/>
                </a:solidFill>
                <a:latin typeface="+mn-lt"/>
              </a:rPr>
              <a:t>minVal</a:t>
            </a:r>
            <a:r>
              <a:rPr lang="en-US" altLang="zh-CN" sz="1800" dirty="0">
                <a:solidFill>
                  <a:schemeClr val="tx2"/>
                </a:solidFill>
                <a:latin typeface="+mn-lt"/>
              </a:rPr>
              <a:t>)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        {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                </a:t>
            </a:r>
            <a:r>
              <a:rPr lang="en-US" altLang="zh-CN" sz="1800" dirty="0" err="1">
                <a:solidFill>
                  <a:schemeClr val="tx1"/>
                </a:solidFill>
                <a:latin typeface="+mn-lt"/>
              </a:rPr>
              <a:t>minVal</a:t>
            </a:r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 = B;</a:t>
            </a:r>
          </a:p>
          <a:p>
            <a:r>
              <a:rPr lang="en-US" altLang="zh-CN" dirty="0">
                <a:solidFill>
                  <a:schemeClr val="tx2"/>
                </a:solidFill>
                <a:latin typeface="+mn-lt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+mn-lt"/>
              </a:rPr>
              <a:t> 4          Bomb ();</a:t>
            </a:r>
          </a:p>
          <a:p>
            <a:r>
              <a:rPr lang="en-US" altLang="zh-CN" dirty="0">
                <a:solidFill>
                  <a:schemeClr val="tx2"/>
                </a:solidFill>
                <a:latin typeface="+mn-lt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+mn-lt"/>
              </a:rPr>
              <a:t> 5          </a:t>
            </a:r>
            <a:r>
              <a:rPr lang="en-US" altLang="zh-CN" sz="1800" dirty="0" err="1">
                <a:solidFill>
                  <a:schemeClr val="tx2"/>
                </a:solidFill>
                <a:latin typeface="+mn-lt"/>
              </a:rPr>
              <a:t>minVal</a:t>
            </a:r>
            <a:r>
              <a:rPr lang="en-US" altLang="zh-CN" sz="1800" dirty="0">
                <a:solidFill>
                  <a:schemeClr val="tx2"/>
                </a:solidFill>
                <a:latin typeface="+mn-lt"/>
              </a:rPr>
              <a:t> = A;</a:t>
            </a:r>
          </a:p>
          <a:p>
            <a:r>
              <a:rPr lang="en-US" altLang="zh-CN" dirty="0">
                <a:solidFill>
                  <a:schemeClr val="tx2"/>
                </a:solidFill>
                <a:latin typeface="+mn-lt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+mn-lt"/>
              </a:rPr>
              <a:t> 6          </a:t>
            </a:r>
            <a:r>
              <a:rPr lang="en-US" altLang="zh-CN" sz="1800" dirty="0" err="1">
                <a:solidFill>
                  <a:schemeClr val="tx2"/>
                </a:solidFill>
                <a:latin typeface="+mn-lt"/>
              </a:rPr>
              <a:t>minVal</a:t>
            </a:r>
            <a:r>
              <a:rPr lang="en-US" altLang="zh-CN" sz="1800" dirty="0">
                <a:solidFill>
                  <a:schemeClr val="tx2"/>
                </a:solidFill>
                <a:latin typeface="+mn-lt"/>
              </a:rPr>
              <a:t> = </a:t>
            </a:r>
            <a:r>
              <a:rPr lang="en-US" altLang="zh-CN" sz="1800" dirty="0" err="1">
                <a:solidFill>
                  <a:schemeClr val="tx2"/>
                </a:solidFill>
                <a:latin typeface="+mn-lt"/>
              </a:rPr>
              <a:t>failOnZero</a:t>
            </a:r>
            <a:r>
              <a:rPr lang="en-US" altLang="zh-CN" sz="1800" dirty="0">
                <a:solidFill>
                  <a:schemeClr val="tx2"/>
                </a:solidFill>
                <a:latin typeface="+mn-lt"/>
              </a:rPr>
              <a:t> (B);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        }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        return (</a:t>
            </a:r>
            <a:r>
              <a:rPr lang="en-US" altLang="zh-CN" sz="1800" dirty="0" err="1">
                <a:solidFill>
                  <a:schemeClr val="tx1"/>
                </a:solidFill>
                <a:latin typeface="+mn-lt"/>
              </a:rPr>
              <a:t>minVal</a:t>
            </a:r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);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} // end Min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27200" y="3989388"/>
            <a:ext cx="2182813" cy="2336800"/>
            <a:chOff x="1088" y="2513"/>
            <a:chExt cx="1375" cy="1472"/>
          </a:xfrm>
        </p:grpSpPr>
        <p:sp>
          <p:nvSpPr>
            <p:cNvPr id="6165" name="Text Box 5"/>
            <p:cNvSpPr txBox="1">
              <a:spLocks noChangeArrowheads="1"/>
            </p:cNvSpPr>
            <p:nvPr/>
          </p:nvSpPr>
          <p:spPr bwMode="auto">
            <a:xfrm>
              <a:off x="1088" y="3247"/>
              <a:ext cx="1375" cy="7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rgbClr val="00B0F0"/>
                  </a:solidFill>
                  <a:latin typeface="+mn-lt"/>
                  <a:ea typeface="굴림" panose="020B0600000101010101" pitchFamily="50" charset="-127"/>
                </a:rPr>
                <a:t>6 mutants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rgbClr val="00B0F0"/>
                  </a:solidFill>
                  <a:latin typeface="+mn-lt"/>
                  <a:ea typeface="굴림" panose="020B0600000101010101" pitchFamily="50" charset="-127"/>
                </a:rPr>
                <a:t>Each represents a separate program</a:t>
              </a:r>
            </a:p>
          </p:txBody>
        </p:sp>
        <p:sp>
          <p:nvSpPr>
            <p:cNvPr id="6166" name="Line 6"/>
            <p:cNvSpPr>
              <a:spLocks noChangeShapeType="1"/>
            </p:cNvSpPr>
            <p:nvPr/>
          </p:nvSpPr>
          <p:spPr bwMode="auto">
            <a:xfrm flipV="1">
              <a:off x="1822" y="2513"/>
              <a:ext cx="619" cy="7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+mn-lt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440363" y="1714500"/>
            <a:ext cx="3394075" cy="3086100"/>
            <a:chOff x="3427" y="1080"/>
            <a:chExt cx="2138" cy="1944"/>
          </a:xfrm>
        </p:grpSpPr>
        <p:sp>
          <p:nvSpPr>
            <p:cNvPr id="273417" name="Text Box 9"/>
            <p:cNvSpPr txBox="1">
              <a:spLocks noChangeArrowheads="1"/>
            </p:cNvSpPr>
            <p:nvPr/>
          </p:nvSpPr>
          <p:spPr bwMode="auto">
            <a:xfrm>
              <a:off x="4154" y="1080"/>
              <a:ext cx="1411" cy="412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Replace one variable with another</a:t>
              </a:r>
            </a:p>
          </p:txBody>
        </p:sp>
        <p:sp>
          <p:nvSpPr>
            <p:cNvPr id="6162" name="Line 13"/>
            <p:cNvSpPr>
              <a:spLocks noChangeShapeType="1"/>
            </p:cNvSpPr>
            <p:nvPr/>
          </p:nvSpPr>
          <p:spPr bwMode="auto">
            <a:xfrm flipH="1">
              <a:off x="3427" y="1217"/>
              <a:ext cx="727" cy="5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6163" name="Line 14"/>
            <p:cNvSpPr>
              <a:spLocks noChangeShapeType="1"/>
            </p:cNvSpPr>
            <p:nvPr/>
          </p:nvSpPr>
          <p:spPr bwMode="auto">
            <a:xfrm flipH="1">
              <a:off x="3622" y="1332"/>
              <a:ext cx="525" cy="9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6164" name="Line 15"/>
            <p:cNvSpPr>
              <a:spLocks noChangeShapeType="1"/>
            </p:cNvSpPr>
            <p:nvPr/>
          </p:nvSpPr>
          <p:spPr bwMode="auto">
            <a:xfrm flipH="1">
              <a:off x="3895" y="1426"/>
              <a:ext cx="259" cy="15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+mn-lt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235575" y="2609850"/>
            <a:ext cx="3698875" cy="819150"/>
            <a:chOff x="3298" y="1644"/>
            <a:chExt cx="2330" cy="516"/>
          </a:xfrm>
        </p:grpSpPr>
        <p:sp>
          <p:nvSpPr>
            <p:cNvPr id="273418" name="Text Box 10"/>
            <p:cNvSpPr txBox="1">
              <a:spLocks noChangeArrowheads="1"/>
            </p:cNvSpPr>
            <p:nvPr/>
          </p:nvSpPr>
          <p:spPr bwMode="auto">
            <a:xfrm>
              <a:off x="4217" y="1644"/>
              <a:ext cx="1411" cy="239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Changes operator</a:t>
              </a:r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 flipH="1">
              <a:off x="3298" y="1757"/>
              <a:ext cx="914" cy="4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+mn-lt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783263" y="3230563"/>
            <a:ext cx="3262312" cy="1319212"/>
            <a:chOff x="3643" y="2035"/>
            <a:chExt cx="2055" cy="831"/>
          </a:xfrm>
        </p:grpSpPr>
        <p:sp>
          <p:nvSpPr>
            <p:cNvPr id="273419" name="Text Box 11"/>
            <p:cNvSpPr txBox="1">
              <a:spLocks noChangeArrowheads="1"/>
            </p:cNvSpPr>
            <p:nvPr/>
          </p:nvSpPr>
          <p:spPr bwMode="auto">
            <a:xfrm>
              <a:off x="4287" y="2035"/>
              <a:ext cx="1411" cy="412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Immediate runtime failure … if reached</a:t>
              </a:r>
            </a:p>
          </p:txBody>
        </p:sp>
        <p:sp>
          <p:nvSpPr>
            <p:cNvPr id="6158" name="Line 17"/>
            <p:cNvSpPr>
              <a:spLocks noChangeShapeType="1"/>
            </p:cNvSpPr>
            <p:nvPr/>
          </p:nvSpPr>
          <p:spPr bwMode="auto">
            <a:xfrm flipH="1">
              <a:off x="3643" y="2232"/>
              <a:ext cx="648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+mn-lt"/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367463" y="4127500"/>
            <a:ext cx="2733675" cy="1016000"/>
            <a:chOff x="4011" y="2600"/>
            <a:chExt cx="1722" cy="640"/>
          </a:xfrm>
        </p:grpSpPr>
        <p:sp>
          <p:nvSpPr>
            <p:cNvPr id="273420" name="Text Box 12"/>
            <p:cNvSpPr txBox="1">
              <a:spLocks noChangeArrowheads="1"/>
            </p:cNvSpPr>
            <p:nvPr/>
          </p:nvSpPr>
          <p:spPr bwMode="auto">
            <a:xfrm>
              <a:off x="4322" y="2600"/>
              <a:ext cx="1411" cy="585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Immediate runtime failure if B==0 else does nothing</a:t>
              </a:r>
            </a:p>
          </p:txBody>
        </p:sp>
        <p:sp>
          <p:nvSpPr>
            <p:cNvPr id="6156" name="Line 18"/>
            <p:cNvSpPr>
              <a:spLocks noChangeShapeType="1"/>
            </p:cNvSpPr>
            <p:nvPr/>
          </p:nvSpPr>
          <p:spPr bwMode="auto">
            <a:xfrm flipH="1">
              <a:off x="4011" y="2816"/>
              <a:ext cx="316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+mn-lt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90488"/>
            <a:ext cx="7772400" cy="825500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+mn-lt"/>
              </a:rPr>
              <a:t>Syntax-Based Coverage Criteria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86550" y="6356350"/>
            <a:ext cx="24574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F5D612FB-2D72-4525-989B-9DDE44C6D87D}" type="slidenum">
              <a:rPr lang="zh-CN" altLang="en-US" sz="900" b="0">
                <a:solidFill>
                  <a:schemeClr val="tx1"/>
                </a:solidFill>
                <a:latin typeface="+mn-lt"/>
              </a:rPr>
              <a:pPr/>
              <a:t>6</a:t>
            </a:fld>
            <a:endParaRPr lang="en-US" altLang="zh-CN" sz="900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473075" y="1066800"/>
            <a:ext cx="8262938" cy="8413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Mutation Coverage (MC)</a:t>
            </a: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: For each </a:t>
            </a:r>
            <a:r>
              <a:rPr lang="en-US" altLang="zh-CN" sz="24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</a:t>
            </a: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altLang="zh-CN" i="1" dirty="0">
                <a:solidFill>
                  <a:srgbClr val="00B0F0"/>
                </a:solidFill>
                <a:latin typeface="+mn-lt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altLang="zh-CN" sz="24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</a:t>
            </a: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, TR contains exactly one requirement, to kill </a:t>
            </a:r>
            <a:r>
              <a:rPr lang="en-US" altLang="zh-CN" sz="24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</a:t>
            </a: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.</a:t>
            </a:r>
          </a:p>
        </p:txBody>
      </p: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207963" y="2179638"/>
            <a:ext cx="8777287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The RIP model 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i="1" dirty="0">
                <a:solidFill>
                  <a:srgbClr val="00B0F0"/>
                </a:solidFill>
                <a:latin typeface="+mn-lt"/>
              </a:rPr>
              <a:t>Reachability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: The test causes the </a:t>
            </a:r>
            <a:r>
              <a:rPr lang="en-US" altLang="zh-CN" sz="2400" dirty="0">
                <a:solidFill>
                  <a:schemeClr val="tx2"/>
                </a:solidFill>
                <a:latin typeface="+mn-lt"/>
              </a:rPr>
              <a:t>faulty statement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to be reached (in mutation – the </a:t>
            </a:r>
            <a:r>
              <a:rPr lang="en-US" altLang="zh-CN" sz="2400" dirty="0">
                <a:solidFill>
                  <a:schemeClr val="tx2"/>
                </a:solidFill>
                <a:latin typeface="+mn-lt"/>
              </a:rPr>
              <a:t>mutated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statement)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i="1" dirty="0">
                <a:solidFill>
                  <a:srgbClr val="00B0F0"/>
                </a:solidFill>
                <a:latin typeface="+mn-lt"/>
              </a:rPr>
              <a:t>Infection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: The test causes the faulty statement to result in an </a:t>
            </a:r>
            <a:r>
              <a:rPr lang="en-US" altLang="zh-CN" sz="2400" dirty="0">
                <a:solidFill>
                  <a:schemeClr val="tx2"/>
                </a:solidFill>
                <a:latin typeface="+mn-lt"/>
              </a:rPr>
              <a:t>incorrect state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i="1" dirty="0">
                <a:solidFill>
                  <a:srgbClr val="00B0F0"/>
                </a:solidFill>
                <a:latin typeface="+mn-lt"/>
              </a:rPr>
              <a:t>Propagation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: The incorrect state </a:t>
            </a:r>
            <a:r>
              <a:rPr lang="en-US" altLang="zh-CN" sz="2400" dirty="0">
                <a:solidFill>
                  <a:srgbClr val="00B0F0"/>
                </a:solidFill>
                <a:latin typeface="+mn-lt"/>
              </a:rPr>
              <a:t>propagates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to incorrect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output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The RIP model leads </a:t>
            </a:r>
            <a:r>
              <a:rPr lang="en-US" altLang="zh-CN" sz="2400" dirty="0">
                <a:solidFill>
                  <a:srgbClr val="00B0F0"/>
                </a:solidFill>
                <a:latin typeface="+mn-lt"/>
              </a:rPr>
              <a:t>to two variants 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of mutation coverage …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animBg="1"/>
      <p:bldP spid="259081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90488"/>
            <a:ext cx="7772400" cy="825500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+mn-lt"/>
              </a:rPr>
              <a:t>Strong v.s. Weak Mutants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86550" y="6356350"/>
            <a:ext cx="24574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B6ACF3C4-18C7-41BB-BC39-52E259C88C0E}" type="slidenum">
              <a:rPr lang="zh-CN" altLang="en-US" sz="900" b="0">
                <a:solidFill>
                  <a:schemeClr val="tx1"/>
                </a:solidFill>
                <a:latin typeface="+mn-lt"/>
              </a:rPr>
              <a:pPr/>
              <a:t>7</a:t>
            </a:fld>
            <a:endParaRPr lang="en-US" altLang="zh-CN" sz="900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07963" y="1300163"/>
            <a:ext cx="8777287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zh-CN" sz="2400" dirty="0">
                <a:solidFill>
                  <a:srgbClr val="00B0F0"/>
                </a:solidFill>
                <a:latin typeface="+mn-lt"/>
              </a:rPr>
              <a:t>1) Strongly Killing Mutants: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   Given a mutant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</a:rPr>
              <a:t>m </a:t>
            </a:r>
            <a:r>
              <a:rPr lang="en-US" altLang="zh-CN" i="1" dirty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</a:rPr>
              <a:t> M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for a program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and a test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is said to </a:t>
            </a:r>
            <a:r>
              <a:rPr lang="en-US" altLang="zh-CN" sz="2400" i="1" dirty="0">
                <a:solidFill>
                  <a:srgbClr val="00B0F0"/>
                </a:solidFill>
                <a:latin typeface="+mn-lt"/>
              </a:rPr>
              <a:t>strongly kill</a:t>
            </a:r>
            <a:r>
              <a:rPr lang="en-US" altLang="zh-CN" sz="2400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if and only if the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output 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of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on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is different from the output of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on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</a:rPr>
              <a:t>m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</a:pPr>
            <a:endParaRPr lang="en-US" altLang="zh-CN" sz="2400" i="1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zh-CN" sz="2400" dirty="0">
                <a:solidFill>
                  <a:srgbClr val="00B0F0"/>
                </a:solidFill>
                <a:latin typeface="+mn-lt"/>
              </a:rPr>
              <a:t>2) Weakly Killing Mutants: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   Given a mutant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</a:rPr>
              <a:t>m </a:t>
            </a:r>
            <a:r>
              <a:rPr lang="en-US" altLang="zh-CN" i="1" dirty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</a:rPr>
              <a:t> M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that modifies a location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in a program    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,  and a test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is said to </a:t>
            </a:r>
            <a:r>
              <a:rPr lang="en-US" altLang="zh-CN" sz="2400" i="1" dirty="0">
                <a:solidFill>
                  <a:srgbClr val="00B0F0"/>
                </a:solidFill>
                <a:latin typeface="+mn-lt"/>
              </a:rPr>
              <a:t>weakly kil</a:t>
            </a:r>
            <a:r>
              <a:rPr lang="en-US" altLang="zh-CN" sz="2400" i="1" dirty="0">
                <a:solidFill>
                  <a:schemeClr val="tx2"/>
                </a:solidFill>
                <a:latin typeface="+mn-lt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if and only if the </a:t>
            </a:r>
            <a:r>
              <a:rPr lang="en-US" altLang="zh-CN" sz="2400" dirty="0">
                <a:solidFill>
                  <a:srgbClr val="00B0F0"/>
                </a:solidFill>
                <a:latin typeface="+mn-lt"/>
              </a:rPr>
              <a:t>state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of the execution of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on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is different from the state of the execution of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immediately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on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after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</a:rPr>
              <a:t>l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Weakly killing satisfies </a:t>
            </a:r>
            <a:r>
              <a:rPr lang="en-US" altLang="zh-CN" sz="2400" dirty="0">
                <a:solidFill>
                  <a:srgbClr val="00B0F0"/>
                </a:solidFill>
                <a:latin typeface="+mn-lt"/>
              </a:rPr>
              <a:t>reachability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altLang="zh-CN" sz="2400" dirty="0">
                <a:solidFill>
                  <a:srgbClr val="00B0F0"/>
                </a:solidFill>
                <a:latin typeface="+mn-lt"/>
              </a:rPr>
              <a:t>infection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, but not </a:t>
            </a:r>
            <a:r>
              <a:rPr lang="en-US" altLang="zh-CN" sz="2400" dirty="0">
                <a:solidFill>
                  <a:srgbClr val="00B0F0"/>
                </a:solidFill>
                <a:latin typeface="+mn-lt"/>
              </a:rPr>
              <a:t>propagation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-7620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+mn-lt"/>
              </a:rPr>
              <a:t>Equivalent Mutation Example</a:t>
            </a:r>
            <a:endParaRPr lang="en-US" altLang="ko-KR" sz="320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990600"/>
            <a:ext cx="8867775" cy="642938"/>
          </a:xfrm>
        </p:spPr>
        <p:txBody>
          <a:bodyPr/>
          <a:lstStyle/>
          <a:p>
            <a:pPr eaLnBrk="1" hangingPunct="1"/>
            <a:r>
              <a:rPr lang="en-US" altLang="en-US"/>
              <a:t>Mutant 3 in the Min() example is equivalent: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86550" y="6356350"/>
            <a:ext cx="24574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BE6A6485-7F56-459F-B451-83142EF73C8F}" type="slidenum">
              <a:rPr lang="zh-CN" altLang="en-US" sz="900" b="0">
                <a:solidFill>
                  <a:schemeClr val="tx1"/>
                </a:solidFill>
                <a:latin typeface="+mn-lt"/>
              </a:rPr>
              <a:pPr/>
              <a:t>8</a:t>
            </a:fld>
            <a:endParaRPr lang="en-US" altLang="zh-CN" sz="900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620713" y="1550988"/>
            <a:ext cx="2357437" cy="958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       </a:t>
            </a:r>
            <a:r>
              <a:rPr lang="en-US" altLang="zh-CN" sz="1800" dirty="0" err="1">
                <a:solidFill>
                  <a:schemeClr val="tx1"/>
                </a:solidFill>
                <a:latin typeface="+mn-lt"/>
              </a:rPr>
              <a:t>minVal</a:t>
            </a:r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 = A;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       if (B &lt; A)</a:t>
            </a:r>
          </a:p>
          <a:p>
            <a:r>
              <a:rPr lang="en-US" altLang="zh-CN" dirty="0">
                <a:solidFill>
                  <a:srgbClr val="00B0F0"/>
                </a:solidFill>
                <a:latin typeface="+mn-lt"/>
              </a:rPr>
              <a:t>∆</a:t>
            </a:r>
            <a:r>
              <a:rPr lang="en-US" altLang="zh-CN" sz="1800" dirty="0">
                <a:solidFill>
                  <a:srgbClr val="00B0F0"/>
                </a:solidFill>
                <a:latin typeface="+mn-lt"/>
              </a:rPr>
              <a:t> 3  if (B &lt; </a:t>
            </a:r>
            <a:r>
              <a:rPr lang="en-US" altLang="zh-CN" sz="1800" dirty="0" err="1">
                <a:solidFill>
                  <a:srgbClr val="00B0F0"/>
                </a:solidFill>
                <a:latin typeface="+mn-lt"/>
              </a:rPr>
              <a:t>minVal</a:t>
            </a:r>
            <a:r>
              <a:rPr lang="en-US" altLang="zh-CN" sz="1800" dirty="0">
                <a:solidFill>
                  <a:srgbClr val="00B0F0"/>
                </a:solidFill>
                <a:latin typeface="+mn-lt"/>
              </a:rPr>
              <a:t>)</a:t>
            </a:r>
            <a:endParaRPr lang="en-US" altLang="zh-CN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138113" y="2581275"/>
            <a:ext cx="88677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The infection condition is </a:t>
            </a:r>
            <a:r>
              <a:rPr lang="en-US" altLang="en-US" sz="2400" dirty="0">
                <a:solidFill>
                  <a:srgbClr val="00B0F0"/>
                </a:solidFill>
                <a:latin typeface="+mn-lt"/>
              </a:rPr>
              <a:t>“(B &lt; A) != (B &lt; </a:t>
            </a:r>
            <a:r>
              <a:rPr lang="en-US" altLang="en-US" sz="2400" dirty="0" err="1">
                <a:solidFill>
                  <a:srgbClr val="00B0F0"/>
                </a:solidFill>
                <a:latin typeface="+mn-lt"/>
              </a:rPr>
              <a:t>minVal</a:t>
            </a:r>
            <a:r>
              <a:rPr lang="en-US" altLang="en-US" sz="2400" dirty="0">
                <a:solidFill>
                  <a:srgbClr val="00B0F0"/>
                </a:solidFill>
                <a:latin typeface="+mn-lt"/>
              </a:rPr>
              <a:t>)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”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rPr>
              <a:t>However, the previous statement was “</a:t>
            </a:r>
            <a:r>
              <a:rPr lang="en-US" altLang="ko-KR" sz="2400" dirty="0" err="1">
                <a:solidFill>
                  <a:schemeClr val="tx2"/>
                </a:solidFill>
                <a:latin typeface="+mn-lt"/>
                <a:ea typeface="굴림" panose="020B0600000101010101" pitchFamily="50" charset="-127"/>
              </a:rPr>
              <a:t>minVal</a:t>
            </a:r>
            <a:r>
              <a:rPr lang="en-US" altLang="ko-KR" sz="2400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</a:rPr>
              <a:t> = A</a:t>
            </a:r>
            <a:r>
              <a:rPr lang="en-US" altLang="ko-KR" sz="2400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rPr>
              <a:t>”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Substituting, we get: “</a:t>
            </a:r>
            <a:r>
              <a:rPr lang="en-US" altLang="en-US" dirty="0">
                <a:solidFill>
                  <a:schemeClr val="tx2"/>
                </a:solidFill>
                <a:latin typeface="+mn-lt"/>
              </a:rPr>
              <a:t>(B &lt; A) != (B &lt; A)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”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ko-KR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rPr>
              <a:t>This is a logical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</a:rPr>
              <a:t>contradiction </a:t>
            </a:r>
            <a:r>
              <a:rPr lang="en-US" altLang="ko-KR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rPr>
              <a:t>!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ko-KR" dirty="0">
              <a:solidFill>
                <a:schemeClr val="tx1"/>
              </a:solidFill>
              <a:latin typeface="+mn-lt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+mn-lt"/>
                <a:ea typeface="굴림" panose="020B0600000101010101" pitchFamily="50" charset="-127"/>
              </a:rPr>
              <a:t>Thus no input can kill this mutant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8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8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78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78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nimBg="1"/>
      <p:bldP spid="27853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528638" y="-55563"/>
            <a:ext cx="7886700" cy="1325563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+mn-lt"/>
              </a:rPr>
              <a:t>Strong Versus Weak Mutation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84150" y="1149350"/>
            <a:ext cx="5632450" cy="3884613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/>
              <a:t>1     boolean isEven (int X)</a:t>
            </a:r>
          </a:p>
          <a:p>
            <a:pPr eaLnBrk="1" hangingPunct="1">
              <a:buFontTx/>
              <a:buNone/>
            </a:pPr>
            <a:r>
              <a:rPr lang="en-US" altLang="zh-CN" sz="2000"/>
              <a:t>2     {</a:t>
            </a:r>
          </a:p>
          <a:p>
            <a:pPr eaLnBrk="1" hangingPunct="1">
              <a:buFontTx/>
              <a:buNone/>
            </a:pPr>
            <a:r>
              <a:rPr lang="en-US" altLang="zh-CN" sz="2000"/>
              <a:t>3          if (X &lt; 0)</a:t>
            </a:r>
          </a:p>
          <a:p>
            <a:pPr eaLnBrk="1" hangingPunct="1">
              <a:buFontTx/>
              <a:buNone/>
            </a:pPr>
            <a:r>
              <a:rPr lang="en-US" altLang="zh-CN" sz="2000"/>
              <a:t>4               X = 0 - X;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chemeClr val="tx2"/>
                </a:solidFill>
              </a:rPr>
              <a:t>∆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chemeClr val="tx2"/>
                </a:solidFill>
              </a:rPr>
              <a:t>4            X = 0;</a:t>
            </a:r>
          </a:p>
          <a:p>
            <a:pPr eaLnBrk="1" hangingPunct="1">
              <a:buFontTx/>
              <a:buNone/>
            </a:pPr>
            <a:r>
              <a:rPr lang="en-US" altLang="zh-CN" sz="2000"/>
              <a:t>5           if (double) (X/2) == ((double) X) / 2.0</a:t>
            </a:r>
          </a:p>
          <a:p>
            <a:pPr eaLnBrk="1" hangingPunct="1">
              <a:buFontTx/>
              <a:buNone/>
            </a:pPr>
            <a:r>
              <a:rPr lang="en-US" altLang="zh-CN" sz="2000"/>
              <a:t>6               return (true);</a:t>
            </a:r>
          </a:p>
          <a:p>
            <a:pPr eaLnBrk="1" hangingPunct="1">
              <a:buFontTx/>
              <a:buNone/>
            </a:pPr>
            <a:r>
              <a:rPr lang="en-US" altLang="zh-CN" sz="2000"/>
              <a:t>7           else</a:t>
            </a:r>
          </a:p>
          <a:p>
            <a:pPr eaLnBrk="1" hangingPunct="1">
              <a:buFontTx/>
              <a:buNone/>
            </a:pPr>
            <a:r>
              <a:rPr lang="en-US" altLang="zh-CN" sz="2000"/>
              <a:t>8               return (false);</a:t>
            </a:r>
          </a:p>
          <a:p>
            <a:pPr eaLnBrk="1" hangingPunct="1">
              <a:buFontTx/>
              <a:buNone/>
            </a:pPr>
            <a:r>
              <a:rPr lang="en-US" altLang="zh-CN" sz="2000"/>
              <a:t>9     }</a:t>
            </a:r>
            <a:endParaRPr lang="zh-CN" altLang="en-US" sz="200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86550" y="6356350"/>
            <a:ext cx="24574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578BB2AB-8912-4D3F-A560-F0725E3CC1D8}" type="slidenum">
              <a:rPr lang="zh-CN" altLang="en-US" sz="900" b="0">
                <a:solidFill>
                  <a:schemeClr val="tx1"/>
                </a:solidFill>
                <a:latin typeface="+mn-lt"/>
              </a:rPr>
              <a:pPr/>
              <a:t>9</a:t>
            </a:fld>
            <a:endParaRPr lang="en-US" altLang="zh-CN" sz="900" b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317750" y="1577975"/>
            <a:ext cx="6343650" cy="1239838"/>
            <a:chOff x="784" y="1001"/>
            <a:chExt cx="3996" cy="781"/>
          </a:xfrm>
        </p:grpSpPr>
        <p:sp>
          <p:nvSpPr>
            <p:cNvPr id="264199" name="Text Box 7"/>
            <p:cNvSpPr txBox="1">
              <a:spLocks noChangeArrowheads="1"/>
            </p:cNvSpPr>
            <p:nvPr/>
          </p:nvSpPr>
          <p:spPr bwMode="auto">
            <a:xfrm>
              <a:off x="3218" y="1001"/>
              <a:ext cx="1562" cy="258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u="sng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Reachability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 : X &lt; 0</a:t>
              </a:r>
            </a:p>
          </p:txBody>
        </p:sp>
        <p:sp>
          <p:nvSpPr>
            <p:cNvPr id="13324" name="Line 8"/>
            <p:cNvSpPr>
              <a:spLocks noChangeShapeType="1"/>
            </p:cNvSpPr>
            <p:nvPr/>
          </p:nvSpPr>
          <p:spPr bwMode="auto">
            <a:xfrm flipH="1">
              <a:off x="784" y="1044"/>
              <a:ext cx="2426" cy="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+mn-lt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71725" y="2262188"/>
            <a:ext cx="6194425" cy="523875"/>
            <a:chOff x="1025" y="1425"/>
            <a:chExt cx="3902" cy="330"/>
          </a:xfrm>
        </p:grpSpPr>
        <p:sp>
          <p:nvSpPr>
            <p:cNvPr id="13321" name="Line 10"/>
            <p:cNvSpPr>
              <a:spLocks noChangeShapeType="1"/>
            </p:cNvSpPr>
            <p:nvPr/>
          </p:nvSpPr>
          <p:spPr bwMode="auto">
            <a:xfrm flipH="1">
              <a:off x="1025" y="1491"/>
              <a:ext cx="2337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64203" name="Text Box 11"/>
            <p:cNvSpPr txBox="1">
              <a:spLocks noChangeArrowheads="1"/>
            </p:cNvSpPr>
            <p:nvPr/>
          </p:nvSpPr>
          <p:spPr bwMode="auto">
            <a:xfrm>
              <a:off x="3365" y="1425"/>
              <a:ext cx="1562" cy="258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Infection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 : X != 0</a:t>
              </a:r>
            </a:p>
          </p:txBody>
        </p:sp>
      </p:grpSp>
      <p:sp>
        <p:nvSpPr>
          <p:cNvPr id="264204" name="Text Box 12"/>
          <p:cNvSpPr txBox="1">
            <a:spLocks noChangeArrowheads="1"/>
          </p:cNvSpPr>
          <p:nvPr/>
        </p:nvSpPr>
        <p:spPr bwMode="auto">
          <a:xfrm>
            <a:off x="6080125" y="2936875"/>
            <a:ext cx="2811463" cy="714375"/>
          </a:xfrm>
          <a:prstGeom prst="rect">
            <a:avLst/>
          </a:prstGeom>
          <a:solidFill>
            <a:srgbClr val="0033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(X = -6) will kill mutant 4 under </a:t>
            </a:r>
            <a:r>
              <a:rPr lang="en-US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weak mutation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314700" y="3519488"/>
            <a:ext cx="5573713" cy="2940050"/>
            <a:chOff x="2088" y="2217"/>
            <a:chExt cx="3511" cy="1852"/>
          </a:xfrm>
          <a:solidFill>
            <a:schemeClr val="bg1"/>
          </a:solidFill>
        </p:grpSpPr>
        <p:sp>
          <p:nvSpPr>
            <p:cNvPr id="14347" name="Line 9"/>
            <p:cNvSpPr>
              <a:spLocks noChangeShapeType="1"/>
            </p:cNvSpPr>
            <p:nvPr/>
          </p:nvSpPr>
          <p:spPr bwMode="auto">
            <a:xfrm flipH="1" flipV="1">
              <a:off x="2088" y="2217"/>
              <a:ext cx="835" cy="511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264205" name="Text Box 13"/>
            <p:cNvSpPr txBox="1">
              <a:spLocks noChangeArrowheads="1"/>
            </p:cNvSpPr>
            <p:nvPr/>
          </p:nvSpPr>
          <p:spPr bwMode="auto">
            <a:xfrm>
              <a:off x="2277" y="2467"/>
              <a:ext cx="3322" cy="160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u="sng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Propagation</a:t>
              </a:r>
              <a:r>
                <a:rPr 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 :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((double) ((0-X)/2) == ((double) 0-X) / 2.0)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!=   ((double) (0/2) == ((double) 0) / 2.0)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That is, X is </a:t>
              </a:r>
              <a:r>
                <a:rPr lang="en-US" altLang="zh-CN" u="sng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not</a:t>
              </a:r>
              <a:r>
                <a:rPr lang="en-US" altLang="zh-CN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 even …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Thus (X = -6) does </a:t>
              </a:r>
              <a:r>
                <a:rPr lang="en-US" altLang="zh-CN" i="1" u="sng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not</a:t>
              </a:r>
              <a:r>
                <a:rPr lang="en-US" altLang="zh-CN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 kill the mutant under strong mutation</a:t>
              </a:r>
              <a:endPara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4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s550">
  <a:themeElements>
    <a:clrScheme name="cs550 6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cs550">
      <a:majorFont>
        <a:latin typeface="Palatino"/>
        <a:ea typeface=""/>
        <a:cs typeface=""/>
      </a:majorFont>
      <a:minorFont>
        <a:latin typeface="Palati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s550 1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D80000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E9AA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2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362626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AEACAC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3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49411F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B1B0AB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4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0 5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003300"/>
        </a:accent1>
        <a:accent2>
          <a:srgbClr val="33CC33"/>
        </a:accent2>
        <a:accent3>
          <a:srgbClr val="B1C8AA"/>
        </a:accent3>
        <a:accent4>
          <a:srgbClr val="DADADA"/>
        </a:accent4>
        <a:accent5>
          <a:srgbClr val="AAADAA"/>
        </a:accent5>
        <a:accent6>
          <a:srgbClr val="2DB92D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6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7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8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2E2E46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ADADB0"/>
        </a:accent5>
        <a:accent6>
          <a:srgbClr val="5D8BBA"/>
        </a:accent6>
        <a:hlink>
          <a:srgbClr val="99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3647</TotalTime>
  <Pages>49</Pages>
  <Words>2393</Words>
  <Application>Microsoft Office PowerPoint</Application>
  <PresentationFormat>화면 슬라이드 쇼(4:3)</PresentationFormat>
  <Paragraphs>280</Paragraphs>
  <Slides>20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4" baseType="lpstr">
      <vt:lpstr>Palatino</vt:lpstr>
      <vt:lpstr>宋体</vt:lpstr>
      <vt:lpstr>굴림</vt:lpstr>
      <vt:lpstr>맑은 고딕</vt:lpstr>
      <vt:lpstr>Arial</vt:lpstr>
      <vt:lpstr>Calibri</vt:lpstr>
      <vt:lpstr>Calibri Light</vt:lpstr>
      <vt:lpstr>Helvetica</vt:lpstr>
      <vt:lpstr>Symbol</vt:lpstr>
      <vt:lpstr>Times New Roman</vt:lpstr>
      <vt:lpstr>Wingdings</vt:lpstr>
      <vt:lpstr>Wingdings 2</vt:lpstr>
      <vt:lpstr>HDOfficeLightV0</vt:lpstr>
      <vt:lpstr>1_cs550</vt:lpstr>
      <vt:lpstr>Mutation Testing</vt:lpstr>
      <vt:lpstr>2 Hypotheses of Mutation Testing</vt:lpstr>
      <vt:lpstr>Mutation Testing</vt:lpstr>
      <vt:lpstr>Killing Mutants</vt:lpstr>
      <vt:lpstr>Program-based Grammars</vt:lpstr>
      <vt:lpstr>Syntax-Based Coverage Criteria</vt:lpstr>
      <vt:lpstr>Strong v.s. Weak Mutants</vt:lpstr>
      <vt:lpstr>Equivalent Mutation Example</vt:lpstr>
      <vt:lpstr>Strong Versus Weak Mutation</vt:lpstr>
      <vt:lpstr>Testing Programs with Mutation</vt:lpstr>
      <vt:lpstr>Why Mutation Testing Works  </vt:lpstr>
      <vt:lpstr>Designing Mutation Operators</vt:lpstr>
      <vt:lpstr>Mutation Operators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Summary : Subsumption of Other Criteria</vt:lpstr>
      <vt:lpstr>Bug Observability/Detection Model:   Reachability, Infection, Propagation, and Revealation (RIPR)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Syntax-based Testing</dc:title>
  <dc:subject/>
  <dc:creator>Jeff Offutt</dc:creator>
  <cp:keywords/>
  <dc:description/>
  <cp:lastModifiedBy>moonzoo</cp:lastModifiedBy>
  <cp:revision>452</cp:revision>
  <cp:lastPrinted>2018-02-26T06:13:25Z</cp:lastPrinted>
  <dcterms:created xsi:type="dcterms:W3CDTF">1996-06-15T03:21:08Z</dcterms:created>
  <dcterms:modified xsi:type="dcterms:W3CDTF">2022-10-06T05:28:12Z</dcterms:modified>
</cp:coreProperties>
</file>