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336" r:id="rId2"/>
    <p:sldId id="384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55" r:id="rId11"/>
    <p:sldId id="345" r:id="rId12"/>
    <p:sldId id="353" r:id="rId13"/>
    <p:sldId id="349" r:id="rId14"/>
    <p:sldId id="356" r:id="rId15"/>
    <p:sldId id="350" r:id="rId16"/>
    <p:sldId id="379" r:id="rId17"/>
    <p:sldId id="351" r:id="rId18"/>
    <p:sldId id="352" r:id="rId19"/>
    <p:sldId id="360" r:id="rId20"/>
    <p:sldId id="381" r:id="rId21"/>
    <p:sldId id="385" r:id="rId22"/>
    <p:sldId id="347" r:id="rId23"/>
    <p:sldId id="357" r:id="rId24"/>
    <p:sldId id="386" r:id="rId25"/>
    <p:sldId id="389" r:id="rId26"/>
    <p:sldId id="388" r:id="rId27"/>
    <p:sldId id="383" r:id="rId28"/>
    <p:sldId id="361" r:id="rId29"/>
    <p:sldId id="375" r:id="rId30"/>
    <p:sldId id="362" r:id="rId31"/>
    <p:sldId id="376" r:id="rId32"/>
    <p:sldId id="369" r:id="rId33"/>
    <p:sldId id="370" r:id="rId34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99FF"/>
    <a:srgbClr val="0066FF"/>
    <a:srgbClr val="00145A"/>
    <a:srgbClr val="001E5A"/>
    <a:srgbClr val="5F5F5F"/>
    <a:srgbClr val="66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3282" autoAdjust="0"/>
  </p:normalViewPr>
  <p:slideViewPr>
    <p:cSldViewPr snapToGrid="0">
      <p:cViewPr varScale="1">
        <p:scale>
          <a:sx n="174" d="100"/>
          <a:sy n="174" d="100"/>
        </p:scale>
        <p:origin x="144" y="990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6.xml"/><Relationship Id="rId3" Type="http://schemas.openxmlformats.org/officeDocument/2006/relationships/slide" Target="slides/slide17.xml"/><Relationship Id="rId7" Type="http://schemas.openxmlformats.org/officeDocument/2006/relationships/slide" Target="slides/slide23.xml"/><Relationship Id="rId2" Type="http://schemas.openxmlformats.org/officeDocument/2006/relationships/slide" Target="slides/slide13.xml"/><Relationship Id="rId1" Type="http://schemas.openxmlformats.org/officeDocument/2006/relationships/slide" Target="slides/slide10.xml"/><Relationship Id="rId6" Type="http://schemas.openxmlformats.org/officeDocument/2006/relationships/slide" Target="slides/slide22.xml"/><Relationship Id="rId5" Type="http://schemas.openxmlformats.org/officeDocument/2006/relationships/slide" Target="slides/slide21.xml"/><Relationship Id="rId4" Type="http://schemas.openxmlformats.org/officeDocument/2006/relationships/slide" Target="slides/slide19.xml"/><Relationship Id="rId9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t" anchorCtr="0" compatLnSpc="1">
            <a:prstTxWarp prst="textNoShape">
              <a:avLst/>
            </a:prstTxWarp>
          </a:bodyPr>
          <a:lstStyle>
            <a:lvl1pPr defTabSz="931112">
              <a:defRPr sz="1100" b="0" i="1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6" y="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t" anchorCtr="0" compatLnSpc="1">
            <a:prstTxWarp prst="textNoShape">
              <a:avLst/>
            </a:prstTxWarp>
          </a:bodyPr>
          <a:lstStyle>
            <a:lvl1pPr algn="r" defTabSz="931112">
              <a:defRPr sz="1100" b="0" i="1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354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b" anchorCtr="0" compatLnSpc="1">
            <a:prstTxWarp prst="textNoShape">
              <a:avLst/>
            </a:prstTxWarp>
          </a:bodyPr>
          <a:lstStyle>
            <a:lvl1pPr defTabSz="931112">
              <a:defRPr sz="1100" b="0" i="1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6" y="9432354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b" anchorCtr="0" compatLnSpc="1">
            <a:prstTxWarp prst="textNoShape">
              <a:avLst/>
            </a:prstTxWarp>
          </a:bodyPr>
          <a:lstStyle>
            <a:lvl1pPr algn="r" defTabSz="931112">
              <a:defRPr sz="1100" b="0" i="1">
                <a:ea typeface="굴림" pitchFamily="50" charset="-127"/>
              </a:defRPr>
            </a:lvl1pPr>
          </a:lstStyle>
          <a:p>
            <a:pPr>
              <a:defRPr/>
            </a:pPr>
            <a:fld id="{83CC22A7-D8E3-41CF-9D0B-5ADBFC9E7F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0296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t" anchorCtr="0" compatLnSpc="1">
            <a:prstTxWarp prst="textNoShape">
              <a:avLst/>
            </a:prstTxWarp>
          </a:bodyPr>
          <a:lstStyle>
            <a:lvl1pPr defTabSz="931112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6" y="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t" anchorCtr="0" compatLnSpc="1">
            <a:prstTxWarp prst="textNoShape">
              <a:avLst/>
            </a:prstTxWarp>
          </a:bodyPr>
          <a:lstStyle>
            <a:lvl1pPr algn="r" defTabSz="931112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354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b" anchorCtr="0" compatLnSpc="1">
            <a:prstTxWarp prst="textNoShape">
              <a:avLst/>
            </a:prstTxWarp>
          </a:bodyPr>
          <a:lstStyle>
            <a:lvl1pPr defTabSz="931112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6" y="9432354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b" anchorCtr="0" compatLnSpc="1">
            <a:prstTxWarp prst="textNoShape">
              <a:avLst/>
            </a:prstTxWarp>
          </a:bodyPr>
          <a:lstStyle>
            <a:lvl1pPr algn="r" defTabSz="931112">
              <a:defRPr sz="1100" b="0" i="1"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974C6C48-3D23-459E-8E38-4ECADFB1CA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713868"/>
            <a:ext cx="4985772" cy="446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86" tIns="46943" rIns="93886" bIns="469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56175" cy="3716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58346" y="9455452"/>
            <a:ext cx="740874" cy="2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031" tIns="45324" rIns="89031" bIns="45324">
            <a:spAutoFit/>
          </a:bodyPr>
          <a:lstStyle/>
          <a:p>
            <a:pPr algn="ctr" defTabSz="883637">
              <a:lnSpc>
                <a:spcPct val="90000"/>
              </a:lnSpc>
              <a:defRPr/>
            </a:pPr>
            <a:r>
              <a:rPr lang="en-US" altLang="ko-KR" sz="1300" b="0" dirty="0">
                <a:solidFill>
                  <a:schemeClr val="tx1"/>
                </a:solidFill>
                <a:ea typeface="굴림" pitchFamily="50" charset="-127"/>
              </a:rPr>
              <a:t>Page </a:t>
            </a:r>
            <a:fld id="{82C2BBBC-64C2-4359-B7A5-957E3A457D2B}" type="slidenum">
              <a:rPr lang="en-US" altLang="ko-KR" sz="1300" b="0">
                <a:solidFill>
                  <a:schemeClr val="tx1"/>
                </a:solidFill>
                <a:ea typeface="굴림" pitchFamily="50" charset="-127"/>
              </a:rPr>
              <a:pPr algn="ctr" defTabSz="883637">
                <a:lnSpc>
                  <a:spcPct val="90000"/>
                </a:lnSpc>
                <a:defRPr/>
              </a:pPr>
              <a:t>‹#›</a:t>
            </a:fld>
            <a:endParaRPr lang="en-US" altLang="ko-KR" sz="1300" b="0" dirty="0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344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3DECC9-802C-4BC6-AC86-78DE85CE55E9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0436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The</a:t>
            </a:r>
            <a:r>
              <a:rPr lang="ko-KR" altLang="en-US"/>
              <a:t> </a:t>
            </a:r>
            <a:r>
              <a:rPr lang="en-US" altLang="ko-KR"/>
              <a:t>importance</a:t>
            </a:r>
            <a:r>
              <a:rPr lang="ko-KR" altLang="en-US"/>
              <a:t> </a:t>
            </a:r>
            <a:r>
              <a:rPr lang="en-US" altLang="ko-KR"/>
              <a:t>of</a:t>
            </a:r>
            <a:r>
              <a:rPr lang="ko-KR" altLang="en-US"/>
              <a:t> </a:t>
            </a:r>
            <a:r>
              <a:rPr lang="en-US" altLang="ko-KR"/>
              <a:t>Prime</a:t>
            </a:r>
            <a:r>
              <a:rPr lang="ko-KR" altLang="en-US"/>
              <a:t> </a:t>
            </a:r>
            <a:r>
              <a:rPr lang="en-US" altLang="ko-KR"/>
              <a:t>path</a:t>
            </a:r>
            <a:r>
              <a:rPr lang="ko-KR" altLang="en-US"/>
              <a:t> </a:t>
            </a:r>
            <a:r>
              <a:rPr lang="en-US" altLang="ko-KR"/>
              <a:t>should</a:t>
            </a:r>
            <a:r>
              <a:rPr lang="ko-KR" altLang="en-US"/>
              <a:t> </a:t>
            </a:r>
            <a:r>
              <a:rPr lang="en-US" altLang="ko-KR"/>
              <a:t>be</a:t>
            </a:r>
            <a:r>
              <a:rPr lang="ko-KR" altLang="en-US"/>
              <a:t> </a:t>
            </a:r>
            <a:r>
              <a:rPr lang="en-US" altLang="ko-KR"/>
              <a:t>emphasized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4C6C48-3D23-459E-8E38-4ECADFB1CA3A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144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8C39A-4B41-470D-BA3A-A7527428CAD4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0083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793E60-B61F-451D-89A5-D5CD75D2B0ED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850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E84BE-3473-40F7-8D8F-DE55FAB33AAE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8473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E84BE-3473-40F7-8D8F-DE55FAB33AAE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5793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C49435-3CD7-4885-BC57-D444D7792986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8830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8C9FB-F2B9-45CF-931B-A30FE3391341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9250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69336-ABD4-4789-AC1E-28BEFFFAA947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773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98C12A-DB5E-4652-8383-3F9528B5705A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415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CE37B-B0C2-471C-B243-216EE56994EB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5252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84ACE-89FF-4ADE-AE7D-53A3DD813C92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2648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3E1297-2A64-4FB1-BF0D-50F16C9483E2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115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533BB2-B98E-430D-AA7B-06FDD259E049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347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FC43B8-9920-4651-9674-02D1A7266588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2292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081655-0BBD-41CD-B0E0-79A8BDF86D93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1619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15BAC-C274-44BB-8CA5-3668E889616A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073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25C59-C6F0-4DEA-95E8-7AE6212AB1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50238" y="6111875"/>
            <a:ext cx="631825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CD8E5-A3D9-4BD9-98D8-A5184A90CF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50238" y="6111875"/>
            <a:ext cx="631825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C16E6-2033-4549-A947-E9F9EA4DBC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/60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95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58796" name="Rectangle 12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5879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9125" y="6248400"/>
            <a:ext cx="63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DEF573D-8FF1-4457-AE1E-9EB79F03C1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16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7800" y="6415088"/>
            <a:ext cx="8048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599" y="533400"/>
            <a:ext cx="8307469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Graph 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Coverage Criteria</a:t>
            </a:r>
            <a:br>
              <a:rPr lang="en-US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</a:br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96012" y="6150114"/>
            <a:ext cx="68479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original slides are taken from Chap. 7 of Intro. to SW Testing 2</a:t>
            </a:r>
            <a:r>
              <a:rPr lang="en-US" altLang="ko-KR" b="0" i="1" baseline="30000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nd</a:t>
            </a:r>
            <a:r>
              <a:rPr lang="en-US" altLang="ko-KR" b="0" i="1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ed by Ammann and Offutt</a:t>
            </a:r>
            <a:endParaRPr lang="ko-KR" altLang="en-US" b="0" i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Moonzoo Kim</a:t>
            </a:r>
          </a:p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School of Computing </a:t>
            </a:r>
          </a:p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KAIST</a:t>
            </a:r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89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Tests and Test Paths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0D5404A-834D-4CA6-B4F5-327BFCE67ED0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10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71488" y="1073150"/>
            <a:ext cx="1046162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1</a:t>
            </a:r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471488" y="1817688"/>
            <a:ext cx="1046162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2</a:t>
            </a:r>
          </a:p>
        </p:txBody>
      </p:sp>
      <p:sp>
        <p:nvSpPr>
          <p:cNvPr id="13318" name="Text Box 11"/>
          <p:cNvSpPr txBox="1">
            <a:spLocks noChangeArrowheads="1"/>
          </p:cNvSpPr>
          <p:nvPr/>
        </p:nvSpPr>
        <p:spPr bwMode="auto">
          <a:xfrm>
            <a:off x="471488" y="2543175"/>
            <a:ext cx="1046162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3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85925" y="1073150"/>
            <a:ext cx="5091113" cy="1704975"/>
            <a:chOff x="1062" y="904"/>
            <a:chExt cx="3207" cy="1074"/>
          </a:xfrm>
          <a:noFill/>
        </p:grpSpPr>
        <p:sp>
          <p:nvSpPr>
            <p:cNvPr id="13348" name="Text Box 13"/>
            <p:cNvSpPr txBox="1">
              <a:spLocks noChangeArrowheads="1"/>
            </p:cNvSpPr>
            <p:nvPr/>
          </p:nvSpPr>
          <p:spPr bwMode="auto">
            <a:xfrm>
              <a:off x="2032" y="904"/>
              <a:ext cx="1267" cy="288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many-to-one</a:t>
              </a:r>
            </a:p>
          </p:txBody>
        </p:sp>
        <p:sp>
          <p:nvSpPr>
            <p:cNvPr id="13349" name="Line 14"/>
            <p:cNvSpPr>
              <a:spLocks noChangeShapeType="1"/>
            </p:cNvSpPr>
            <p:nvPr/>
          </p:nvSpPr>
          <p:spPr bwMode="auto">
            <a:xfrm>
              <a:off x="1069" y="1517"/>
              <a:ext cx="31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50" name="Line 17"/>
            <p:cNvSpPr>
              <a:spLocks noChangeShapeType="1"/>
            </p:cNvSpPr>
            <p:nvPr/>
          </p:nvSpPr>
          <p:spPr bwMode="auto">
            <a:xfrm>
              <a:off x="1062" y="1056"/>
              <a:ext cx="3207" cy="307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51" name="Line 19"/>
            <p:cNvSpPr>
              <a:spLocks noChangeShapeType="1"/>
            </p:cNvSpPr>
            <p:nvPr/>
          </p:nvSpPr>
          <p:spPr bwMode="auto">
            <a:xfrm flipV="1">
              <a:off x="1065" y="1670"/>
              <a:ext cx="3200" cy="308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61975" y="3890963"/>
            <a:ext cx="1046163" cy="1944687"/>
            <a:chOff x="354" y="2451"/>
            <a:chExt cx="659" cy="1225"/>
          </a:xfrm>
          <a:noFill/>
        </p:grpSpPr>
        <p:sp>
          <p:nvSpPr>
            <p:cNvPr id="13345" name="Text Box 22"/>
            <p:cNvSpPr txBox="1">
              <a:spLocks noChangeArrowheads="1"/>
            </p:cNvSpPr>
            <p:nvPr/>
          </p:nvSpPr>
          <p:spPr bwMode="auto">
            <a:xfrm>
              <a:off x="354" y="2451"/>
              <a:ext cx="659" cy="288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test 1</a:t>
              </a:r>
            </a:p>
          </p:txBody>
        </p:sp>
        <p:sp>
          <p:nvSpPr>
            <p:cNvPr id="13346" name="Text Box 23"/>
            <p:cNvSpPr txBox="1">
              <a:spLocks noChangeArrowheads="1"/>
            </p:cNvSpPr>
            <p:nvPr/>
          </p:nvSpPr>
          <p:spPr bwMode="auto">
            <a:xfrm>
              <a:off x="354" y="2920"/>
              <a:ext cx="659" cy="288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test 2</a:t>
              </a:r>
            </a:p>
          </p:txBody>
        </p:sp>
        <p:sp>
          <p:nvSpPr>
            <p:cNvPr id="13347" name="Text Box 24"/>
            <p:cNvSpPr txBox="1">
              <a:spLocks noChangeArrowheads="1"/>
            </p:cNvSpPr>
            <p:nvPr/>
          </p:nvSpPr>
          <p:spPr bwMode="auto">
            <a:xfrm>
              <a:off x="354" y="3388"/>
              <a:ext cx="659" cy="288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test 3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785938" y="3719513"/>
            <a:ext cx="5076825" cy="1887537"/>
            <a:chOff x="1125" y="2343"/>
            <a:chExt cx="3198" cy="1189"/>
          </a:xfrm>
          <a:noFill/>
        </p:grpSpPr>
        <p:sp>
          <p:nvSpPr>
            <p:cNvPr id="13335" name="Text Box 27"/>
            <p:cNvSpPr txBox="1">
              <a:spLocks noChangeArrowheads="1"/>
            </p:cNvSpPr>
            <p:nvPr/>
          </p:nvSpPr>
          <p:spPr bwMode="auto">
            <a:xfrm>
              <a:off x="2015" y="2343"/>
              <a:ext cx="1420" cy="288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many-to-many</a:t>
              </a:r>
            </a:p>
          </p:txBody>
        </p:sp>
        <p:sp>
          <p:nvSpPr>
            <p:cNvPr id="13336" name="Line 28"/>
            <p:cNvSpPr>
              <a:spLocks noChangeShapeType="1"/>
            </p:cNvSpPr>
            <p:nvPr/>
          </p:nvSpPr>
          <p:spPr bwMode="auto">
            <a:xfrm>
              <a:off x="1128" y="3064"/>
              <a:ext cx="31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37" name="Line 29"/>
            <p:cNvSpPr>
              <a:spLocks noChangeShapeType="1"/>
            </p:cNvSpPr>
            <p:nvPr/>
          </p:nvSpPr>
          <p:spPr bwMode="auto">
            <a:xfrm>
              <a:off x="1131" y="2622"/>
              <a:ext cx="3190" cy="333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38" name="Line 30"/>
            <p:cNvSpPr>
              <a:spLocks noChangeShapeType="1"/>
            </p:cNvSpPr>
            <p:nvPr/>
          </p:nvSpPr>
          <p:spPr bwMode="auto">
            <a:xfrm flipV="1">
              <a:off x="1125" y="3166"/>
              <a:ext cx="3187" cy="34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39" name="Line 33"/>
            <p:cNvSpPr>
              <a:spLocks noChangeShapeType="1"/>
            </p:cNvSpPr>
            <p:nvPr/>
          </p:nvSpPr>
          <p:spPr bwMode="auto">
            <a:xfrm>
              <a:off x="1128" y="3532"/>
              <a:ext cx="31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0" name="Line 34"/>
            <p:cNvSpPr>
              <a:spLocks noChangeShapeType="1"/>
            </p:cNvSpPr>
            <p:nvPr/>
          </p:nvSpPr>
          <p:spPr bwMode="auto">
            <a:xfrm>
              <a:off x="1128" y="2595"/>
              <a:ext cx="31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1" name="Line 38"/>
            <p:cNvSpPr>
              <a:spLocks noChangeShapeType="1"/>
            </p:cNvSpPr>
            <p:nvPr/>
          </p:nvSpPr>
          <p:spPr bwMode="auto">
            <a:xfrm flipV="1">
              <a:off x="1133" y="2686"/>
              <a:ext cx="3190" cy="339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2" name="Line 39"/>
            <p:cNvSpPr>
              <a:spLocks noChangeShapeType="1"/>
            </p:cNvSpPr>
            <p:nvPr/>
          </p:nvSpPr>
          <p:spPr bwMode="auto">
            <a:xfrm>
              <a:off x="1133" y="3105"/>
              <a:ext cx="3184" cy="336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3" name="Line 40"/>
            <p:cNvSpPr>
              <a:spLocks noChangeShapeType="1"/>
            </p:cNvSpPr>
            <p:nvPr/>
          </p:nvSpPr>
          <p:spPr bwMode="auto">
            <a:xfrm flipV="1">
              <a:off x="1127" y="2776"/>
              <a:ext cx="3194" cy="701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4" name="Line 41"/>
            <p:cNvSpPr>
              <a:spLocks noChangeShapeType="1"/>
            </p:cNvSpPr>
            <p:nvPr/>
          </p:nvSpPr>
          <p:spPr bwMode="auto">
            <a:xfrm>
              <a:off x="1126" y="2647"/>
              <a:ext cx="3191" cy="71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27000" y="3889375"/>
            <a:ext cx="8890000" cy="2549525"/>
            <a:chOff x="80" y="2450"/>
            <a:chExt cx="5600" cy="1606"/>
          </a:xfrm>
          <a:noFill/>
        </p:grpSpPr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4364" y="2450"/>
              <a:ext cx="1094" cy="1226"/>
              <a:chOff x="4364" y="2450"/>
              <a:chExt cx="1094" cy="1226"/>
            </a:xfrm>
            <a:grpFill/>
          </p:grpSpPr>
          <p:sp>
            <p:nvSpPr>
              <p:cNvPr id="13332" name="Text Box 25"/>
              <p:cNvSpPr txBox="1">
                <a:spLocks noChangeArrowheads="1"/>
              </p:cNvSpPr>
              <p:nvPr/>
            </p:nvSpPr>
            <p:spPr bwMode="auto">
              <a:xfrm>
                <a:off x="4364" y="2450"/>
                <a:ext cx="1094" cy="288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24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Test Path 1</a:t>
                </a:r>
              </a:p>
            </p:txBody>
          </p:sp>
          <p:sp>
            <p:nvSpPr>
              <p:cNvPr id="13333" name="Text Box 31"/>
              <p:cNvSpPr txBox="1">
                <a:spLocks noChangeArrowheads="1"/>
              </p:cNvSpPr>
              <p:nvPr/>
            </p:nvSpPr>
            <p:spPr bwMode="auto">
              <a:xfrm>
                <a:off x="4364" y="2925"/>
                <a:ext cx="1094" cy="288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24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Test Path 2</a:t>
                </a:r>
              </a:p>
            </p:txBody>
          </p:sp>
          <p:sp>
            <p:nvSpPr>
              <p:cNvPr id="13334" name="Text Box 32"/>
              <p:cNvSpPr txBox="1">
                <a:spLocks noChangeArrowheads="1"/>
              </p:cNvSpPr>
              <p:nvPr/>
            </p:nvSpPr>
            <p:spPr bwMode="auto">
              <a:xfrm>
                <a:off x="4364" y="3388"/>
                <a:ext cx="1094" cy="288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24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Test Path 3</a:t>
                </a:r>
              </a:p>
            </p:txBody>
          </p:sp>
        </p:grpSp>
        <p:sp>
          <p:nvSpPr>
            <p:cNvPr id="13331" name="Text Box 42"/>
            <p:cNvSpPr txBox="1">
              <a:spLocks noChangeArrowheads="1"/>
            </p:cNvSpPr>
            <p:nvPr/>
          </p:nvSpPr>
          <p:spPr bwMode="auto">
            <a:xfrm>
              <a:off x="80" y="3768"/>
              <a:ext cx="5600" cy="288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Non-deterministic software – a test can execute different test paths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31750" y="1635125"/>
            <a:ext cx="9078913" cy="1920875"/>
            <a:chOff x="20" y="1030"/>
            <a:chExt cx="5719" cy="1210"/>
          </a:xfrm>
          <a:noFill/>
        </p:grpSpPr>
        <p:grpSp>
          <p:nvGrpSpPr>
            <p:cNvPr id="8" name="Group 46"/>
            <p:cNvGrpSpPr>
              <a:grpSpLocks/>
            </p:cNvGrpSpPr>
            <p:nvPr/>
          </p:nvGrpSpPr>
          <p:grpSpPr bwMode="auto">
            <a:xfrm>
              <a:off x="80" y="1030"/>
              <a:ext cx="5600" cy="1210"/>
              <a:chOff x="80" y="1030"/>
              <a:chExt cx="5600" cy="1210"/>
            </a:xfrm>
            <a:grpFill/>
          </p:grpSpPr>
          <p:sp>
            <p:nvSpPr>
              <p:cNvPr id="13328" name="Text Box 12"/>
              <p:cNvSpPr txBox="1">
                <a:spLocks noChangeArrowheads="1"/>
              </p:cNvSpPr>
              <p:nvPr/>
            </p:nvSpPr>
            <p:spPr bwMode="auto">
              <a:xfrm>
                <a:off x="4364" y="1030"/>
                <a:ext cx="659" cy="523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24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Test Path</a:t>
                </a:r>
              </a:p>
            </p:txBody>
          </p:sp>
          <p:sp>
            <p:nvSpPr>
              <p:cNvPr id="13329" name="Text Box 21"/>
              <p:cNvSpPr txBox="1">
                <a:spLocks noChangeArrowheads="1"/>
              </p:cNvSpPr>
              <p:nvPr/>
            </p:nvSpPr>
            <p:spPr bwMode="auto">
              <a:xfrm>
                <a:off x="80" y="1952"/>
                <a:ext cx="5600" cy="288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2400">
                    <a:solidFill>
                      <a:srgbClr val="FF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Deterministic software – a test always executes the same test path</a:t>
                </a:r>
              </a:p>
            </p:txBody>
          </p:sp>
        </p:grpSp>
        <p:sp>
          <p:nvSpPr>
            <p:cNvPr id="13327" name="Line 48"/>
            <p:cNvSpPr>
              <a:spLocks noChangeShapeType="1"/>
            </p:cNvSpPr>
            <p:nvPr/>
          </p:nvSpPr>
          <p:spPr bwMode="auto">
            <a:xfrm>
              <a:off x="20" y="2208"/>
              <a:ext cx="5719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324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3325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89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Testing and Covering Graphs (2.2)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85850"/>
            <a:ext cx="8867775" cy="1276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We use graphs in testing as follows :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Developing a model of the software as a graph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Requiring tests to visit or tour specific sets of nodes, edges or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subpaths</a:t>
            </a: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E0DB99-B42A-4B87-BF23-7ADC570EA9F9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11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38113" y="2314575"/>
            <a:ext cx="88677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Requirements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(TR)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Describe properties of test paths</a:t>
            </a:r>
            <a:endParaRPr lang="en-US" altLang="ko-KR" sz="240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Criterion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Rules that define test requirements</a:t>
            </a:r>
            <a:endParaRPr lang="en-US" altLang="ko-KR" sz="240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Satisfaction</a:t>
            </a:r>
            <a:r>
              <a:rPr lang="en-US" altLang="ko-KR" sz="24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 i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Given a set TR of test requirements for a criterion C, a set of tests T satisfies C on a graph if and only if for every test requirement in TR, there is a test path in path(T) that meets the test requirement tr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38113" y="4686300"/>
            <a:ext cx="8867775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Structural Coverage Criteria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Defined on a graph just in terms of nodes and edges</a:t>
            </a:r>
            <a:endParaRPr lang="en-US" altLang="ko-KR" sz="240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Data Flow Coverage Criteria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Requires a graph to be annotated with references to variables</a:t>
            </a:r>
            <a:endParaRPr lang="en-US" altLang="ko-KR" sz="240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4343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4344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  <p:bldP spid="1607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Node and Edge Coverage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256508"/>
            <a:ext cx="8867775" cy="4714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 coverage is slightly stronger than node coverage 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D22C357-0AE0-40FE-817F-2FDC897CDD4F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12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460375" y="1891508"/>
            <a:ext cx="8262938" cy="8413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Coverage (EC)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each reachable path of length 1 in G.</a:t>
            </a:r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153988" y="3301204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NC and EC are only different when there is an edge and another subpath between a pair of nodes (as in an “if-else” statement)</a:t>
            </a:r>
          </a:p>
        </p:txBody>
      </p:sp>
      <p:sp>
        <p:nvSpPr>
          <p:cNvPr id="169003" name="Text Box 43"/>
          <p:cNvSpPr txBox="1">
            <a:spLocks noChangeArrowheads="1"/>
          </p:cNvSpPr>
          <p:nvPr/>
        </p:nvSpPr>
        <p:spPr bwMode="auto">
          <a:xfrm>
            <a:off x="3643313" y="4267992"/>
            <a:ext cx="4999037" cy="19399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Node Coverage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: TR = { 0, 1, 2 }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               Test Path = [ 0, 1, 2 ]</a:t>
            </a:r>
          </a:p>
          <a:p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 Coverage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: TR = { (0,1), (0, 2), (1, 2) }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               Test Paths = [ 0, 1, 2 ]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                                     [ 0, 2 ]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763713" y="4220367"/>
            <a:ext cx="1436687" cy="1749425"/>
            <a:chOff x="979" y="2843"/>
            <a:chExt cx="905" cy="1102"/>
          </a:xfrm>
          <a:noFill/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979" y="3344"/>
              <a:ext cx="350" cy="296"/>
              <a:chOff x="4288" y="1746"/>
              <a:chExt cx="350" cy="296"/>
            </a:xfrm>
            <a:grpFill/>
          </p:grpSpPr>
          <p:sp>
            <p:nvSpPr>
              <p:cNvPr id="16408" name="Oval 1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6409" name="Text Box 13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1504" y="3037"/>
              <a:ext cx="380" cy="908"/>
              <a:chOff x="1346" y="2965"/>
              <a:chExt cx="380" cy="908"/>
            </a:xfrm>
            <a:grpFill/>
          </p:grpSpPr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16406" name="Oval 1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40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16404" name="Oval 1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40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0</a:t>
                  </a:r>
                </a:p>
              </p:txBody>
            </p:sp>
          </p:grpSp>
        </p:grpSp>
        <p:sp>
          <p:nvSpPr>
            <p:cNvPr id="16398" name="Line 24"/>
            <p:cNvSpPr>
              <a:spLocks noChangeShapeType="1"/>
            </p:cNvSpPr>
            <p:nvPr/>
          </p:nvSpPr>
          <p:spPr bwMode="auto">
            <a:xfrm flipV="1">
              <a:off x="1324" y="3264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99" name="Line 39"/>
            <p:cNvSpPr>
              <a:spLocks noChangeShapeType="1"/>
            </p:cNvSpPr>
            <p:nvPr/>
          </p:nvSpPr>
          <p:spPr bwMode="auto">
            <a:xfrm>
              <a:off x="1304" y="3588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00" name="Line 44"/>
            <p:cNvSpPr>
              <a:spLocks noChangeShapeType="1"/>
            </p:cNvSpPr>
            <p:nvPr/>
          </p:nvSpPr>
          <p:spPr bwMode="auto">
            <a:xfrm>
              <a:off x="1694" y="3335"/>
              <a:ext cx="0" cy="31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01" name="Line 45"/>
            <p:cNvSpPr>
              <a:spLocks noChangeShapeType="1"/>
            </p:cNvSpPr>
            <p:nvPr/>
          </p:nvSpPr>
          <p:spPr bwMode="auto">
            <a:xfrm>
              <a:off x="1694" y="2843"/>
              <a:ext cx="0" cy="18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394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6395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9" grpId="0" autoUpdateAnimBg="0"/>
      <p:bldP spid="16900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Covering Multiple Edges</a:t>
            </a:r>
          </a:p>
        </p:txBody>
      </p:sp>
      <p:sp>
        <p:nvSpPr>
          <p:cNvPr id="16390" name="Rectangle 4"/>
          <p:cNvSpPr>
            <a:spLocks noGrp="1" noChangeArrowheads="1"/>
          </p:cNvSpPr>
          <p:nvPr>
            <p:ph idx="1"/>
          </p:nvPr>
        </p:nvSpPr>
        <p:spPr>
          <a:xfrm>
            <a:off x="138113" y="1485110"/>
            <a:ext cx="8867775" cy="663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Edge-pair coverage requires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pairs of edges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or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length 2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50C5B5-B2AB-4B2A-AA2E-602476BA287A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13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441325" y="2220123"/>
            <a:ext cx="8262938" cy="8413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Edge-Pair Coverage (EPC)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each reachable path of </a:t>
            </a:r>
            <a:r>
              <a:rPr lang="en-US" sz="240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 2 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G.</a:t>
            </a: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441325" y="3827460"/>
            <a:ext cx="8262938" cy="4302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2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Path Coverage (CPC)</a:t>
            </a:r>
            <a:r>
              <a:rPr lang="en-US" sz="22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all paths in G.</a:t>
            </a: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439738" y="5164135"/>
            <a:ext cx="8262937" cy="8413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Specified Path Coverage (SPC)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a set S of test paths, where S is supplied as a parameter.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138113" y="3313110"/>
            <a:ext cx="88677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logical extension is to require 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all paths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138113" y="4376735"/>
            <a:ext cx="88677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Unfortunately, this is </a:t>
            </a:r>
            <a:r>
              <a:rPr lang="en-US" altLang="ko-KR" sz="22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impossible</a:t>
            </a:r>
            <a:r>
              <a:rPr lang="en-US" altLang="ko-KR" sz="22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if the graph has a loop, so a weak compromise is to make the tester decide which paths:</a:t>
            </a:r>
          </a:p>
        </p:txBody>
      </p:sp>
      <p:sp>
        <p:nvSpPr>
          <p:cNvPr id="18443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8444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3" grpId="0" autoUpdateAnimBg="0"/>
      <p:bldP spid="16487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1438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Structural Coverage Example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39125" y="6248400"/>
            <a:ext cx="631825" cy="476250"/>
          </a:xfrm>
          <a:noFill/>
        </p:spPr>
        <p:txBody>
          <a:bodyPr/>
          <a:lstStyle/>
          <a:p>
            <a:fld id="{376DB934-EF26-4AB4-B8CC-C12E4BE954B1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14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73092" name="Text Box 36"/>
          <p:cNvSpPr txBox="1">
            <a:spLocks noChangeArrowheads="1"/>
          </p:cNvSpPr>
          <p:nvPr/>
        </p:nvSpPr>
        <p:spPr bwMode="auto">
          <a:xfrm>
            <a:off x="2459038" y="942975"/>
            <a:ext cx="6515100" cy="1019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ko-KR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Node Coverage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TR</a:t>
            </a:r>
            <a:r>
              <a:rPr lang="en-US" altLang="ko-KR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NC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0, 1, 2, 3, 4, 5, 6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Paths: [ 0, 1, 2, 3, 6 ] [ 0, 1, 2, 4, 5, 4, 6 ]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901700" y="5116513"/>
            <a:ext cx="555625" cy="469900"/>
            <a:chOff x="4288" y="3622"/>
            <a:chExt cx="350" cy="296"/>
          </a:xfrm>
          <a:noFill/>
        </p:grpSpPr>
        <p:sp>
          <p:nvSpPr>
            <p:cNvPr id="19495" name="Oval 15"/>
            <p:cNvSpPr>
              <a:spLocks noChangeArrowheads="1"/>
            </p:cNvSpPr>
            <p:nvPr/>
          </p:nvSpPr>
          <p:spPr bwMode="auto">
            <a:xfrm>
              <a:off x="4288" y="3622"/>
              <a:ext cx="350" cy="29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96" name="Text Box 16"/>
            <p:cNvSpPr txBox="1">
              <a:spLocks noChangeArrowheads="1"/>
            </p:cNvSpPr>
            <p:nvPr/>
          </p:nvSpPr>
          <p:spPr bwMode="auto">
            <a:xfrm>
              <a:off x="4365" y="3645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901700" y="1936750"/>
            <a:ext cx="555625" cy="469900"/>
            <a:chOff x="4288" y="1746"/>
            <a:chExt cx="350" cy="296"/>
          </a:xfrm>
          <a:noFill/>
        </p:grpSpPr>
        <p:sp>
          <p:nvSpPr>
            <p:cNvPr id="19493" name="Oval 5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94" name="Text Box 6"/>
            <p:cNvSpPr txBox="1">
              <a:spLocks noChangeArrowheads="1"/>
            </p:cNvSpPr>
            <p:nvPr/>
          </p:nvSpPr>
          <p:spPr bwMode="auto">
            <a:xfrm>
              <a:off x="4363" y="1769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0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901700" y="3357563"/>
            <a:ext cx="555625" cy="469900"/>
            <a:chOff x="4738" y="2684"/>
            <a:chExt cx="350" cy="296"/>
          </a:xfrm>
          <a:noFill/>
        </p:grpSpPr>
        <p:sp>
          <p:nvSpPr>
            <p:cNvPr id="19491" name="Oval 9"/>
            <p:cNvSpPr>
              <a:spLocks noChangeArrowheads="1"/>
            </p:cNvSpPr>
            <p:nvPr/>
          </p:nvSpPr>
          <p:spPr bwMode="auto">
            <a:xfrm>
              <a:off x="4738" y="2684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92" name="Text Box 10"/>
            <p:cNvSpPr txBox="1">
              <a:spLocks noChangeArrowheads="1"/>
            </p:cNvSpPr>
            <p:nvPr/>
          </p:nvSpPr>
          <p:spPr bwMode="auto">
            <a:xfrm>
              <a:off x="4815" y="270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71463" y="2646363"/>
            <a:ext cx="555625" cy="469900"/>
            <a:chOff x="3838" y="2684"/>
            <a:chExt cx="350" cy="296"/>
          </a:xfrm>
          <a:noFill/>
        </p:grpSpPr>
        <p:sp>
          <p:nvSpPr>
            <p:cNvPr id="19489" name="Oval 12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90" name="Text Box 13"/>
            <p:cNvSpPr txBox="1">
              <a:spLocks noChangeArrowheads="1"/>
            </p:cNvSpPr>
            <p:nvPr/>
          </p:nvSpPr>
          <p:spPr bwMode="auto">
            <a:xfrm>
              <a:off x="3915" y="270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19465" name="Line 17"/>
          <p:cNvSpPr>
            <a:spLocks noChangeShapeType="1"/>
          </p:cNvSpPr>
          <p:nvPr/>
        </p:nvSpPr>
        <p:spPr bwMode="auto">
          <a:xfrm flipH="1">
            <a:off x="723900" y="3806825"/>
            <a:ext cx="336550" cy="303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6" name="Line 18"/>
          <p:cNvSpPr>
            <a:spLocks noChangeShapeType="1"/>
          </p:cNvSpPr>
          <p:nvPr/>
        </p:nvSpPr>
        <p:spPr bwMode="auto">
          <a:xfrm flipH="1">
            <a:off x="1179513" y="1612900"/>
            <a:ext cx="1587" cy="3095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71463" y="4068763"/>
            <a:ext cx="555625" cy="469900"/>
            <a:chOff x="4288" y="1746"/>
            <a:chExt cx="350" cy="296"/>
          </a:xfrm>
          <a:noFill/>
        </p:grpSpPr>
        <p:sp>
          <p:nvSpPr>
            <p:cNvPr id="19487" name="Oval 20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88" name="Text Box 21"/>
            <p:cNvSpPr txBox="1">
              <a:spLocks noChangeArrowheads="1"/>
            </p:cNvSpPr>
            <p:nvPr/>
          </p:nvSpPr>
          <p:spPr bwMode="auto">
            <a:xfrm>
              <a:off x="4363" y="1769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487488" y="4068763"/>
            <a:ext cx="555625" cy="469900"/>
            <a:chOff x="3838" y="2684"/>
            <a:chExt cx="350" cy="296"/>
          </a:xfrm>
          <a:noFill/>
        </p:grpSpPr>
        <p:sp>
          <p:nvSpPr>
            <p:cNvPr id="19485" name="Oval 2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86" name="Text Box 28"/>
            <p:cNvSpPr txBox="1">
              <a:spLocks noChangeArrowheads="1"/>
            </p:cNvSpPr>
            <p:nvPr/>
          </p:nvSpPr>
          <p:spPr bwMode="auto">
            <a:xfrm>
              <a:off x="3915" y="270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4</a:t>
              </a:r>
            </a:p>
          </p:txBody>
        </p:sp>
      </p:grpSp>
      <p:sp>
        <p:nvSpPr>
          <p:cNvPr id="19469" name="Line 30"/>
          <p:cNvSpPr>
            <a:spLocks noChangeShapeType="1"/>
          </p:cNvSpPr>
          <p:nvPr/>
        </p:nvSpPr>
        <p:spPr bwMode="auto">
          <a:xfrm>
            <a:off x="1306513" y="3810000"/>
            <a:ext cx="285750" cy="288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70" name="Line 31"/>
          <p:cNvSpPr>
            <a:spLocks noChangeShapeType="1"/>
          </p:cNvSpPr>
          <p:nvPr/>
        </p:nvSpPr>
        <p:spPr bwMode="auto">
          <a:xfrm flipH="1">
            <a:off x="1295400" y="4508500"/>
            <a:ext cx="309563" cy="6238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71" name="Line 32"/>
          <p:cNvSpPr>
            <a:spLocks noChangeShapeType="1"/>
          </p:cNvSpPr>
          <p:nvPr/>
        </p:nvSpPr>
        <p:spPr bwMode="auto">
          <a:xfrm>
            <a:off x="723900" y="3090863"/>
            <a:ext cx="317500" cy="284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72" name="Line 33"/>
          <p:cNvSpPr>
            <a:spLocks noChangeShapeType="1"/>
          </p:cNvSpPr>
          <p:nvPr/>
        </p:nvSpPr>
        <p:spPr bwMode="auto">
          <a:xfrm flipH="1">
            <a:off x="733425" y="2374900"/>
            <a:ext cx="303213" cy="3143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73" name="Line 34"/>
          <p:cNvSpPr>
            <a:spLocks noChangeShapeType="1"/>
          </p:cNvSpPr>
          <p:nvPr/>
        </p:nvSpPr>
        <p:spPr bwMode="auto">
          <a:xfrm>
            <a:off x="733425" y="4503738"/>
            <a:ext cx="350838" cy="619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74" name="Line 37"/>
          <p:cNvSpPr>
            <a:spLocks noChangeShapeType="1"/>
          </p:cNvSpPr>
          <p:nvPr/>
        </p:nvSpPr>
        <p:spPr bwMode="auto">
          <a:xfrm flipH="1">
            <a:off x="1176338" y="2414588"/>
            <a:ext cx="4762" cy="939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75" name="Line 40"/>
          <p:cNvSpPr>
            <a:spLocks noChangeShapeType="1"/>
          </p:cNvSpPr>
          <p:nvPr/>
        </p:nvSpPr>
        <p:spPr bwMode="auto">
          <a:xfrm flipH="1" flipV="1">
            <a:off x="1912938" y="4522788"/>
            <a:ext cx="166687" cy="355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098" name="Text Box 42"/>
          <p:cNvSpPr txBox="1">
            <a:spLocks noChangeArrowheads="1"/>
          </p:cNvSpPr>
          <p:nvPr/>
        </p:nvSpPr>
        <p:spPr bwMode="auto">
          <a:xfrm>
            <a:off x="2459038" y="2111375"/>
            <a:ext cx="6545262" cy="10156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ko-KR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 Coverage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TR</a:t>
            </a:r>
            <a:r>
              <a:rPr lang="en-US" altLang="ko-KR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EC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={(0,1),(0,2),(1,2), (2,3), (2,4), (3,6), (4,5),(4,6), (5,4)}</a:t>
            </a:r>
            <a:endParaRPr lang="en-US" altLang="ko-KR" baseline="-250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Paths: [ 0, 1, 2, 3, 6 ] [ 0, 2, 4, 5, 4, 6 ]</a:t>
            </a:r>
          </a:p>
        </p:txBody>
      </p:sp>
      <p:sp>
        <p:nvSpPr>
          <p:cNvPr id="173099" name="Text Box 43"/>
          <p:cNvSpPr txBox="1">
            <a:spLocks noChangeArrowheads="1"/>
          </p:cNvSpPr>
          <p:nvPr/>
        </p:nvSpPr>
        <p:spPr bwMode="auto">
          <a:xfrm>
            <a:off x="2459038" y="3281363"/>
            <a:ext cx="6545262" cy="1628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ko-KR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Edge-Pair Coverage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TR</a:t>
            </a:r>
            <a:r>
              <a:rPr lang="en-US" altLang="ko-KR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EPC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[0,1,2], [0,2,3], [0,2,4], [1,2,3], [1,2,4], [2,3,6],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[2,4,5], [2,4,6], [4,5,4], [5,4,5], [5,4,6]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Paths: [ 0, 1, 2, 3, 6 ] [ 0, 1, 2, 4, 6 ] [ 0, 2, 3, 6 ]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       [ 0, 2, 4, 5, 4, 5, 4, 6 ]</a:t>
            </a:r>
          </a:p>
        </p:txBody>
      </p:sp>
      <p:sp>
        <p:nvSpPr>
          <p:cNvPr id="173101" name="Text Box 45"/>
          <p:cNvSpPr txBox="1">
            <a:spLocks noChangeArrowheads="1"/>
          </p:cNvSpPr>
          <p:nvPr/>
        </p:nvSpPr>
        <p:spPr bwMode="auto">
          <a:xfrm>
            <a:off x="2459038" y="5060950"/>
            <a:ext cx="6534150" cy="1019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ko-KR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Complete Path Coverage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Paths: [ 0, 1, 2, 3, 6 ] [ 0, 1, 2, 4, 6 ] [ 0, 1, 2, 4, 5, 4, 6 ] [ 0, 1, 2, 4, 5, 4, 5, 4, 6 ] [ 0, 1, 2,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4, 5, 4, 5, 4, 5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4, 6 ] …</a:t>
            </a: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711325" y="4868863"/>
            <a:ext cx="555625" cy="469900"/>
            <a:chOff x="3838" y="2684"/>
            <a:chExt cx="350" cy="296"/>
          </a:xfrm>
          <a:noFill/>
        </p:grpSpPr>
        <p:sp>
          <p:nvSpPr>
            <p:cNvPr id="19483" name="Oval 4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84" name="Text Box 48"/>
            <p:cNvSpPr txBox="1">
              <a:spLocks noChangeArrowheads="1"/>
            </p:cNvSpPr>
            <p:nvPr/>
          </p:nvSpPr>
          <p:spPr bwMode="auto">
            <a:xfrm>
              <a:off x="3915" y="270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5</a:t>
              </a:r>
            </a:p>
          </p:txBody>
        </p:sp>
      </p:grpSp>
      <p:sp>
        <p:nvSpPr>
          <p:cNvPr id="19480" name="Line 49"/>
          <p:cNvSpPr>
            <a:spLocks noChangeShapeType="1"/>
          </p:cNvSpPr>
          <p:nvPr/>
        </p:nvSpPr>
        <p:spPr bwMode="auto">
          <a:xfrm flipH="1" flipV="1">
            <a:off x="1719263" y="4557713"/>
            <a:ext cx="166687" cy="3365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81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9482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2" grpId="0" animBg="1" autoUpdateAnimBg="0"/>
      <p:bldP spid="173098" grpId="0" animBg="1" autoUpdateAnimBg="0"/>
      <p:bldP spid="173099" grpId="0" animBg="1" autoUpdateAnimBg="0"/>
      <p:bldP spid="17310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396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Loops in Graphs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057275"/>
            <a:ext cx="8229600" cy="44973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If a graph contains a loop, it has an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infinite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number of paths</a:t>
            </a:r>
          </a:p>
          <a:p>
            <a:pPr lvl="1"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Thus, CPC is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not feasible to satisfy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Attempts to “deal with”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loops: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1980s</a:t>
            </a:r>
            <a:r>
              <a:rPr lang="en-US" altLang="ko-KR" sz="18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Execute each loop, exactly once ([4, 5, 4] in previous example)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1990s</a:t>
            </a:r>
            <a:r>
              <a:rPr lang="en-US" altLang="ko-KR" sz="18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Execute loops 0 times, once, more than once  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2000s</a:t>
            </a:r>
            <a:r>
              <a:rPr lang="en-US" altLang="ko-KR" sz="18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Prime paths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1C52BA0-A5E8-4AB7-925C-67CFB0C45575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15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0485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0486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50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Simple Paths and Prime Paths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36638"/>
            <a:ext cx="8867775" cy="2968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Simple 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 path from node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to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simple, if no node appears more than once, except possibly the first and last nodes are the same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 internal loops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Includes all other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subpaths</a:t>
            </a: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loop is a simple path</a:t>
            </a:r>
          </a:p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simple path that does </a:t>
            </a:r>
            <a:r>
              <a:rPr lang="en-US" altLang="ko-KR" i="1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not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appear as a proper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any other simple path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6D9AF20-BCF8-47D6-8D1B-E3802BF1ABC6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16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2789238" y="3984625"/>
            <a:ext cx="6218237" cy="2847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Simple Paths</a:t>
            </a:r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[ 0, 1, 3, 0 ], [ 0, 2, 3, 0], [ 1, 3, 0, 1 ],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[ 2, 3, 0, 2 ], [ 3, 0, 1, 3 ], [ 3, 0, 2, 3 ], [ 1, 3, 0, 2 ],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[ 2, 3, 0, 1 ], [ 0, 1, 3 ], [ 0, 2, 3 ], [ 1, 3, 0 ], [ 2, 3, 0 ],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[ 3, 0, 1 ], [3, 0, 2 ], [ 0, 1], [ 0, 2 ], [ 1, 3 ], [ 2, 3 ], [ 3, 0 ], [0], [1], [2], [3]</a:t>
            </a:r>
          </a:p>
          <a:p>
            <a:endParaRPr lang="en-US" altLang="ko-KR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Paths</a:t>
            </a:r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[ 0, 1, 3, 0 ], [ 0, 2, 3, 0], [ 1, 3, 0, 1 ],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[ 2, 3, 0, 2 ], [ 3, 0, 1, 3 ], [ 3, 0, 2, 3 ], [ 1, 3, 0, 2 ],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[ 2, 3, 0, 1 ]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61963" y="4249738"/>
            <a:ext cx="2301875" cy="1744662"/>
            <a:chOff x="772" y="2720"/>
            <a:chExt cx="1450" cy="1099"/>
          </a:xfrm>
          <a:noFill/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772" y="3216"/>
              <a:ext cx="350" cy="296"/>
              <a:chOff x="772" y="3221"/>
              <a:chExt cx="350" cy="296"/>
            </a:xfrm>
            <a:grpFill/>
          </p:grpSpPr>
          <p:sp>
            <p:nvSpPr>
              <p:cNvPr id="21527" name="Oval 9"/>
              <p:cNvSpPr>
                <a:spLocks noChangeArrowheads="1"/>
              </p:cNvSpPr>
              <p:nvPr/>
            </p:nvSpPr>
            <p:spPr bwMode="auto">
              <a:xfrm>
                <a:off x="772" y="3221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1528" name="Text Box 10"/>
              <p:cNvSpPr txBox="1">
                <a:spLocks noChangeArrowheads="1"/>
              </p:cNvSpPr>
              <p:nvPr/>
            </p:nvSpPr>
            <p:spPr bwMode="auto">
              <a:xfrm>
                <a:off x="847" y="3244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1872" y="3216"/>
              <a:ext cx="350" cy="296"/>
              <a:chOff x="1297" y="3526"/>
              <a:chExt cx="350" cy="296"/>
            </a:xfrm>
            <a:grpFill/>
          </p:grpSpPr>
          <p:sp>
            <p:nvSpPr>
              <p:cNvPr id="21525" name="Oval 13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1526" name="Text Box 14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321" y="2914"/>
              <a:ext cx="350" cy="296"/>
              <a:chOff x="1327" y="2914"/>
              <a:chExt cx="350" cy="296"/>
            </a:xfrm>
            <a:grpFill/>
          </p:grpSpPr>
          <p:sp>
            <p:nvSpPr>
              <p:cNvPr id="21523" name="Oval 16"/>
              <p:cNvSpPr>
                <a:spLocks noChangeArrowheads="1"/>
              </p:cNvSpPr>
              <p:nvPr/>
            </p:nvSpPr>
            <p:spPr bwMode="auto">
              <a:xfrm>
                <a:off x="1327" y="291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1524" name="Text Box 17"/>
              <p:cNvSpPr txBox="1">
                <a:spLocks noChangeArrowheads="1"/>
              </p:cNvSpPr>
              <p:nvPr/>
            </p:nvSpPr>
            <p:spPr bwMode="auto">
              <a:xfrm>
                <a:off x="1404" y="293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0</a:t>
                </a:r>
              </a:p>
            </p:txBody>
          </p:sp>
        </p:grpSp>
        <p:sp>
          <p:nvSpPr>
            <p:cNvPr id="21514" name="Line 18"/>
            <p:cNvSpPr>
              <a:spLocks noChangeShapeType="1"/>
            </p:cNvSpPr>
            <p:nvPr/>
          </p:nvSpPr>
          <p:spPr bwMode="auto">
            <a:xfrm flipV="1">
              <a:off x="1109" y="3145"/>
              <a:ext cx="234" cy="16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515" name="Line 19"/>
            <p:cNvSpPr>
              <a:spLocks noChangeShapeType="1"/>
            </p:cNvSpPr>
            <p:nvPr/>
          </p:nvSpPr>
          <p:spPr bwMode="auto">
            <a:xfrm>
              <a:off x="1089" y="3461"/>
              <a:ext cx="238" cy="16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516" name="Line 21"/>
            <p:cNvSpPr>
              <a:spLocks noChangeShapeType="1"/>
            </p:cNvSpPr>
            <p:nvPr/>
          </p:nvSpPr>
          <p:spPr bwMode="auto">
            <a:xfrm>
              <a:off x="1495" y="2720"/>
              <a:ext cx="0" cy="18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1320" y="3517"/>
              <a:ext cx="350" cy="296"/>
              <a:chOff x="1297" y="3526"/>
              <a:chExt cx="350" cy="296"/>
            </a:xfrm>
            <a:grpFill/>
          </p:grpSpPr>
          <p:sp>
            <p:nvSpPr>
              <p:cNvPr id="21521" name="Oval 26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1522" name="Text Box 27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sp>
          <p:nvSpPr>
            <p:cNvPr id="21518" name="Line 32"/>
            <p:cNvSpPr>
              <a:spLocks noChangeShapeType="1"/>
            </p:cNvSpPr>
            <p:nvPr/>
          </p:nvSpPr>
          <p:spPr bwMode="auto">
            <a:xfrm flipH="1" flipV="1">
              <a:off x="1647" y="3149"/>
              <a:ext cx="242" cy="15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519" name="Line 33"/>
            <p:cNvSpPr>
              <a:spLocks noChangeShapeType="1"/>
            </p:cNvSpPr>
            <p:nvPr/>
          </p:nvSpPr>
          <p:spPr bwMode="auto">
            <a:xfrm flipH="1">
              <a:off x="1663" y="3457"/>
              <a:ext cx="246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1520" name="AutoShape 34"/>
            <p:cNvCxnSpPr>
              <a:cxnSpLocks noChangeShapeType="1"/>
              <a:stCxn id="21521" idx="4"/>
              <a:endCxn id="21523" idx="1"/>
            </p:cNvCxnSpPr>
            <p:nvPr/>
          </p:nvCxnSpPr>
          <p:spPr bwMode="auto">
            <a:xfrm rot="16200000" flipV="1">
              <a:off x="1000" y="3323"/>
              <a:ext cx="868" cy="123"/>
            </a:xfrm>
            <a:prstGeom prst="curvedConnector5">
              <a:avLst>
                <a:gd name="adj1" fmla="val -15898"/>
                <a:gd name="adj2" fmla="val 754468"/>
                <a:gd name="adj3" fmla="val 123500"/>
              </a:avLst>
            </a:prstGeom>
            <a:grpFill/>
            <a:ln w="1270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6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 Coverage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984250"/>
            <a:ext cx="8867775" cy="11858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simple, elegant and finite criterion that requires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loops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 be executed as well as skipped</a:t>
            </a:r>
            <a:endParaRPr lang="en-US" altLang="ko-KR" sz="16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9AF5455-3BEC-4F5E-86DC-AEBAA1543A26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17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220663" y="2559048"/>
            <a:ext cx="8704262" cy="46166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Prime Path Coverage (PPC)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each prime path in G.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138113" y="3787775"/>
            <a:ext cx="8867775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Will tour all paths of length 0, 1, …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That is, it 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subsumes</a:t>
            </a:r>
            <a:r>
              <a:rPr lang="en-US" altLang="ko-KR" sz="24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node, edge, and edge-pair coverage</a:t>
            </a:r>
          </a:p>
        </p:txBody>
      </p:sp>
      <p:sp>
        <p:nvSpPr>
          <p:cNvPr id="22535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2536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 Example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990600"/>
            <a:ext cx="8867775" cy="51784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previous example has 38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simple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paths</a:t>
            </a:r>
            <a:endParaRPr lang="en-US" altLang="ko-KR" i="1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Only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nine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paths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F1825C1-84C2-4159-B109-3AD130F71334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18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67968" name="Text Box 32"/>
          <p:cNvSpPr txBox="1">
            <a:spLocks noChangeArrowheads="1"/>
          </p:cNvSpPr>
          <p:nvPr/>
        </p:nvSpPr>
        <p:spPr bwMode="auto">
          <a:xfrm>
            <a:off x="3306763" y="2855913"/>
            <a:ext cx="3303587" cy="3152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Paths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1, 2, 3,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1, 2, 4, 5 ]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1, 2, 4,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2, 3,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2, 4, 5]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2, 4,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[ 5, 4,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[ 4, 5, 4 ]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[ 5, 4, 5 ]</a:t>
            </a:r>
          </a:p>
        </p:txBody>
      </p:sp>
      <p:sp>
        <p:nvSpPr>
          <p:cNvPr id="167969" name="AutoShape 33"/>
          <p:cNvSpPr>
            <a:spLocks/>
          </p:cNvSpPr>
          <p:nvPr/>
        </p:nvSpPr>
        <p:spPr bwMode="auto">
          <a:xfrm>
            <a:off x="7138988" y="4427538"/>
            <a:ext cx="1554162" cy="690562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5343"/>
              <a:gd name="adj5" fmla="val 109194"/>
              <a:gd name="adj6" fmla="val -106333"/>
            </a:avLst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Execute loop once</a:t>
            </a:r>
          </a:p>
        </p:txBody>
      </p:sp>
      <p:sp>
        <p:nvSpPr>
          <p:cNvPr id="167970" name="AutoShape 34"/>
          <p:cNvSpPr>
            <a:spLocks/>
          </p:cNvSpPr>
          <p:nvPr/>
        </p:nvSpPr>
        <p:spPr bwMode="auto">
          <a:xfrm>
            <a:off x="6870700" y="5268913"/>
            <a:ext cx="1971675" cy="722312"/>
          </a:xfrm>
          <a:prstGeom prst="borderCallout2">
            <a:avLst>
              <a:gd name="adj1" fmla="val 15824"/>
              <a:gd name="adj2" fmla="val -3866"/>
              <a:gd name="adj3" fmla="val 15824"/>
              <a:gd name="adj4" fmla="val -32769"/>
              <a:gd name="adj5" fmla="val 75167"/>
              <a:gd name="adj6" fmla="val -71176"/>
            </a:avLst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Execute loop more than once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55613" y="2395538"/>
            <a:ext cx="2120900" cy="3635375"/>
            <a:chOff x="287" y="1509"/>
            <a:chExt cx="1336" cy="2290"/>
          </a:xfrm>
          <a:noFill/>
        </p:grpSpPr>
        <p:grpSp>
          <p:nvGrpSpPr>
            <p:cNvPr id="3" name="Group 3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  <a:grpFill/>
          </p:grpSpPr>
          <p:sp>
            <p:nvSpPr>
              <p:cNvPr id="24617" name="Oval 6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18" name="Text Box 7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  <a:grpFill/>
          </p:grpSpPr>
          <p:sp>
            <p:nvSpPr>
              <p:cNvPr id="24615" name="Oval 9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16" name="Text Box 10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0</a:t>
                </a: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  <a:grpFill/>
          </p:grpSpPr>
          <p:sp>
            <p:nvSpPr>
              <p:cNvPr id="24613" name="Oval 12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14" name="Text Box 13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  <a:grpFill/>
          </p:grpSpPr>
          <p:sp>
            <p:nvSpPr>
              <p:cNvPr id="24611" name="Oval 15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12" name="Text Box 16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24592" name="Line 17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3" name="Line 18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  <a:grpFill/>
          </p:grpSpPr>
          <p:sp>
            <p:nvSpPr>
              <p:cNvPr id="24609" name="Oval 2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10" name="Text Box 21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  <a:grpFill/>
          </p:grpSpPr>
          <p:sp>
            <p:nvSpPr>
              <p:cNvPr id="24607" name="Oval 2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08" name="Text Box 2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sp>
          <p:nvSpPr>
            <p:cNvPr id="24596" name="Line 25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7" name="Line 26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8" name="Line 27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9" name="Line 28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00" name="Line 29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01" name="Line 30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02" name="Line 31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  <a:grpFill/>
          </p:grpSpPr>
          <p:sp>
            <p:nvSpPr>
              <p:cNvPr id="24605" name="Oval 3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06" name="Text Box 3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sp>
          <p:nvSpPr>
            <p:cNvPr id="24604" name="Line 38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7978" name="AutoShape 42"/>
          <p:cNvSpPr>
            <a:spLocks/>
          </p:cNvSpPr>
          <p:nvPr/>
        </p:nvSpPr>
        <p:spPr bwMode="auto">
          <a:xfrm>
            <a:off x="7048500" y="3582988"/>
            <a:ext cx="1554163" cy="690562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1972"/>
              <a:gd name="adj5" fmla="val 184366"/>
              <a:gd name="adj6" fmla="val -95199"/>
            </a:avLst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Execute loop 0 times</a:t>
            </a:r>
          </a:p>
        </p:txBody>
      </p:sp>
      <p:sp>
        <p:nvSpPr>
          <p:cNvPr id="24586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4587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8" grpId="0" animBg="1" autoUpdateAnimBg="0"/>
      <p:bldP spid="167969" grpId="0" animBg="1" autoUpdateAnimBg="0"/>
      <p:bldP spid="167970" grpId="0" animBg="1" autoUpdateAnimBg="0"/>
      <p:bldP spid="16797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90" name="AutoShape 1062"/>
          <p:cNvSpPr>
            <a:spLocks/>
          </p:cNvSpPr>
          <p:nvPr/>
        </p:nvSpPr>
        <p:spPr bwMode="auto">
          <a:xfrm>
            <a:off x="5084763" y="931863"/>
            <a:ext cx="1778000" cy="671512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51606"/>
              <a:gd name="adj5" fmla="val 371157"/>
              <a:gd name="adj6" fmla="val -100806"/>
            </a:avLst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‘!’ means path terminates</a:t>
            </a:r>
          </a:p>
        </p:txBody>
      </p:sp>
      <p:sp>
        <p:nvSpPr>
          <p:cNvPr id="177192" name="Text Box 1064"/>
          <p:cNvSpPr txBox="1">
            <a:spLocks noChangeArrowheads="1"/>
          </p:cNvSpPr>
          <p:nvPr/>
        </p:nvSpPr>
        <p:spPr bwMode="auto">
          <a:xfrm>
            <a:off x="5145088" y="1139825"/>
            <a:ext cx="1230312" cy="376237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 2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1, 2]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2, 3]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2, 4]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[1, 2, 3]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[1, 2, 4]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[2, 3,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[2, 4,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[2, 4, 5]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[4, 5, 4] *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[5, 4,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[5, 4, 5] *</a:t>
            </a:r>
          </a:p>
        </p:txBody>
      </p:sp>
      <p:sp>
        <p:nvSpPr>
          <p:cNvPr id="2662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-46038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Simple &amp; Prime Path Example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33A7592-D43D-4FC0-AA1A-E0A91E8981B6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19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130175" y="1857375"/>
            <a:ext cx="2120900" cy="3635375"/>
            <a:chOff x="287" y="1509"/>
            <a:chExt cx="1336" cy="2290"/>
          </a:xfrm>
          <a:noFill/>
        </p:grpSpPr>
        <p:grpSp>
          <p:nvGrpSpPr>
            <p:cNvPr id="3" name="Group 102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  <a:grpFill/>
          </p:grpSpPr>
          <p:sp>
            <p:nvSpPr>
              <p:cNvPr id="28724" name="Oval 1030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25" name="Text Box 1031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4" name="Group 1032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  <a:grpFill/>
          </p:grpSpPr>
          <p:sp>
            <p:nvSpPr>
              <p:cNvPr id="28722" name="Oval 103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23" name="Text Box 1034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0</a:t>
                </a:r>
              </a:p>
            </p:txBody>
          </p:sp>
        </p:grpSp>
        <p:grpSp>
          <p:nvGrpSpPr>
            <p:cNvPr id="5" name="Group 1035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  <a:grpFill/>
          </p:grpSpPr>
          <p:sp>
            <p:nvSpPr>
              <p:cNvPr id="28720" name="Oval 1036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21" name="Text Box 1037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6" name="Group 1038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  <a:grpFill/>
          </p:grpSpPr>
          <p:sp>
            <p:nvSpPr>
              <p:cNvPr id="28718" name="Oval 1039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19" name="Text Box 1040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28699" name="Line 1041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0" name="Line 1042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" name="Group 1043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  <a:grpFill/>
          </p:grpSpPr>
          <p:sp>
            <p:nvSpPr>
              <p:cNvPr id="28716" name="Oval 10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17" name="Text Box 1045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8" name="Group 1046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  <a:grpFill/>
          </p:grpSpPr>
          <p:sp>
            <p:nvSpPr>
              <p:cNvPr id="28714" name="Oval 104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15" name="Text Box 104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sp>
          <p:nvSpPr>
            <p:cNvPr id="28703" name="Line 1049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4" name="Line 1050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5" name="Line 1051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6" name="Line 1052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7" name="Line 1053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8" name="Line 1054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9" name="Line 1055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" name="Group 1056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  <a:grpFill/>
          </p:grpSpPr>
          <p:sp>
            <p:nvSpPr>
              <p:cNvPr id="28712" name="Oval 1057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13" name="Text Box 1058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sp>
          <p:nvSpPr>
            <p:cNvPr id="28711" name="Line 1059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7188" name="Text Box 1060"/>
          <p:cNvSpPr txBox="1">
            <a:spLocks noChangeArrowheads="1"/>
          </p:cNvSpPr>
          <p:nvPr/>
        </p:nvSpPr>
        <p:spPr bwMode="auto">
          <a:xfrm>
            <a:off x="2740025" y="1139825"/>
            <a:ext cx="833438" cy="2543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 0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[2]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[3]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[4]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[5]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[6] !</a:t>
            </a:r>
          </a:p>
        </p:txBody>
      </p:sp>
      <p:sp>
        <p:nvSpPr>
          <p:cNvPr id="177191" name="Text Box 1063"/>
          <p:cNvSpPr txBox="1">
            <a:spLocks noChangeArrowheads="1"/>
          </p:cNvSpPr>
          <p:nvPr/>
        </p:nvSpPr>
        <p:spPr bwMode="auto">
          <a:xfrm>
            <a:off x="3884613" y="1139825"/>
            <a:ext cx="935037" cy="315277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 1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2]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[1, 2]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[2, 3]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[2, 4]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[3,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[4,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[4, 5]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[5, 4]</a:t>
            </a:r>
          </a:p>
        </p:txBody>
      </p:sp>
      <p:sp>
        <p:nvSpPr>
          <p:cNvPr id="177193" name="AutoShape 1065"/>
          <p:cNvSpPr>
            <a:spLocks/>
          </p:cNvSpPr>
          <p:nvPr/>
        </p:nvSpPr>
        <p:spPr bwMode="auto">
          <a:xfrm>
            <a:off x="7146925" y="1530350"/>
            <a:ext cx="1778000" cy="671513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22319"/>
              <a:gd name="adj5" fmla="val 365250"/>
              <a:gd name="adj6" fmla="val -50444"/>
            </a:avLst>
          </a:prstGeom>
          <a:solidFill>
            <a:schemeClr val="tx1"/>
          </a:solidFill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‘*’ means path cycles</a:t>
            </a:r>
          </a:p>
        </p:txBody>
      </p:sp>
      <p:sp>
        <p:nvSpPr>
          <p:cNvPr id="177194" name="Text Box 1066"/>
          <p:cNvSpPr txBox="1">
            <a:spLocks noChangeArrowheads="1"/>
          </p:cNvSpPr>
          <p:nvPr/>
        </p:nvSpPr>
        <p:spPr bwMode="auto">
          <a:xfrm>
            <a:off x="6672263" y="1139825"/>
            <a:ext cx="1443037" cy="284797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 3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1, 2, 3]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1, 2, 4]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2, 3,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2, 4,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2, 4, 5]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[1, 2, 3,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[1, 2, 4, 5]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[1, 2, 4, 6] !</a:t>
            </a:r>
          </a:p>
        </p:txBody>
      </p:sp>
      <p:sp>
        <p:nvSpPr>
          <p:cNvPr id="177195" name="Text Box 1067"/>
          <p:cNvSpPr txBox="1">
            <a:spLocks noChangeArrowheads="1"/>
          </p:cNvSpPr>
          <p:nvPr/>
        </p:nvSpPr>
        <p:spPr bwMode="auto">
          <a:xfrm>
            <a:off x="2740025" y="4999038"/>
            <a:ext cx="1981200" cy="1323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 4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1, 2, 3,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1, 2, 4,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1, 2, 4, 5] !</a:t>
            </a:r>
          </a:p>
        </p:txBody>
      </p:sp>
      <p:grpSp>
        <p:nvGrpSpPr>
          <p:cNvPr id="10" name="Group 1076"/>
          <p:cNvGrpSpPr>
            <a:grpSpLocks/>
          </p:cNvGrpSpPr>
          <p:nvPr/>
        </p:nvGrpSpPr>
        <p:grpSpPr bwMode="auto">
          <a:xfrm>
            <a:off x="2460625" y="2106613"/>
            <a:ext cx="5889625" cy="4217987"/>
            <a:chOff x="1550" y="1327"/>
            <a:chExt cx="3710" cy="2657"/>
          </a:xfrm>
          <a:noFill/>
        </p:grpSpPr>
        <p:sp>
          <p:nvSpPr>
            <p:cNvPr id="28688" name="Oval 1069"/>
            <p:cNvSpPr>
              <a:spLocks noChangeArrowheads="1"/>
            </p:cNvSpPr>
            <p:nvPr/>
          </p:nvSpPr>
          <p:spPr bwMode="auto">
            <a:xfrm>
              <a:off x="1550" y="3363"/>
              <a:ext cx="1390" cy="621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8689" name="Oval 1070"/>
            <p:cNvSpPr>
              <a:spLocks noChangeArrowheads="1"/>
            </p:cNvSpPr>
            <p:nvPr/>
          </p:nvSpPr>
          <p:spPr bwMode="auto">
            <a:xfrm>
              <a:off x="4083" y="1327"/>
              <a:ext cx="1063" cy="621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8691" name="Text Box 1072"/>
            <p:cNvSpPr txBox="1">
              <a:spLocks noChangeArrowheads="1"/>
            </p:cNvSpPr>
            <p:nvPr/>
          </p:nvSpPr>
          <p:spPr bwMode="auto">
            <a:xfrm>
              <a:off x="3628" y="3542"/>
              <a:ext cx="1632" cy="26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i="1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Prime Paths</a:t>
              </a:r>
            </a:p>
          </p:txBody>
        </p:sp>
        <p:sp>
          <p:nvSpPr>
            <p:cNvPr id="28692" name="Line 1073"/>
            <p:cNvSpPr>
              <a:spLocks noChangeShapeType="1"/>
            </p:cNvSpPr>
            <p:nvPr/>
          </p:nvSpPr>
          <p:spPr bwMode="auto">
            <a:xfrm>
              <a:off x="4621" y="1946"/>
              <a:ext cx="0" cy="1587"/>
            </a:xfrm>
            <a:prstGeom prst="line">
              <a:avLst/>
            </a:prstGeom>
            <a:grp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693" name="Line 1074"/>
            <p:cNvSpPr>
              <a:spLocks noChangeShapeType="1"/>
            </p:cNvSpPr>
            <p:nvPr/>
          </p:nvSpPr>
          <p:spPr bwMode="auto">
            <a:xfrm>
              <a:off x="3859" y="3008"/>
              <a:ext cx="563" cy="525"/>
            </a:xfrm>
            <a:prstGeom prst="line">
              <a:avLst/>
            </a:prstGeom>
            <a:grp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694" name="Line 1075"/>
            <p:cNvSpPr>
              <a:spLocks noChangeShapeType="1"/>
            </p:cNvSpPr>
            <p:nvPr/>
          </p:nvSpPr>
          <p:spPr bwMode="auto">
            <a:xfrm>
              <a:off x="2938" y="3674"/>
              <a:ext cx="684" cy="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690" name="Oval 1071"/>
            <p:cNvSpPr>
              <a:spLocks noChangeArrowheads="1"/>
            </p:cNvSpPr>
            <p:nvPr/>
          </p:nvSpPr>
          <p:spPr bwMode="auto">
            <a:xfrm>
              <a:off x="3242" y="2436"/>
              <a:ext cx="827" cy="621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177205" name="Text Box 1077"/>
          <p:cNvSpPr txBox="1">
            <a:spLocks noChangeArrowheads="1"/>
          </p:cNvSpPr>
          <p:nvPr/>
        </p:nvSpPr>
        <p:spPr bwMode="auto">
          <a:xfrm>
            <a:off x="1620838" y="1120775"/>
            <a:ext cx="1016000" cy="7143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Simple paths</a:t>
            </a:r>
          </a:p>
        </p:txBody>
      </p:sp>
      <p:sp>
        <p:nvSpPr>
          <p:cNvPr id="28686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8687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50236" y="6351560"/>
            <a:ext cx="5526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 that paths w/o ! or  * cannot be prime paths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90" grpId="0" animBg="1" autoUpdateAnimBg="0"/>
      <p:bldP spid="177192" grpId="0" animBg="1" autoUpdateAnimBg="0"/>
      <p:bldP spid="177188" grpId="0" animBg="1" autoUpdateAnimBg="0"/>
      <p:bldP spid="177191" grpId="0" animBg="1" autoUpdateAnimBg="0"/>
      <p:bldP spid="177193" grpId="0" animBg="1" autoUpdateAnimBg="0"/>
      <p:bldP spid="177194" grpId="0" animBg="1" autoUpdateAnimBg="0"/>
      <p:bldP spid="177195" grpId="0" animBg="1" autoUpdateAnimBg="0"/>
      <p:bldP spid="177205" grpId="0" animBg="1" autoUpdateAnimBg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Hierarchy </a:t>
            </a:r>
            <a:r>
              <a:rPr lang="en-US">
                <a:cs typeface="Calibri" panose="020F0502020204030204" pitchFamily="34" charset="0"/>
              </a:rPr>
              <a:t>of S</a:t>
            </a:r>
            <a:r>
              <a:rPr lang="en-US" altLang="ko-KR">
                <a:cs typeface="Calibri" panose="020F0502020204030204" pitchFamily="34" charset="0"/>
              </a:rPr>
              <a:t>tructural/Graph</a:t>
            </a:r>
            <a:r>
              <a:rPr lang="ko-KR" altLang="en-US">
                <a:cs typeface="Calibri" panose="020F0502020204030204" pitchFamily="34" charset="0"/>
              </a:rPr>
              <a:t> </a:t>
            </a:r>
            <a:r>
              <a:rPr lang="en-US">
                <a:cs typeface="Calibri" panose="020F0502020204030204" pitchFamily="34" charset="0"/>
              </a:rPr>
              <a:t>Coverages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>
                <a:cs typeface="Calibri" panose="020F0502020204030204" pitchFamily="34" charset="0"/>
              </a:rPr>
              <a:pPr/>
              <a:t>2</a:t>
            </a:fld>
            <a:r>
              <a:rPr lang="en-US" altLang="ko-KR" dirty="0">
                <a:cs typeface="Calibri" panose="020F0502020204030204" pitchFamily="34" charset="0"/>
              </a:rPr>
              <a:t>/60</a:t>
            </a:r>
            <a:endParaRPr lang="ko-KR" altLang="en-US" dirty="0">
              <a:cs typeface="Calibri" panose="020F0502020204030204" pitchFamily="34" charset="0"/>
            </a:endParaRP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5226927" y="5207109"/>
            <a:ext cx="1845403" cy="653733"/>
            <a:chOff x="3708" y="3359"/>
            <a:chExt cx="1057" cy="584"/>
          </a:xfrm>
          <a:noFill/>
        </p:grpSpPr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3708" y="3359"/>
              <a:ext cx="1057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Simple Round Trip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SRTC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3785" y="3682"/>
              <a:ext cx="90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2956025" y="5510467"/>
            <a:ext cx="1262312" cy="653733"/>
            <a:chOff x="2332" y="3448"/>
            <a:chExt cx="801" cy="584"/>
          </a:xfrm>
          <a:noFill/>
        </p:grpSpPr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2332" y="3448"/>
              <a:ext cx="801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Node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NC</a:t>
              </a:r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2390" y="3771"/>
              <a:ext cx="68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2971784" y="4706735"/>
            <a:ext cx="1229218" cy="653733"/>
            <a:chOff x="2342" y="2730"/>
            <a:chExt cx="780" cy="584"/>
          </a:xfrm>
          <a:noFill/>
        </p:grpSpPr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2342" y="2730"/>
              <a:ext cx="780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Edge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EC</a:t>
              </a:r>
            </a:p>
          </p:txBody>
        </p:sp>
        <p:sp>
          <p:nvSpPr>
            <p:cNvPr id="43" name="Line 24"/>
            <p:cNvSpPr>
              <a:spLocks noChangeShapeType="1"/>
            </p:cNvSpPr>
            <p:nvPr/>
          </p:nvSpPr>
          <p:spPr bwMode="auto">
            <a:xfrm>
              <a:off x="2399" y="3053"/>
              <a:ext cx="66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2989119" y="3903002"/>
            <a:ext cx="1196124" cy="653733"/>
            <a:chOff x="2360" y="2012"/>
            <a:chExt cx="759" cy="584"/>
          </a:xfrm>
          <a:noFill/>
        </p:grpSpPr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2360" y="2012"/>
              <a:ext cx="759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Edge-Pair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EPC</a:t>
              </a:r>
            </a:p>
          </p:txBody>
        </p:sp>
        <p:sp>
          <p:nvSpPr>
            <p:cNvPr id="41" name="Line 27"/>
            <p:cNvSpPr>
              <a:spLocks noChangeShapeType="1"/>
            </p:cNvSpPr>
            <p:nvPr/>
          </p:nvSpPr>
          <p:spPr bwMode="auto">
            <a:xfrm>
              <a:off x="2415" y="2335"/>
              <a:ext cx="648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4199427" y="3099271"/>
            <a:ext cx="1720905" cy="404106"/>
            <a:chOff x="3153" y="1294"/>
            <a:chExt cx="1092" cy="361"/>
          </a:xfrm>
          <a:noFill/>
        </p:grpSpPr>
        <p:sp>
          <p:nvSpPr>
            <p:cNvPr id="38" name="Text Box 29"/>
            <p:cNvSpPr txBox="1">
              <a:spLocks noChangeArrowheads="1"/>
            </p:cNvSpPr>
            <p:nvPr/>
          </p:nvSpPr>
          <p:spPr bwMode="auto">
            <a:xfrm>
              <a:off x="3153" y="1294"/>
              <a:ext cx="1092" cy="361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Prime </a:t>
              </a: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Path Coverage</a:t>
              </a:r>
              <a:b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PPC</a:t>
              </a:r>
              <a:endPara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39" name="Line 30"/>
            <p:cNvSpPr>
              <a:spLocks noChangeShapeType="1"/>
            </p:cNvSpPr>
            <p:nvPr/>
          </p:nvSpPr>
          <p:spPr bwMode="auto">
            <a:xfrm>
              <a:off x="3233" y="1455"/>
              <a:ext cx="931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4193123" y="2295536"/>
            <a:ext cx="1731937" cy="653733"/>
            <a:chOff x="3145" y="576"/>
            <a:chExt cx="1099" cy="584"/>
          </a:xfrm>
          <a:noFill/>
        </p:grpSpPr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145" y="576"/>
              <a:ext cx="1099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Complete Path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CPC</a:t>
              </a: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3225" y="899"/>
              <a:ext cx="938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5225351" y="4404495"/>
            <a:ext cx="1845403" cy="653733"/>
            <a:chOff x="3708" y="3359"/>
            <a:chExt cx="1057" cy="584"/>
          </a:xfrm>
          <a:noFill/>
        </p:grpSpPr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3708" y="3359"/>
              <a:ext cx="1057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Complete Round Trip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CRTC</a:t>
              </a:r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>
              <a:off x="3785" y="3682"/>
              <a:ext cx="90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593720" y="3601882"/>
            <a:ext cx="1533371" cy="653733"/>
            <a:chOff x="2360" y="2012"/>
            <a:chExt cx="759" cy="584"/>
          </a:xfrm>
          <a:noFill/>
        </p:grpSpPr>
        <p:sp>
          <p:nvSpPr>
            <p:cNvPr id="32" name="Text Box 44"/>
            <p:cNvSpPr txBox="1">
              <a:spLocks noChangeArrowheads="1"/>
            </p:cNvSpPr>
            <p:nvPr/>
          </p:nvSpPr>
          <p:spPr bwMode="auto">
            <a:xfrm>
              <a:off x="2360" y="2012"/>
              <a:ext cx="759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All-DU-Paths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ADUP</a:t>
              </a:r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2415" y="2335"/>
              <a:ext cx="648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Group 46"/>
          <p:cNvGrpSpPr>
            <a:grpSpLocks/>
          </p:cNvGrpSpPr>
          <p:nvPr/>
        </p:nvGrpSpPr>
        <p:grpSpPr bwMode="auto">
          <a:xfrm>
            <a:off x="595296" y="4404496"/>
            <a:ext cx="1533371" cy="501494"/>
            <a:chOff x="2360" y="2012"/>
            <a:chExt cx="759" cy="448"/>
          </a:xfrm>
          <a:noFill/>
        </p:grpSpPr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2360" y="2012"/>
              <a:ext cx="759" cy="448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All-uses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AUC</a:t>
              </a:r>
            </a:p>
          </p:txBody>
        </p:sp>
        <p:sp>
          <p:nvSpPr>
            <p:cNvPr id="31" name="Line 48"/>
            <p:cNvSpPr>
              <a:spLocks noChangeShapeType="1"/>
            </p:cNvSpPr>
            <p:nvPr/>
          </p:nvSpPr>
          <p:spPr bwMode="auto">
            <a:xfrm>
              <a:off x="2415" y="2308"/>
              <a:ext cx="648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595296" y="5205990"/>
            <a:ext cx="1533371" cy="501494"/>
            <a:chOff x="2360" y="2012"/>
            <a:chExt cx="759" cy="448"/>
          </a:xfrm>
          <a:noFill/>
        </p:grpSpPr>
        <p:sp>
          <p:nvSpPr>
            <p:cNvPr id="28" name="Text Box 50"/>
            <p:cNvSpPr txBox="1">
              <a:spLocks noChangeArrowheads="1"/>
            </p:cNvSpPr>
            <p:nvPr/>
          </p:nvSpPr>
          <p:spPr bwMode="auto">
            <a:xfrm>
              <a:off x="2360" y="2012"/>
              <a:ext cx="759" cy="448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All-defs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ADC</a:t>
              </a:r>
            </a:p>
          </p:txBody>
        </p:sp>
        <p:sp>
          <p:nvSpPr>
            <p:cNvPr id="29" name="Line 51"/>
            <p:cNvSpPr>
              <a:spLocks noChangeShapeType="1"/>
            </p:cNvSpPr>
            <p:nvPr/>
          </p:nvSpPr>
          <p:spPr bwMode="auto">
            <a:xfrm>
              <a:off x="2415" y="2335"/>
              <a:ext cx="648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" name="Line 53"/>
          <p:cNvSpPr>
            <a:spLocks noChangeShapeType="1"/>
          </p:cNvSpPr>
          <p:nvPr/>
        </p:nvSpPr>
        <p:spPr bwMode="auto">
          <a:xfrm>
            <a:off x="6148840" y="4977630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Line 54"/>
          <p:cNvSpPr>
            <a:spLocks noChangeShapeType="1"/>
          </p:cNvSpPr>
          <p:nvPr/>
        </p:nvSpPr>
        <p:spPr bwMode="auto">
          <a:xfrm>
            <a:off x="3586393" y="5276511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55"/>
          <p:cNvSpPr>
            <a:spLocks noChangeShapeType="1"/>
          </p:cNvSpPr>
          <p:nvPr/>
        </p:nvSpPr>
        <p:spPr bwMode="auto">
          <a:xfrm>
            <a:off x="3586393" y="4476137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56"/>
          <p:cNvSpPr>
            <a:spLocks noChangeShapeType="1"/>
          </p:cNvSpPr>
          <p:nvPr/>
        </p:nvSpPr>
        <p:spPr bwMode="auto">
          <a:xfrm>
            <a:off x="1361193" y="4178375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57"/>
          <p:cNvSpPr>
            <a:spLocks noChangeShapeType="1"/>
          </p:cNvSpPr>
          <p:nvPr/>
        </p:nvSpPr>
        <p:spPr bwMode="auto">
          <a:xfrm>
            <a:off x="5058303" y="2868671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58"/>
          <p:cNvSpPr>
            <a:spLocks noChangeShapeType="1"/>
          </p:cNvSpPr>
          <p:nvPr/>
        </p:nvSpPr>
        <p:spPr bwMode="auto">
          <a:xfrm>
            <a:off x="1361193" y="4974272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AutoShape 59"/>
          <p:cNvCxnSpPr>
            <a:cxnSpLocks noChangeShapeType="1"/>
          </p:cNvCxnSpPr>
          <p:nvPr/>
        </p:nvCxnSpPr>
        <p:spPr bwMode="auto">
          <a:xfrm rot="5400000" flipH="1" flipV="1">
            <a:off x="2409968" y="4026790"/>
            <a:ext cx="282090" cy="1618471"/>
          </a:xfrm>
          <a:prstGeom prst="curvedConnector5">
            <a:avLst>
              <a:gd name="adj1" fmla="val -56745"/>
              <a:gd name="adj2" fmla="val 50051"/>
              <a:gd name="adj3" fmla="val 157144"/>
            </a:avLst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5" name="AutoShape 64"/>
          <p:cNvCxnSpPr>
            <a:cxnSpLocks noChangeShapeType="1"/>
          </p:cNvCxnSpPr>
          <p:nvPr/>
        </p:nvCxnSpPr>
        <p:spPr bwMode="auto">
          <a:xfrm rot="16200000" flipV="1">
            <a:off x="3046941" y="2291616"/>
            <a:ext cx="67164" cy="2701128"/>
          </a:xfrm>
          <a:prstGeom prst="curvedConnector5">
            <a:avLst>
              <a:gd name="adj1" fmla="val -106667"/>
              <a:gd name="adj2" fmla="val 46556"/>
              <a:gd name="adj3" fmla="val 706667"/>
            </a:avLst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</p:cxnSp>
      <p:sp>
        <p:nvSpPr>
          <p:cNvPr id="26" name="Line 66"/>
          <p:cNvSpPr>
            <a:spLocks noChangeShapeType="1"/>
          </p:cNvSpPr>
          <p:nvPr/>
        </p:nvSpPr>
        <p:spPr bwMode="auto">
          <a:xfrm flipH="1">
            <a:off x="3988253" y="3680240"/>
            <a:ext cx="638248" cy="21492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68"/>
          <p:cNvSpPr>
            <a:spLocks noChangeShapeType="1"/>
          </p:cNvSpPr>
          <p:nvPr/>
        </p:nvSpPr>
        <p:spPr bwMode="auto">
          <a:xfrm>
            <a:off x="5523200" y="3680240"/>
            <a:ext cx="650855" cy="7164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4219633" y="1428736"/>
            <a:ext cx="1731937" cy="65248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Complete Value Coverage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CVC</a:t>
            </a:r>
          </a:p>
        </p:txBody>
      </p:sp>
      <p:sp>
        <p:nvSpPr>
          <p:cNvPr id="50" name="Line 33"/>
          <p:cNvSpPr>
            <a:spLocks noChangeShapeType="1"/>
          </p:cNvSpPr>
          <p:nvPr/>
        </p:nvSpPr>
        <p:spPr bwMode="auto">
          <a:xfrm>
            <a:off x="4325482" y="1785926"/>
            <a:ext cx="147821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Line 57"/>
          <p:cNvSpPr>
            <a:spLocks noChangeShapeType="1"/>
          </p:cNvSpPr>
          <p:nvPr/>
        </p:nvSpPr>
        <p:spPr bwMode="auto">
          <a:xfrm>
            <a:off x="5022876" y="2081222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88947" y="1643050"/>
            <a:ext cx="2433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(SW) Model checking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43636" y="2416726"/>
            <a:ext cx="1855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Concolic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testing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3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Round Trips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85850"/>
            <a:ext cx="8867775" cy="9350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Round-Trip 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prime path that starts and ends at the same node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099527C-16CC-456C-B028-70B78C1B754A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20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439738" y="2327275"/>
            <a:ext cx="8262937" cy="12065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Round Trip Coverage (SRTC)</a:t>
            </a:r>
            <a:r>
              <a:rPr lang="en-US" sz="240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rgbClr val="00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least one </a:t>
            </a:r>
            <a:r>
              <a:rPr lang="en-US" sz="240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round-trip path for each reachable node in G that begins and ends a round-trip path.</a:t>
            </a:r>
            <a:endParaRPr lang="en-US" sz="2400" dirty="0">
              <a:ln w="50800">
                <a:solidFill>
                  <a:sysClr val="windowText" lastClr="000000"/>
                </a:solidFill>
              </a:ln>
              <a:solidFill>
                <a:schemeClr val="bg1">
                  <a:shade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439738" y="3840163"/>
            <a:ext cx="8262937" cy="8413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Round Trip Coverage (CRTC)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all round-trip paths for each reachable node in G.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138113" y="4987925"/>
            <a:ext cx="8867775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These criteria </a:t>
            </a:r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omit nodes and edges</a:t>
            </a:r>
            <a:r>
              <a:rPr lang="en-US" altLang="ko-KR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that are not in round trips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That is, they do </a:t>
            </a:r>
            <a:r>
              <a:rPr lang="en-US" altLang="ko-KR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not</a:t>
            </a:r>
            <a:r>
              <a:rPr lang="en-US" altLang="ko-KR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subsume edge-pair, edge, or node coverage</a:t>
            </a:r>
            <a:endParaRPr lang="en-US" altLang="ko-KR" i="1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3560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3561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AB9D4A7-B7AD-B0E8-D521-B8D6BE42EA3A}"/>
              </a:ext>
            </a:extLst>
          </p:cNvPr>
          <p:cNvSpPr/>
          <p:nvPr/>
        </p:nvSpPr>
        <p:spPr bwMode="auto">
          <a:xfrm>
            <a:off x="6984460" y="2347609"/>
            <a:ext cx="1770434" cy="453957"/>
          </a:xfrm>
          <a:prstGeom prst="ellipse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9BB00E8-1A99-79FC-F41B-0852B88449C6}"/>
              </a:ext>
            </a:extLst>
          </p:cNvPr>
          <p:cNvSpPr/>
          <p:nvPr/>
        </p:nvSpPr>
        <p:spPr bwMode="auto">
          <a:xfrm>
            <a:off x="7235454" y="3849890"/>
            <a:ext cx="1451346" cy="453957"/>
          </a:xfrm>
          <a:prstGeom prst="ellipse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2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Infeasible Test Requirements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85850"/>
            <a:ext cx="8867775" cy="1203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An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infeasible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requirement </a:t>
            </a:r>
            <a:r>
              <a:rPr lang="en-US" altLang="ko-KR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cannot be satisfied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Unreachable statement (dead code)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that can only be executed if a contradiction occurs (</a:t>
            </a:r>
            <a:r>
              <a:rPr lang="en-US" altLang="ko-KR" sz="18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X &gt; 0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and </a:t>
            </a:r>
            <a:r>
              <a:rPr lang="en-US" altLang="ko-KR" sz="18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X &lt; 0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0A01C9-59A6-4968-8ECE-589314844439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21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741363" y="4930775"/>
            <a:ext cx="7747000" cy="1089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altLang="ko-KR" sz="2400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Practical recommendation – </a:t>
            </a:r>
            <a:r>
              <a:rPr lang="en-US" altLang="ko-KR" sz="24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Best Effort Touring</a:t>
            </a:r>
            <a:endParaRPr lang="en-US" altLang="ko-KR" sz="2400">
              <a:solidFill>
                <a:srgbClr val="FF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ko-KR" sz="18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Satisfy as many test requirements as possible without sidetrips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Allow sidetrips to try to satisfy unsatisfied test requirements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38113" y="2519363"/>
            <a:ext cx="8867775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Most test </a:t>
            </a:r>
            <a:r>
              <a:rPr lang="en-US" altLang="ko-KR" sz="22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criteria</a:t>
            </a:r>
            <a:r>
              <a:rPr lang="en-US" altLang="ko-KR" sz="22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have some infeasible test requirements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It is usually </a:t>
            </a:r>
            <a:r>
              <a:rPr lang="en-US" altLang="ko-KR" sz="22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undecidable</a:t>
            </a:r>
            <a:r>
              <a:rPr lang="en-US" altLang="ko-KR" sz="22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whether all test requirements are feasible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When sidetrips are not allowed, many structural criteria have </a:t>
            </a:r>
            <a:r>
              <a:rPr lang="en-US" altLang="ko-KR" sz="22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more infeasible test requirements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However, always allowing </a:t>
            </a:r>
            <a:r>
              <a:rPr lang="en-US" altLang="ko-KR" sz="22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 weakens </a:t>
            </a: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test criteria</a:t>
            </a:r>
          </a:p>
        </p:txBody>
      </p:sp>
      <p:sp>
        <p:nvSpPr>
          <p:cNvPr id="27655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7656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7853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 autoUpdateAnimBg="0"/>
      <p:bldP spid="17613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Touring, </a:t>
            </a:r>
            <a:r>
              <a:rPr lang="en-US" altLang="ko-KR" dirty="0" err="1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and Detours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85850"/>
            <a:ext cx="8867775" cy="48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paths do not have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internal loops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… test paths </a:t>
            </a:r>
            <a:r>
              <a:rPr lang="en-US" altLang="ko-KR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might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31A6F5-79B9-4DF8-AD0F-F6D3FACB4D87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22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138113" y="2105343"/>
            <a:ext cx="8867775" cy="403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</a:t>
            </a: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test path </a:t>
            </a:r>
            <a:r>
              <a:rPr lang="en-US" altLang="ko-KR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tours </a:t>
            </a:r>
            <a:r>
              <a:rPr lang="en-US" altLang="ko-KR" sz="24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i="1" dirty="0">
                <a:solidFill>
                  <a:srgbClr val="FFC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if </a:t>
            </a:r>
            <a:r>
              <a:rPr lang="en-US" altLang="ko-KR" sz="2400" i="1" dirty="0">
                <a:solidFill>
                  <a:srgbClr val="FFC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a </a:t>
            </a:r>
            <a:r>
              <a:rPr lang="en-US" altLang="ko-KR" sz="24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</a:t>
            </a:r>
            <a:r>
              <a:rPr lang="en-US" altLang="ko-KR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endParaRPr lang="en-US" altLang="ko-KR" sz="2400" dirty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 With </a:t>
            </a:r>
            <a:r>
              <a:rPr lang="en-US" altLang="ko-KR" sz="2400" u="sng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test path </a:t>
            </a:r>
            <a:r>
              <a:rPr lang="en-US" altLang="ko-KR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tours </a:t>
            </a:r>
            <a:r>
              <a:rPr lang="en-US" altLang="ko-KR" sz="24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i="1" dirty="0">
                <a:solidFill>
                  <a:srgbClr val="FFC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with </a:t>
            </a:r>
            <a:r>
              <a:rPr lang="en-US" altLang="ko-KR" sz="2400" i="1" u="sng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iff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every </a:t>
            </a:r>
            <a:r>
              <a:rPr lang="en-US" altLang="ko-KR" sz="24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in </a:t>
            </a:r>
            <a:r>
              <a:rPr lang="en-US" altLang="ko-KR" sz="2400" i="1" dirty="0">
                <a:solidFill>
                  <a:srgbClr val="FFC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also in </a:t>
            </a:r>
            <a:r>
              <a:rPr lang="en-US" altLang="ko-KR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in </a:t>
            </a:r>
            <a:r>
              <a:rPr lang="en-US" altLang="ko-KR" sz="24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same order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tour can include a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as long as it comes back to the same node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endParaRPr lang="en-US" altLang="ko-KR" dirty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 With Detours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test path </a:t>
            </a:r>
            <a:r>
              <a:rPr lang="en-US" altLang="ko-KR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tours </a:t>
            </a:r>
            <a:r>
              <a:rPr lang="en-US" altLang="ko-KR" sz="24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i="1" dirty="0">
                <a:solidFill>
                  <a:srgbClr val="FFC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 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with </a:t>
            </a:r>
            <a:r>
              <a:rPr lang="en-US" altLang="ko-KR" sz="24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detours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iff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every </a:t>
            </a:r>
            <a:r>
              <a:rPr lang="en-US" altLang="ko-KR" sz="24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node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in </a:t>
            </a:r>
            <a:r>
              <a:rPr lang="en-US" altLang="ko-KR" sz="2400" i="1" dirty="0">
                <a:solidFill>
                  <a:srgbClr val="FFC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also in </a:t>
            </a:r>
            <a:r>
              <a:rPr lang="en-US" altLang="ko-KR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 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 </a:t>
            </a:r>
            <a:r>
              <a:rPr lang="en-US" altLang="ko-KR" sz="24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same order</a:t>
            </a:r>
          </a:p>
        </p:txBody>
      </p:sp>
      <p:sp>
        <p:nvSpPr>
          <p:cNvPr id="25606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5607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and Detours Example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4A12B1E-D0C1-498C-A1C1-20107ED3E8F1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23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881188" y="1066800"/>
            <a:ext cx="5381625" cy="1381125"/>
            <a:chOff x="842" y="988"/>
            <a:chExt cx="3390" cy="870"/>
          </a:xfrm>
          <a:noFill/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050" y="989"/>
              <a:ext cx="350" cy="296"/>
              <a:chOff x="4288" y="1746"/>
              <a:chExt cx="350" cy="296"/>
            </a:xfrm>
            <a:grpFill/>
          </p:grpSpPr>
          <p:sp>
            <p:nvSpPr>
              <p:cNvPr id="26759" name="Oval 6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6760" name="Text Box 7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2457" y="988"/>
              <a:ext cx="350" cy="296"/>
              <a:chOff x="4738" y="2684"/>
              <a:chExt cx="350" cy="296"/>
            </a:xfrm>
            <a:grpFill/>
          </p:grpSpPr>
          <p:sp>
            <p:nvSpPr>
              <p:cNvPr id="26757" name="Oval 1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6758" name="Text Box 1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53" y="989"/>
              <a:ext cx="350" cy="296"/>
              <a:chOff x="3838" y="2684"/>
              <a:chExt cx="350" cy="296"/>
            </a:xfrm>
            <a:grpFill/>
          </p:grpSpPr>
          <p:sp>
            <p:nvSpPr>
              <p:cNvPr id="26755" name="Oval 1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6756" name="Text Box 1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3882" y="988"/>
              <a:ext cx="350" cy="296"/>
              <a:chOff x="4288" y="3622"/>
              <a:chExt cx="350" cy="296"/>
            </a:xfrm>
            <a:grpFill/>
          </p:grpSpPr>
          <p:sp>
            <p:nvSpPr>
              <p:cNvPr id="26753" name="Oval 1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6754" name="Text Box 1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5</a:t>
                </a:r>
              </a:p>
            </p:txBody>
          </p:sp>
        </p:grpSp>
        <p:sp>
          <p:nvSpPr>
            <p:cNvPr id="26739" name="Line 18"/>
            <p:cNvSpPr>
              <a:spLocks noChangeShapeType="1"/>
            </p:cNvSpPr>
            <p:nvPr/>
          </p:nvSpPr>
          <p:spPr bwMode="auto">
            <a:xfrm flipV="1">
              <a:off x="2809" y="1286"/>
              <a:ext cx="448" cy="38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40" name="Line 19"/>
            <p:cNvSpPr>
              <a:spLocks noChangeShapeType="1"/>
            </p:cNvSpPr>
            <p:nvPr/>
          </p:nvSpPr>
          <p:spPr bwMode="auto">
            <a:xfrm>
              <a:off x="842" y="1137"/>
              <a:ext cx="20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457" y="1562"/>
              <a:ext cx="350" cy="296"/>
              <a:chOff x="4288" y="1746"/>
              <a:chExt cx="350" cy="296"/>
            </a:xfrm>
            <a:grpFill/>
          </p:grpSpPr>
          <p:sp>
            <p:nvSpPr>
              <p:cNvPr id="26751" name="Oval 2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6752" name="Text Box 22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3171" y="989"/>
              <a:ext cx="350" cy="296"/>
              <a:chOff x="3838" y="2684"/>
              <a:chExt cx="350" cy="296"/>
            </a:xfrm>
            <a:grpFill/>
          </p:grpSpPr>
          <p:sp>
            <p:nvSpPr>
              <p:cNvPr id="26749" name="Oval 28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6750" name="Text Box 29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sp>
          <p:nvSpPr>
            <p:cNvPr id="26743" name="Line 34"/>
            <p:cNvSpPr>
              <a:spLocks noChangeShapeType="1"/>
            </p:cNvSpPr>
            <p:nvPr/>
          </p:nvSpPr>
          <p:spPr bwMode="auto">
            <a:xfrm flipH="1">
              <a:off x="2563" y="1283"/>
              <a:ext cx="2" cy="28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44" name="Line 37"/>
            <p:cNvSpPr>
              <a:spLocks noChangeShapeType="1"/>
            </p:cNvSpPr>
            <p:nvPr/>
          </p:nvSpPr>
          <p:spPr bwMode="auto">
            <a:xfrm>
              <a:off x="1400" y="1137"/>
              <a:ext cx="3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45" name="Line 38"/>
            <p:cNvSpPr>
              <a:spLocks noChangeShapeType="1"/>
            </p:cNvSpPr>
            <p:nvPr/>
          </p:nvSpPr>
          <p:spPr bwMode="auto">
            <a:xfrm>
              <a:off x="3532" y="1136"/>
              <a:ext cx="3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46" name="Line 39"/>
            <p:cNvSpPr>
              <a:spLocks noChangeShapeType="1"/>
            </p:cNvSpPr>
            <p:nvPr/>
          </p:nvSpPr>
          <p:spPr bwMode="auto">
            <a:xfrm>
              <a:off x="2814" y="1136"/>
              <a:ext cx="3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47" name="Line 40"/>
            <p:cNvSpPr>
              <a:spLocks noChangeShapeType="1"/>
            </p:cNvSpPr>
            <p:nvPr/>
          </p:nvSpPr>
          <p:spPr bwMode="auto">
            <a:xfrm>
              <a:off x="2111" y="1136"/>
              <a:ext cx="3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48" name="Line 41"/>
            <p:cNvSpPr>
              <a:spLocks noChangeShapeType="1"/>
            </p:cNvSpPr>
            <p:nvPr/>
          </p:nvSpPr>
          <p:spPr bwMode="auto">
            <a:xfrm flipH="1">
              <a:off x="2704" y="1282"/>
              <a:ext cx="2" cy="28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117"/>
          <p:cNvGrpSpPr>
            <a:grpSpLocks/>
          </p:cNvGrpSpPr>
          <p:nvPr/>
        </p:nvGrpSpPr>
        <p:grpSpPr bwMode="auto">
          <a:xfrm>
            <a:off x="1565275" y="2808288"/>
            <a:ext cx="5697538" cy="1381125"/>
            <a:chOff x="986" y="1769"/>
            <a:chExt cx="3589" cy="870"/>
          </a:xfrm>
          <a:noFill/>
        </p:grpSpPr>
        <p:grpSp>
          <p:nvGrpSpPr>
            <p:cNvPr id="10" name="Group 61"/>
            <p:cNvGrpSpPr>
              <a:grpSpLocks/>
            </p:cNvGrpSpPr>
            <p:nvPr/>
          </p:nvGrpSpPr>
          <p:grpSpPr bwMode="auto">
            <a:xfrm>
              <a:off x="1185" y="1769"/>
              <a:ext cx="3390" cy="870"/>
              <a:chOff x="842" y="988"/>
              <a:chExt cx="3390" cy="870"/>
            </a:xfrm>
            <a:grpFill/>
          </p:grpSpPr>
          <p:grpSp>
            <p:nvGrpSpPr>
              <p:cNvPr id="11" name="Group 62"/>
              <p:cNvGrpSpPr>
                <a:grpSpLocks/>
              </p:cNvGrpSpPr>
              <p:nvPr/>
            </p:nvGrpSpPr>
            <p:grpSpPr bwMode="auto">
              <a:xfrm>
                <a:off x="1050" y="989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6733" name="Oval 63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34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12" name="Group 65"/>
              <p:cNvGrpSpPr>
                <a:grpSpLocks/>
              </p:cNvGrpSpPr>
              <p:nvPr/>
            </p:nvGrpSpPr>
            <p:grpSpPr bwMode="auto">
              <a:xfrm>
                <a:off x="2457" y="988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6731" name="Oval 6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32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>
                <a:off x="1753" y="989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6729" name="Oval 6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3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71"/>
              <p:cNvGrpSpPr>
                <a:grpSpLocks/>
              </p:cNvGrpSpPr>
              <p:nvPr/>
            </p:nvGrpSpPr>
            <p:grpSpPr bwMode="auto">
              <a:xfrm>
                <a:off x="3882" y="988"/>
                <a:ext cx="350" cy="296"/>
                <a:chOff x="4288" y="3622"/>
                <a:chExt cx="350" cy="296"/>
              </a:xfrm>
              <a:grpFill/>
            </p:grpSpPr>
            <p:sp>
              <p:nvSpPr>
                <p:cNvPr id="26727" name="Oval 72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2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5</a:t>
                  </a:r>
                </a:p>
              </p:txBody>
            </p:sp>
          </p:grpSp>
          <p:sp>
            <p:nvSpPr>
              <p:cNvPr id="26713" name="Line 74"/>
              <p:cNvSpPr>
                <a:spLocks noChangeShapeType="1"/>
              </p:cNvSpPr>
              <p:nvPr/>
            </p:nvSpPr>
            <p:spPr bwMode="auto">
              <a:xfrm flipV="1">
                <a:off x="2809" y="1286"/>
                <a:ext cx="448" cy="38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4" name="Line 75"/>
              <p:cNvSpPr>
                <a:spLocks noChangeShapeType="1"/>
              </p:cNvSpPr>
              <p:nvPr/>
            </p:nvSpPr>
            <p:spPr bwMode="auto">
              <a:xfrm>
                <a:off x="842" y="1137"/>
                <a:ext cx="20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5" name="Group 76"/>
              <p:cNvGrpSpPr>
                <a:grpSpLocks/>
              </p:cNvGrpSpPr>
              <p:nvPr/>
            </p:nvGrpSpPr>
            <p:grpSpPr bwMode="auto">
              <a:xfrm>
                <a:off x="2457" y="1562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6725" name="Oval 77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2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16" name="Group 79"/>
              <p:cNvGrpSpPr>
                <a:grpSpLocks/>
              </p:cNvGrpSpPr>
              <p:nvPr/>
            </p:nvGrpSpPr>
            <p:grpSpPr bwMode="auto">
              <a:xfrm>
                <a:off x="3171" y="989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6723" name="Oval 8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24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  <p:sp>
            <p:nvSpPr>
              <p:cNvPr id="26717" name="Line 82"/>
              <p:cNvSpPr>
                <a:spLocks noChangeShapeType="1"/>
              </p:cNvSpPr>
              <p:nvPr/>
            </p:nvSpPr>
            <p:spPr bwMode="auto">
              <a:xfrm flipH="1">
                <a:off x="2563" y="1283"/>
                <a:ext cx="2" cy="28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8" name="Line 83"/>
              <p:cNvSpPr>
                <a:spLocks noChangeShapeType="1"/>
              </p:cNvSpPr>
              <p:nvPr/>
            </p:nvSpPr>
            <p:spPr bwMode="auto">
              <a:xfrm>
                <a:off x="1400" y="1137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9" name="Line 84"/>
              <p:cNvSpPr>
                <a:spLocks noChangeShapeType="1"/>
              </p:cNvSpPr>
              <p:nvPr/>
            </p:nvSpPr>
            <p:spPr bwMode="auto">
              <a:xfrm>
                <a:off x="3532" y="1136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0" name="Line 85"/>
              <p:cNvSpPr>
                <a:spLocks noChangeShapeType="1"/>
              </p:cNvSpPr>
              <p:nvPr/>
            </p:nvSpPr>
            <p:spPr bwMode="auto">
              <a:xfrm>
                <a:off x="2814" y="1136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1" name="Line 86"/>
              <p:cNvSpPr>
                <a:spLocks noChangeShapeType="1"/>
              </p:cNvSpPr>
              <p:nvPr/>
            </p:nvSpPr>
            <p:spPr bwMode="auto">
              <a:xfrm>
                <a:off x="2111" y="1136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2" name="Line 87"/>
              <p:cNvSpPr>
                <a:spLocks noChangeShapeType="1"/>
              </p:cNvSpPr>
              <p:nvPr/>
            </p:nvSpPr>
            <p:spPr bwMode="auto">
              <a:xfrm flipH="1">
                <a:off x="2704" y="1282"/>
                <a:ext cx="2" cy="28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708" name="Text Box 115"/>
            <p:cNvSpPr txBox="1">
              <a:spLocks noChangeArrowheads="1"/>
            </p:cNvSpPr>
            <p:nvPr/>
          </p:nvSpPr>
          <p:spPr bwMode="auto">
            <a:xfrm>
              <a:off x="986" y="2189"/>
              <a:ext cx="1159" cy="44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Touring with a </a:t>
              </a:r>
              <a:r>
                <a:rPr lang="en-US" altLang="ko-KR" u="sng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sidetrip</a:t>
              </a:r>
            </a:p>
          </p:txBody>
        </p:sp>
      </p:grpSp>
      <p:grpSp>
        <p:nvGrpSpPr>
          <p:cNvPr id="17" name="Group 118"/>
          <p:cNvGrpSpPr>
            <a:grpSpLocks/>
          </p:cNvGrpSpPr>
          <p:nvPr/>
        </p:nvGrpSpPr>
        <p:grpSpPr bwMode="auto">
          <a:xfrm>
            <a:off x="1604963" y="4551363"/>
            <a:ext cx="5657850" cy="1503362"/>
            <a:chOff x="1011" y="2867"/>
            <a:chExt cx="3564" cy="947"/>
          </a:xfrm>
          <a:noFill/>
        </p:grpSpPr>
        <p:grpSp>
          <p:nvGrpSpPr>
            <p:cNvPr id="18" name="Group 88"/>
            <p:cNvGrpSpPr>
              <a:grpSpLocks/>
            </p:cNvGrpSpPr>
            <p:nvPr/>
          </p:nvGrpSpPr>
          <p:grpSpPr bwMode="auto">
            <a:xfrm>
              <a:off x="1185" y="2867"/>
              <a:ext cx="3390" cy="870"/>
              <a:chOff x="842" y="988"/>
              <a:chExt cx="3390" cy="870"/>
            </a:xfrm>
            <a:grpFill/>
          </p:grpSpPr>
          <p:grpSp>
            <p:nvGrpSpPr>
              <p:cNvPr id="19" name="Group 89"/>
              <p:cNvGrpSpPr>
                <a:grpSpLocks/>
              </p:cNvGrpSpPr>
              <p:nvPr/>
            </p:nvGrpSpPr>
            <p:grpSpPr bwMode="auto">
              <a:xfrm>
                <a:off x="1050" y="989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6705" name="Oval 90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06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20" name="Group 92"/>
              <p:cNvGrpSpPr>
                <a:grpSpLocks/>
              </p:cNvGrpSpPr>
              <p:nvPr/>
            </p:nvGrpSpPr>
            <p:grpSpPr bwMode="auto">
              <a:xfrm>
                <a:off x="2457" y="988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6703" name="Oval 93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04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21" name="Group 95"/>
              <p:cNvGrpSpPr>
                <a:grpSpLocks/>
              </p:cNvGrpSpPr>
              <p:nvPr/>
            </p:nvGrpSpPr>
            <p:grpSpPr bwMode="auto">
              <a:xfrm>
                <a:off x="1753" y="989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6701" name="Oval 96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02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22" name="Group 98"/>
              <p:cNvGrpSpPr>
                <a:grpSpLocks/>
              </p:cNvGrpSpPr>
              <p:nvPr/>
            </p:nvGrpSpPr>
            <p:grpSpPr bwMode="auto">
              <a:xfrm>
                <a:off x="3882" y="988"/>
                <a:ext cx="350" cy="296"/>
                <a:chOff x="4288" y="3622"/>
                <a:chExt cx="350" cy="296"/>
              </a:xfrm>
              <a:grpFill/>
            </p:grpSpPr>
            <p:sp>
              <p:nvSpPr>
                <p:cNvPr id="26699" name="Oval 99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00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5</a:t>
                  </a:r>
                </a:p>
              </p:txBody>
            </p:sp>
          </p:grpSp>
          <p:sp>
            <p:nvSpPr>
              <p:cNvPr id="26685" name="Line 101"/>
              <p:cNvSpPr>
                <a:spLocks noChangeShapeType="1"/>
              </p:cNvSpPr>
              <p:nvPr/>
            </p:nvSpPr>
            <p:spPr bwMode="auto">
              <a:xfrm flipV="1">
                <a:off x="2809" y="1286"/>
                <a:ext cx="448" cy="38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6" name="Line 102"/>
              <p:cNvSpPr>
                <a:spLocks noChangeShapeType="1"/>
              </p:cNvSpPr>
              <p:nvPr/>
            </p:nvSpPr>
            <p:spPr bwMode="auto">
              <a:xfrm>
                <a:off x="842" y="1137"/>
                <a:ext cx="20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3" name="Group 103"/>
              <p:cNvGrpSpPr>
                <a:grpSpLocks/>
              </p:cNvGrpSpPr>
              <p:nvPr/>
            </p:nvGrpSpPr>
            <p:grpSpPr bwMode="auto">
              <a:xfrm>
                <a:off x="2457" y="1562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6697" name="Oval 10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698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24" name="Group 106"/>
              <p:cNvGrpSpPr>
                <a:grpSpLocks/>
              </p:cNvGrpSpPr>
              <p:nvPr/>
            </p:nvGrpSpPr>
            <p:grpSpPr bwMode="auto">
              <a:xfrm>
                <a:off x="3171" y="989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6695" name="Oval 107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696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  <p:sp>
            <p:nvSpPr>
              <p:cNvPr id="26689" name="Line 109"/>
              <p:cNvSpPr>
                <a:spLocks noChangeShapeType="1"/>
              </p:cNvSpPr>
              <p:nvPr/>
            </p:nvSpPr>
            <p:spPr bwMode="auto">
              <a:xfrm flipH="1">
                <a:off x="2563" y="1283"/>
                <a:ext cx="2" cy="28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0" name="Line 110"/>
              <p:cNvSpPr>
                <a:spLocks noChangeShapeType="1"/>
              </p:cNvSpPr>
              <p:nvPr/>
            </p:nvSpPr>
            <p:spPr bwMode="auto">
              <a:xfrm>
                <a:off x="1400" y="1137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1" name="Line 111"/>
              <p:cNvSpPr>
                <a:spLocks noChangeShapeType="1"/>
              </p:cNvSpPr>
              <p:nvPr/>
            </p:nvSpPr>
            <p:spPr bwMode="auto">
              <a:xfrm>
                <a:off x="3532" y="1136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2" name="Line 112"/>
              <p:cNvSpPr>
                <a:spLocks noChangeShapeType="1"/>
              </p:cNvSpPr>
              <p:nvPr/>
            </p:nvSpPr>
            <p:spPr bwMode="auto">
              <a:xfrm>
                <a:off x="2814" y="1136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3" name="Line 113"/>
              <p:cNvSpPr>
                <a:spLocks noChangeShapeType="1"/>
              </p:cNvSpPr>
              <p:nvPr/>
            </p:nvSpPr>
            <p:spPr bwMode="auto">
              <a:xfrm>
                <a:off x="2111" y="1136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4" name="Line 114"/>
              <p:cNvSpPr>
                <a:spLocks noChangeShapeType="1"/>
              </p:cNvSpPr>
              <p:nvPr/>
            </p:nvSpPr>
            <p:spPr bwMode="auto">
              <a:xfrm flipH="1">
                <a:off x="2704" y="1282"/>
                <a:ext cx="2" cy="28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680" name="Text Box 116"/>
            <p:cNvSpPr txBox="1">
              <a:spLocks noChangeArrowheads="1"/>
            </p:cNvSpPr>
            <p:nvPr/>
          </p:nvSpPr>
          <p:spPr bwMode="auto">
            <a:xfrm>
              <a:off x="1011" y="3372"/>
              <a:ext cx="1159" cy="44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Touring with a </a:t>
              </a:r>
              <a:r>
                <a:rPr lang="en-US" altLang="ko-KR" u="sng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detour</a:t>
              </a:r>
            </a:p>
          </p:txBody>
        </p:sp>
      </p:grpSp>
      <p:grpSp>
        <p:nvGrpSpPr>
          <p:cNvPr id="25" name="Group 121"/>
          <p:cNvGrpSpPr>
            <a:grpSpLocks/>
          </p:cNvGrpSpPr>
          <p:nvPr/>
        </p:nvGrpSpPr>
        <p:grpSpPr bwMode="auto">
          <a:xfrm>
            <a:off x="2805113" y="2555875"/>
            <a:ext cx="477837" cy="396875"/>
            <a:chOff x="1767" y="1612"/>
            <a:chExt cx="301" cy="250"/>
          </a:xfrm>
          <a:noFill/>
        </p:grpSpPr>
        <p:sp>
          <p:nvSpPr>
            <p:cNvPr id="26677" name="Line 11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78" name="Text Box 12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26" name="Group 122"/>
          <p:cNvGrpSpPr>
            <a:grpSpLocks/>
          </p:cNvGrpSpPr>
          <p:nvPr/>
        </p:nvGrpSpPr>
        <p:grpSpPr bwMode="auto">
          <a:xfrm>
            <a:off x="3910013" y="2555875"/>
            <a:ext cx="477837" cy="396875"/>
            <a:chOff x="1767" y="1612"/>
            <a:chExt cx="301" cy="250"/>
          </a:xfrm>
          <a:noFill/>
        </p:grpSpPr>
        <p:sp>
          <p:nvSpPr>
            <p:cNvPr id="26675" name="Line 12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76" name="Text Box 12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27" name="Group 125"/>
          <p:cNvGrpSpPr>
            <a:grpSpLocks/>
          </p:cNvGrpSpPr>
          <p:nvPr/>
        </p:nvGrpSpPr>
        <p:grpSpPr bwMode="auto">
          <a:xfrm>
            <a:off x="5029200" y="2555875"/>
            <a:ext cx="477838" cy="396875"/>
            <a:chOff x="1767" y="1612"/>
            <a:chExt cx="301" cy="250"/>
          </a:xfrm>
          <a:noFill/>
        </p:grpSpPr>
        <p:sp>
          <p:nvSpPr>
            <p:cNvPr id="26673" name="Line 12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74" name="Text Box 12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</a:t>
              </a:r>
            </a:p>
          </p:txBody>
        </p:sp>
      </p:grpSp>
      <p:grpSp>
        <p:nvGrpSpPr>
          <p:cNvPr id="28" name="Group 128"/>
          <p:cNvGrpSpPr>
            <a:grpSpLocks/>
          </p:cNvGrpSpPr>
          <p:nvPr/>
        </p:nvGrpSpPr>
        <p:grpSpPr bwMode="auto">
          <a:xfrm>
            <a:off x="6157913" y="2555875"/>
            <a:ext cx="477837" cy="396875"/>
            <a:chOff x="1767" y="1612"/>
            <a:chExt cx="301" cy="250"/>
          </a:xfrm>
          <a:noFill/>
        </p:grpSpPr>
        <p:sp>
          <p:nvSpPr>
            <p:cNvPr id="26671" name="Line 12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72" name="Text Box 13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f</a:t>
              </a:r>
            </a:p>
          </p:txBody>
        </p:sp>
      </p:grpSp>
      <p:grpSp>
        <p:nvGrpSpPr>
          <p:cNvPr id="29" name="Group 136"/>
          <p:cNvGrpSpPr>
            <a:grpSpLocks/>
          </p:cNvGrpSpPr>
          <p:nvPr/>
        </p:nvGrpSpPr>
        <p:grpSpPr bwMode="auto">
          <a:xfrm>
            <a:off x="4157663" y="3225800"/>
            <a:ext cx="355600" cy="477838"/>
            <a:chOff x="4922" y="2173"/>
            <a:chExt cx="224" cy="301"/>
          </a:xfrm>
          <a:noFill/>
        </p:grpSpPr>
        <p:sp>
          <p:nvSpPr>
            <p:cNvPr id="26669" name="Line 132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70" name="Text Box 133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</a:t>
              </a:r>
            </a:p>
          </p:txBody>
        </p:sp>
      </p:grpSp>
      <p:grpSp>
        <p:nvGrpSpPr>
          <p:cNvPr id="30" name="Group 137"/>
          <p:cNvGrpSpPr>
            <a:grpSpLocks/>
          </p:cNvGrpSpPr>
          <p:nvPr/>
        </p:nvGrpSpPr>
        <p:grpSpPr bwMode="auto">
          <a:xfrm>
            <a:off x="4805363" y="3227388"/>
            <a:ext cx="355600" cy="477837"/>
            <a:chOff x="5204" y="2698"/>
            <a:chExt cx="224" cy="301"/>
          </a:xfrm>
          <a:noFill/>
        </p:grpSpPr>
        <p:sp>
          <p:nvSpPr>
            <p:cNvPr id="26667" name="Line 134"/>
            <p:cNvSpPr>
              <a:spLocks noChangeShapeType="1"/>
            </p:cNvSpPr>
            <p:nvPr/>
          </p:nvSpPr>
          <p:spPr bwMode="auto">
            <a:xfrm rot="5286189">
              <a:off x="5251" y="2846"/>
              <a:ext cx="301" cy="6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8" name="Text Box 135"/>
            <p:cNvSpPr txBox="1">
              <a:spLocks noChangeArrowheads="1"/>
            </p:cNvSpPr>
            <p:nvPr/>
          </p:nvSpPr>
          <p:spPr bwMode="auto">
            <a:xfrm>
              <a:off x="5204" y="272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d</a:t>
              </a:r>
            </a:p>
          </p:txBody>
        </p:sp>
      </p:grpSp>
      <p:grpSp>
        <p:nvGrpSpPr>
          <p:cNvPr id="31" name="Group 138"/>
          <p:cNvGrpSpPr>
            <a:grpSpLocks/>
          </p:cNvGrpSpPr>
          <p:nvPr/>
        </p:nvGrpSpPr>
        <p:grpSpPr bwMode="auto">
          <a:xfrm>
            <a:off x="2782888" y="4305300"/>
            <a:ext cx="477837" cy="396875"/>
            <a:chOff x="1767" y="1612"/>
            <a:chExt cx="301" cy="250"/>
          </a:xfrm>
          <a:noFill/>
        </p:grpSpPr>
        <p:sp>
          <p:nvSpPr>
            <p:cNvPr id="26665" name="Line 13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6" name="Text Box 14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26679" name="Group 141"/>
          <p:cNvGrpSpPr>
            <a:grpSpLocks/>
          </p:cNvGrpSpPr>
          <p:nvPr/>
        </p:nvGrpSpPr>
        <p:grpSpPr bwMode="auto">
          <a:xfrm>
            <a:off x="3887788" y="4305300"/>
            <a:ext cx="477837" cy="396875"/>
            <a:chOff x="1767" y="1612"/>
            <a:chExt cx="301" cy="250"/>
          </a:xfrm>
          <a:noFill/>
        </p:grpSpPr>
        <p:sp>
          <p:nvSpPr>
            <p:cNvPr id="26663" name="Line 142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4" name="Text Box 143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26681" name="Group 147"/>
          <p:cNvGrpSpPr>
            <a:grpSpLocks/>
          </p:cNvGrpSpPr>
          <p:nvPr/>
        </p:nvGrpSpPr>
        <p:grpSpPr bwMode="auto">
          <a:xfrm>
            <a:off x="6135688" y="4305300"/>
            <a:ext cx="477837" cy="396875"/>
            <a:chOff x="1767" y="1612"/>
            <a:chExt cx="301" cy="250"/>
          </a:xfrm>
          <a:noFill/>
        </p:grpSpPr>
        <p:sp>
          <p:nvSpPr>
            <p:cNvPr id="26661" name="Line 148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2" name="Text Box 149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</a:t>
              </a:r>
            </a:p>
          </p:txBody>
        </p:sp>
      </p:grpSp>
      <p:grpSp>
        <p:nvGrpSpPr>
          <p:cNvPr id="26682" name="Group 150"/>
          <p:cNvGrpSpPr>
            <a:grpSpLocks/>
          </p:cNvGrpSpPr>
          <p:nvPr/>
        </p:nvGrpSpPr>
        <p:grpSpPr bwMode="auto">
          <a:xfrm>
            <a:off x="4167188" y="4973638"/>
            <a:ext cx="355600" cy="477837"/>
            <a:chOff x="4922" y="2173"/>
            <a:chExt cx="224" cy="301"/>
          </a:xfrm>
          <a:noFill/>
        </p:grpSpPr>
        <p:sp>
          <p:nvSpPr>
            <p:cNvPr id="26659" name="Line 151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0" name="Text Box 152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</a:t>
              </a:r>
            </a:p>
          </p:txBody>
        </p:sp>
      </p:grpSp>
      <p:grpSp>
        <p:nvGrpSpPr>
          <p:cNvPr id="26683" name="Group 156"/>
          <p:cNvGrpSpPr>
            <a:grpSpLocks/>
          </p:cNvGrpSpPr>
          <p:nvPr/>
        </p:nvGrpSpPr>
        <p:grpSpPr bwMode="auto">
          <a:xfrm>
            <a:off x="5232400" y="5262563"/>
            <a:ext cx="473075" cy="450850"/>
            <a:chOff x="3296" y="3315"/>
            <a:chExt cx="298" cy="284"/>
          </a:xfrm>
          <a:noFill/>
        </p:grpSpPr>
        <p:sp>
          <p:nvSpPr>
            <p:cNvPr id="26657" name="Line 154"/>
            <p:cNvSpPr>
              <a:spLocks noChangeShapeType="1"/>
            </p:cNvSpPr>
            <p:nvPr/>
          </p:nvSpPr>
          <p:spPr bwMode="auto">
            <a:xfrm rot="5286189">
              <a:off x="3309" y="3302"/>
              <a:ext cx="228" cy="253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58" name="Text Box 155"/>
            <p:cNvSpPr txBox="1">
              <a:spLocks noChangeArrowheads="1"/>
            </p:cNvSpPr>
            <p:nvPr/>
          </p:nvSpPr>
          <p:spPr bwMode="auto">
            <a:xfrm>
              <a:off x="3370" y="3349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d</a:t>
              </a:r>
            </a:p>
          </p:txBody>
        </p:sp>
      </p:grpSp>
      <p:grpSp>
        <p:nvGrpSpPr>
          <p:cNvPr id="26684" name="Group 169"/>
          <p:cNvGrpSpPr>
            <a:grpSpLocks/>
          </p:cNvGrpSpPr>
          <p:nvPr/>
        </p:nvGrpSpPr>
        <p:grpSpPr bwMode="auto">
          <a:xfrm>
            <a:off x="2786063" y="835025"/>
            <a:ext cx="477837" cy="396875"/>
            <a:chOff x="1767" y="1612"/>
            <a:chExt cx="301" cy="250"/>
          </a:xfrm>
          <a:noFill/>
        </p:grpSpPr>
        <p:sp>
          <p:nvSpPr>
            <p:cNvPr id="26655" name="Line 170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56" name="Text Box 171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26687" name="Group 172"/>
          <p:cNvGrpSpPr>
            <a:grpSpLocks/>
          </p:cNvGrpSpPr>
          <p:nvPr/>
        </p:nvGrpSpPr>
        <p:grpSpPr bwMode="auto">
          <a:xfrm>
            <a:off x="3890963" y="835025"/>
            <a:ext cx="477837" cy="396875"/>
            <a:chOff x="1767" y="1612"/>
            <a:chExt cx="301" cy="250"/>
          </a:xfrm>
          <a:noFill/>
        </p:grpSpPr>
        <p:sp>
          <p:nvSpPr>
            <p:cNvPr id="26653" name="Line 17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54" name="Text Box 17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26688" name="Group 175"/>
          <p:cNvGrpSpPr>
            <a:grpSpLocks/>
          </p:cNvGrpSpPr>
          <p:nvPr/>
        </p:nvGrpSpPr>
        <p:grpSpPr bwMode="auto">
          <a:xfrm>
            <a:off x="5010150" y="835025"/>
            <a:ext cx="477838" cy="396875"/>
            <a:chOff x="1767" y="1612"/>
            <a:chExt cx="301" cy="250"/>
          </a:xfrm>
          <a:noFill/>
        </p:grpSpPr>
        <p:sp>
          <p:nvSpPr>
            <p:cNvPr id="26651" name="Line 17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52" name="Text Box 17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</a:t>
              </a:r>
            </a:p>
          </p:txBody>
        </p:sp>
      </p:grpSp>
      <p:grpSp>
        <p:nvGrpSpPr>
          <p:cNvPr id="26707" name="Group 178"/>
          <p:cNvGrpSpPr>
            <a:grpSpLocks/>
          </p:cNvGrpSpPr>
          <p:nvPr/>
        </p:nvGrpSpPr>
        <p:grpSpPr bwMode="auto">
          <a:xfrm>
            <a:off x="6138863" y="835025"/>
            <a:ext cx="477837" cy="396875"/>
            <a:chOff x="1767" y="1612"/>
            <a:chExt cx="301" cy="250"/>
          </a:xfrm>
          <a:noFill/>
        </p:grpSpPr>
        <p:sp>
          <p:nvSpPr>
            <p:cNvPr id="26649" name="Line 17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50" name="Text Box 18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d</a:t>
              </a:r>
            </a:p>
          </p:txBody>
        </p:sp>
      </p:grpSp>
      <p:sp>
        <p:nvSpPr>
          <p:cNvPr id="26646" name="Text Box 181"/>
          <p:cNvSpPr txBox="1">
            <a:spLocks noChangeArrowheads="1"/>
          </p:cNvSpPr>
          <p:nvPr/>
        </p:nvSpPr>
        <p:spPr bwMode="auto">
          <a:xfrm>
            <a:off x="1530350" y="1611313"/>
            <a:ext cx="2024063" cy="10064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Touring without </a:t>
            </a:r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 or detours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6647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6648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FCF664-BA11-BA87-A4EB-850952D6A0EE}"/>
              </a:ext>
            </a:extLst>
          </p:cNvPr>
          <p:cNvSpPr txBox="1"/>
          <p:nvPr/>
        </p:nvSpPr>
        <p:spPr>
          <a:xfrm>
            <a:off x="150369" y="851189"/>
            <a:ext cx="1549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</a:rPr>
              <a:t>Target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path:</a:t>
            </a:r>
            <a:br>
              <a:rPr lang="en-US" altLang="ko-KR">
                <a:solidFill>
                  <a:srgbClr val="000000"/>
                </a:solidFill>
              </a:rPr>
            </a:b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[0,1,2,4,5]</a:t>
            </a:r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3CD8E5-A3D9-4BD9-98D8-A5184A90CF29}" type="slidenum">
              <a:rPr lang="en-US" altLang="ko-KR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24</a:t>
            </a:fld>
            <a:endParaRPr lang="en-US" altLang="ko-KR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 bwMode="auto">
          <a:xfrm>
            <a:off x="0" y="0"/>
            <a:ext cx="91440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5000" lnSpcReduction="10000"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Weaknesses of the Purely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Structural Branch Coverage 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044" y="1357298"/>
            <a:ext cx="3118009" cy="35394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TC1: x= 1, y= 1;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TC2: </a:t>
            </a:r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x=-1, y=-1;*/</a:t>
            </a:r>
            <a:endParaRPr 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x &gt; 0)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x++;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x--;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if(y &gt;0)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y++;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y--;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assert (x * y &gt;= 0);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다이아몬드 32"/>
          <p:cNvSpPr/>
          <p:nvPr/>
        </p:nvSpPr>
        <p:spPr>
          <a:xfrm>
            <a:off x="4018036" y="1721550"/>
            <a:ext cx="1214446" cy="57150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x&gt;0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03656" y="2293054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x++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61044" y="2293054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x--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46532" y="1578674"/>
            <a:ext cx="536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55345" y="1578674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8" name="다이아몬드 37"/>
          <p:cNvSpPr/>
          <p:nvPr/>
        </p:nvSpPr>
        <p:spPr>
          <a:xfrm>
            <a:off x="4018036" y="2935996"/>
            <a:ext cx="1214446" cy="57150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y&gt;0</a:t>
            </a:r>
          </a:p>
        </p:txBody>
      </p:sp>
      <p:cxnSp>
        <p:nvCxnSpPr>
          <p:cNvPr id="39" name="직선 화살표 연결선 38"/>
          <p:cNvCxnSpPr>
            <a:stCxn id="33" idx="3"/>
            <a:endCxn id="35" idx="0"/>
          </p:cNvCxnSpPr>
          <p:nvPr/>
        </p:nvCxnSpPr>
        <p:spPr>
          <a:xfrm>
            <a:off x="5232482" y="2007302"/>
            <a:ext cx="392909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3" idx="1"/>
            <a:endCxn id="34" idx="0"/>
          </p:cNvCxnSpPr>
          <p:nvPr/>
        </p:nvCxnSpPr>
        <p:spPr>
          <a:xfrm rot="10800000" flipV="1">
            <a:off x="3768004" y="2007302"/>
            <a:ext cx="250033" cy="28575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4" idx="2"/>
            <a:endCxn id="38" idx="0"/>
          </p:cNvCxnSpPr>
          <p:nvPr/>
        </p:nvCxnSpPr>
        <p:spPr>
          <a:xfrm rot="16200000" flipH="1">
            <a:off x="4018036" y="2328773"/>
            <a:ext cx="357190" cy="8572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5" idx="2"/>
            <a:endCxn id="38" idx="0"/>
          </p:cNvCxnSpPr>
          <p:nvPr/>
        </p:nvCxnSpPr>
        <p:spPr>
          <a:xfrm rot="5400000">
            <a:off x="4946730" y="2257335"/>
            <a:ext cx="357190" cy="100013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303656" y="3507500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y++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161044" y="3507500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y--</a:t>
            </a:r>
          </a:p>
        </p:txBody>
      </p:sp>
      <p:cxnSp>
        <p:nvCxnSpPr>
          <p:cNvPr id="45" name="직선 화살표 연결선 44"/>
          <p:cNvCxnSpPr>
            <a:stCxn id="38" idx="3"/>
            <a:endCxn id="44" idx="0"/>
          </p:cNvCxnSpPr>
          <p:nvPr/>
        </p:nvCxnSpPr>
        <p:spPr>
          <a:xfrm>
            <a:off x="5232482" y="3221748"/>
            <a:ext cx="392909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8" idx="1"/>
            <a:endCxn id="43" idx="0"/>
          </p:cNvCxnSpPr>
          <p:nvPr/>
        </p:nvCxnSpPr>
        <p:spPr>
          <a:xfrm rot="10800000" flipV="1">
            <a:off x="3768004" y="3221748"/>
            <a:ext cx="250033" cy="28575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3" idx="2"/>
            <a:endCxn id="49" idx="0"/>
          </p:cNvCxnSpPr>
          <p:nvPr/>
        </p:nvCxnSpPr>
        <p:spPr>
          <a:xfrm>
            <a:off x="3768003" y="3793252"/>
            <a:ext cx="1014409" cy="35719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4" idx="2"/>
            <a:endCxn id="49" idx="0"/>
          </p:cNvCxnSpPr>
          <p:nvPr/>
        </p:nvCxnSpPr>
        <p:spPr>
          <a:xfrm flipH="1">
            <a:off x="4782412" y="3793252"/>
            <a:ext cx="842979" cy="35719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3838144" y="4150442"/>
            <a:ext cx="1888536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assert(x*y&gt;=0)</a:t>
            </a:r>
          </a:p>
        </p:txBody>
      </p:sp>
      <p:cxnSp>
        <p:nvCxnSpPr>
          <p:cNvPr id="50" name="직선 화살표 연결선 49"/>
          <p:cNvCxnSpPr/>
          <p:nvPr/>
        </p:nvCxnSpPr>
        <p:spPr>
          <a:xfrm rot="16200000" flipH="1">
            <a:off x="4410945" y="1542954"/>
            <a:ext cx="35719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자유형 50"/>
          <p:cNvSpPr/>
          <p:nvPr/>
        </p:nvSpPr>
        <p:spPr>
          <a:xfrm>
            <a:off x="2978054" y="1650111"/>
            <a:ext cx="1174595" cy="2624254"/>
          </a:xfrm>
          <a:custGeom>
            <a:avLst/>
            <a:gdLst>
              <a:gd name="connsiteX0" fmla="*/ 1174595 w 1174595"/>
              <a:gd name="connsiteY0" fmla="*/ 0 h 2624254"/>
              <a:gd name="connsiteX1" fmla="*/ 133814 w 1174595"/>
              <a:gd name="connsiteY1" fmla="*/ 676507 h 2624254"/>
              <a:gd name="connsiteX2" fmla="*/ 1085385 w 1174595"/>
              <a:gd name="connsiteY2" fmla="*/ 1338146 h 2624254"/>
              <a:gd name="connsiteX3" fmla="*/ 14868 w 1174595"/>
              <a:gd name="connsiteY3" fmla="*/ 1880839 h 2624254"/>
              <a:gd name="connsiteX4" fmla="*/ 996175 w 1174595"/>
              <a:gd name="connsiteY4" fmla="*/ 2624254 h 2624254"/>
              <a:gd name="connsiteX5" fmla="*/ 996175 w 1174595"/>
              <a:gd name="connsiteY5" fmla="*/ 2624254 h 2624254"/>
              <a:gd name="connsiteX6" fmla="*/ 996175 w 1174595"/>
              <a:gd name="connsiteY6" fmla="*/ 2624254 h 262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4595" h="2624254">
                <a:moveTo>
                  <a:pt x="1174595" y="0"/>
                </a:moveTo>
                <a:cubicBezTo>
                  <a:pt x="661638" y="226741"/>
                  <a:pt x="148682" y="453483"/>
                  <a:pt x="133814" y="676507"/>
                </a:cubicBezTo>
                <a:cubicBezTo>
                  <a:pt x="118946" y="899531"/>
                  <a:pt x="1105209" y="1137424"/>
                  <a:pt x="1085385" y="1338146"/>
                </a:cubicBezTo>
                <a:cubicBezTo>
                  <a:pt x="1065561" y="1538868"/>
                  <a:pt x="29736" y="1666488"/>
                  <a:pt x="14868" y="1880839"/>
                </a:cubicBezTo>
                <a:cubicBezTo>
                  <a:pt x="0" y="2095190"/>
                  <a:pt x="996175" y="2624254"/>
                  <a:pt x="996175" y="2624254"/>
                </a:cubicBezTo>
                <a:lnTo>
                  <a:pt x="996175" y="2624254"/>
                </a:lnTo>
                <a:lnTo>
                  <a:pt x="996175" y="2624254"/>
                </a:lnTo>
              </a:path>
            </a:pathLst>
          </a:cu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자유형 51"/>
          <p:cNvSpPr/>
          <p:nvPr/>
        </p:nvSpPr>
        <p:spPr>
          <a:xfrm rot="10800000">
            <a:off x="5232483" y="1792987"/>
            <a:ext cx="1174595" cy="2624254"/>
          </a:xfrm>
          <a:custGeom>
            <a:avLst/>
            <a:gdLst>
              <a:gd name="connsiteX0" fmla="*/ 1174595 w 1174595"/>
              <a:gd name="connsiteY0" fmla="*/ 0 h 2624254"/>
              <a:gd name="connsiteX1" fmla="*/ 133814 w 1174595"/>
              <a:gd name="connsiteY1" fmla="*/ 676507 h 2624254"/>
              <a:gd name="connsiteX2" fmla="*/ 1085385 w 1174595"/>
              <a:gd name="connsiteY2" fmla="*/ 1338146 h 2624254"/>
              <a:gd name="connsiteX3" fmla="*/ 14868 w 1174595"/>
              <a:gd name="connsiteY3" fmla="*/ 1880839 h 2624254"/>
              <a:gd name="connsiteX4" fmla="*/ 996175 w 1174595"/>
              <a:gd name="connsiteY4" fmla="*/ 2624254 h 2624254"/>
              <a:gd name="connsiteX5" fmla="*/ 996175 w 1174595"/>
              <a:gd name="connsiteY5" fmla="*/ 2624254 h 2624254"/>
              <a:gd name="connsiteX6" fmla="*/ 996175 w 1174595"/>
              <a:gd name="connsiteY6" fmla="*/ 2624254 h 262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4595" h="2624254">
                <a:moveTo>
                  <a:pt x="1174595" y="0"/>
                </a:moveTo>
                <a:cubicBezTo>
                  <a:pt x="661638" y="226741"/>
                  <a:pt x="148682" y="453483"/>
                  <a:pt x="133814" y="676507"/>
                </a:cubicBezTo>
                <a:cubicBezTo>
                  <a:pt x="118946" y="899531"/>
                  <a:pt x="1105209" y="1137424"/>
                  <a:pt x="1085385" y="1338146"/>
                </a:cubicBezTo>
                <a:cubicBezTo>
                  <a:pt x="1065561" y="1538868"/>
                  <a:pt x="29736" y="1666488"/>
                  <a:pt x="14868" y="1880839"/>
                </a:cubicBezTo>
                <a:cubicBezTo>
                  <a:pt x="0" y="2095190"/>
                  <a:pt x="996175" y="2624254"/>
                  <a:pt x="996175" y="2624254"/>
                </a:cubicBezTo>
                <a:lnTo>
                  <a:pt x="996175" y="2624254"/>
                </a:lnTo>
                <a:lnTo>
                  <a:pt x="996175" y="2624254"/>
                </a:lnTo>
              </a:path>
            </a:pathLst>
          </a:custGeom>
          <a:ln w="5715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3382" y="5015806"/>
            <a:ext cx="788317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Purely structural coverage (e.g., branch coverage) alone</a:t>
            </a:r>
            <a:b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cannot</a:t>
            </a:r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improve the quality of target software sufficiently</a:t>
            </a:r>
          </a:p>
          <a:p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-&gt; 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semantic testing </a:t>
            </a:r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 be accompanied 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961" y="2109905"/>
            <a:ext cx="2244463" cy="16833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E9EC0B-A82E-44FC-A5AD-54562D1E796D}"/>
              </a:ext>
            </a:extLst>
          </p:cNvPr>
          <p:cNvSpPr txBox="1"/>
          <p:nvPr/>
        </p:nvSpPr>
        <p:spPr>
          <a:xfrm>
            <a:off x="5753328" y="4150442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/>
                </a:solidFill>
              </a:rPr>
              <a:t>Note. EPC can detect the bug</a:t>
            </a:r>
            <a:endParaRPr lang="ko-KR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82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60512" y="6132428"/>
            <a:ext cx="631825" cy="474663"/>
          </a:xfrm>
        </p:spPr>
        <p:txBody>
          <a:bodyPr/>
          <a:lstStyle/>
          <a:p>
            <a:pPr>
              <a:defRPr/>
            </a:pPr>
            <a:fld id="{3E3CD8E5-A3D9-4BD9-98D8-A5184A90CF29}" type="slidenum">
              <a:rPr lang="en-US" altLang="ko-KR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25</a:t>
            </a:fld>
            <a:endParaRPr lang="en-US" altLang="ko-KR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 bwMode="auto">
          <a:xfrm>
            <a:off x="0" y="0"/>
            <a:ext cx="91440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9pPr>
          </a:lstStyle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EPC can still Miss a Bug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0948" y="1074671"/>
            <a:ext cx="3957853" cy="35394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TC1:1,-1,-1</a:t>
            </a:r>
          </a:p>
          <a:p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TC2:-1,1,-1  </a:t>
            </a:r>
          </a:p>
          <a:p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TC3:-1,-1,1</a:t>
            </a:r>
          </a:p>
          <a:p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TC4:1,1,-1</a:t>
            </a:r>
          </a:p>
          <a:p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TC5:1,-1,1  </a:t>
            </a:r>
          </a:p>
          <a:p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TC6:-1,1,1</a:t>
            </a:r>
          </a:p>
          <a:p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int z){</a:t>
            </a:r>
            <a:endParaRPr 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x &gt; 0</a:t>
            </a:r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x=0;</a:t>
            </a:r>
          </a:p>
          <a:p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y &gt; 0) y=0;</a:t>
            </a:r>
          </a:p>
          <a:p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z &gt; 0) z=0;</a:t>
            </a:r>
            <a:endParaRPr 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assert (x*y*z==0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다이아몬드 32"/>
          <p:cNvSpPr/>
          <p:nvPr/>
        </p:nvSpPr>
        <p:spPr>
          <a:xfrm>
            <a:off x="6410795" y="2330522"/>
            <a:ext cx="1214446" cy="57150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y&gt;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553803" y="2902026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y=0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19935" y="1687580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8" name="다이아몬드 37"/>
          <p:cNvSpPr/>
          <p:nvPr/>
        </p:nvSpPr>
        <p:spPr>
          <a:xfrm>
            <a:off x="6410795" y="3544968"/>
            <a:ext cx="1214446" cy="57150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z&gt;0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직선 화살표 연결선 38"/>
          <p:cNvCxnSpPr>
            <a:stCxn id="33" idx="3"/>
            <a:endCxn id="35" idx="0"/>
          </p:cNvCxnSpPr>
          <p:nvPr/>
        </p:nvCxnSpPr>
        <p:spPr>
          <a:xfrm>
            <a:off x="7625241" y="2616274"/>
            <a:ext cx="392909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5" idx="2"/>
            <a:endCxn id="38" idx="0"/>
          </p:cNvCxnSpPr>
          <p:nvPr/>
        </p:nvCxnSpPr>
        <p:spPr>
          <a:xfrm rot="5400000">
            <a:off x="7339489" y="2866307"/>
            <a:ext cx="357190" cy="100013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7553803" y="4116472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z=0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직선 화살표 연결선 44"/>
          <p:cNvCxnSpPr>
            <a:stCxn id="38" idx="3"/>
            <a:endCxn id="44" idx="0"/>
          </p:cNvCxnSpPr>
          <p:nvPr/>
        </p:nvCxnSpPr>
        <p:spPr>
          <a:xfrm>
            <a:off x="7625241" y="3830720"/>
            <a:ext cx="392909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4" idx="2"/>
            <a:endCxn id="49" idx="0"/>
          </p:cNvCxnSpPr>
          <p:nvPr/>
        </p:nvCxnSpPr>
        <p:spPr>
          <a:xfrm flipH="1">
            <a:off x="7018018" y="4402224"/>
            <a:ext cx="1000132" cy="39290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6083069" y="4795133"/>
            <a:ext cx="1869897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</a:t>
            </a:r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(x*y*z==0)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rot="16200000" flipH="1">
            <a:off x="6848504" y="894724"/>
            <a:ext cx="35719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E87CB0E8-8823-402E-B234-D03E93D3C8C6}"/>
              </a:ext>
            </a:extLst>
          </p:cNvPr>
          <p:cNvSpPr/>
          <p:nvPr/>
        </p:nvSpPr>
        <p:spPr>
          <a:xfrm>
            <a:off x="6419877" y="1109026"/>
            <a:ext cx="1214446" cy="57150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x&gt;0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D0A0EF1-35EE-4C8E-A901-A389601CB158}"/>
              </a:ext>
            </a:extLst>
          </p:cNvPr>
          <p:cNvSpPr/>
          <p:nvPr/>
        </p:nvSpPr>
        <p:spPr>
          <a:xfrm>
            <a:off x="7562885" y="1680530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x=0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2FF61D6-4B75-47B8-97E8-F345304EDE01}"/>
              </a:ext>
            </a:extLst>
          </p:cNvPr>
          <p:cNvCxnSpPr>
            <a:stCxn id="27" idx="3"/>
            <a:endCxn id="31" idx="0"/>
          </p:cNvCxnSpPr>
          <p:nvPr/>
        </p:nvCxnSpPr>
        <p:spPr>
          <a:xfrm>
            <a:off x="7634323" y="1394778"/>
            <a:ext cx="392909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8A1E2B3-D6FF-483B-A03A-3A41D35304FB}"/>
              </a:ext>
            </a:extLst>
          </p:cNvPr>
          <p:cNvCxnSpPr>
            <a:stCxn id="31" idx="2"/>
          </p:cNvCxnSpPr>
          <p:nvPr/>
        </p:nvCxnSpPr>
        <p:spPr>
          <a:xfrm rot="5400000">
            <a:off x="7348571" y="1644811"/>
            <a:ext cx="357190" cy="100013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F0635B6-4BEA-42E5-9DC9-9F054D911881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 flipH="1">
            <a:off x="7018018" y="1680530"/>
            <a:ext cx="9082" cy="64999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52FF837-947D-41D8-B671-C1D1BE36C35A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7018018" y="2902026"/>
            <a:ext cx="0" cy="64294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E307CFB-C6C3-405C-BD7F-670F3719CFC9}"/>
              </a:ext>
            </a:extLst>
          </p:cNvPr>
          <p:cNvSpPr txBox="1"/>
          <p:nvPr/>
        </p:nvSpPr>
        <p:spPr>
          <a:xfrm>
            <a:off x="7672442" y="1101976"/>
            <a:ext cx="536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50AED4E-0405-46C3-9D89-782680001F5C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>
            <a:off x="7018018" y="4116472"/>
            <a:ext cx="0" cy="67866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959EFD0-990E-4065-8F23-3D63B1DDF444}"/>
              </a:ext>
            </a:extLst>
          </p:cNvPr>
          <p:cNvSpPr txBox="1"/>
          <p:nvPr/>
        </p:nvSpPr>
        <p:spPr>
          <a:xfrm>
            <a:off x="6497676" y="2949589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D8B8F8-E7E3-4A54-B7D4-9F1741733BE3}"/>
              </a:ext>
            </a:extLst>
          </p:cNvPr>
          <p:cNvSpPr txBox="1"/>
          <p:nvPr/>
        </p:nvSpPr>
        <p:spPr>
          <a:xfrm>
            <a:off x="7650183" y="2363985"/>
            <a:ext cx="536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7BC2C2-8855-4B05-8649-FDB8FE6E25D5}"/>
              </a:ext>
            </a:extLst>
          </p:cNvPr>
          <p:cNvSpPr txBox="1"/>
          <p:nvPr/>
        </p:nvSpPr>
        <p:spPr>
          <a:xfrm>
            <a:off x="6467833" y="4255747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E26E6E-FDC8-45F1-ABBF-5B1BA0E0690C}"/>
              </a:ext>
            </a:extLst>
          </p:cNvPr>
          <p:cNvSpPr txBox="1"/>
          <p:nvPr/>
        </p:nvSpPr>
        <p:spPr>
          <a:xfrm>
            <a:off x="7696679" y="3580687"/>
            <a:ext cx="536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67" name="Rectangle 5">
            <a:extLst>
              <a:ext uri="{FF2B5EF4-FFF2-40B4-BE49-F238E27FC236}">
                <a16:creationId xmlns:a16="http://schemas.microsoft.com/office/drawing/2014/main" id="{1CD7C8BA-194B-42CD-9169-96F49C1ED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47" y="4973729"/>
            <a:ext cx="5671922" cy="120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Although TC1-TC6 satisfy edge pair coverage, they fail to detect the bug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How about TC: -1,-1,-1 ?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85000"/>
            </a:pPr>
            <a:b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</a:br>
            <a:endParaRPr lang="en-US" altLang="ko-KR" sz="220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A5C93A3C-D468-4546-82DD-3643DDB06D46}"/>
              </a:ext>
            </a:extLst>
          </p:cNvPr>
          <p:cNvSpPr/>
          <p:nvPr/>
        </p:nvSpPr>
        <p:spPr bwMode="auto">
          <a:xfrm>
            <a:off x="7183535" y="677509"/>
            <a:ext cx="1088705" cy="4287730"/>
          </a:xfrm>
          <a:custGeom>
            <a:avLst/>
            <a:gdLst>
              <a:gd name="connsiteX0" fmla="*/ 3744 w 1088705"/>
              <a:gd name="connsiteY0" fmla="*/ 0 h 4287730"/>
              <a:gd name="connsiteX1" fmla="*/ 8482 w 1088705"/>
              <a:gd name="connsiteY1" fmla="*/ 132659 h 4287730"/>
              <a:gd name="connsiteX2" fmla="*/ 17957 w 1088705"/>
              <a:gd name="connsiteY2" fmla="*/ 161086 h 4287730"/>
              <a:gd name="connsiteX3" fmla="*/ 22695 w 1088705"/>
              <a:gd name="connsiteY3" fmla="*/ 184775 h 4287730"/>
              <a:gd name="connsiteX4" fmla="*/ 36909 w 1088705"/>
              <a:gd name="connsiteY4" fmla="*/ 194251 h 4287730"/>
              <a:gd name="connsiteX5" fmla="*/ 55860 w 1088705"/>
              <a:gd name="connsiteY5" fmla="*/ 236891 h 4287730"/>
              <a:gd name="connsiteX6" fmla="*/ 74811 w 1088705"/>
              <a:gd name="connsiteY6" fmla="*/ 255842 h 4287730"/>
              <a:gd name="connsiteX7" fmla="*/ 79549 w 1088705"/>
              <a:gd name="connsiteY7" fmla="*/ 270056 h 4287730"/>
              <a:gd name="connsiteX8" fmla="*/ 117452 w 1088705"/>
              <a:gd name="connsiteY8" fmla="*/ 303221 h 4287730"/>
              <a:gd name="connsiteX9" fmla="*/ 150616 w 1088705"/>
              <a:gd name="connsiteY9" fmla="*/ 336385 h 4287730"/>
              <a:gd name="connsiteX10" fmla="*/ 197995 w 1088705"/>
              <a:gd name="connsiteY10" fmla="*/ 374288 h 4287730"/>
              <a:gd name="connsiteX11" fmla="*/ 221684 w 1088705"/>
              <a:gd name="connsiteY11" fmla="*/ 393239 h 4287730"/>
              <a:gd name="connsiteX12" fmla="*/ 264324 w 1088705"/>
              <a:gd name="connsiteY12" fmla="*/ 426404 h 4287730"/>
              <a:gd name="connsiteX13" fmla="*/ 283275 w 1088705"/>
              <a:gd name="connsiteY13" fmla="*/ 440617 h 4287730"/>
              <a:gd name="connsiteX14" fmla="*/ 359081 w 1088705"/>
              <a:gd name="connsiteY14" fmla="*/ 483258 h 4287730"/>
              <a:gd name="connsiteX15" fmla="*/ 420672 w 1088705"/>
              <a:gd name="connsiteY15" fmla="*/ 525898 h 4287730"/>
              <a:gd name="connsiteX16" fmla="*/ 439624 w 1088705"/>
              <a:gd name="connsiteY16" fmla="*/ 535374 h 4287730"/>
              <a:gd name="connsiteX17" fmla="*/ 472788 w 1088705"/>
              <a:gd name="connsiteY17" fmla="*/ 554325 h 4287730"/>
              <a:gd name="connsiteX18" fmla="*/ 515429 w 1088705"/>
              <a:gd name="connsiteY18" fmla="*/ 582752 h 4287730"/>
              <a:gd name="connsiteX19" fmla="*/ 548593 w 1088705"/>
              <a:gd name="connsiteY19" fmla="*/ 596966 h 4287730"/>
              <a:gd name="connsiteX20" fmla="*/ 572283 w 1088705"/>
              <a:gd name="connsiteY20" fmla="*/ 615917 h 4287730"/>
              <a:gd name="connsiteX21" fmla="*/ 595972 w 1088705"/>
              <a:gd name="connsiteY21" fmla="*/ 630130 h 4287730"/>
              <a:gd name="connsiteX22" fmla="*/ 624399 w 1088705"/>
              <a:gd name="connsiteY22" fmla="*/ 649082 h 4287730"/>
              <a:gd name="connsiteX23" fmla="*/ 648088 w 1088705"/>
              <a:gd name="connsiteY23" fmla="*/ 663295 h 4287730"/>
              <a:gd name="connsiteX24" fmla="*/ 695466 w 1088705"/>
              <a:gd name="connsiteY24" fmla="*/ 686984 h 4287730"/>
              <a:gd name="connsiteX25" fmla="*/ 742844 w 1088705"/>
              <a:gd name="connsiteY25" fmla="*/ 710673 h 4287730"/>
              <a:gd name="connsiteX26" fmla="*/ 794960 w 1088705"/>
              <a:gd name="connsiteY26" fmla="*/ 739100 h 4287730"/>
              <a:gd name="connsiteX27" fmla="*/ 809174 w 1088705"/>
              <a:gd name="connsiteY27" fmla="*/ 748576 h 4287730"/>
              <a:gd name="connsiteX28" fmla="*/ 823387 w 1088705"/>
              <a:gd name="connsiteY28" fmla="*/ 753314 h 4287730"/>
              <a:gd name="connsiteX29" fmla="*/ 875503 w 1088705"/>
              <a:gd name="connsiteY29" fmla="*/ 786479 h 4287730"/>
              <a:gd name="connsiteX30" fmla="*/ 889717 w 1088705"/>
              <a:gd name="connsiteY30" fmla="*/ 791216 h 4287730"/>
              <a:gd name="connsiteX31" fmla="*/ 922882 w 1088705"/>
              <a:gd name="connsiteY31" fmla="*/ 819643 h 4287730"/>
              <a:gd name="connsiteX32" fmla="*/ 941833 w 1088705"/>
              <a:gd name="connsiteY32" fmla="*/ 829119 h 4287730"/>
              <a:gd name="connsiteX33" fmla="*/ 956046 w 1088705"/>
              <a:gd name="connsiteY33" fmla="*/ 843332 h 4287730"/>
              <a:gd name="connsiteX34" fmla="*/ 984473 w 1088705"/>
              <a:gd name="connsiteY34" fmla="*/ 862284 h 4287730"/>
              <a:gd name="connsiteX35" fmla="*/ 1031852 w 1088705"/>
              <a:gd name="connsiteY35" fmla="*/ 904924 h 4287730"/>
              <a:gd name="connsiteX36" fmla="*/ 1055541 w 1088705"/>
              <a:gd name="connsiteY36" fmla="*/ 947565 h 4287730"/>
              <a:gd name="connsiteX37" fmla="*/ 1079230 w 1088705"/>
              <a:gd name="connsiteY37" fmla="*/ 1004418 h 4287730"/>
              <a:gd name="connsiteX38" fmla="*/ 1088705 w 1088705"/>
              <a:gd name="connsiteY38" fmla="*/ 1047059 h 4287730"/>
              <a:gd name="connsiteX39" fmla="*/ 1083968 w 1088705"/>
              <a:gd name="connsiteY39" fmla="*/ 1132340 h 4287730"/>
              <a:gd name="connsiteX40" fmla="*/ 1074492 w 1088705"/>
              <a:gd name="connsiteY40" fmla="*/ 1146553 h 4287730"/>
              <a:gd name="connsiteX41" fmla="*/ 1041327 w 1088705"/>
              <a:gd name="connsiteY41" fmla="*/ 1198669 h 4287730"/>
              <a:gd name="connsiteX42" fmla="*/ 1036589 w 1088705"/>
              <a:gd name="connsiteY42" fmla="*/ 1217621 h 4287730"/>
              <a:gd name="connsiteX43" fmla="*/ 1022376 w 1088705"/>
              <a:gd name="connsiteY43" fmla="*/ 1231834 h 4287730"/>
              <a:gd name="connsiteX44" fmla="*/ 998687 w 1088705"/>
              <a:gd name="connsiteY44" fmla="*/ 1260261 h 4287730"/>
              <a:gd name="connsiteX45" fmla="*/ 960784 w 1088705"/>
              <a:gd name="connsiteY45" fmla="*/ 1298164 h 4287730"/>
              <a:gd name="connsiteX46" fmla="*/ 889717 w 1088705"/>
              <a:gd name="connsiteY46" fmla="*/ 1340804 h 4287730"/>
              <a:gd name="connsiteX47" fmla="*/ 870766 w 1088705"/>
              <a:gd name="connsiteY47" fmla="*/ 1355017 h 4287730"/>
              <a:gd name="connsiteX48" fmla="*/ 785485 w 1088705"/>
              <a:gd name="connsiteY48" fmla="*/ 1397658 h 4287730"/>
              <a:gd name="connsiteX49" fmla="*/ 761796 w 1088705"/>
              <a:gd name="connsiteY49" fmla="*/ 1407133 h 4287730"/>
              <a:gd name="connsiteX50" fmla="*/ 676515 w 1088705"/>
              <a:gd name="connsiteY50" fmla="*/ 1435560 h 4287730"/>
              <a:gd name="connsiteX51" fmla="*/ 643350 w 1088705"/>
              <a:gd name="connsiteY51" fmla="*/ 1445036 h 4287730"/>
              <a:gd name="connsiteX52" fmla="*/ 600710 w 1088705"/>
              <a:gd name="connsiteY52" fmla="*/ 1463987 h 4287730"/>
              <a:gd name="connsiteX53" fmla="*/ 529642 w 1088705"/>
              <a:gd name="connsiteY53" fmla="*/ 1482939 h 4287730"/>
              <a:gd name="connsiteX54" fmla="*/ 496477 w 1088705"/>
              <a:gd name="connsiteY54" fmla="*/ 1497152 h 4287730"/>
              <a:gd name="connsiteX55" fmla="*/ 458575 w 1088705"/>
              <a:gd name="connsiteY55" fmla="*/ 1511366 h 4287730"/>
              <a:gd name="connsiteX56" fmla="*/ 430148 w 1088705"/>
              <a:gd name="connsiteY56" fmla="*/ 1525579 h 4287730"/>
              <a:gd name="connsiteX57" fmla="*/ 387507 w 1088705"/>
              <a:gd name="connsiteY57" fmla="*/ 1539793 h 4287730"/>
              <a:gd name="connsiteX58" fmla="*/ 340129 w 1088705"/>
              <a:gd name="connsiteY58" fmla="*/ 1558744 h 4287730"/>
              <a:gd name="connsiteX59" fmla="*/ 311702 w 1088705"/>
              <a:gd name="connsiteY59" fmla="*/ 1568219 h 4287730"/>
              <a:gd name="connsiteX60" fmla="*/ 273800 w 1088705"/>
              <a:gd name="connsiteY60" fmla="*/ 1587171 h 4287730"/>
              <a:gd name="connsiteX61" fmla="*/ 240635 w 1088705"/>
              <a:gd name="connsiteY61" fmla="*/ 1601384 h 4287730"/>
              <a:gd name="connsiteX62" fmla="*/ 221684 w 1088705"/>
              <a:gd name="connsiteY62" fmla="*/ 1615598 h 4287730"/>
              <a:gd name="connsiteX63" fmla="*/ 202732 w 1088705"/>
              <a:gd name="connsiteY63" fmla="*/ 1625073 h 4287730"/>
              <a:gd name="connsiteX64" fmla="*/ 179043 w 1088705"/>
              <a:gd name="connsiteY64" fmla="*/ 1644025 h 4287730"/>
              <a:gd name="connsiteX65" fmla="*/ 145878 w 1088705"/>
              <a:gd name="connsiteY65" fmla="*/ 1677189 h 4287730"/>
              <a:gd name="connsiteX66" fmla="*/ 98500 w 1088705"/>
              <a:gd name="connsiteY66" fmla="*/ 1738781 h 4287730"/>
              <a:gd name="connsiteX67" fmla="*/ 84287 w 1088705"/>
              <a:gd name="connsiteY67" fmla="*/ 1752995 h 4287730"/>
              <a:gd name="connsiteX68" fmla="*/ 60598 w 1088705"/>
              <a:gd name="connsiteY68" fmla="*/ 1795635 h 4287730"/>
              <a:gd name="connsiteX69" fmla="*/ 46384 w 1088705"/>
              <a:gd name="connsiteY69" fmla="*/ 1809849 h 4287730"/>
              <a:gd name="connsiteX70" fmla="*/ 36909 w 1088705"/>
              <a:gd name="connsiteY70" fmla="*/ 1833538 h 4287730"/>
              <a:gd name="connsiteX71" fmla="*/ 27433 w 1088705"/>
              <a:gd name="connsiteY71" fmla="*/ 1852489 h 4287730"/>
              <a:gd name="connsiteX72" fmla="*/ 22695 w 1088705"/>
              <a:gd name="connsiteY72" fmla="*/ 1871440 h 4287730"/>
              <a:gd name="connsiteX73" fmla="*/ 13219 w 1088705"/>
              <a:gd name="connsiteY73" fmla="*/ 1899867 h 4287730"/>
              <a:gd name="connsiteX74" fmla="*/ 3744 w 1088705"/>
              <a:gd name="connsiteY74" fmla="*/ 2259942 h 4287730"/>
              <a:gd name="connsiteX75" fmla="*/ 13219 w 1088705"/>
              <a:gd name="connsiteY75" fmla="*/ 2970615 h 4287730"/>
              <a:gd name="connsiteX76" fmla="*/ 17957 w 1088705"/>
              <a:gd name="connsiteY76" fmla="*/ 3032207 h 4287730"/>
              <a:gd name="connsiteX77" fmla="*/ 22695 w 1088705"/>
              <a:gd name="connsiteY77" fmla="*/ 3160128 h 4287730"/>
              <a:gd name="connsiteX78" fmla="*/ 27433 w 1088705"/>
              <a:gd name="connsiteY78" fmla="*/ 3235933 h 4287730"/>
              <a:gd name="connsiteX79" fmla="*/ 32171 w 1088705"/>
              <a:gd name="connsiteY79" fmla="*/ 3998723 h 4287730"/>
              <a:gd name="connsiteX80" fmla="*/ 27433 w 1088705"/>
              <a:gd name="connsiteY80" fmla="*/ 4287730 h 4287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088705" h="4287730">
                <a:moveTo>
                  <a:pt x="3744" y="0"/>
                </a:moveTo>
                <a:cubicBezTo>
                  <a:pt x="5323" y="44220"/>
                  <a:pt x="4593" y="88582"/>
                  <a:pt x="8482" y="132659"/>
                </a:cubicBezTo>
                <a:cubicBezTo>
                  <a:pt x="9360" y="142609"/>
                  <a:pt x="15998" y="151292"/>
                  <a:pt x="17957" y="161086"/>
                </a:cubicBezTo>
                <a:cubicBezTo>
                  <a:pt x="19536" y="168982"/>
                  <a:pt x="18700" y="177783"/>
                  <a:pt x="22695" y="184775"/>
                </a:cubicBezTo>
                <a:cubicBezTo>
                  <a:pt x="25520" y="189719"/>
                  <a:pt x="32171" y="191092"/>
                  <a:pt x="36909" y="194251"/>
                </a:cubicBezTo>
                <a:cubicBezTo>
                  <a:pt x="43397" y="213716"/>
                  <a:pt x="43573" y="222556"/>
                  <a:pt x="55860" y="236891"/>
                </a:cubicBezTo>
                <a:cubicBezTo>
                  <a:pt x="61674" y="243674"/>
                  <a:pt x="68494" y="249525"/>
                  <a:pt x="74811" y="255842"/>
                </a:cubicBezTo>
                <a:cubicBezTo>
                  <a:pt x="76390" y="260580"/>
                  <a:pt x="76779" y="265900"/>
                  <a:pt x="79549" y="270056"/>
                </a:cubicBezTo>
                <a:cubicBezTo>
                  <a:pt x="86433" y="280382"/>
                  <a:pt x="110385" y="296743"/>
                  <a:pt x="117452" y="303221"/>
                </a:cubicBezTo>
                <a:cubicBezTo>
                  <a:pt x="128976" y="313785"/>
                  <a:pt x="138408" y="326619"/>
                  <a:pt x="150616" y="336385"/>
                </a:cubicBezTo>
                <a:lnTo>
                  <a:pt x="197995" y="374288"/>
                </a:lnTo>
                <a:cubicBezTo>
                  <a:pt x="205891" y="380605"/>
                  <a:pt x="214534" y="386088"/>
                  <a:pt x="221684" y="393239"/>
                </a:cubicBezTo>
                <a:cubicBezTo>
                  <a:pt x="246172" y="417728"/>
                  <a:pt x="226545" y="399959"/>
                  <a:pt x="264324" y="426404"/>
                </a:cubicBezTo>
                <a:cubicBezTo>
                  <a:pt x="270793" y="430932"/>
                  <a:pt x="276579" y="436432"/>
                  <a:pt x="283275" y="440617"/>
                </a:cubicBezTo>
                <a:cubicBezTo>
                  <a:pt x="381735" y="502155"/>
                  <a:pt x="309075" y="455982"/>
                  <a:pt x="359081" y="483258"/>
                </a:cubicBezTo>
                <a:cubicBezTo>
                  <a:pt x="429608" y="521728"/>
                  <a:pt x="356642" y="481078"/>
                  <a:pt x="420672" y="525898"/>
                </a:cubicBezTo>
                <a:cubicBezTo>
                  <a:pt x="426458" y="529948"/>
                  <a:pt x="433423" y="531992"/>
                  <a:pt x="439624" y="535374"/>
                </a:cubicBezTo>
                <a:cubicBezTo>
                  <a:pt x="450802" y="541471"/>
                  <a:pt x="461991" y="547577"/>
                  <a:pt x="472788" y="554325"/>
                </a:cubicBezTo>
                <a:cubicBezTo>
                  <a:pt x="487274" y="563379"/>
                  <a:pt x="499728" y="576022"/>
                  <a:pt x="515429" y="582752"/>
                </a:cubicBezTo>
                <a:cubicBezTo>
                  <a:pt x="526484" y="587490"/>
                  <a:pt x="538204" y="590906"/>
                  <a:pt x="548593" y="596966"/>
                </a:cubicBezTo>
                <a:cubicBezTo>
                  <a:pt x="557328" y="602061"/>
                  <a:pt x="563998" y="610118"/>
                  <a:pt x="572283" y="615917"/>
                </a:cubicBezTo>
                <a:cubicBezTo>
                  <a:pt x="579827" y="621198"/>
                  <a:pt x="588203" y="625186"/>
                  <a:pt x="595972" y="630130"/>
                </a:cubicBezTo>
                <a:cubicBezTo>
                  <a:pt x="605580" y="636244"/>
                  <a:pt x="614791" y="642968"/>
                  <a:pt x="624399" y="649082"/>
                </a:cubicBezTo>
                <a:cubicBezTo>
                  <a:pt x="632168" y="654026"/>
                  <a:pt x="639963" y="658962"/>
                  <a:pt x="648088" y="663295"/>
                </a:cubicBezTo>
                <a:cubicBezTo>
                  <a:pt x="663668" y="671604"/>
                  <a:pt x="680775" y="677190"/>
                  <a:pt x="695466" y="686984"/>
                </a:cubicBezTo>
                <a:cubicBezTo>
                  <a:pt x="729311" y="709548"/>
                  <a:pt x="712844" y="703174"/>
                  <a:pt x="742844" y="710673"/>
                </a:cubicBezTo>
                <a:cubicBezTo>
                  <a:pt x="805873" y="752694"/>
                  <a:pt x="740141" y="711691"/>
                  <a:pt x="794960" y="739100"/>
                </a:cubicBezTo>
                <a:cubicBezTo>
                  <a:pt x="800053" y="741647"/>
                  <a:pt x="804081" y="746029"/>
                  <a:pt x="809174" y="748576"/>
                </a:cubicBezTo>
                <a:cubicBezTo>
                  <a:pt x="813641" y="750809"/>
                  <a:pt x="818920" y="751081"/>
                  <a:pt x="823387" y="753314"/>
                </a:cubicBezTo>
                <a:cubicBezTo>
                  <a:pt x="855013" y="769127"/>
                  <a:pt x="841676" y="767686"/>
                  <a:pt x="875503" y="786479"/>
                </a:cubicBezTo>
                <a:cubicBezTo>
                  <a:pt x="879869" y="788904"/>
                  <a:pt x="884979" y="789637"/>
                  <a:pt x="889717" y="791216"/>
                </a:cubicBezTo>
                <a:cubicBezTo>
                  <a:pt x="902641" y="804141"/>
                  <a:pt x="906669" y="809510"/>
                  <a:pt x="922882" y="819643"/>
                </a:cubicBezTo>
                <a:cubicBezTo>
                  <a:pt x="928871" y="823386"/>
                  <a:pt x="936086" y="825014"/>
                  <a:pt x="941833" y="829119"/>
                </a:cubicBezTo>
                <a:cubicBezTo>
                  <a:pt x="947285" y="833013"/>
                  <a:pt x="950757" y="839219"/>
                  <a:pt x="956046" y="843332"/>
                </a:cubicBezTo>
                <a:cubicBezTo>
                  <a:pt x="965035" y="850324"/>
                  <a:pt x="976420" y="854231"/>
                  <a:pt x="984473" y="862284"/>
                </a:cubicBezTo>
                <a:cubicBezTo>
                  <a:pt x="1018484" y="896295"/>
                  <a:pt x="1002179" y="882671"/>
                  <a:pt x="1031852" y="904924"/>
                </a:cubicBezTo>
                <a:cubicBezTo>
                  <a:pt x="1044199" y="923447"/>
                  <a:pt x="1044369" y="922429"/>
                  <a:pt x="1055541" y="947565"/>
                </a:cubicBezTo>
                <a:cubicBezTo>
                  <a:pt x="1063879" y="966326"/>
                  <a:pt x="1074777" y="984377"/>
                  <a:pt x="1079230" y="1004418"/>
                </a:cubicBezTo>
                <a:lnTo>
                  <a:pt x="1088705" y="1047059"/>
                </a:lnTo>
                <a:cubicBezTo>
                  <a:pt x="1087126" y="1075486"/>
                  <a:pt x="1087994" y="1104155"/>
                  <a:pt x="1083968" y="1132340"/>
                </a:cubicBezTo>
                <a:cubicBezTo>
                  <a:pt x="1083163" y="1137977"/>
                  <a:pt x="1077257" y="1141576"/>
                  <a:pt x="1074492" y="1146553"/>
                </a:cubicBezTo>
                <a:cubicBezTo>
                  <a:pt x="1048941" y="1192543"/>
                  <a:pt x="1073401" y="1158576"/>
                  <a:pt x="1041327" y="1198669"/>
                </a:cubicBezTo>
                <a:cubicBezTo>
                  <a:pt x="1039748" y="1204986"/>
                  <a:pt x="1039820" y="1211967"/>
                  <a:pt x="1036589" y="1217621"/>
                </a:cubicBezTo>
                <a:cubicBezTo>
                  <a:pt x="1033265" y="1223438"/>
                  <a:pt x="1026827" y="1226826"/>
                  <a:pt x="1022376" y="1231834"/>
                </a:cubicBezTo>
                <a:cubicBezTo>
                  <a:pt x="1014181" y="1241053"/>
                  <a:pt x="1007080" y="1251222"/>
                  <a:pt x="998687" y="1260261"/>
                </a:cubicBezTo>
                <a:cubicBezTo>
                  <a:pt x="986529" y="1273354"/>
                  <a:pt x="975651" y="1288253"/>
                  <a:pt x="960784" y="1298164"/>
                </a:cubicBezTo>
                <a:cubicBezTo>
                  <a:pt x="875846" y="1354788"/>
                  <a:pt x="1003679" y="1270674"/>
                  <a:pt x="889717" y="1340804"/>
                </a:cubicBezTo>
                <a:cubicBezTo>
                  <a:pt x="882992" y="1344942"/>
                  <a:pt x="877491" y="1350879"/>
                  <a:pt x="870766" y="1355017"/>
                </a:cubicBezTo>
                <a:cubicBezTo>
                  <a:pt x="837645" y="1375400"/>
                  <a:pt x="820871" y="1382493"/>
                  <a:pt x="785485" y="1397658"/>
                </a:cubicBezTo>
                <a:cubicBezTo>
                  <a:pt x="777668" y="1401008"/>
                  <a:pt x="769829" y="1404339"/>
                  <a:pt x="761796" y="1407133"/>
                </a:cubicBezTo>
                <a:cubicBezTo>
                  <a:pt x="733494" y="1416977"/>
                  <a:pt x="705327" y="1427328"/>
                  <a:pt x="676515" y="1435560"/>
                </a:cubicBezTo>
                <a:cubicBezTo>
                  <a:pt x="665460" y="1438719"/>
                  <a:pt x="654115" y="1440999"/>
                  <a:pt x="643350" y="1445036"/>
                </a:cubicBezTo>
                <a:cubicBezTo>
                  <a:pt x="628786" y="1450497"/>
                  <a:pt x="615206" y="1458350"/>
                  <a:pt x="600710" y="1463987"/>
                </a:cubicBezTo>
                <a:cubicBezTo>
                  <a:pt x="561893" y="1479083"/>
                  <a:pt x="564553" y="1477120"/>
                  <a:pt x="529642" y="1482939"/>
                </a:cubicBezTo>
                <a:cubicBezTo>
                  <a:pt x="518587" y="1487677"/>
                  <a:pt x="507644" y="1492685"/>
                  <a:pt x="496477" y="1497152"/>
                </a:cubicBezTo>
                <a:cubicBezTo>
                  <a:pt x="483949" y="1502163"/>
                  <a:pt x="470977" y="1506051"/>
                  <a:pt x="458575" y="1511366"/>
                </a:cubicBezTo>
                <a:cubicBezTo>
                  <a:pt x="448838" y="1515539"/>
                  <a:pt x="439984" y="1521644"/>
                  <a:pt x="430148" y="1525579"/>
                </a:cubicBezTo>
                <a:cubicBezTo>
                  <a:pt x="416237" y="1531143"/>
                  <a:pt x="401566" y="1534613"/>
                  <a:pt x="387507" y="1539793"/>
                </a:cubicBezTo>
                <a:cubicBezTo>
                  <a:pt x="371547" y="1545673"/>
                  <a:pt x="356055" y="1552772"/>
                  <a:pt x="340129" y="1558744"/>
                </a:cubicBezTo>
                <a:cubicBezTo>
                  <a:pt x="330777" y="1562251"/>
                  <a:pt x="320883" y="1564284"/>
                  <a:pt x="311702" y="1568219"/>
                </a:cubicBezTo>
                <a:cubicBezTo>
                  <a:pt x="298719" y="1573783"/>
                  <a:pt x="286600" y="1581198"/>
                  <a:pt x="273800" y="1587171"/>
                </a:cubicBezTo>
                <a:cubicBezTo>
                  <a:pt x="262901" y="1592257"/>
                  <a:pt x="251194" y="1595625"/>
                  <a:pt x="240635" y="1601384"/>
                </a:cubicBezTo>
                <a:cubicBezTo>
                  <a:pt x="233703" y="1605165"/>
                  <a:pt x="228380" y="1611413"/>
                  <a:pt x="221684" y="1615598"/>
                </a:cubicBezTo>
                <a:cubicBezTo>
                  <a:pt x="215695" y="1619341"/>
                  <a:pt x="209049" y="1621915"/>
                  <a:pt x="202732" y="1625073"/>
                </a:cubicBezTo>
                <a:cubicBezTo>
                  <a:pt x="175582" y="1665803"/>
                  <a:pt x="211732" y="1617875"/>
                  <a:pt x="179043" y="1644025"/>
                </a:cubicBezTo>
                <a:cubicBezTo>
                  <a:pt x="166835" y="1653791"/>
                  <a:pt x="154549" y="1664180"/>
                  <a:pt x="145878" y="1677189"/>
                </a:cubicBezTo>
                <a:cubicBezTo>
                  <a:pt x="131019" y="1699480"/>
                  <a:pt x="119241" y="1718038"/>
                  <a:pt x="98500" y="1738781"/>
                </a:cubicBezTo>
                <a:cubicBezTo>
                  <a:pt x="93762" y="1743519"/>
                  <a:pt x="88647" y="1747908"/>
                  <a:pt x="84287" y="1752995"/>
                </a:cubicBezTo>
                <a:cubicBezTo>
                  <a:pt x="48467" y="1794785"/>
                  <a:pt x="90780" y="1747343"/>
                  <a:pt x="60598" y="1795635"/>
                </a:cubicBezTo>
                <a:cubicBezTo>
                  <a:pt x="57047" y="1801317"/>
                  <a:pt x="51122" y="1805111"/>
                  <a:pt x="46384" y="1809849"/>
                </a:cubicBezTo>
                <a:cubicBezTo>
                  <a:pt x="43226" y="1817745"/>
                  <a:pt x="40363" y="1825766"/>
                  <a:pt x="36909" y="1833538"/>
                </a:cubicBezTo>
                <a:cubicBezTo>
                  <a:pt x="34041" y="1839992"/>
                  <a:pt x="29913" y="1845876"/>
                  <a:pt x="27433" y="1852489"/>
                </a:cubicBezTo>
                <a:cubicBezTo>
                  <a:pt x="25147" y="1858586"/>
                  <a:pt x="24566" y="1865203"/>
                  <a:pt x="22695" y="1871440"/>
                </a:cubicBezTo>
                <a:cubicBezTo>
                  <a:pt x="19825" y="1881007"/>
                  <a:pt x="16378" y="1890391"/>
                  <a:pt x="13219" y="1899867"/>
                </a:cubicBezTo>
                <a:cubicBezTo>
                  <a:pt x="-9267" y="2034809"/>
                  <a:pt x="3744" y="1947945"/>
                  <a:pt x="3744" y="2259942"/>
                </a:cubicBezTo>
                <a:cubicBezTo>
                  <a:pt x="3744" y="2465104"/>
                  <a:pt x="-393" y="2739198"/>
                  <a:pt x="13219" y="2970615"/>
                </a:cubicBezTo>
                <a:cubicBezTo>
                  <a:pt x="14428" y="2991171"/>
                  <a:pt x="16378" y="3011676"/>
                  <a:pt x="17957" y="3032207"/>
                </a:cubicBezTo>
                <a:cubicBezTo>
                  <a:pt x="19536" y="3074847"/>
                  <a:pt x="20712" y="3117505"/>
                  <a:pt x="22695" y="3160128"/>
                </a:cubicBezTo>
                <a:cubicBezTo>
                  <a:pt x="23871" y="3185418"/>
                  <a:pt x="27147" y="3210617"/>
                  <a:pt x="27433" y="3235933"/>
                </a:cubicBezTo>
                <a:cubicBezTo>
                  <a:pt x="30306" y="3490185"/>
                  <a:pt x="30592" y="3744460"/>
                  <a:pt x="32171" y="3998723"/>
                </a:cubicBezTo>
                <a:cubicBezTo>
                  <a:pt x="27261" y="4268777"/>
                  <a:pt x="27433" y="4172429"/>
                  <a:pt x="27433" y="4287730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84C7D7FA-7271-47C1-97F9-573C4D8950C9}"/>
              </a:ext>
            </a:extLst>
          </p:cNvPr>
          <p:cNvSpPr/>
          <p:nvPr/>
        </p:nvSpPr>
        <p:spPr bwMode="auto">
          <a:xfrm>
            <a:off x="7073571" y="682247"/>
            <a:ext cx="1019128" cy="4297206"/>
          </a:xfrm>
          <a:custGeom>
            <a:avLst/>
            <a:gdLst>
              <a:gd name="connsiteX0" fmla="*/ 37903 w 1019128"/>
              <a:gd name="connsiteY0" fmla="*/ 0 h 4297206"/>
              <a:gd name="connsiteX1" fmla="*/ 42640 w 1019128"/>
              <a:gd name="connsiteY1" fmla="*/ 388501 h 4297206"/>
              <a:gd name="connsiteX2" fmla="*/ 47378 w 1019128"/>
              <a:gd name="connsiteY2" fmla="*/ 582752 h 4297206"/>
              <a:gd name="connsiteX3" fmla="*/ 52116 w 1019128"/>
              <a:gd name="connsiteY3" fmla="*/ 1274474 h 4297206"/>
              <a:gd name="connsiteX4" fmla="*/ 56854 w 1019128"/>
              <a:gd name="connsiteY4" fmla="*/ 1307639 h 4297206"/>
              <a:gd name="connsiteX5" fmla="*/ 75805 w 1019128"/>
              <a:gd name="connsiteY5" fmla="*/ 1373969 h 4297206"/>
              <a:gd name="connsiteX6" fmla="*/ 104232 w 1019128"/>
              <a:gd name="connsiteY6" fmla="*/ 1440298 h 4297206"/>
              <a:gd name="connsiteX7" fmla="*/ 113708 w 1019128"/>
              <a:gd name="connsiteY7" fmla="*/ 1459249 h 4297206"/>
              <a:gd name="connsiteX8" fmla="*/ 127921 w 1019128"/>
              <a:gd name="connsiteY8" fmla="*/ 1478201 h 4297206"/>
              <a:gd name="connsiteX9" fmla="*/ 146873 w 1019128"/>
              <a:gd name="connsiteY9" fmla="*/ 1511365 h 4297206"/>
              <a:gd name="connsiteX10" fmla="*/ 161086 w 1019128"/>
              <a:gd name="connsiteY10" fmla="*/ 1525579 h 4297206"/>
              <a:gd name="connsiteX11" fmla="*/ 184775 w 1019128"/>
              <a:gd name="connsiteY11" fmla="*/ 1563481 h 4297206"/>
              <a:gd name="connsiteX12" fmla="*/ 203726 w 1019128"/>
              <a:gd name="connsiteY12" fmla="*/ 1582433 h 4297206"/>
              <a:gd name="connsiteX13" fmla="*/ 255842 w 1019128"/>
              <a:gd name="connsiteY13" fmla="*/ 1653500 h 4297206"/>
              <a:gd name="connsiteX14" fmla="*/ 284269 w 1019128"/>
              <a:gd name="connsiteY14" fmla="*/ 1677189 h 4297206"/>
              <a:gd name="connsiteX15" fmla="*/ 326910 w 1019128"/>
              <a:gd name="connsiteY15" fmla="*/ 1719830 h 4297206"/>
              <a:gd name="connsiteX16" fmla="*/ 341123 w 1019128"/>
              <a:gd name="connsiteY16" fmla="*/ 1729305 h 4297206"/>
              <a:gd name="connsiteX17" fmla="*/ 369550 w 1019128"/>
              <a:gd name="connsiteY17" fmla="*/ 1762470 h 4297206"/>
              <a:gd name="connsiteX18" fmla="*/ 407453 w 1019128"/>
              <a:gd name="connsiteY18" fmla="*/ 1800373 h 4297206"/>
              <a:gd name="connsiteX19" fmla="*/ 421666 w 1019128"/>
              <a:gd name="connsiteY19" fmla="*/ 1814586 h 4297206"/>
              <a:gd name="connsiteX20" fmla="*/ 464307 w 1019128"/>
              <a:gd name="connsiteY20" fmla="*/ 1847751 h 4297206"/>
              <a:gd name="connsiteX21" fmla="*/ 478520 w 1019128"/>
              <a:gd name="connsiteY21" fmla="*/ 1857227 h 4297206"/>
              <a:gd name="connsiteX22" fmla="*/ 502209 w 1019128"/>
              <a:gd name="connsiteY22" fmla="*/ 1871440 h 4297206"/>
              <a:gd name="connsiteX23" fmla="*/ 563801 w 1019128"/>
              <a:gd name="connsiteY23" fmla="*/ 1918818 h 4297206"/>
              <a:gd name="connsiteX24" fmla="*/ 592228 w 1019128"/>
              <a:gd name="connsiteY24" fmla="*/ 1933032 h 4297206"/>
              <a:gd name="connsiteX25" fmla="*/ 644344 w 1019128"/>
              <a:gd name="connsiteY25" fmla="*/ 1970934 h 4297206"/>
              <a:gd name="connsiteX26" fmla="*/ 724887 w 1019128"/>
              <a:gd name="connsiteY26" fmla="*/ 2013575 h 4297206"/>
              <a:gd name="connsiteX27" fmla="*/ 758052 w 1019128"/>
              <a:gd name="connsiteY27" fmla="*/ 2032526 h 4297206"/>
              <a:gd name="connsiteX28" fmla="*/ 824381 w 1019128"/>
              <a:gd name="connsiteY28" fmla="*/ 2075166 h 4297206"/>
              <a:gd name="connsiteX29" fmla="*/ 862284 w 1019128"/>
              <a:gd name="connsiteY29" fmla="*/ 2103593 h 4297206"/>
              <a:gd name="connsiteX30" fmla="*/ 885973 w 1019128"/>
              <a:gd name="connsiteY30" fmla="*/ 2117807 h 4297206"/>
              <a:gd name="connsiteX31" fmla="*/ 947565 w 1019128"/>
              <a:gd name="connsiteY31" fmla="*/ 2165185 h 4297206"/>
              <a:gd name="connsiteX32" fmla="*/ 980730 w 1019128"/>
              <a:gd name="connsiteY32" fmla="*/ 2203088 h 4297206"/>
              <a:gd name="connsiteX33" fmla="*/ 994943 w 1019128"/>
              <a:gd name="connsiteY33" fmla="*/ 2222039 h 4297206"/>
              <a:gd name="connsiteX34" fmla="*/ 1009156 w 1019128"/>
              <a:gd name="connsiteY34" fmla="*/ 2250466 h 4297206"/>
              <a:gd name="connsiteX35" fmla="*/ 1013894 w 1019128"/>
              <a:gd name="connsiteY35" fmla="*/ 2264679 h 4297206"/>
              <a:gd name="connsiteX36" fmla="*/ 1013894 w 1019128"/>
              <a:gd name="connsiteY36" fmla="*/ 2364174 h 4297206"/>
              <a:gd name="connsiteX37" fmla="*/ 1004419 w 1019128"/>
              <a:gd name="connsiteY37" fmla="*/ 2402076 h 4297206"/>
              <a:gd name="connsiteX38" fmla="*/ 985467 w 1019128"/>
              <a:gd name="connsiteY38" fmla="*/ 2430503 h 4297206"/>
              <a:gd name="connsiteX39" fmla="*/ 952303 w 1019128"/>
              <a:gd name="connsiteY39" fmla="*/ 2487357 h 4297206"/>
              <a:gd name="connsiteX40" fmla="*/ 919138 w 1019128"/>
              <a:gd name="connsiteY40" fmla="*/ 2525260 h 4297206"/>
              <a:gd name="connsiteX41" fmla="*/ 895449 w 1019128"/>
              <a:gd name="connsiteY41" fmla="*/ 2558425 h 4297206"/>
              <a:gd name="connsiteX42" fmla="*/ 862284 w 1019128"/>
              <a:gd name="connsiteY42" fmla="*/ 2591589 h 4297206"/>
              <a:gd name="connsiteX43" fmla="*/ 848070 w 1019128"/>
              <a:gd name="connsiteY43" fmla="*/ 2605803 h 4297206"/>
              <a:gd name="connsiteX44" fmla="*/ 833857 w 1019128"/>
              <a:gd name="connsiteY44" fmla="*/ 2620016 h 4297206"/>
              <a:gd name="connsiteX45" fmla="*/ 810168 w 1019128"/>
              <a:gd name="connsiteY45" fmla="*/ 2638968 h 4297206"/>
              <a:gd name="connsiteX46" fmla="*/ 772265 w 1019128"/>
              <a:gd name="connsiteY46" fmla="*/ 2672132 h 4297206"/>
              <a:gd name="connsiteX47" fmla="*/ 743838 w 1019128"/>
              <a:gd name="connsiteY47" fmla="*/ 2700559 h 4297206"/>
              <a:gd name="connsiteX48" fmla="*/ 729625 w 1019128"/>
              <a:gd name="connsiteY48" fmla="*/ 2714773 h 4297206"/>
              <a:gd name="connsiteX49" fmla="*/ 668033 w 1019128"/>
              <a:gd name="connsiteY49" fmla="*/ 2757413 h 4297206"/>
              <a:gd name="connsiteX50" fmla="*/ 649082 w 1019128"/>
              <a:gd name="connsiteY50" fmla="*/ 2771627 h 4297206"/>
              <a:gd name="connsiteX51" fmla="*/ 625393 w 1019128"/>
              <a:gd name="connsiteY51" fmla="*/ 2790578 h 4297206"/>
              <a:gd name="connsiteX52" fmla="*/ 596966 w 1019128"/>
              <a:gd name="connsiteY52" fmla="*/ 2804791 h 4297206"/>
              <a:gd name="connsiteX53" fmla="*/ 554325 w 1019128"/>
              <a:gd name="connsiteY53" fmla="*/ 2833218 h 4297206"/>
              <a:gd name="connsiteX54" fmla="*/ 525898 w 1019128"/>
              <a:gd name="connsiteY54" fmla="*/ 2847432 h 4297206"/>
              <a:gd name="connsiteX55" fmla="*/ 478520 w 1019128"/>
              <a:gd name="connsiteY55" fmla="*/ 2866383 h 4297206"/>
              <a:gd name="connsiteX56" fmla="*/ 450093 w 1019128"/>
              <a:gd name="connsiteY56" fmla="*/ 2885334 h 4297206"/>
              <a:gd name="connsiteX57" fmla="*/ 431142 w 1019128"/>
              <a:gd name="connsiteY57" fmla="*/ 2894810 h 4297206"/>
              <a:gd name="connsiteX58" fmla="*/ 364812 w 1019128"/>
              <a:gd name="connsiteY58" fmla="*/ 2923237 h 4297206"/>
              <a:gd name="connsiteX59" fmla="*/ 345861 w 1019128"/>
              <a:gd name="connsiteY59" fmla="*/ 2932713 h 4297206"/>
              <a:gd name="connsiteX60" fmla="*/ 312696 w 1019128"/>
              <a:gd name="connsiteY60" fmla="*/ 2942188 h 4297206"/>
              <a:gd name="connsiteX61" fmla="*/ 227416 w 1019128"/>
              <a:gd name="connsiteY61" fmla="*/ 2980091 h 4297206"/>
              <a:gd name="connsiteX62" fmla="*/ 170562 w 1019128"/>
              <a:gd name="connsiteY62" fmla="*/ 3003780 h 4297206"/>
              <a:gd name="connsiteX63" fmla="*/ 118446 w 1019128"/>
              <a:gd name="connsiteY63" fmla="*/ 3036945 h 4297206"/>
              <a:gd name="connsiteX64" fmla="*/ 90019 w 1019128"/>
              <a:gd name="connsiteY64" fmla="*/ 3060634 h 4297206"/>
              <a:gd name="connsiteX65" fmla="*/ 71067 w 1019128"/>
              <a:gd name="connsiteY65" fmla="*/ 3070109 h 4297206"/>
              <a:gd name="connsiteX66" fmla="*/ 42640 w 1019128"/>
              <a:gd name="connsiteY66" fmla="*/ 3108012 h 4297206"/>
              <a:gd name="connsiteX67" fmla="*/ 33165 w 1019128"/>
              <a:gd name="connsiteY67" fmla="*/ 3122226 h 4297206"/>
              <a:gd name="connsiteX68" fmla="*/ 18951 w 1019128"/>
              <a:gd name="connsiteY68" fmla="*/ 3183817 h 4297206"/>
              <a:gd name="connsiteX69" fmla="*/ 14213 w 1019128"/>
              <a:gd name="connsiteY69" fmla="*/ 3321214 h 4297206"/>
              <a:gd name="connsiteX70" fmla="*/ 9476 w 1019128"/>
              <a:gd name="connsiteY70" fmla="*/ 3387544 h 4297206"/>
              <a:gd name="connsiteX71" fmla="*/ 4738 w 1019128"/>
              <a:gd name="connsiteY71" fmla="*/ 3652862 h 4297206"/>
              <a:gd name="connsiteX72" fmla="*/ 0 w 1019128"/>
              <a:gd name="connsiteY72" fmla="*/ 3780783 h 4297206"/>
              <a:gd name="connsiteX73" fmla="*/ 4738 w 1019128"/>
              <a:gd name="connsiteY73" fmla="*/ 4297206 h 429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019128" h="4297206">
                <a:moveTo>
                  <a:pt x="37903" y="0"/>
                </a:moveTo>
                <a:cubicBezTo>
                  <a:pt x="39482" y="129500"/>
                  <a:pt x="40535" y="259008"/>
                  <a:pt x="42640" y="388501"/>
                </a:cubicBezTo>
                <a:cubicBezTo>
                  <a:pt x="43693" y="453262"/>
                  <a:pt x="46685" y="517986"/>
                  <a:pt x="47378" y="582752"/>
                </a:cubicBezTo>
                <a:cubicBezTo>
                  <a:pt x="49844" y="813318"/>
                  <a:pt x="49102" y="1043914"/>
                  <a:pt x="52116" y="1274474"/>
                </a:cubicBezTo>
                <a:cubicBezTo>
                  <a:pt x="52262" y="1285640"/>
                  <a:pt x="54664" y="1296689"/>
                  <a:pt x="56854" y="1307639"/>
                </a:cubicBezTo>
                <a:cubicBezTo>
                  <a:pt x="62801" y="1337374"/>
                  <a:pt x="66776" y="1346883"/>
                  <a:pt x="75805" y="1373969"/>
                </a:cubicBezTo>
                <a:cubicBezTo>
                  <a:pt x="89744" y="1415787"/>
                  <a:pt x="80820" y="1393473"/>
                  <a:pt x="104232" y="1440298"/>
                </a:cubicBezTo>
                <a:cubicBezTo>
                  <a:pt x="107391" y="1446615"/>
                  <a:pt x="109471" y="1453599"/>
                  <a:pt x="113708" y="1459249"/>
                </a:cubicBezTo>
                <a:cubicBezTo>
                  <a:pt x="118446" y="1465566"/>
                  <a:pt x="123736" y="1471505"/>
                  <a:pt x="127921" y="1478201"/>
                </a:cubicBezTo>
                <a:cubicBezTo>
                  <a:pt x="139507" y="1496739"/>
                  <a:pt x="133831" y="1495715"/>
                  <a:pt x="146873" y="1511365"/>
                </a:cubicBezTo>
                <a:cubicBezTo>
                  <a:pt x="151162" y="1516512"/>
                  <a:pt x="157192" y="1520127"/>
                  <a:pt x="161086" y="1525579"/>
                </a:cubicBezTo>
                <a:cubicBezTo>
                  <a:pt x="291148" y="1707668"/>
                  <a:pt x="35456" y="1364385"/>
                  <a:pt x="184775" y="1563481"/>
                </a:cubicBezTo>
                <a:cubicBezTo>
                  <a:pt x="197409" y="1601384"/>
                  <a:pt x="178458" y="1557165"/>
                  <a:pt x="203726" y="1582433"/>
                </a:cubicBezTo>
                <a:cubicBezTo>
                  <a:pt x="250538" y="1629245"/>
                  <a:pt x="187429" y="1596490"/>
                  <a:pt x="255842" y="1653500"/>
                </a:cubicBezTo>
                <a:cubicBezTo>
                  <a:pt x="265318" y="1661396"/>
                  <a:pt x="275252" y="1668773"/>
                  <a:pt x="284269" y="1677189"/>
                </a:cubicBezTo>
                <a:cubicBezTo>
                  <a:pt x="298964" y="1690904"/>
                  <a:pt x="310185" y="1708680"/>
                  <a:pt x="326910" y="1719830"/>
                </a:cubicBezTo>
                <a:cubicBezTo>
                  <a:pt x="331648" y="1722988"/>
                  <a:pt x="336800" y="1725599"/>
                  <a:pt x="341123" y="1729305"/>
                </a:cubicBezTo>
                <a:cubicBezTo>
                  <a:pt x="387881" y="1769383"/>
                  <a:pt x="339964" y="1729925"/>
                  <a:pt x="369550" y="1762470"/>
                </a:cubicBezTo>
                <a:cubicBezTo>
                  <a:pt x="381569" y="1775691"/>
                  <a:pt x="394819" y="1787739"/>
                  <a:pt x="407453" y="1800373"/>
                </a:cubicBezTo>
                <a:cubicBezTo>
                  <a:pt x="412191" y="1805111"/>
                  <a:pt x="416377" y="1810473"/>
                  <a:pt x="421666" y="1814586"/>
                </a:cubicBezTo>
                <a:cubicBezTo>
                  <a:pt x="435880" y="1825641"/>
                  <a:pt x="449325" y="1837762"/>
                  <a:pt x="464307" y="1847751"/>
                </a:cubicBezTo>
                <a:cubicBezTo>
                  <a:pt x="469045" y="1850910"/>
                  <a:pt x="473691" y="1854209"/>
                  <a:pt x="478520" y="1857227"/>
                </a:cubicBezTo>
                <a:cubicBezTo>
                  <a:pt x="486329" y="1862108"/>
                  <a:pt x="494940" y="1865787"/>
                  <a:pt x="502209" y="1871440"/>
                </a:cubicBezTo>
                <a:cubicBezTo>
                  <a:pt x="542353" y="1902662"/>
                  <a:pt x="496304" y="1885068"/>
                  <a:pt x="563801" y="1918818"/>
                </a:cubicBezTo>
                <a:cubicBezTo>
                  <a:pt x="573277" y="1923556"/>
                  <a:pt x="583333" y="1927277"/>
                  <a:pt x="592228" y="1933032"/>
                </a:cubicBezTo>
                <a:cubicBezTo>
                  <a:pt x="610262" y="1944701"/>
                  <a:pt x="624601" y="1962472"/>
                  <a:pt x="644344" y="1970934"/>
                </a:cubicBezTo>
                <a:cubicBezTo>
                  <a:pt x="697215" y="1993594"/>
                  <a:pt x="662942" y="1977137"/>
                  <a:pt x="724887" y="2013575"/>
                </a:cubicBezTo>
                <a:cubicBezTo>
                  <a:pt x="735862" y="2020031"/>
                  <a:pt x="747342" y="2025641"/>
                  <a:pt x="758052" y="2032526"/>
                </a:cubicBezTo>
                <a:cubicBezTo>
                  <a:pt x="780162" y="2046739"/>
                  <a:pt x="803354" y="2059396"/>
                  <a:pt x="824381" y="2075166"/>
                </a:cubicBezTo>
                <a:cubicBezTo>
                  <a:pt x="837015" y="2084642"/>
                  <a:pt x="849299" y="2094603"/>
                  <a:pt x="862284" y="2103593"/>
                </a:cubicBezTo>
                <a:cubicBezTo>
                  <a:pt x="869855" y="2108835"/>
                  <a:pt x="878606" y="2112282"/>
                  <a:pt x="885973" y="2117807"/>
                </a:cubicBezTo>
                <a:cubicBezTo>
                  <a:pt x="981523" y="2189470"/>
                  <a:pt x="864992" y="2110137"/>
                  <a:pt x="947565" y="2165185"/>
                </a:cubicBezTo>
                <a:cubicBezTo>
                  <a:pt x="967943" y="2195756"/>
                  <a:pt x="943778" y="2161518"/>
                  <a:pt x="980730" y="2203088"/>
                </a:cubicBezTo>
                <a:cubicBezTo>
                  <a:pt x="985976" y="2208990"/>
                  <a:pt x="990205" y="2215722"/>
                  <a:pt x="994943" y="2222039"/>
                </a:cubicBezTo>
                <a:cubicBezTo>
                  <a:pt x="1006852" y="2257763"/>
                  <a:pt x="990788" y="2213729"/>
                  <a:pt x="1009156" y="2250466"/>
                </a:cubicBezTo>
                <a:cubicBezTo>
                  <a:pt x="1011389" y="2254933"/>
                  <a:pt x="1012315" y="2259941"/>
                  <a:pt x="1013894" y="2264679"/>
                </a:cubicBezTo>
                <a:cubicBezTo>
                  <a:pt x="1019773" y="2311708"/>
                  <a:pt x="1021894" y="2308171"/>
                  <a:pt x="1013894" y="2364174"/>
                </a:cubicBezTo>
                <a:cubicBezTo>
                  <a:pt x="1012052" y="2377066"/>
                  <a:pt x="1011643" y="2391241"/>
                  <a:pt x="1004419" y="2402076"/>
                </a:cubicBezTo>
                <a:cubicBezTo>
                  <a:pt x="998102" y="2411552"/>
                  <a:pt x="990560" y="2420317"/>
                  <a:pt x="985467" y="2430503"/>
                </a:cubicBezTo>
                <a:cubicBezTo>
                  <a:pt x="974530" y="2452379"/>
                  <a:pt x="968765" y="2465409"/>
                  <a:pt x="952303" y="2487357"/>
                </a:cubicBezTo>
                <a:cubicBezTo>
                  <a:pt x="911039" y="2542372"/>
                  <a:pt x="968211" y="2468008"/>
                  <a:pt x="919138" y="2525260"/>
                </a:cubicBezTo>
                <a:cubicBezTo>
                  <a:pt x="880534" y="2570298"/>
                  <a:pt x="947398" y="2501281"/>
                  <a:pt x="895449" y="2558425"/>
                </a:cubicBezTo>
                <a:cubicBezTo>
                  <a:pt x="884933" y="2569993"/>
                  <a:pt x="873339" y="2580534"/>
                  <a:pt x="862284" y="2591589"/>
                </a:cubicBezTo>
                <a:lnTo>
                  <a:pt x="848070" y="2605803"/>
                </a:lnTo>
                <a:cubicBezTo>
                  <a:pt x="843332" y="2610541"/>
                  <a:pt x="839089" y="2615830"/>
                  <a:pt x="833857" y="2620016"/>
                </a:cubicBezTo>
                <a:cubicBezTo>
                  <a:pt x="825961" y="2626333"/>
                  <a:pt x="817318" y="2631817"/>
                  <a:pt x="810168" y="2638968"/>
                </a:cubicBezTo>
                <a:cubicBezTo>
                  <a:pt x="775126" y="2674011"/>
                  <a:pt x="808419" y="2654057"/>
                  <a:pt x="772265" y="2672132"/>
                </a:cubicBezTo>
                <a:lnTo>
                  <a:pt x="743838" y="2700559"/>
                </a:lnTo>
                <a:cubicBezTo>
                  <a:pt x="739100" y="2705297"/>
                  <a:pt x="735618" y="2711777"/>
                  <a:pt x="729625" y="2714773"/>
                </a:cubicBezTo>
                <a:cubicBezTo>
                  <a:pt x="693969" y="2732600"/>
                  <a:pt x="717777" y="2719148"/>
                  <a:pt x="668033" y="2757413"/>
                </a:cubicBezTo>
                <a:cubicBezTo>
                  <a:pt x="661774" y="2762228"/>
                  <a:pt x="655315" y="2766779"/>
                  <a:pt x="649082" y="2771627"/>
                </a:cubicBezTo>
                <a:cubicBezTo>
                  <a:pt x="641100" y="2777835"/>
                  <a:pt x="634438" y="2786056"/>
                  <a:pt x="625393" y="2790578"/>
                </a:cubicBezTo>
                <a:cubicBezTo>
                  <a:pt x="615917" y="2795316"/>
                  <a:pt x="606050" y="2799340"/>
                  <a:pt x="596966" y="2804791"/>
                </a:cubicBezTo>
                <a:cubicBezTo>
                  <a:pt x="582318" y="2813580"/>
                  <a:pt x="569604" y="2825578"/>
                  <a:pt x="554325" y="2833218"/>
                </a:cubicBezTo>
                <a:cubicBezTo>
                  <a:pt x="544849" y="2837956"/>
                  <a:pt x="535734" y="2843497"/>
                  <a:pt x="525898" y="2847432"/>
                </a:cubicBezTo>
                <a:cubicBezTo>
                  <a:pt x="482321" y="2864863"/>
                  <a:pt x="536115" y="2832787"/>
                  <a:pt x="478520" y="2866383"/>
                </a:cubicBezTo>
                <a:cubicBezTo>
                  <a:pt x="468683" y="2872121"/>
                  <a:pt x="459858" y="2879475"/>
                  <a:pt x="450093" y="2885334"/>
                </a:cubicBezTo>
                <a:cubicBezTo>
                  <a:pt x="444037" y="2888968"/>
                  <a:pt x="437596" y="2891942"/>
                  <a:pt x="431142" y="2894810"/>
                </a:cubicBezTo>
                <a:cubicBezTo>
                  <a:pt x="409160" y="2904580"/>
                  <a:pt x="386327" y="2912479"/>
                  <a:pt x="364812" y="2923237"/>
                </a:cubicBezTo>
                <a:cubicBezTo>
                  <a:pt x="358495" y="2926396"/>
                  <a:pt x="352498" y="2930299"/>
                  <a:pt x="345861" y="2932713"/>
                </a:cubicBezTo>
                <a:cubicBezTo>
                  <a:pt x="335056" y="2936642"/>
                  <a:pt x="323484" y="2938213"/>
                  <a:pt x="312696" y="2942188"/>
                </a:cubicBezTo>
                <a:cubicBezTo>
                  <a:pt x="222068" y="2975576"/>
                  <a:pt x="286587" y="2953792"/>
                  <a:pt x="227416" y="2980091"/>
                </a:cubicBezTo>
                <a:cubicBezTo>
                  <a:pt x="208655" y="2988429"/>
                  <a:pt x="186594" y="2990955"/>
                  <a:pt x="170562" y="3003780"/>
                </a:cubicBezTo>
                <a:cubicBezTo>
                  <a:pt x="130476" y="3035849"/>
                  <a:pt x="164429" y="3011399"/>
                  <a:pt x="118446" y="3036945"/>
                </a:cubicBezTo>
                <a:cubicBezTo>
                  <a:pt x="84593" y="3055752"/>
                  <a:pt x="124807" y="3035786"/>
                  <a:pt x="90019" y="3060634"/>
                </a:cubicBezTo>
                <a:cubicBezTo>
                  <a:pt x="84272" y="3064739"/>
                  <a:pt x="77384" y="3066951"/>
                  <a:pt x="71067" y="3070109"/>
                </a:cubicBezTo>
                <a:cubicBezTo>
                  <a:pt x="49646" y="3102243"/>
                  <a:pt x="76403" y="3062995"/>
                  <a:pt x="42640" y="3108012"/>
                </a:cubicBezTo>
                <a:cubicBezTo>
                  <a:pt x="39224" y="3112567"/>
                  <a:pt x="36323" y="3117488"/>
                  <a:pt x="33165" y="3122226"/>
                </a:cubicBezTo>
                <a:cubicBezTo>
                  <a:pt x="21736" y="3167940"/>
                  <a:pt x="26243" y="3147358"/>
                  <a:pt x="18951" y="3183817"/>
                </a:cubicBezTo>
                <a:cubicBezTo>
                  <a:pt x="17372" y="3229616"/>
                  <a:pt x="16342" y="3275437"/>
                  <a:pt x="14213" y="3321214"/>
                </a:cubicBezTo>
                <a:cubicBezTo>
                  <a:pt x="13183" y="3343356"/>
                  <a:pt x="10109" y="3365387"/>
                  <a:pt x="9476" y="3387544"/>
                </a:cubicBezTo>
                <a:cubicBezTo>
                  <a:pt x="6950" y="3475961"/>
                  <a:pt x="6869" y="3564434"/>
                  <a:pt x="4738" y="3652862"/>
                </a:cubicBezTo>
                <a:cubicBezTo>
                  <a:pt x="3710" y="3695519"/>
                  <a:pt x="1579" y="3738143"/>
                  <a:pt x="0" y="3780783"/>
                </a:cubicBezTo>
                <a:cubicBezTo>
                  <a:pt x="4971" y="4252985"/>
                  <a:pt x="4738" y="4080837"/>
                  <a:pt x="4738" y="4297206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455D7806-A2CD-4882-B246-DB50B3486E3B}"/>
              </a:ext>
            </a:extLst>
          </p:cNvPr>
          <p:cNvSpPr/>
          <p:nvPr/>
        </p:nvSpPr>
        <p:spPr bwMode="auto">
          <a:xfrm>
            <a:off x="6926698" y="710674"/>
            <a:ext cx="928614" cy="4306681"/>
          </a:xfrm>
          <a:custGeom>
            <a:avLst/>
            <a:gdLst>
              <a:gd name="connsiteX0" fmla="*/ 80543 w 928614"/>
              <a:gd name="connsiteY0" fmla="*/ 0 h 4306681"/>
              <a:gd name="connsiteX1" fmla="*/ 66330 w 928614"/>
              <a:gd name="connsiteY1" fmla="*/ 762789 h 4306681"/>
              <a:gd name="connsiteX2" fmla="*/ 56854 w 928614"/>
              <a:gd name="connsiteY2" fmla="*/ 904924 h 4306681"/>
              <a:gd name="connsiteX3" fmla="*/ 52117 w 928614"/>
              <a:gd name="connsiteY3" fmla="*/ 1075486 h 4306681"/>
              <a:gd name="connsiteX4" fmla="*/ 47379 w 928614"/>
              <a:gd name="connsiteY4" fmla="*/ 1118126 h 4306681"/>
              <a:gd name="connsiteX5" fmla="*/ 33165 w 928614"/>
              <a:gd name="connsiteY5" fmla="*/ 1293425 h 4306681"/>
              <a:gd name="connsiteX6" fmla="*/ 18952 w 928614"/>
              <a:gd name="connsiteY6" fmla="*/ 1710354 h 4306681"/>
              <a:gd name="connsiteX7" fmla="*/ 9476 w 928614"/>
              <a:gd name="connsiteY7" fmla="*/ 1994623 h 4306681"/>
              <a:gd name="connsiteX8" fmla="*/ 0 w 928614"/>
              <a:gd name="connsiteY8" fmla="*/ 2150972 h 4306681"/>
              <a:gd name="connsiteX9" fmla="*/ 4738 w 928614"/>
              <a:gd name="connsiteY9" fmla="*/ 2520522 h 4306681"/>
              <a:gd name="connsiteX10" fmla="*/ 9476 w 928614"/>
              <a:gd name="connsiteY10" fmla="*/ 2563162 h 4306681"/>
              <a:gd name="connsiteX11" fmla="*/ 14214 w 928614"/>
              <a:gd name="connsiteY11" fmla="*/ 2634230 h 4306681"/>
              <a:gd name="connsiteX12" fmla="*/ 28427 w 928614"/>
              <a:gd name="connsiteY12" fmla="*/ 2686346 h 4306681"/>
              <a:gd name="connsiteX13" fmla="*/ 33165 w 928614"/>
              <a:gd name="connsiteY13" fmla="*/ 2700559 h 4306681"/>
              <a:gd name="connsiteX14" fmla="*/ 56854 w 928614"/>
              <a:gd name="connsiteY14" fmla="*/ 2733724 h 4306681"/>
              <a:gd name="connsiteX15" fmla="*/ 85281 w 928614"/>
              <a:gd name="connsiteY15" fmla="*/ 2752675 h 4306681"/>
              <a:gd name="connsiteX16" fmla="*/ 99495 w 928614"/>
              <a:gd name="connsiteY16" fmla="*/ 2766889 h 4306681"/>
              <a:gd name="connsiteX17" fmla="*/ 146873 w 928614"/>
              <a:gd name="connsiteY17" fmla="*/ 2795316 h 4306681"/>
              <a:gd name="connsiteX18" fmla="*/ 165824 w 928614"/>
              <a:gd name="connsiteY18" fmla="*/ 2814267 h 4306681"/>
              <a:gd name="connsiteX19" fmla="*/ 189513 w 928614"/>
              <a:gd name="connsiteY19" fmla="*/ 2828480 h 4306681"/>
              <a:gd name="connsiteX20" fmla="*/ 203727 w 928614"/>
              <a:gd name="connsiteY20" fmla="*/ 2837956 h 4306681"/>
              <a:gd name="connsiteX21" fmla="*/ 255843 w 928614"/>
              <a:gd name="connsiteY21" fmla="*/ 2880596 h 4306681"/>
              <a:gd name="connsiteX22" fmla="*/ 265319 w 928614"/>
              <a:gd name="connsiteY22" fmla="*/ 2894810 h 4306681"/>
              <a:gd name="connsiteX23" fmla="*/ 303221 w 928614"/>
              <a:gd name="connsiteY23" fmla="*/ 2923237 h 4306681"/>
              <a:gd name="connsiteX24" fmla="*/ 336386 w 928614"/>
              <a:gd name="connsiteY24" fmla="*/ 2951664 h 4306681"/>
              <a:gd name="connsiteX25" fmla="*/ 374289 w 928614"/>
              <a:gd name="connsiteY25" fmla="*/ 2975353 h 4306681"/>
              <a:gd name="connsiteX26" fmla="*/ 416929 w 928614"/>
              <a:gd name="connsiteY26" fmla="*/ 3013256 h 4306681"/>
              <a:gd name="connsiteX27" fmla="*/ 464307 w 928614"/>
              <a:gd name="connsiteY27" fmla="*/ 3046420 h 4306681"/>
              <a:gd name="connsiteX28" fmla="*/ 478521 w 928614"/>
              <a:gd name="connsiteY28" fmla="*/ 3060634 h 4306681"/>
              <a:gd name="connsiteX29" fmla="*/ 506948 w 928614"/>
              <a:gd name="connsiteY29" fmla="*/ 3084323 h 4306681"/>
              <a:gd name="connsiteX30" fmla="*/ 549588 w 928614"/>
              <a:gd name="connsiteY30" fmla="*/ 3112750 h 4306681"/>
              <a:gd name="connsiteX31" fmla="*/ 573277 w 928614"/>
              <a:gd name="connsiteY31" fmla="*/ 3136439 h 4306681"/>
              <a:gd name="connsiteX32" fmla="*/ 625393 w 928614"/>
              <a:gd name="connsiteY32" fmla="*/ 3179079 h 4306681"/>
              <a:gd name="connsiteX33" fmla="*/ 653820 w 928614"/>
              <a:gd name="connsiteY33" fmla="*/ 3202768 h 4306681"/>
              <a:gd name="connsiteX34" fmla="*/ 686985 w 928614"/>
              <a:gd name="connsiteY34" fmla="*/ 3221720 h 4306681"/>
              <a:gd name="connsiteX35" fmla="*/ 734363 w 928614"/>
              <a:gd name="connsiteY35" fmla="*/ 3259622 h 4306681"/>
              <a:gd name="connsiteX36" fmla="*/ 772266 w 928614"/>
              <a:gd name="connsiteY36" fmla="*/ 3283311 h 4306681"/>
              <a:gd name="connsiteX37" fmla="*/ 791217 w 928614"/>
              <a:gd name="connsiteY37" fmla="*/ 3302263 h 4306681"/>
              <a:gd name="connsiteX38" fmla="*/ 852809 w 928614"/>
              <a:gd name="connsiteY38" fmla="*/ 3354379 h 4306681"/>
              <a:gd name="connsiteX39" fmla="*/ 876498 w 928614"/>
              <a:gd name="connsiteY39" fmla="*/ 3378068 h 4306681"/>
              <a:gd name="connsiteX40" fmla="*/ 909663 w 928614"/>
              <a:gd name="connsiteY40" fmla="*/ 3420708 h 4306681"/>
              <a:gd name="connsiteX41" fmla="*/ 919138 w 928614"/>
              <a:gd name="connsiteY41" fmla="*/ 3468087 h 4306681"/>
              <a:gd name="connsiteX42" fmla="*/ 928614 w 928614"/>
              <a:gd name="connsiteY42" fmla="*/ 3510727 h 4306681"/>
              <a:gd name="connsiteX43" fmla="*/ 923876 w 928614"/>
              <a:gd name="connsiteY43" fmla="*/ 3577057 h 4306681"/>
              <a:gd name="connsiteX44" fmla="*/ 914400 w 928614"/>
              <a:gd name="connsiteY44" fmla="*/ 3610221 h 4306681"/>
              <a:gd name="connsiteX45" fmla="*/ 881236 w 928614"/>
              <a:gd name="connsiteY45" fmla="*/ 3686027 h 4306681"/>
              <a:gd name="connsiteX46" fmla="*/ 871760 w 928614"/>
              <a:gd name="connsiteY46" fmla="*/ 3700240 h 4306681"/>
              <a:gd name="connsiteX47" fmla="*/ 838595 w 928614"/>
              <a:gd name="connsiteY47" fmla="*/ 3757094 h 4306681"/>
              <a:gd name="connsiteX48" fmla="*/ 819644 w 928614"/>
              <a:gd name="connsiteY48" fmla="*/ 3776045 h 4306681"/>
              <a:gd name="connsiteX49" fmla="*/ 791217 w 928614"/>
              <a:gd name="connsiteY49" fmla="*/ 3818686 h 4306681"/>
              <a:gd name="connsiteX50" fmla="*/ 767528 w 928614"/>
              <a:gd name="connsiteY50" fmla="*/ 3837637 h 4306681"/>
              <a:gd name="connsiteX51" fmla="*/ 720150 w 928614"/>
              <a:gd name="connsiteY51" fmla="*/ 3880277 h 4306681"/>
              <a:gd name="connsiteX52" fmla="*/ 701198 w 928614"/>
              <a:gd name="connsiteY52" fmla="*/ 3894491 h 4306681"/>
              <a:gd name="connsiteX53" fmla="*/ 686985 w 928614"/>
              <a:gd name="connsiteY53" fmla="*/ 3899229 h 4306681"/>
              <a:gd name="connsiteX54" fmla="*/ 644344 w 928614"/>
              <a:gd name="connsiteY54" fmla="*/ 3937131 h 4306681"/>
              <a:gd name="connsiteX55" fmla="*/ 625393 w 928614"/>
              <a:gd name="connsiteY55" fmla="*/ 3946607 h 4306681"/>
              <a:gd name="connsiteX56" fmla="*/ 601704 w 928614"/>
              <a:gd name="connsiteY56" fmla="*/ 3965558 h 4306681"/>
              <a:gd name="connsiteX57" fmla="*/ 578015 w 928614"/>
              <a:gd name="connsiteY57" fmla="*/ 3979772 h 4306681"/>
              <a:gd name="connsiteX58" fmla="*/ 549588 w 928614"/>
              <a:gd name="connsiteY58" fmla="*/ 3998723 h 4306681"/>
              <a:gd name="connsiteX59" fmla="*/ 516423 w 928614"/>
              <a:gd name="connsiteY59" fmla="*/ 4012936 h 4306681"/>
              <a:gd name="connsiteX60" fmla="*/ 464307 w 928614"/>
              <a:gd name="connsiteY60" fmla="*/ 4046101 h 4306681"/>
              <a:gd name="connsiteX61" fmla="*/ 431142 w 928614"/>
              <a:gd name="connsiteY61" fmla="*/ 4065052 h 4306681"/>
              <a:gd name="connsiteX62" fmla="*/ 360075 w 928614"/>
              <a:gd name="connsiteY62" fmla="*/ 4102955 h 4306681"/>
              <a:gd name="connsiteX63" fmla="*/ 326910 w 928614"/>
              <a:gd name="connsiteY63" fmla="*/ 4121906 h 4306681"/>
              <a:gd name="connsiteX64" fmla="*/ 260581 w 928614"/>
              <a:gd name="connsiteY64" fmla="*/ 4159809 h 4306681"/>
              <a:gd name="connsiteX65" fmla="*/ 180038 w 928614"/>
              <a:gd name="connsiteY65" fmla="*/ 4211925 h 4306681"/>
              <a:gd name="connsiteX66" fmla="*/ 161086 w 928614"/>
              <a:gd name="connsiteY66" fmla="*/ 4226138 h 4306681"/>
              <a:gd name="connsiteX67" fmla="*/ 132660 w 928614"/>
              <a:gd name="connsiteY67" fmla="*/ 4245090 h 4306681"/>
              <a:gd name="connsiteX68" fmla="*/ 99495 w 928614"/>
              <a:gd name="connsiteY68" fmla="*/ 4282992 h 4306681"/>
              <a:gd name="connsiteX69" fmla="*/ 90019 w 928614"/>
              <a:gd name="connsiteY69" fmla="*/ 4306681 h 430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928614" h="4306681">
                <a:moveTo>
                  <a:pt x="80543" y="0"/>
                </a:moveTo>
                <a:cubicBezTo>
                  <a:pt x="75399" y="627718"/>
                  <a:pt x="85643" y="389419"/>
                  <a:pt x="66330" y="762789"/>
                </a:cubicBezTo>
                <a:cubicBezTo>
                  <a:pt x="60901" y="867740"/>
                  <a:pt x="64181" y="824328"/>
                  <a:pt x="56854" y="904924"/>
                </a:cubicBezTo>
                <a:cubicBezTo>
                  <a:pt x="55275" y="961778"/>
                  <a:pt x="54642" y="1018666"/>
                  <a:pt x="52117" y="1075486"/>
                </a:cubicBezTo>
                <a:cubicBezTo>
                  <a:pt x="51482" y="1089773"/>
                  <a:pt x="48398" y="1103862"/>
                  <a:pt x="47379" y="1118126"/>
                </a:cubicBezTo>
                <a:cubicBezTo>
                  <a:pt x="34896" y="1292876"/>
                  <a:pt x="51900" y="1124815"/>
                  <a:pt x="33165" y="1293425"/>
                </a:cubicBezTo>
                <a:cubicBezTo>
                  <a:pt x="25934" y="1459734"/>
                  <a:pt x="23986" y="1493919"/>
                  <a:pt x="18952" y="1710354"/>
                </a:cubicBezTo>
                <a:cubicBezTo>
                  <a:pt x="9581" y="2113290"/>
                  <a:pt x="19790" y="1778043"/>
                  <a:pt x="9476" y="1994623"/>
                </a:cubicBezTo>
                <a:cubicBezTo>
                  <a:pt x="2615" y="2138707"/>
                  <a:pt x="10159" y="2069699"/>
                  <a:pt x="0" y="2150972"/>
                </a:cubicBezTo>
                <a:cubicBezTo>
                  <a:pt x="1579" y="2274155"/>
                  <a:pt x="1907" y="2397361"/>
                  <a:pt x="4738" y="2520522"/>
                </a:cubicBezTo>
                <a:cubicBezTo>
                  <a:pt x="5067" y="2534819"/>
                  <a:pt x="8288" y="2548911"/>
                  <a:pt x="9476" y="2563162"/>
                </a:cubicBezTo>
                <a:cubicBezTo>
                  <a:pt x="11448" y="2586822"/>
                  <a:pt x="11852" y="2610606"/>
                  <a:pt x="14214" y="2634230"/>
                </a:cubicBezTo>
                <a:cubicBezTo>
                  <a:pt x="16127" y="2653360"/>
                  <a:pt x="22339" y="2668083"/>
                  <a:pt x="28427" y="2686346"/>
                </a:cubicBezTo>
                <a:cubicBezTo>
                  <a:pt x="30006" y="2691084"/>
                  <a:pt x="30395" y="2696404"/>
                  <a:pt x="33165" y="2700559"/>
                </a:cubicBezTo>
                <a:cubicBezTo>
                  <a:pt x="37774" y="2707473"/>
                  <a:pt x="52047" y="2729451"/>
                  <a:pt x="56854" y="2733724"/>
                </a:cubicBezTo>
                <a:cubicBezTo>
                  <a:pt x="65366" y="2741290"/>
                  <a:pt x="77228" y="2744622"/>
                  <a:pt x="85281" y="2752675"/>
                </a:cubicBezTo>
                <a:cubicBezTo>
                  <a:pt x="90019" y="2757413"/>
                  <a:pt x="94043" y="2762994"/>
                  <a:pt x="99495" y="2766889"/>
                </a:cubicBezTo>
                <a:cubicBezTo>
                  <a:pt x="125670" y="2785585"/>
                  <a:pt x="117346" y="2765789"/>
                  <a:pt x="146873" y="2795316"/>
                </a:cubicBezTo>
                <a:cubicBezTo>
                  <a:pt x="153190" y="2801633"/>
                  <a:pt x="158772" y="2808782"/>
                  <a:pt x="165824" y="2814267"/>
                </a:cubicBezTo>
                <a:cubicBezTo>
                  <a:pt x="173093" y="2819920"/>
                  <a:pt x="181704" y="2823600"/>
                  <a:pt x="189513" y="2828480"/>
                </a:cubicBezTo>
                <a:cubicBezTo>
                  <a:pt x="194342" y="2831498"/>
                  <a:pt x="198989" y="2834797"/>
                  <a:pt x="203727" y="2837956"/>
                </a:cubicBezTo>
                <a:cubicBezTo>
                  <a:pt x="234635" y="2879167"/>
                  <a:pt x="196610" y="2833210"/>
                  <a:pt x="255843" y="2880596"/>
                </a:cubicBezTo>
                <a:cubicBezTo>
                  <a:pt x="260290" y="2884153"/>
                  <a:pt x="261086" y="2891001"/>
                  <a:pt x="265319" y="2894810"/>
                </a:cubicBezTo>
                <a:cubicBezTo>
                  <a:pt x="277057" y="2905375"/>
                  <a:pt x="290889" y="2913371"/>
                  <a:pt x="303221" y="2923237"/>
                </a:cubicBezTo>
                <a:cubicBezTo>
                  <a:pt x="314591" y="2932333"/>
                  <a:pt x="324644" y="2943054"/>
                  <a:pt x="336386" y="2951664"/>
                </a:cubicBezTo>
                <a:cubicBezTo>
                  <a:pt x="348401" y="2960475"/>
                  <a:pt x="362454" y="2966303"/>
                  <a:pt x="374289" y="2975353"/>
                </a:cubicBezTo>
                <a:cubicBezTo>
                  <a:pt x="389395" y="2986905"/>
                  <a:pt x="402003" y="3001472"/>
                  <a:pt x="416929" y="3013256"/>
                </a:cubicBezTo>
                <a:cubicBezTo>
                  <a:pt x="432059" y="3025201"/>
                  <a:pt x="449027" y="3034666"/>
                  <a:pt x="464307" y="3046420"/>
                </a:cubicBezTo>
                <a:cubicBezTo>
                  <a:pt x="469618" y="3050505"/>
                  <a:pt x="473513" y="3056182"/>
                  <a:pt x="478521" y="3060634"/>
                </a:cubicBezTo>
                <a:cubicBezTo>
                  <a:pt x="487740" y="3068829"/>
                  <a:pt x="497001" y="3077029"/>
                  <a:pt x="506948" y="3084323"/>
                </a:cubicBezTo>
                <a:cubicBezTo>
                  <a:pt x="520723" y="3094425"/>
                  <a:pt x="537509" y="3100671"/>
                  <a:pt x="549588" y="3112750"/>
                </a:cubicBezTo>
                <a:cubicBezTo>
                  <a:pt x="557484" y="3120646"/>
                  <a:pt x="565045" y="3128893"/>
                  <a:pt x="573277" y="3136439"/>
                </a:cubicBezTo>
                <a:cubicBezTo>
                  <a:pt x="616641" y="3176189"/>
                  <a:pt x="592514" y="3152776"/>
                  <a:pt x="625393" y="3179079"/>
                </a:cubicBezTo>
                <a:cubicBezTo>
                  <a:pt x="635025" y="3186784"/>
                  <a:pt x="643679" y="3195747"/>
                  <a:pt x="653820" y="3202768"/>
                </a:cubicBezTo>
                <a:cubicBezTo>
                  <a:pt x="664289" y="3210016"/>
                  <a:pt x="676243" y="3214884"/>
                  <a:pt x="686985" y="3221720"/>
                </a:cubicBezTo>
                <a:cubicBezTo>
                  <a:pt x="707518" y="3234787"/>
                  <a:pt x="712813" y="3244229"/>
                  <a:pt x="734363" y="3259622"/>
                </a:cubicBezTo>
                <a:cubicBezTo>
                  <a:pt x="746487" y="3268282"/>
                  <a:pt x="760347" y="3274372"/>
                  <a:pt x="772266" y="3283311"/>
                </a:cubicBezTo>
                <a:cubicBezTo>
                  <a:pt x="779413" y="3288671"/>
                  <a:pt x="784518" y="3296352"/>
                  <a:pt x="791217" y="3302263"/>
                </a:cubicBezTo>
                <a:cubicBezTo>
                  <a:pt x="811383" y="3320057"/>
                  <a:pt x="833792" y="3335362"/>
                  <a:pt x="852809" y="3354379"/>
                </a:cubicBezTo>
                <a:cubicBezTo>
                  <a:pt x="860705" y="3362275"/>
                  <a:pt x="869231" y="3369589"/>
                  <a:pt x="876498" y="3378068"/>
                </a:cubicBezTo>
                <a:cubicBezTo>
                  <a:pt x="888217" y="3391739"/>
                  <a:pt x="909663" y="3420708"/>
                  <a:pt x="909663" y="3420708"/>
                </a:cubicBezTo>
                <a:cubicBezTo>
                  <a:pt x="918043" y="3454234"/>
                  <a:pt x="911392" y="3425485"/>
                  <a:pt x="919138" y="3468087"/>
                </a:cubicBezTo>
                <a:cubicBezTo>
                  <a:pt x="923148" y="3490141"/>
                  <a:pt x="923544" y="3490448"/>
                  <a:pt x="928614" y="3510727"/>
                </a:cubicBezTo>
                <a:cubicBezTo>
                  <a:pt x="927035" y="3532837"/>
                  <a:pt x="927011" y="3555113"/>
                  <a:pt x="923876" y="3577057"/>
                </a:cubicBezTo>
                <a:cubicBezTo>
                  <a:pt x="922250" y="3588439"/>
                  <a:pt x="918226" y="3599379"/>
                  <a:pt x="914400" y="3610221"/>
                </a:cubicBezTo>
                <a:cubicBezTo>
                  <a:pt x="905678" y="3634932"/>
                  <a:pt x="894234" y="3662631"/>
                  <a:pt x="881236" y="3686027"/>
                </a:cubicBezTo>
                <a:cubicBezTo>
                  <a:pt x="878471" y="3691005"/>
                  <a:pt x="874690" y="3695357"/>
                  <a:pt x="871760" y="3700240"/>
                </a:cubicBezTo>
                <a:cubicBezTo>
                  <a:pt x="860472" y="3719053"/>
                  <a:pt x="854109" y="3741580"/>
                  <a:pt x="838595" y="3757094"/>
                </a:cubicBezTo>
                <a:cubicBezTo>
                  <a:pt x="832278" y="3763411"/>
                  <a:pt x="825091" y="3768964"/>
                  <a:pt x="819644" y="3776045"/>
                </a:cubicBezTo>
                <a:cubicBezTo>
                  <a:pt x="809229" y="3789585"/>
                  <a:pt x="804556" y="3808015"/>
                  <a:pt x="791217" y="3818686"/>
                </a:cubicBezTo>
                <a:cubicBezTo>
                  <a:pt x="783321" y="3825003"/>
                  <a:pt x="774982" y="3830804"/>
                  <a:pt x="767528" y="3837637"/>
                </a:cubicBezTo>
                <a:cubicBezTo>
                  <a:pt x="697431" y="3901892"/>
                  <a:pt x="759356" y="3852273"/>
                  <a:pt x="720150" y="3880277"/>
                </a:cubicBezTo>
                <a:cubicBezTo>
                  <a:pt x="713724" y="3884867"/>
                  <a:pt x="708054" y="3890573"/>
                  <a:pt x="701198" y="3894491"/>
                </a:cubicBezTo>
                <a:cubicBezTo>
                  <a:pt x="696862" y="3896969"/>
                  <a:pt x="691723" y="3897650"/>
                  <a:pt x="686985" y="3899229"/>
                </a:cubicBezTo>
                <a:cubicBezTo>
                  <a:pt x="671717" y="3914497"/>
                  <a:pt x="662747" y="3924862"/>
                  <a:pt x="644344" y="3937131"/>
                </a:cubicBezTo>
                <a:cubicBezTo>
                  <a:pt x="638467" y="3941049"/>
                  <a:pt x="631269" y="3942689"/>
                  <a:pt x="625393" y="3946607"/>
                </a:cubicBezTo>
                <a:cubicBezTo>
                  <a:pt x="616979" y="3952216"/>
                  <a:pt x="609988" y="3959759"/>
                  <a:pt x="601704" y="3965558"/>
                </a:cubicBezTo>
                <a:cubicBezTo>
                  <a:pt x="594160" y="3970839"/>
                  <a:pt x="585784" y="3974828"/>
                  <a:pt x="578015" y="3979772"/>
                </a:cubicBezTo>
                <a:cubicBezTo>
                  <a:pt x="568407" y="3985886"/>
                  <a:pt x="559615" y="3993324"/>
                  <a:pt x="549588" y="3998723"/>
                </a:cubicBezTo>
                <a:cubicBezTo>
                  <a:pt x="538998" y="4004425"/>
                  <a:pt x="527181" y="4007557"/>
                  <a:pt x="516423" y="4012936"/>
                </a:cubicBezTo>
                <a:cubicBezTo>
                  <a:pt x="499001" y="4021647"/>
                  <a:pt x="480569" y="4036094"/>
                  <a:pt x="464307" y="4046101"/>
                </a:cubicBezTo>
                <a:cubicBezTo>
                  <a:pt x="453463" y="4052774"/>
                  <a:pt x="442320" y="4058955"/>
                  <a:pt x="431142" y="4065052"/>
                </a:cubicBezTo>
                <a:cubicBezTo>
                  <a:pt x="407573" y="4077908"/>
                  <a:pt x="383644" y="4090099"/>
                  <a:pt x="360075" y="4102955"/>
                </a:cubicBezTo>
                <a:cubicBezTo>
                  <a:pt x="348897" y="4109052"/>
                  <a:pt x="338007" y="4115664"/>
                  <a:pt x="326910" y="4121906"/>
                </a:cubicBezTo>
                <a:cubicBezTo>
                  <a:pt x="304148" y="4134709"/>
                  <a:pt x="282395" y="4145927"/>
                  <a:pt x="260581" y="4159809"/>
                </a:cubicBezTo>
                <a:cubicBezTo>
                  <a:pt x="233603" y="4176977"/>
                  <a:pt x="205621" y="4192739"/>
                  <a:pt x="180038" y="4211925"/>
                </a:cubicBezTo>
                <a:cubicBezTo>
                  <a:pt x="173721" y="4216663"/>
                  <a:pt x="167555" y="4221610"/>
                  <a:pt x="161086" y="4226138"/>
                </a:cubicBezTo>
                <a:cubicBezTo>
                  <a:pt x="151756" y="4232669"/>
                  <a:pt x="141553" y="4237976"/>
                  <a:pt x="132660" y="4245090"/>
                </a:cubicBezTo>
                <a:cubicBezTo>
                  <a:pt x="117322" y="4257361"/>
                  <a:pt x="110939" y="4267733"/>
                  <a:pt x="99495" y="4282992"/>
                </a:cubicBezTo>
                <a:cubicBezTo>
                  <a:pt x="94215" y="4304111"/>
                  <a:pt x="99362" y="4297340"/>
                  <a:pt x="90019" y="4306681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C78C7724-E0D2-472A-8121-45EB20CFC668}"/>
              </a:ext>
            </a:extLst>
          </p:cNvPr>
          <p:cNvSpPr/>
          <p:nvPr/>
        </p:nvSpPr>
        <p:spPr bwMode="auto">
          <a:xfrm>
            <a:off x="7192016" y="696460"/>
            <a:ext cx="1009157" cy="4136120"/>
          </a:xfrm>
          <a:custGeom>
            <a:avLst/>
            <a:gdLst>
              <a:gd name="connsiteX0" fmla="*/ 47379 w 1009157"/>
              <a:gd name="connsiteY0" fmla="*/ 0 h 4136120"/>
              <a:gd name="connsiteX1" fmla="*/ 71068 w 1009157"/>
              <a:gd name="connsiteY1" fmla="*/ 90019 h 4136120"/>
              <a:gd name="connsiteX2" fmla="*/ 80544 w 1009157"/>
              <a:gd name="connsiteY2" fmla="*/ 104232 h 4136120"/>
              <a:gd name="connsiteX3" fmla="*/ 99495 w 1009157"/>
              <a:gd name="connsiteY3" fmla="*/ 142135 h 4136120"/>
              <a:gd name="connsiteX4" fmla="*/ 108971 w 1009157"/>
              <a:gd name="connsiteY4" fmla="*/ 161086 h 4136120"/>
              <a:gd name="connsiteX5" fmla="*/ 123184 w 1009157"/>
              <a:gd name="connsiteY5" fmla="*/ 184775 h 4136120"/>
              <a:gd name="connsiteX6" fmla="*/ 137397 w 1009157"/>
              <a:gd name="connsiteY6" fmla="*/ 217940 h 4136120"/>
              <a:gd name="connsiteX7" fmla="*/ 161087 w 1009157"/>
              <a:gd name="connsiteY7" fmla="*/ 260580 h 4136120"/>
              <a:gd name="connsiteX8" fmla="*/ 180038 w 1009157"/>
              <a:gd name="connsiteY8" fmla="*/ 289007 h 4136120"/>
              <a:gd name="connsiteX9" fmla="*/ 194251 w 1009157"/>
              <a:gd name="connsiteY9" fmla="*/ 317434 h 4136120"/>
              <a:gd name="connsiteX10" fmla="*/ 208465 w 1009157"/>
              <a:gd name="connsiteY10" fmla="*/ 331648 h 4136120"/>
              <a:gd name="connsiteX11" fmla="*/ 227416 w 1009157"/>
              <a:gd name="connsiteY11" fmla="*/ 360075 h 4136120"/>
              <a:gd name="connsiteX12" fmla="*/ 251105 w 1009157"/>
              <a:gd name="connsiteY12" fmla="*/ 397977 h 4136120"/>
              <a:gd name="connsiteX13" fmla="*/ 289008 w 1009157"/>
              <a:gd name="connsiteY13" fmla="*/ 454831 h 4136120"/>
              <a:gd name="connsiteX14" fmla="*/ 303221 w 1009157"/>
              <a:gd name="connsiteY14" fmla="*/ 478520 h 4136120"/>
              <a:gd name="connsiteX15" fmla="*/ 341124 w 1009157"/>
              <a:gd name="connsiteY15" fmla="*/ 506947 h 4136120"/>
              <a:gd name="connsiteX16" fmla="*/ 360075 w 1009157"/>
              <a:gd name="connsiteY16" fmla="*/ 525899 h 4136120"/>
              <a:gd name="connsiteX17" fmla="*/ 412191 w 1009157"/>
              <a:gd name="connsiteY17" fmla="*/ 563801 h 4136120"/>
              <a:gd name="connsiteX18" fmla="*/ 450094 w 1009157"/>
              <a:gd name="connsiteY18" fmla="*/ 592228 h 4136120"/>
              <a:gd name="connsiteX19" fmla="*/ 469045 w 1009157"/>
              <a:gd name="connsiteY19" fmla="*/ 606442 h 4136120"/>
              <a:gd name="connsiteX20" fmla="*/ 492734 w 1009157"/>
              <a:gd name="connsiteY20" fmla="*/ 625393 h 4136120"/>
              <a:gd name="connsiteX21" fmla="*/ 521161 w 1009157"/>
              <a:gd name="connsiteY21" fmla="*/ 644344 h 4136120"/>
              <a:gd name="connsiteX22" fmla="*/ 544850 w 1009157"/>
              <a:gd name="connsiteY22" fmla="*/ 663295 h 4136120"/>
              <a:gd name="connsiteX23" fmla="*/ 620656 w 1009157"/>
              <a:gd name="connsiteY23" fmla="*/ 710674 h 4136120"/>
              <a:gd name="connsiteX24" fmla="*/ 639607 w 1009157"/>
              <a:gd name="connsiteY24" fmla="*/ 724887 h 4136120"/>
              <a:gd name="connsiteX25" fmla="*/ 696461 w 1009157"/>
              <a:gd name="connsiteY25" fmla="*/ 762790 h 4136120"/>
              <a:gd name="connsiteX26" fmla="*/ 715412 w 1009157"/>
              <a:gd name="connsiteY26" fmla="*/ 772265 h 4136120"/>
              <a:gd name="connsiteX27" fmla="*/ 762790 w 1009157"/>
              <a:gd name="connsiteY27" fmla="*/ 805430 h 4136120"/>
              <a:gd name="connsiteX28" fmla="*/ 805431 w 1009157"/>
              <a:gd name="connsiteY28" fmla="*/ 843333 h 4136120"/>
              <a:gd name="connsiteX29" fmla="*/ 843333 w 1009157"/>
              <a:gd name="connsiteY29" fmla="*/ 890711 h 4136120"/>
              <a:gd name="connsiteX30" fmla="*/ 867022 w 1009157"/>
              <a:gd name="connsiteY30" fmla="*/ 919138 h 4136120"/>
              <a:gd name="connsiteX31" fmla="*/ 890711 w 1009157"/>
              <a:gd name="connsiteY31" fmla="*/ 957041 h 4136120"/>
              <a:gd name="connsiteX32" fmla="*/ 919138 w 1009157"/>
              <a:gd name="connsiteY32" fmla="*/ 999681 h 4136120"/>
              <a:gd name="connsiteX33" fmla="*/ 928614 w 1009157"/>
              <a:gd name="connsiteY33" fmla="*/ 1047059 h 4136120"/>
              <a:gd name="connsiteX34" fmla="*/ 938090 w 1009157"/>
              <a:gd name="connsiteY34" fmla="*/ 1070748 h 4136120"/>
              <a:gd name="connsiteX35" fmla="*/ 942828 w 1009157"/>
              <a:gd name="connsiteY35" fmla="*/ 1099175 h 4136120"/>
              <a:gd name="connsiteX36" fmla="*/ 947565 w 1009157"/>
              <a:gd name="connsiteY36" fmla="*/ 1113389 h 4136120"/>
              <a:gd name="connsiteX37" fmla="*/ 942828 w 1009157"/>
              <a:gd name="connsiteY37" fmla="*/ 1212883 h 4136120"/>
              <a:gd name="connsiteX38" fmla="*/ 933352 w 1009157"/>
              <a:gd name="connsiteY38" fmla="*/ 1246048 h 4136120"/>
              <a:gd name="connsiteX39" fmla="*/ 904925 w 1009157"/>
              <a:gd name="connsiteY39" fmla="*/ 1312377 h 4136120"/>
              <a:gd name="connsiteX40" fmla="*/ 876498 w 1009157"/>
              <a:gd name="connsiteY40" fmla="*/ 1355018 h 4136120"/>
              <a:gd name="connsiteX41" fmla="*/ 739101 w 1009157"/>
              <a:gd name="connsiteY41" fmla="*/ 1445036 h 4136120"/>
              <a:gd name="connsiteX42" fmla="*/ 658558 w 1009157"/>
              <a:gd name="connsiteY42" fmla="*/ 1463988 h 4136120"/>
              <a:gd name="connsiteX43" fmla="*/ 563802 w 1009157"/>
              <a:gd name="connsiteY43" fmla="*/ 1487677 h 4136120"/>
              <a:gd name="connsiteX44" fmla="*/ 521161 w 1009157"/>
              <a:gd name="connsiteY44" fmla="*/ 1492415 h 4136120"/>
              <a:gd name="connsiteX45" fmla="*/ 497472 w 1009157"/>
              <a:gd name="connsiteY45" fmla="*/ 1497152 h 4136120"/>
              <a:gd name="connsiteX46" fmla="*/ 459569 w 1009157"/>
              <a:gd name="connsiteY46" fmla="*/ 1501890 h 4136120"/>
              <a:gd name="connsiteX47" fmla="*/ 426405 w 1009157"/>
              <a:gd name="connsiteY47" fmla="*/ 1516104 h 4136120"/>
              <a:gd name="connsiteX48" fmla="*/ 379026 w 1009157"/>
              <a:gd name="connsiteY48" fmla="*/ 1530317 h 4136120"/>
              <a:gd name="connsiteX49" fmla="*/ 326910 w 1009157"/>
              <a:gd name="connsiteY49" fmla="*/ 1558744 h 4136120"/>
              <a:gd name="connsiteX50" fmla="*/ 284270 w 1009157"/>
              <a:gd name="connsiteY50" fmla="*/ 1582433 h 4136120"/>
              <a:gd name="connsiteX51" fmla="*/ 265319 w 1009157"/>
              <a:gd name="connsiteY51" fmla="*/ 1596647 h 4136120"/>
              <a:gd name="connsiteX52" fmla="*/ 203727 w 1009157"/>
              <a:gd name="connsiteY52" fmla="*/ 1639287 h 4136120"/>
              <a:gd name="connsiteX53" fmla="*/ 194251 w 1009157"/>
              <a:gd name="connsiteY53" fmla="*/ 1653501 h 4136120"/>
              <a:gd name="connsiteX54" fmla="*/ 156349 w 1009157"/>
              <a:gd name="connsiteY54" fmla="*/ 1696141 h 4136120"/>
              <a:gd name="connsiteX55" fmla="*/ 146873 w 1009157"/>
              <a:gd name="connsiteY55" fmla="*/ 1734044 h 4136120"/>
              <a:gd name="connsiteX56" fmla="*/ 142135 w 1009157"/>
              <a:gd name="connsiteY56" fmla="*/ 1752995 h 4136120"/>
              <a:gd name="connsiteX57" fmla="*/ 146873 w 1009157"/>
              <a:gd name="connsiteY57" fmla="*/ 1800373 h 4136120"/>
              <a:gd name="connsiteX58" fmla="*/ 175300 w 1009157"/>
              <a:gd name="connsiteY58" fmla="*/ 1847751 h 4136120"/>
              <a:gd name="connsiteX59" fmla="*/ 189514 w 1009157"/>
              <a:gd name="connsiteY59" fmla="*/ 1871441 h 4136120"/>
              <a:gd name="connsiteX60" fmla="*/ 284270 w 1009157"/>
              <a:gd name="connsiteY60" fmla="*/ 1947246 h 4136120"/>
              <a:gd name="connsiteX61" fmla="*/ 369551 w 1009157"/>
              <a:gd name="connsiteY61" fmla="*/ 1989886 h 4136120"/>
              <a:gd name="connsiteX62" fmla="*/ 397978 w 1009157"/>
              <a:gd name="connsiteY62" fmla="*/ 2004100 h 4136120"/>
              <a:gd name="connsiteX63" fmla="*/ 497472 w 1009157"/>
              <a:gd name="connsiteY63" fmla="*/ 2046740 h 4136120"/>
              <a:gd name="connsiteX64" fmla="*/ 525899 w 1009157"/>
              <a:gd name="connsiteY64" fmla="*/ 2056216 h 4136120"/>
              <a:gd name="connsiteX65" fmla="*/ 563802 w 1009157"/>
              <a:gd name="connsiteY65" fmla="*/ 2075167 h 4136120"/>
              <a:gd name="connsiteX66" fmla="*/ 596966 w 1009157"/>
              <a:gd name="connsiteY66" fmla="*/ 2089380 h 4136120"/>
              <a:gd name="connsiteX67" fmla="*/ 668034 w 1009157"/>
              <a:gd name="connsiteY67" fmla="*/ 2127283 h 4136120"/>
              <a:gd name="connsiteX68" fmla="*/ 715412 w 1009157"/>
              <a:gd name="connsiteY68" fmla="*/ 2150972 h 4136120"/>
              <a:gd name="connsiteX69" fmla="*/ 781742 w 1009157"/>
              <a:gd name="connsiteY69" fmla="*/ 2188875 h 4136120"/>
              <a:gd name="connsiteX70" fmla="*/ 800693 w 1009157"/>
              <a:gd name="connsiteY70" fmla="*/ 2207826 h 4136120"/>
              <a:gd name="connsiteX71" fmla="*/ 862285 w 1009157"/>
              <a:gd name="connsiteY71" fmla="*/ 2245729 h 4136120"/>
              <a:gd name="connsiteX72" fmla="*/ 900187 w 1009157"/>
              <a:gd name="connsiteY72" fmla="*/ 2283631 h 4136120"/>
              <a:gd name="connsiteX73" fmla="*/ 938090 w 1009157"/>
              <a:gd name="connsiteY73" fmla="*/ 2326272 h 4136120"/>
              <a:gd name="connsiteX74" fmla="*/ 957041 w 1009157"/>
              <a:gd name="connsiteY74" fmla="*/ 2359436 h 4136120"/>
              <a:gd name="connsiteX75" fmla="*/ 999681 w 1009157"/>
              <a:gd name="connsiteY75" fmla="*/ 2458931 h 4136120"/>
              <a:gd name="connsiteX76" fmla="*/ 1009157 w 1009157"/>
              <a:gd name="connsiteY76" fmla="*/ 2506309 h 4136120"/>
              <a:gd name="connsiteX77" fmla="*/ 985468 w 1009157"/>
              <a:gd name="connsiteY77" fmla="*/ 2605803 h 4136120"/>
              <a:gd name="connsiteX78" fmla="*/ 928614 w 1009157"/>
              <a:gd name="connsiteY78" fmla="*/ 2657919 h 4136120"/>
              <a:gd name="connsiteX79" fmla="*/ 900187 w 1009157"/>
              <a:gd name="connsiteY79" fmla="*/ 2672133 h 4136120"/>
              <a:gd name="connsiteX80" fmla="*/ 829120 w 1009157"/>
              <a:gd name="connsiteY80" fmla="*/ 2719511 h 4136120"/>
              <a:gd name="connsiteX81" fmla="*/ 758052 w 1009157"/>
              <a:gd name="connsiteY81" fmla="*/ 2752676 h 4136120"/>
              <a:gd name="connsiteX82" fmla="*/ 734363 w 1009157"/>
              <a:gd name="connsiteY82" fmla="*/ 2757414 h 4136120"/>
              <a:gd name="connsiteX83" fmla="*/ 615918 w 1009157"/>
              <a:gd name="connsiteY83" fmla="*/ 2814267 h 4136120"/>
              <a:gd name="connsiteX84" fmla="*/ 592229 w 1009157"/>
              <a:gd name="connsiteY84" fmla="*/ 2833219 h 4136120"/>
              <a:gd name="connsiteX85" fmla="*/ 525899 w 1009157"/>
              <a:gd name="connsiteY85" fmla="*/ 2856908 h 4136120"/>
              <a:gd name="connsiteX86" fmla="*/ 487996 w 1009157"/>
              <a:gd name="connsiteY86" fmla="*/ 2875859 h 4136120"/>
              <a:gd name="connsiteX87" fmla="*/ 459569 w 1009157"/>
              <a:gd name="connsiteY87" fmla="*/ 2894810 h 4136120"/>
              <a:gd name="connsiteX88" fmla="*/ 407453 w 1009157"/>
              <a:gd name="connsiteY88" fmla="*/ 2923237 h 4136120"/>
              <a:gd name="connsiteX89" fmla="*/ 341124 w 1009157"/>
              <a:gd name="connsiteY89" fmla="*/ 2970616 h 4136120"/>
              <a:gd name="connsiteX90" fmla="*/ 312697 w 1009157"/>
              <a:gd name="connsiteY90" fmla="*/ 2984829 h 4136120"/>
              <a:gd name="connsiteX91" fmla="*/ 251105 w 1009157"/>
              <a:gd name="connsiteY91" fmla="*/ 3036945 h 4136120"/>
              <a:gd name="connsiteX92" fmla="*/ 213203 w 1009157"/>
              <a:gd name="connsiteY92" fmla="*/ 3079586 h 4136120"/>
              <a:gd name="connsiteX93" fmla="*/ 165824 w 1009157"/>
              <a:gd name="connsiteY93" fmla="*/ 3122226 h 4136120"/>
              <a:gd name="connsiteX94" fmla="*/ 137397 w 1009157"/>
              <a:gd name="connsiteY94" fmla="*/ 3160129 h 4136120"/>
              <a:gd name="connsiteX95" fmla="*/ 108971 w 1009157"/>
              <a:gd name="connsiteY95" fmla="*/ 3193293 h 4136120"/>
              <a:gd name="connsiteX96" fmla="*/ 94757 w 1009157"/>
              <a:gd name="connsiteY96" fmla="*/ 3216982 h 4136120"/>
              <a:gd name="connsiteX97" fmla="*/ 71068 w 1009157"/>
              <a:gd name="connsiteY97" fmla="*/ 3245409 h 4136120"/>
              <a:gd name="connsiteX98" fmla="*/ 47379 w 1009157"/>
              <a:gd name="connsiteY98" fmla="*/ 3292788 h 4136120"/>
              <a:gd name="connsiteX99" fmla="*/ 42641 w 1009157"/>
              <a:gd name="connsiteY99" fmla="*/ 3307001 h 4136120"/>
              <a:gd name="connsiteX100" fmla="*/ 37903 w 1009157"/>
              <a:gd name="connsiteY100" fmla="*/ 3330690 h 4136120"/>
              <a:gd name="connsiteX101" fmla="*/ 28428 w 1009157"/>
              <a:gd name="connsiteY101" fmla="*/ 3349642 h 4136120"/>
              <a:gd name="connsiteX102" fmla="*/ 18952 w 1009157"/>
              <a:gd name="connsiteY102" fmla="*/ 3449136 h 4136120"/>
              <a:gd name="connsiteX103" fmla="*/ 9476 w 1009157"/>
              <a:gd name="connsiteY103" fmla="*/ 3624435 h 4136120"/>
              <a:gd name="connsiteX104" fmla="*/ 4738 w 1009157"/>
              <a:gd name="connsiteY104" fmla="*/ 3885016 h 4136120"/>
              <a:gd name="connsiteX105" fmla="*/ 1 w 1009157"/>
              <a:gd name="connsiteY105" fmla="*/ 4136120 h 413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009157" h="4136120">
                <a:moveTo>
                  <a:pt x="47379" y="0"/>
                </a:moveTo>
                <a:cubicBezTo>
                  <a:pt x="47571" y="768"/>
                  <a:pt x="66119" y="77647"/>
                  <a:pt x="71068" y="90019"/>
                </a:cubicBezTo>
                <a:cubicBezTo>
                  <a:pt x="73183" y="95306"/>
                  <a:pt x="77817" y="99233"/>
                  <a:pt x="80544" y="104232"/>
                </a:cubicBezTo>
                <a:cubicBezTo>
                  <a:pt x="87308" y="116633"/>
                  <a:pt x="93178" y="129501"/>
                  <a:pt x="99495" y="142135"/>
                </a:cubicBezTo>
                <a:cubicBezTo>
                  <a:pt x="102654" y="148452"/>
                  <a:pt x="105337" y="155030"/>
                  <a:pt x="108971" y="161086"/>
                </a:cubicBezTo>
                <a:cubicBezTo>
                  <a:pt x="113709" y="168982"/>
                  <a:pt x="119066" y="176539"/>
                  <a:pt x="123184" y="184775"/>
                </a:cubicBezTo>
                <a:cubicBezTo>
                  <a:pt x="128563" y="195533"/>
                  <a:pt x="132357" y="207020"/>
                  <a:pt x="137397" y="217940"/>
                </a:cubicBezTo>
                <a:cubicBezTo>
                  <a:pt x="149966" y="245173"/>
                  <a:pt x="147987" y="240931"/>
                  <a:pt x="161087" y="260580"/>
                </a:cubicBezTo>
                <a:cubicBezTo>
                  <a:pt x="172350" y="294376"/>
                  <a:pt x="156379" y="253519"/>
                  <a:pt x="180038" y="289007"/>
                </a:cubicBezTo>
                <a:cubicBezTo>
                  <a:pt x="185915" y="297822"/>
                  <a:pt x="188375" y="308619"/>
                  <a:pt x="194251" y="317434"/>
                </a:cubicBezTo>
                <a:cubicBezTo>
                  <a:pt x="197968" y="323009"/>
                  <a:pt x="204351" y="326359"/>
                  <a:pt x="208465" y="331648"/>
                </a:cubicBezTo>
                <a:cubicBezTo>
                  <a:pt x="215457" y="340637"/>
                  <a:pt x="221258" y="350495"/>
                  <a:pt x="227416" y="360075"/>
                </a:cubicBezTo>
                <a:cubicBezTo>
                  <a:pt x="235473" y="372607"/>
                  <a:pt x="243048" y="385445"/>
                  <a:pt x="251105" y="397977"/>
                </a:cubicBezTo>
                <a:cubicBezTo>
                  <a:pt x="251124" y="398007"/>
                  <a:pt x="288990" y="454800"/>
                  <a:pt x="289008" y="454831"/>
                </a:cubicBezTo>
                <a:cubicBezTo>
                  <a:pt x="293746" y="462727"/>
                  <a:pt x="296710" y="472009"/>
                  <a:pt x="303221" y="478520"/>
                </a:cubicBezTo>
                <a:cubicBezTo>
                  <a:pt x="314388" y="489687"/>
                  <a:pt x="329957" y="495779"/>
                  <a:pt x="341124" y="506947"/>
                </a:cubicBezTo>
                <a:cubicBezTo>
                  <a:pt x="347441" y="513264"/>
                  <a:pt x="353212" y="520180"/>
                  <a:pt x="360075" y="525899"/>
                </a:cubicBezTo>
                <a:cubicBezTo>
                  <a:pt x="412487" y="569576"/>
                  <a:pt x="381249" y="541297"/>
                  <a:pt x="412191" y="563801"/>
                </a:cubicBezTo>
                <a:cubicBezTo>
                  <a:pt x="424963" y="573090"/>
                  <a:pt x="437460" y="582752"/>
                  <a:pt x="450094" y="592228"/>
                </a:cubicBezTo>
                <a:cubicBezTo>
                  <a:pt x="456411" y="596966"/>
                  <a:pt x="462812" y="601594"/>
                  <a:pt x="469045" y="606442"/>
                </a:cubicBezTo>
                <a:cubicBezTo>
                  <a:pt x="477027" y="612650"/>
                  <a:pt x="484320" y="619784"/>
                  <a:pt x="492734" y="625393"/>
                </a:cubicBezTo>
                <a:cubicBezTo>
                  <a:pt x="502210" y="631710"/>
                  <a:pt x="511951" y="637646"/>
                  <a:pt x="521161" y="644344"/>
                </a:cubicBezTo>
                <a:cubicBezTo>
                  <a:pt x="529339" y="650292"/>
                  <a:pt x="536621" y="657417"/>
                  <a:pt x="544850" y="663295"/>
                </a:cubicBezTo>
                <a:cubicBezTo>
                  <a:pt x="619209" y="716408"/>
                  <a:pt x="556915" y="670111"/>
                  <a:pt x="620656" y="710674"/>
                </a:cubicBezTo>
                <a:cubicBezTo>
                  <a:pt x="627318" y="714913"/>
                  <a:pt x="633100" y="720414"/>
                  <a:pt x="639607" y="724887"/>
                </a:cubicBezTo>
                <a:cubicBezTo>
                  <a:pt x="658376" y="737791"/>
                  <a:pt x="677146" y="750718"/>
                  <a:pt x="696461" y="762790"/>
                </a:cubicBezTo>
                <a:cubicBezTo>
                  <a:pt x="702450" y="766533"/>
                  <a:pt x="709238" y="768835"/>
                  <a:pt x="715412" y="772265"/>
                </a:cubicBezTo>
                <a:cubicBezTo>
                  <a:pt x="737672" y="784632"/>
                  <a:pt x="743001" y="788468"/>
                  <a:pt x="762790" y="805430"/>
                </a:cubicBezTo>
                <a:cubicBezTo>
                  <a:pt x="777229" y="817806"/>
                  <a:pt x="792373" y="829507"/>
                  <a:pt x="805431" y="843333"/>
                </a:cubicBezTo>
                <a:cubicBezTo>
                  <a:pt x="819318" y="858036"/>
                  <a:pt x="830580" y="875015"/>
                  <a:pt x="843333" y="890711"/>
                </a:cubicBezTo>
                <a:cubicBezTo>
                  <a:pt x="851111" y="900284"/>
                  <a:pt x="860485" y="908678"/>
                  <a:pt x="867022" y="919138"/>
                </a:cubicBezTo>
                <a:cubicBezTo>
                  <a:pt x="874918" y="931772"/>
                  <a:pt x="881771" y="945122"/>
                  <a:pt x="890711" y="957041"/>
                </a:cubicBezTo>
                <a:cubicBezTo>
                  <a:pt x="910450" y="983359"/>
                  <a:pt x="900862" y="969221"/>
                  <a:pt x="919138" y="999681"/>
                </a:cubicBezTo>
                <a:cubicBezTo>
                  <a:pt x="921471" y="1013678"/>
                  <a:pt x="923902" y="1032923"/>
                  <a:pt x="928614" y="1047059"/>
                </a:cubicBezTo>
                <a:cubicBezTo>
                  <a:pt x="931304" y="1055127"/>
                  <a:pt x="934931" y="1062852"/>
                  <a:pt x="938090" y="1070748"/>
                </a:cubicBezTo>
                <a:cubicBezTo>
                  <a:pt x="939669" y="1080224"/>
                  <a:pt x="940744" y="1089797"/>
                  <a:pt x="942828" y="1099175"/>
                </a:cubicBezTo>
                <a:cubicBezTo>
                  <a:pt x="943911" y="1104050"/>
                  <a:pt x="947565" y="1108395"/>
                  <a:pt x="947565" y="1113389"/>
                </a:cubicBezTo>
                <a:cubicBezTo>
                  <a:pt x="947565" y="1146591"/>
                  <a:pt x="946365" y="1179870"/>
                  <a:pt x="942828" y="1212883"/>
                </a:cubicBezTo>
                <a:cubicBezTo>
                  <a:pt x="941603" y="1224315"/>
                  <a:pt x="936782" y="1235074"/>
                  <a:pt x="933352" y="1246048"/>
                </a:cubicBezTo>
                <a:cubicBezTo>
                  <a:pt x="920720" y="1286470"/>
                  <a:pt x="924084" y="1282573"/>
                  <a:pt x="904925" y="1312377"/>
                </a:cubicBezTo>
                <a:cubicBezTo>
                  <a:pt x="895688" y="1326747"/>
                  <a:pt x="889719" y="1344201"/>
                  <a:pt x="876498" y="1355018"/>
                </a:cubicBezTo>
                <a:cubicBezTo>
                  <a:pt x="834921" y="1389035"/>
                  <a:pt x="792269" y="1429085"/>
                  <a:pt x="739101" y="1445036"/>
                </a:cubicBezTo>
                <a:cubicBezTo>
                  <a:pt x="606493" y="1484820"/>
                  <a:pt x="758527" y="1441773"/>
                  <a:pt x="658558" y="1463988"/>
                </a:cubicBezTo>
                <a:cubicBezTo>
                  <a:pt x="606732" y="1475505"/>
                  <a:pt x="612427" y="1479573"/>
                  <a:pt x="563802" y="1487677"/>
                </a:cubicBezTo>
                <a:cubicBezTo>
                  <a:pt x="549695" y="1490028"/>
                  <a:pt x="535318" y="1490393"/>
                  <a:pt x="521161" y="1492415"/>
                </a:cubicBezTo>
                <a:cubicBezTo>
                  <a:pt x="513189" y="1493554"/>
                  <a:pt x="505431" y="1495928"/>
                  <a:pt x="497472" y="1497152"/>
                </a:cubicBezTo>
                <a:cubicBezTo>
                  <a:pt x="484887" y="1499088"/>
                  <a:pt x="472203" y="1500311"/>
                  <a:pt x="459569" y="1501890"/>
                </a:cubicBezTo>
                <a:cubicBezTo>
                  <a:pt x="448514" y="1506628"/>
                  <a:pt x="437708" y="1511994"/>
                  <a:pt x="426405" y="1516104"/>
                </a:cubicBezTo>
                <a:cubicBezTo>
                  <a:pt x="371839" y="1535947"/>
                  <a:pt x="453394" y="1499330"/>
                  <a:pt x="379026" y="1530317"/>
                </a:cubicBezTo>
                <a:cubicBezTo>
                  <a:pt x="352314" y="1541447"/>
                  <a:pt x="351035" y="1545341"/>
                  <a:pt x="326910" y="1558744"/>
                </a:cubicBezTo>
                <a:cubicBezTo>
                  <a:pt x="299831" y="1573787"/>
                  <a:pt x="313874" y="1562697"/>
                  <a:pt x="284270" y="1582433"/>
                </a:cubicBezTo>
                <a:cubicBezTo>
                  <a:pt x="277700" y="1586813"/>
                  <a:pt x="271811" y="1592152"/>
                  <a:pt x="265319" y="1596647"/>
                </a:cubicBezTo>
                <a:cubicBezTo>
                  <a:pt x="194217" y="1645872"/>
                  <a:pt x="246463" y="1607236"/>
                  <a:pt x="203727" y="1639287"/>
                </a:cubicBezTo>
                <a:cubicBezTo>
                  <a:pt x="200568" y="1644025"/>
                  <a:pt x="198034" y="1649245"/>
                  <a:pt x="194251" y="1653501"/>
                </a:cubicBezTo>
                <a:cubicBezTo>
                  <a:pt x="150981" y="1702180"/>
                  <a:pt x="177853" y="1663884"/>
                  <a:pt x="156349" y="1696141"/>
                </a:cubicBezTo>
                <a:lnTo>
                  <a:pt x="146873" y="1734044"/>
                </a:lnTo>
                <a:lnTo>
                  <a:pt x="142135" y="1752995"/>
                </a:lnTo>
                <a:cubicBezTo>
                  <a:pt x="143714" y="1768788"/>
                  <a:pt x="143547" y="1784854"/>
                  <a:pt x="146873" y="1800373"/>
                </a:cubicBezTo>
                <a:cubicBezTo>
                  <a:pt x="149217" y="1811312"/>
                  <a:pt x="172144" y="1842791"/>
                  <a:pt x="175300" y="1847751"/>
                </a:cubicBezTo>
                <a:cubicBezTo>
                  <a:pt x="180244" y="1855520"/>
                  <a:pt x="183002" y="1864929"/>
                  <a:pt x="189514" y="1871441"/>
                </a:cubicBezTo>
                <a:cubicBezTo>
                  <a:pt x="204393" y="1886320"/>
                  <a:pt x="255117" y="1931455"/>
                  <a:pt x="284270" y="1947246"/>
                </a:cubicBezTo>
                <a:cubicBezTo>
                  <a:pt x="312216" y="1962383"/>
                  <a:pt x="341124" y="1975673"/>
                  <a:pt x="369551" y="1989886"/>
                </a:cubicBezTo>
                <a:cubicBezTo>
                  <a:pt x="379027" y="1994624"/>
                  <a:pt x="388240" y="1999927"/>
                  <a:pt x="397978" y="2004100"/>
                </a:cubicBezTo>
                <a:cubicBezTo>
                  <a:pt x="431143" y="2018313"/>
                  <a:pt x="463242" y="2035329"/>
                  <a:pt x="497472" y="2046740"/>
                </a:cubicBezTo>
                <a:cubicBezTo>
                  <a:pt x="506948" y="2049899"/>
                  <a:pt x="516718" y="2052281"/>
                  <a:pt x="525899" y="2056216"/>
                </a:cubicBezTo>
                <a:cubicBezTo>
                  <a:pt x="538882" y="2061780"/>
                  <a:pt x="551002" y="2069194"/>
                  <a:pt x="563802" y="2075167"/>
                </a:cubicBezTo>
                <a:cubicBezTo>
                  <a:pt x="574701" y="2080253"/>
                  <a:pt x="586084" y="2084259"/>
                  <a:pt x="596966" y="2089380"/>
                </a:cubicBezTo>
                <a:cubicBezTo>
                  <a:pt x="705612" y="2140508"/>
                  <a:pt x="601548" y="2091824"/>
                  <a:pt x="668034" y="2127283"/>
                </a:cubicBezTo>
                <a:cubicBezTo>
                  <a:pt x="683614" y="2135592"/>
                  <a:pt x="701044" y="2140709"/>
                  <a:pt x="715412" y="2150972"/>
                </a:cubicBezTo>
                <a:cubicBezTo>
                  <a:pt x="758364" y="2181652"/>
                  <a:pt x="736090" y="2169309"/>
                  <a:pt x="781742" y="2188875"/>
                </a:cubicBezTo>
                <a:cubicBezTo>
                  <a:pt x="788059" y="2195192"/>
                  <a:pt x="793468" y="2202572"/>
                  <a:pt x="800693" y="2207826"/>
                </a:cubicBezTo>
                <a:cubicBezTo>
                  <a:pt x="831432" y="2230181"/>
                  <a:pt x="834278" y="2221723"/>
                  <a:pt x="862285" y="2245729"/>
                </a:cubicBezTo>
                <a:cubicBezTo>
                  <a:pt x="875851" y="2257357"/>
                  <a:pt x="887553" y="2270997"/>
                  <a:pt x="900187" y="2283631"/>
                </a:cubicBezTo>
                <a:cubicBezTo>
                  <a:pt x="915453" y="2298897"/>
                  <a:pt x="925823" y="2307872"/>
                  <a:pt x="938090" y="2326272"/>
                </a:cubicBezTo>
                <a:cubicBezTo>
                  <a:pt x="945153" y="2336866"/>
                  <a:pt x="951133" y="2348157"/>
                  <a:pt x="957041" y="2359436"/>
                </a:cubicBezTo>
                <a:cubicBezTo>
                  <a:pt x="982659" y="2408343"/>
                  <a:pt x="989317" y="2414884"/>
                  <a:pt x="999681" y="2458931"/>
                </a:cubicBezTo>
                <a:cubicBezTo>
                  <a:pt x="1003370" y="2474608"/>
                  <a:pt x="1009157" y="2506309"/>
                  <a:pt x="1009157" y="2506309"/>
                </a:cubicBezTo>
                <a:cubicBezTo>
                  <a:pt x="1004354" y="2542328"/>
                  <a:pt x="1007676" y="2576192"/>
                  <a:pt x="985468" y="2605803"/>
                </a:cubicBezTo>
                <a:cubicBezTo>
                  <a:pt x="977410" y="2616547"/>
                  <a:pt x="940559" y="2649956"/>
                  <a:pt x="928614" y="2657919"/>
                </a:cubicBezTo>
                <a:cubicBezTo>
                  <a:pt x="919799" y="2663796"/>
                  <a:pt x="909195" y="2666557"/>
                  <a:pt x="900187" y="2672133"/>
                </a:cubicBezTo>
                <a:cubicBezTo>
                  <a:pt x="875979" y="2687119"/>
                  <a:pt x="854585" y="2706779"/>
                  <a:pt x="829120" y="2719511"/>
                </a:cubicBezTo>
                <a:cubicBezTo>
                  <a:pt x="811435" y="2728353"/>
                  <a:pt x="777826" y="2746085"/>
                  <a:pt x="758052" y="2752676"/>
                </a:cubicBezTo>
                <a:cubicBezTo>
                  <a:pt x="750413" y="2755223"/>
                  <a:pt x="742259" y="2755835"/>
                  <a:pt x="734363" y="2757414"/>
                </a:cubicBezTo>
                <a:cubicBezTo>
                  <a:pt x="694881" y="2776365"/>
                  <a:pt x="650115" y="2786908"/>
                  <a:pt x="615918" y="2814267"/>
                </a:cubicBezTo>
                <a:cubicBezTo>
                  <a:pt x="608022" y="2820584"/>
                  <a:pt x="601133" y="2828425"/>
                  <a:pt x="592229" y="2833219"/>
                </a:cubicBezTo>
                <a:cubicBezTo>
                  <a:pt x="567010" y="2846798"/>
                  <a:pt x="550815" y="2846230"/>
                  <a:pt x="525899" y="2856908"/>
                </a:cubicBezTo>
                <a:cubicBezTo>
                  <a:pt x="512916" y="2862472"/>
                  <a:pt x="500260" y="2868851"/>
                  <a:pt x="487996" y="2875859"/>
                </a:cubicBezTo>
                <a:cubicBezTo>
                  <a:pt x="478108" y="2881509"/>
                  <a:pt x="469334" y="2888951"/>
                  <a:pt x="459569" y="2894810"/>
                </a:cubicBezTo>
                <a:cubicBezTo>
                  <a:pt x="414878" y="2921625"/>
                  <a:pt x="472623" y="2879790"/>
                  <a:pt x="407453" y="2923237"/>
                </a:cubicBezTo>
                <a:cubicBezTo>
                  <a:pt x="384846" y="2938309"/>
                  <a:pt x="365427" y="2958465"/>
                  <a:pt x="341124" y="2970616"/>
                </a:cubicBezTo>
                <a:cubicBezTo>
                  <a:pt x="331648" y="2975354"/>
                  <a:pt x="321226" y="2978545"/>
                  <a:pt x="312697" y="2984829"/>
                </a:cubicBezTo>
                <a:cubicBezTo>
                  <a:pt x="291046" y="3000782"/>
                  <a:pt x="267241" y="3015430"/>
                  <a:pt x="251105" y="3036945"/>
                </a:cubicBezTo>
                <a:cubicBezTo>
                  <a:pt x="234628" y="3058915"/>
                  <a:pt x="236201" y="3058678"/>
                  <a:pt x="213203" y="3079586"/>
                </a:cubicBezTo>
                <a:cubicBezTo>
                  <a:pt x="194995" y="3096139"/>
                  <a:pt x="181126" y="3103864"/>
                  <a:pt x="165824" y="3122226"/>
                </a:cubicBezTo>
                <a:cubicBezTo>
                  <a:pt x="155714" y="3134358"/>
                  <a:pt x="147263" y="3147797"/>
                  <a:pt x="137397" y="3160129"/>
                </a:cubicBezTo>
                <a:cubicBezTo>
                  <a:pt x="128302" y="3171498"/>
                  <a:pt x="117707" y="3181645"/>
                  <a:pt x="108971" y="3193293"/>
                </a:cubicBezTo>
                <a:cubicBezTo>
                  <a:pt x="103446" y="3200660"/>
                  <a:pt x="100173" y="3209535"/>
                  <a:pt x="94757" y="3216982"/>
                </a:cubicBezTo>
                <a:cubicBezTo>
                  <a:pt x="87502" y="3226957"/>
                  <a:pt x="77605" y="3234949"/>
                  <a:pt x="71068" y="3245409"/>
                </a:cubicBezTo>
                <a:cubicBezTo>
                  <a:pt x="61710" y="3260382"/>
                  <a:pt x="52963" y="3276037"/>
                  <a:pt x="47379" y="3292788"/>
                </a:cubicBezTo>
                <a:cubicBezTo>
                  <a:pt x="45800" y="3297526"/>
                  <a:pt x="43852" y="3302156"/>
                  <a:pt x="42641" y="3307001"/>
                </a:cubicBezTo>
                <a:cubicBezTo>
                  <a:pt x="40688" y="3314813"/>
                  <a:pt x="40449" y="3323050"/>
                  <a:pt x="37903" y="3330690"/>
                </a:cubicBezTo>
                <a:cubicBezTo>
                  <a:pt x="35670" y="3337390"/>
                  <a:pt x="31586" y="3343325"/>
                  <a:pt x="28428" y="3349642"/>
                </a:cubicBezTo>
                <a:cubicBezTo>
                  <a:pt x="26948" y="3364438"/>
                  <a:pt x="19638" y="3436100"/>
                  <a:pt x="18952" y="3449136"/>
                </a:cubicBezTo>
                <a:cubicBezTo>
                  <a:pt x="8893" y="3640253"/>
                  <a:pt x="20221" y="3516992"/>
                  <a:pt x="9476" y="3624435"/>
                </a:cubicBezTo>
                <a:cubicBezTo>
                  <a:pt x="7897" y="3711295"/>
                  <a:pt x="6458" y="3798158"/>
                  <a:pt x="4738" y="3885016"/>
                </a:cubicBezTo>
                <a:cubicBezTo>
                  <a:pt x="-239" y="4136383"/>
                  <a:pt x="1" y="4026888"/>
                  <a:pt x="1" y="4136120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FA6FF06A-8916-4590-8CFD-AD404992425D}"/>
              </a:ext>
            </a:extLst>
          </p:cNvPr>
          <p:cNvSpPr/>
          <p:nvPr/>
        </p:nvSpPr>
        <p:spPr bwMode="auto">
          <a:xfrm>
            <a:off x="7044445" y="696460"/>
            <a:ext cx="1019337" cy="4320895"/>
          </a:xfrm>
          <a:custGeom>
            <a:avLst/>
            <a:gdLst>
              <a:gd name="connsiteX0" fmla="*/ 95456 w 1019337"/>
              <a:gd name="connsiteY0" fmla="*/ 0 h 4320895"/>
              <a:gd name="connsiteX1" fmla="*/ 100193 w 1019337"/>
              <a:gd name="connsiteY1" fmla="*/ 52116 h 4320895"/>
              <a:gd name="connsiteX2" fmla="*/ 109669 w 1019337"/>
              <a:gd name="connsiteY2" fmla="*/ 85281 h 4320895"/>
              <a:gd name="connsiteX3" fmla="*/ 119145 w 1019337"/>
              <a:gd name="connsiteY3" fmla="*/ 108970 h 4320895"/>
              <a:gd name="connsiteX4" fmla="*/ 128620 w 1019337"/>
              <a:gd name="connsiteY4" fmla="*/ 123184 h 4320895"/>
              <a:gd name="connsiteX5" fmla="*/ 133358 w 1019337"/>
              <a:gd name="connsiteY5" fmla="*/ 137397 h 4320895"/>
              <a:gd name="connsiteX6" fmla="*/ 157047 w 1019337"/>
              <a:gd name="connsiteY6" fmla="*/ 170562 h 4320895"/>
              <a:gd name="connsiteX7" fmla="*/ 171261 w 1019337"/>
              <a:gd name="connsiteY7" fmla="*/ 198989 h 4320895"/>
              <a:gd name="connsiteX8" fmla="*/ 175999 w 1019337"/>
              <a:gd name="connsiteY8" fmla="*/ 213202 h 4320895"/>
              <a:gd name="connsiteX9" fmla="*/ 190212 w 1019337"/>
              <a:gd name="connsiteY9" fmla="*/ 222678 h 4320895"/>
              <a:gd name="connsiteX10" fmla="*/ 209163 w 1019337"/>
              <a:gd name="connsiteY10" fmla="*/ 251105 h 4320895"/>
              <a:gd name="connsiteX11" fmla="*/ 228115 w 1019337"/>
              <a:gd name="connsiteY11" fmla="*/ 279532 h 4320895"/>
              <a:gd name="connsiteX12" fmla="*/ 237590 w 1019337"/>
              <a:gd name="connsiteY12" fmla="*/ 293745 h 4320895"/>
              <a:gd name="connsiteX13" fmla="*/ 251804 w 1019337"/>
              <a:gd name="connsiteY13" fmla="*/ 298483 h 4320895"/>
              <a:gd name="connsiteX14" fmla="*/ 270755 w 1019337"/>
              <a:gd name="connsiteY14" fmla="*/ 326910 h 4320895"/>
              <a:gd name="connsiteX15" fmla="*/ 284968 w 1019337"/>
              <a:gd name="connsiteY15" fmla="*/ 336386 h 4320895"/>
              <a:gd name="connsiteX16" fmla="*/ 313395 w 1019337"/>
              <a:gd name="connsiteY16" fmla="*/ 364813 h 4320895"/>
              <a:gd name="connsiteX17" fmla="*/ 332347 w 1019337"/>
              <a:gd name="connsiteY17" fmla="*/ 383764 h 4320895"/>
              <a:gd name="connsiteX18" fmla="*/ 351298 w 1019337"/>
              <a:gd name="connsiteY18" fmla="*/ 402715 h 4320895"/>
              <a:gd name="connsiteX19" fmla="*/ 360774 w 1019337"/>
              <a:gd name="connsiteY19" fmla="*/ 416929 h 4320895"/>
              <a:gd name="connsiteX20" fmla="*/ 379725 w 1019337"/>
              <a:gd name="connsiteY20" fmla="*/ 426404 h 4320895"/>
              <a:gd name="connsiteX21" fmla="*/ 408152 w 1019337"/>
              <a:gd name="connsiteY21" fmla="*/ 459569 h 4320895"/>
              <a:gd name="connsiteX22" fmla="*/ 431841 w 1019337"/>
              <a:gd name="connsiteY22" fmla="*/ 478520 h 4320895"/>
              <a:gd name="connsiteX23" fmla="*/ 479219 w 1019337"/>
              <a:gd name="connsiteY23" fmla="*/ 521161 h 4320895"/>
              <a:gd name="connsiteX24" fmla="*/ 493433 w 1019337"/>
              <a:gd name="connsiteY24" fmla="*/ 530636 h 4320895"/>
              <a:gd name="connsiteX25" fmla="*/ 517122 w 1019337"/>
              <a:gd name="connsiteY25" fmla="*/ 554325 h 4320895"/>
              <a:gd name="connsiteX26" fmla="*/ 545549 w 1019337"/>
              <a:gd name="connsiteY26" fmla="*/ 573277 h 4320895"/>
              <a:gd name="connsiteX27" fmla="*/ 569238 w 1019337"/>
              <a:gd name="connsiteY27" fmla="*/ 592228 h 4320895"/>
              <a:gd name="connsiteX28" fmla="*/ 607140 w 1019337"/>
              <a:gd name="connsiteY28" fmla="*/ 615917 h 4320895"/>
              <a:gd name="connsiteX29" fmla="*/ 640305 w 1019337"/>
              <a:gd name="connsiteY29" fmla="*/ 644344 h 4320895"/>
              <a:gd name="connsiteX30" fmla="*/ 659257 w 1019337"/>
              <a:gd name="connsiteY30" fmla="*/ 658558 h 4320895"/>
              <a:gd name="connsiteX31" fmla="*/ 692421 w 1019337"/>
              <a:gd name="connsiteY31" fmla="*/ 686985 h 4320895"/>
              <a:gd name="connsiteX32" fmla="*/ 720848 w 1019337"/>
              <a:gd name="connsiteY32" fmla="*/ 705936 h 4320895"/>
              <a:gd name="connsiteX33" fmla="*/ 739800 w 1019337"/>
              <a:gd name="connsiteY33" fmla="*/ 724887 h 4320895"/>
              <a:gd name="connsiteX34" fmla="*/ 768227 w 1019337"/>
              <a:gd name="connsiteY34" fmla="*/ 743838 h 4320895"/>
              <a:gd name="connsiteX35" fmla="*/ 796653 w 1019337"/>
              <a:gd name="connsiteY35" fmla="*/ 767528 h 4320895"/>
              <a:gd name="connsiteX36" fmla="*/ 881934 w 1019337"/>
              <a:gd name="connsiteY36" fmla="*/ 833857 h 4320895"/>
              <a:gd name="connsiteX37" fmla="*/ 910361 w 1019337"/>
              <a:gd name="connsiteY37" fmla="*/ 857546 h 4320895"/>
              <a:gd name="connsiteX38" fmla="*/ 953002 w 1019337"/>
              <a:gd name="connsiteY38" fmla="*/ 900187 h 4320895"/>
              <a:gd name="connsiteX39" fmla="*/ 967215 w 1019337"/>
              <a:gd name="connsiteY39" fmla="*/ 914400 h 4320895"/>
              <a:gd name="connsiteX40" fmla="*/ 981429 w 1019337"/>
              <a:gd name="connsiteY40" fmla="*/ 923876 h 4320895"/>
              <a:gd name="connsiteX41" fmla="*/ 1000380 w 1019337"/>
              <a:gd name="connsiteY41" fmla="*/ 957041 h 4320895"/>
              <a:gd name="connsiteX42" fmla="*/ 1009856 w 1019337"/>
              <a:gd name="connsiteY42" fmla="*/ 971254 h 4320895"/>
              <a:gd name="connsiteX43" fmla="*/ 1014593 w 1019337"/>
              <a:gd name="connsiteY43" fmla="*/ 990205 h 4320895"/>
              <a:gd name="connsiteX44" fmla="*/ 1019331 w 1019337"/>
              <a:gd name="connsiteY44" fmla="*/ 1004419 h 4320895"/>
              <a:gd name="connsiteX45" fmla="*/ 1009856 w 1019337"/>
              <a:gd name="connsiteY45" fmla="*/ 1127602 h 4320895"/>
              <a:gd name="connsiteX46" fmla="*/ 990904 w 1019337"/>
              <a:gd name="connsiteY46" fmla="*/ 1165505 h 4320895"/>
              <a:gd name="connsiteX47" fmla="*/ 981429 w 1019337"/>
              <a:gd name="connsiteY47" fmla="*/ 1189194 h 4320895"/>
              <a:gd name="connsiteX48" fmla="*/ 967215 w 1019337"/>
              <a:gd name="connsiteY48" fmla="*/ 1208145 h 4320895"/>
              <a:gd name="connsiteX49" fmla="*/ 905623 w 1019337"/>
              <a:gd name="connsiteY49" fmla="*/ 1260261 h 4320895"/>
              <a:gd name="connsiteX50" fmla="*/ 886672 w 1019337"/>
              <a:gd name="connsiteY50" fmla="*/ 1269737 h 4320895"/>
              <a:gd name="connsiteX51" fmla="*/ 867721 w 1019337"/>
              <a:gd name="connsiteY51" fmla="*/ 1283950 h 4320895"/>
              <a:gd name="connsiteX52" fmla="*/ 839294 w 1019337"/>
              <a:gd name="connsiteY52" fmla="*/ 1298164 h 4320895"/>
              <a:gd name="connsiteX53" fmla="*/ 801391 w 1019337"/>
              <a:gd name="connsiteY53" fmla="*/ 1321853 h 4320895"/>
              <a:gd name="connsiteX54" fmla="*/ 772964 w 1019337"/>
              <a:gd name="connsiteY54" fmla="*/ 1331329 h 4320895"/>
              <a:gd name="connsiteX55" fmla="*/ 758751 w 1019337"/>
              <a:gd name="connsiteY55" fmla="*/ 1340804 h 4320895"/>
              <a:gd name="connsiteX56" fmla="*/ 687683 w 1019337"/>
              <a:gd name="connsiteY56" fmla="*/ 1369231 h 4320895"/>
              <a:gd name="connsiteX57" fmla="*/ 597665 w 1019337"/>
              <a:gd name="connsiteY57" fmla="*/ 1407134 h 4320895"/>
              <a:gd name="connsiteX58" fmla="*/ 555024 w 1019337"/>
              <a:gd name="connsiteY58" fmla="*/ 1416609 h 4320895"/>
              <a:gd name="connsiteX59" fmla="*/ 517122 w 1019337"/>
              <a:gd name="connsiteY59" fmla="*/ 1430823 h 4320895"/>
              <a:gd name="connsiteX60" fmla="*/ 460268 w 1019337"/>
              <a:gd name="connsiteY60" fmla="*/ 1449774 h 4320895"/>
              <a:gd name="connsiteX61" fmla="*/ 389201 w 1019337"/>
              <a:gd name="connsiteY61" fmla="*/ 1482939 h 4320895"/>
              <a:gd name="connsiteX62" fmla="*/ 299182 w 1019337"/>
              <a:gd name="connsiteY62" fmla="*/ 1530317 h 4320895"/>
              <a:gd name="connsiteX63" fmla="*/ 280231 w 1019337"/>
              <a:gd name="connsiteY63" fmla="*/ 1539793 h 4320895"/>
              <a:gd name="connsiteX64" fmla="*/ 256542 w 1019337"/>
              <a:gd name="connsiteY64" fmla="*/ 1558744 h 4320895"/>
              <a:gd name="connsiteX65" fmla="*/ 228115 w 1019337"/>
              <a:gd name="connsiteY65" fmla="*/ 1572958 h 4320895"/>
              <a:gd name="connsiteX66" fmla="*/ 190212 w 1019337"/>
              <a:gd name="connsiteY66" fmla="*/ 1606122 h 4320895"/>
              <a:gd name="connsiteX67" fmla="*/ 166523 w 1019337"/>
              <a:gd name="connsiteY67" fmla="*/ 1625074 h 4320895"/>
              <a:gd name="connsiteX68" fmla="*/ 138096 w 1019337"/>
              <a:gd name="connsiteY68" fmla="*/ 1672452 h 4320895"/>
              <a:gd name="connsiteX69" fmla="*/ 100193 w 1019337"/>
              <a:gd name="connsiteY69" fmla="*/ 1724568 h 4320895"/>
              <a:gd name="connsiteX70" fmla="*/ 81242 w 1019337"/>
              <a:gd name="connsiteY70" fmla="*/ 1776684 h 4320895"/>
              <a:gd name="connsiteX71" fmla="*/ 71766 w 1019337"/>
              <a:gd name="connsiteY71" fmla="*/ 1795635 h 4320895"/>
              <a:gd name="connsiteX72" fmla="*/ 62291 w 1019337"/>
              <a:gd name="connsiteY72" fmla="*/ 1828800 h 4320895"/>
              <a:gd name="connsiteX73" fmla="*/ 48077 w 1019337"/>
              <a:gd name="connsiteY73" fmla="*/ 1914081 h 4320895"/>
              <a:gd name="connsiteX74" fmla="*/ 38602 w 1019337"/>
              <a:gd name="connsiteY74" fmla="*/ 1937770 h 4320895"/>
              <a:gd name="connsiteX75" fmla="*/ 29126 w 1019337"/>
              <a:gd name="connsiteY75" fmla="*/ 2023051 h 4320895"/>
              <a:gd name="connsiteX76" fmla="*/ 19650 w 1019337"/>
              <a:gd name="connsiteY76" fmla="*/ 2184137 h 4320895"/>
              <a:gd name="connsiteX77" fmla="*/ 5437 w 1019337"/>
              <a:gd name="connsiteY77" fmla="*/ 2307320 h 4320895"/>
              <a:gd name="connsiteX78" fmla="*/ 5437 w 1019337"/>
              <a:gd name="connsiteY78" fmla="*/ 2638968 h 4320895"/>
              <a:gd name="connsiteX79" fmla="*/ 10175 w 1019337"/>
              <a:gd name="connsiteY79" fmla="*/ 2657919 h 4320895"/>
              <a:gd name="connsiteX80" fmla="*/ 24388 w 1019337"/>
              <a:gd name="connsiteY80" fmla="*/ 2672133 h 4320895"/>
              <a:gd name="connsiteX81" fmla="*/ 43339 w 1019337"/>
              <a:gd name="connsiteY81" fmla="*/ 2700560 h 4320895"/>
              <a:gd name="connsiteX82" fmla="*/ 95456 w 1019337"/>
              <a:gd name="connsiteY82" fmla="*/ 2747938 h 4320895"/>
              <a:gd name="connsiteX83" fmla="*/ 133358 w 1019337"/>
              <a:gd name="connsiteY83" fmla="*/ 2781103 h 4320895"/>
              <a:gd name="connsiteX84" fmla="*/ 142834 w 1019337"/>
              <a:gd name="connsiteY84" fmla="*/ 2795316 h 4320895"/>
              <a:gd name="connsiteX85" fmla="*/ 166523 w 1019337"/>
              <a:gd name="connsiteY85" fmla="*/ 2804792 h 4320895"/>
              <a:gd name="connsiteX86" fmla="*/ 190212 w 1019337"/>
              <a:gd name="connsiteY86" fmla="*/ 2823743 h 4320895"/>
              <a:gd name="connsiteX87" fmla="*/ 213901 w 1019337"/>
              <a:gd name="connsiteY87" fmla="*/ 2837957 h 4320895"/>
              <a:gd name="connsiteX88" fmla="*/ 247066 w 1019337"/>
              <a:gd name="connsiteY88" fmla="*/ 2861646 h 4320895"/>
              <a:gd name="connsiteX89" fmla="*/ 280231 w 1019337"/>
              <a:gd name="connsiteY89" fmla="*/ 2880597 h 4320895"/>
              <a:gd name="connsiteX90" fmla="*/ 370249 w 1019337"/>
              <a:gd name="connsiteY90" fmla="*/ 2946927 h 4320895"/>
              <a:gd name="connsiteX91" fmla="*/ 412890 w 1019337"/>
              <a:gd name="connsiteY91" fmla="*/ 2980091 h 4320895"/>
              <a:gd name="connsiteX92" fmla="*/ 427103 w 1019337"/>
              <a:gd name="connsiteY92" fmla="*/ 2994305 h 4320895"/>
              <a:gd name="connsiteX93" fmla="*/ 460268 w 1019337"/>
              <a:gd name="connsiteY93" fmla="*/ 3017994 h 4320895"/>
              <a:gd name="connsiteX94" fmla="*/ 517122 w 1019337"/>
              <a:gd name="connsiteY94" fmla="*/ 3065372 h 4320895"/>
              <a:gd name="connsiteX95" fmla="*/ 555024 w 1019337"/>
              <a:gd name="connsiteY95" fmla="*/ 3098537 h 4320895"/>
              <a:gd name="connsiteX96" fmla="*/ 588189 w 1019337"/>
              <a:gd name="connsiteY96" fmla="*/ 3122226 h 4320895"/>
              <a:gd name="connsiteX97" fmla="*/ 640305 w 1019337"/>
              <a:gd name="connsiteY97" fmla="*/ 3174342 h 4320895"/>
              <a:gd name="connsiteX98" fmla="*/ 697159 w 1019337"/>
              <a:gd name="connsiteY98" fmla="*/ 3226458 h 4320895"/>
              <a:gd name="connsiteX99" fmla="*/ 730324 w 1019337"/>
              <a:gd name="connsiteY99" fmla="*/ 3264361 h 4320895"/>
              <a:gd name="connsiteX100" fmla="*/ 877196 w 1019337"/>
              <a:gd name="connsiteY100" fmla="*/ 3434922 h 4320895"/>
              <a:gd name="connsiteX101" fmla="*/ 910361 w 1019337"/>
              <a:gd name="connsiteY101" fmla="*/ 3477563 h 4320895"/>
              <a:gd name="connsiteX102" fmla="*/ 943526 w 1019337"/>
              <a:gd name="connsiteY102" fmla="*/ 3548630 h 4320895"/>
              <a:gd name="connsiteX103" fmla="*/ 924575 w 1019337"/>
              <a:gd name="connsiteY103" fmla="*/ 3633911 h 4320895"/>
              <a:gd name="connsiteX104" fmla="*/ 896148 w 1019337"/>
              <a:gd name="connsiteY104" fmla="*/ 3671814 h 4320895"/>
              <a:gd name="connsiteX105" fmla="*/ 858245 w 1019337"/>
              <a:gd name="connsiteY105" fmla="*/ 3738143 h 4320895"/>
              <a:gd name="connsiteX106" fmla="*/ 730324 w 1019337"/>
              <a:gd name="connsiteY106" fmla="*/ 3885016 h 4320895"/>
              <a:gd name="connsiteX107" fmla="*/ 668732 w 1019337"/>
              <a:gd name="connsiteY107" fmla="*/ 3946607 h 4320895"/>
              <a:gd name="connsiteX108" fmla="*/ 630830 w 1019337"/>
              <a:gd name="connsiteY108" fmla="*/ 3984510 h 4320895"/>
              <a:gd name="connsiteX109" fmla="*/ 583451 w 1019337"/>
              <a:gd name="connsiteY109" fmla="*/ 4027150 h 4320895"/>
              <a:gd name="connsiteX110" fmla="*/ 559762 w 1019337"/>
              <a:gd name="connsiteY110" fmla="*/ 4050839 h 4320895"/>
              <a:gd name="connsiteX111" fmla="*/ 488695 w 1019337"/>
              <a:gd name="connsiteY111" fmla="*/ 4107693 h 4320895"/>
              <a:gd name="connsiteX112" fmla="*/ 379725 w 1019337"/>
              <a:gd name="connsiteY112" fmla="*/ 4164547 h 4320895"/>
              <a:gd name="connsiteX113" fmla="*/ 346560 w 1019337"/>
              <a:gd name="connsiteY113" fmla="*/ 4183499 h 4320895"/>
              <a:gd name="connsiteX114" fmla="*/ 303920 w 1019337"/>
              <a:gd name="connsiteY114" fmla="*/ 4197712 h 4320895"/>
              <a:gd name="connsiteX115" fmla="*/ 175999 w 1019337"/>
              <a:gd name="connsiteY115" fmla="*/ 4240352 h 4320895"/>
              <a:gd name="connsiteX116" fmla="*/ 133358 w 1019337"/>
              <a:gd name="connsiteY116" fmla="*/ 4249828 h 4320895"/>
              <a:gd name="connsiteX117" fmla="*/ 100193 w 1019337"/>
              <a:gd name="connsiteY117" fmla="*/ 4264042 h 4320895"/>
              <a:gd name="connsiteX118" fmla="*/ 85980 w 1019337"/>
              <a:gd name="connsiteY118" fmla="*/ 4268779 h 4320895"/>
              <a:gd name="connsiteX119" fmla="*/ 71766 w 1019337"/>
              <a:gd name="connsiteY119" fmla="*/ 4278255 h 4320895"/>
              <a:gd name="connsiteX120" fmla="*/ 62291 w 1019337"/>
              <a:gd name="connsiteY120" fmla="*/ 4292468 h 4320895"/>
              <a:gd name="connsiteX121" fmla="*/ 48077 w 1019337"/>
              <a:gd name="connsiteY121" fmla="*/ 4316158 h 4320895"/>
              <a:gd name="connsiteX122" fmla="*/ 38602 w 1019337"/>
              <a:gd name="connsiteY122" fmla="*/ 4320895 h 432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019337" h="4320895">
                <a:moveTo>
                  <a:pt x="95456" y="0"/>
                </a:moveTo>
                <a:cubicBezTo>
                  <a:pt x="97035" y="17372"/>
                  <a:pt x="97888" y="34825"/>
                  <a:pt x="100193" y="52116"/>
                </a:cubicBezTo>
                <a:cubicBezTo>
                  <a:pt x="101223" y="59839"/>
                  <a:pt x="106645" y="77218"/>
                  <a:pt x="109669" y="85281"/>
                </a:cubicBezTo>
                <a:cubicBezTo>
                  <a:pt x="112655" y="93244"/>
                  <a:pt x="115342" y="101363"/>
                  <a:pt x="119145" y="108970"/>
                </a:cubicBezTo>
                <a:cubicBezTo>
                  <a:pt x="121691" y="114063"/>
                  <a:pt x="126074" y="118091"/>
                  <a:pt x="128620" y="123184"/>
                </a:cubicBezTo>
                <a:cubicBezTo>
                  <a:pt x="130853" y="127651"/>
                  <a:pt x="131125" y="132930"/>
                  <a:pt x="133358" y="137397"/>
                </a:cubicBezTo>
                <a:cubicBezTo>
                  <a:pt x="136819" y="144319"/>
                  <a:pt x="153834" y="166277"/>
                  <a:pt x="157047" y="170562"/>
                </a:cubicBezTo>
                <a:cubicBezTo>
                  <a:pt x="168956" y="206286"/>
                  <a:pt x="152892" y="162252"/>
                  <a:pt x="171261" y="198989"/>
                </a:cubicBezTo>
                <a:cubicBezTo>
                  <a:pt x="173494" y="203456"/>
                  <a:pt x="172879" y="209302"/>
                  <a:pt x="175999" y="213202"/>
                </a:cubicBezTo>
                <a:cubicBezTo>
                  <a:pt x="179556" y="217648"/>
                  <a:pt x="185474" y="219519"/>
                  <a:pt x="190212" y="222678"/>
                </a:cubicBezTo>
                <a:cubicBezTo>
                  <a:pt x="199273" y="249859"/>
                  <a:pt x="188462" y="224489"/>
                  <a:pt x="209163" y="251105"/>
                </a:cubicBezTo>
                <a:cubicBezTo>
                  <a:pt x="216155" y="260095"/>
                  <a:pt x="221798" y="270056"/>
                  <a:pt x="228115" y="279532"/>
                </a:cubicBezTo>
                <a:cubicBezTo>
                  <a:pt x="231273" y="284270"/>
                  <a:pt x="232188" y="291944"/>
                  <a:pt x="237590" y="293745"/>
                </a:cubicBezTo>
                <a:lnTo>
                  <a:pt x="251804" y="298483"/>
                </a:lnTo>
                <a:cubicBezTo>
                  <a:pt x="258121" y="307959"/>
                  <a:pt x="261280" y="320593"/>
                  <a:pt x="270755" y="326910"/>
                </a:cubicBezTo>
                <a:cubicBezTo>
                  <a:pt x="275493" y="330069"/>
                  <a:pt x="280712" y="332603"/>
                  <a:pt x="284968" y="336386"/>
                </a:cubicBezTo>
                <a:cubicBezTo>
                  <a:pt x="294984" y="345289"/>
                  <a:pt x="303919" y="355337"/>
                  <a:pt x="313395" y="364813"/>
                </a:cubicBezTo>
                <a:lnTo>
                  <a:pt x="332347" y="383764"/>
                </a:lnTo>
                <a:cubicBezTo>
                  <a:pt x="338664" y="390081"/>
                  <a:pt x="346343" y="395282"/>
                  <a:pt x="351298" y="402715"/>
                </a:cubicBezTo>
                <a:cubicBezTo>
                  <a:pt x="354457" y="407453"/>
                  <a:pt x="356399" y="413284"/>
                  <a:pt x="360774" y="416929"/>
                </a:cubicBezTo>
                <a:cubicBezTo>
                  <a:pt x="366200" y="421450"/>
                  <a:pt x="373408" y="423246"/>
                  <a:pt x="379725" y="426404"/>
                </a:cubicBezTo>
                <a:cubicBezTo>
                  <a:pt x="391598" y="442236"/>
                  <a:pt x="393750" y="446968"/>
                  <a:pt x="408152" y="459569"/>
                </a:cubicBezTo>
                <a:cubicBezTo>
                  <a:pt x="415762" y="466228"/>
                  <a:pt x="424283" y="471802"/>
                  <a:pt x="431841" y="478520"/>
                </a:cubicBezTo>
                <a:cubicBezTo>
                  <a:pt x="474403" y="516354"/>
                  <a:pt x="423372" y="477726"/>
                  <a:pt x="479219" y="521161"/>
                </a:cubicBezTo>
                <a:cubicBezTo>
                  <a:pt x="483714" y="524657"/>
                  <a:pt x="489148" y="526886"/>
                  <a:pt x="493433" y="530636"/>
                </a:cubicBezTo>
                <a:cubicBezTo>
                  <a:pt x="501837" y="537989"/>
                  <a:pt x="508479" y="547254"/>
                  <a:pt x="517122" y="554325"/>
                </a:cubicBezTo>
                <a:cubicBezTo>
                  <a:pt x="525936" y="561537"/>
                  <a:pt x="536339" y="566579"/>
                  <a:pt x="545549" y="573277"/>
                </a:cubicBezTo>
                <a:cubicBezTo>
                  <a:pt x="553727" y="579225"/>
                  <a:pt x="560924" y="586472"/>
                  <a:pt x="569238" y="592228"/>
                </a:cubicBezTo>
                <a:cubicBezTo>
                  <a:pt x="581488" y="600708"/>
                  <a:pt x="595126" y="607106"/>
                  <a:pt x="607140" y="615917"/>
                </a:cubicBezTo>
                <a:cubicBezTo>
                  <a:pt x="618881" y="624527"/>
                  <a:pt x="629036" y="635124"/>
                  <a:pt x="640305" y="644344"/>
                </a:cubicBezTo>
                <a:cubicBezTo>
                  <a:pt x="646417" y="649344"/>
                  <a:pt x="653145" y="653557"/>
                  <a:pt x="659257" y="658558"/>
                </a:cubicBezTo>
                <a:cubicBezTo>
                  <a:pt x="670526" y="667778"/>
                  <a:pt x="680880" y="678108"/>
                  <a:pt x="692421" y="686985"/>
                </a:cubicBezTo>
                <a:cubicBezTo>
                  <a:pt x="701448" y="693929"/>
                  <a:pt x="711955" y="698822"/>
                  <a:pt x="720848" y="705936"/>
                </a:cubicBezTo>
                <a:cubicBezTo>
                  <a:pt x="727824" y="711517"/>
                  <a:pt x="732824" y="719306"/>
                  <a:pt x="739800" y="724887"/>
                </a:cubicBezTo>
                <a:cubicBezTo>
                  <a:pt x="748693" y="732001"/>
                  <a:pt x="759116" y="737005"/>
                  <a:pt x="768227" y="743838"/>
                </a:cubicBezTo>
                <a:cubicBezTo>
                  <a:pt x="778094" y="751239"/>
                  <a:pt x="786876" y="760007"/>
                  <a:pt x="796653" y="767528"/>
                </a:cubicBezTo>
                <a:cubicBezTo>
                  <a:pt x="896444" y="844293"/>
                  <a:pt x="739402" y="716478"/>
                  <a:pt x="881934" y="833857"/>
                </a:cubicBezTo>
                <a:cubicBezTo>
                  <a:pt x="891455" y="841698"/>
                  <a:pt x="901639" y="848824"/>
                  <a:pt x="910361" y="857546"/>
                </a:cubicBezTo>
                <a:lnTo>
                  <a:pt x="953002" y="900187"/>
                </a:lnTo>
                <a:cubicBezTo>
                  <a:pt x="957740" y="904925"/>
                  <a:pt x="961640" y="910683"/>
                  <a:pt x="967215" y="914400"/>
                </a:cubicBezTo>
                <a:lnTo>
                  <a:pt x="981429" y="923876"/>
                </a:lnTo>
                <a:cubicBezTo>
                  <a:pt x="1004520" y="958514"/>
                  <a:pt x="976328" y="914951"/>
                  <a:pt x="1000380" y="957041"/>
                </a:cubicBezTo>
                <a:cubicBezTo>
                  <a:pt x="1003205" y="961985"/>
                  <a:pt x="1006697" y="966516"/>
                  <a:pt x="1009856" y="971254"/>
                </a:cubicBezTo>
                <a:cubicBezTo>
                  <a:pt x="1011435" y="977571"/>
                  <a:pt x="1012804" y="983944"/>
                  <a:pt x="1014593" y="990205"/>
                </a:cubicBezTo>
                <a:cubicBezTo>
                  <a:pt x="1015965" y="995007"/>
                  <a:pt x="1019503" y="999428"/>
                  <a:pt x="1019331" y="1004419"/>
                </a:cubicBezTo>
                <a:cubicBezTo>
                  <a:pt x="1017912" y="1045577"/>
                  <a:pt x="1015126" y="1086758"/>
                  <a:pt x="1009856" y="1127602"/>
                </a:cubicBezTo>
                <a:cubicBezTo>
                  <a:pt x="1007005" y="1149698"/>
                  <a:pt x="999246" y="1148821"/>
                  <a:pt x="990904" y="1165505"/>
                </a:cubicBezTo>
                <a:cubicBezTo>
                  <a:pt x="987101" y="1173112"/>
                  <a:pt x="985559" y="1181760"/>
                  <a:pt x="981429" y="1189194"/>
                </a:cubicBezTo>
                <a:cubicBezTo>
                  <a:pt x="977594" y="1196097"/>
                  <a:pt x="972527" y="1202302"/>
                  <a:pt x="967215" y="1208145"/>
                </a:cubicBezTo>
                <a:cubicBezTo>
                  <a:pt x="941823" y="1236076"/>
                  <a:pt x="935531" y="1242316"/>
                  <a:pt x="905623" y="1260261"/>
                </a:cubicBezTo>
                <a:cubicBezTo>
                  <a:pt x="899567" y="1263895"/>
                  <a:pt x="892661" y="1265994"/>
                  <a:pt x="886672" y="1269737"/>
                </a:cubicBezTo>
                <a:cubicBezTo>
                  <a:pt x="879976" y="1273922"/>
                  <a:pt x="874492" y="1279887"/>
                  <a:pt x="867721" y="1283950"/>
                </a:cubicBezTo>
                <a:cubicBezTo>
                  <a:pt x="858637" y="1289401"/>
                  <a:pt x="848492" y="1292908"/>
                  <a:pt x="839294" y="1298164"/>
                </a:cubicBezTo>
                <a:cubicBezTo>
                  <a:pt x="826358" y="1305556"/>
                  <a:pt x="815525" y="1317141"/>
                  <a:pt x="801391" y="1321853"/>
                </a:cubicBezTo>
                <a:cubicBezTo>
                  <a:pt x="791915" y="1325012"/>
                  <a:pt x="782091" y="1327272"/>
                  <a:pt x="772964" y="1331329"/>
                </a:cubicBezTo>
                <a:cubicBezTo>
                  <a:pt x="767761" y="1333642"/>
                  <a:pt x="763844" y="1338258"/>
                  <a:pt x="758751" y="1340804"/>
                </a:cubicBezTo>
                <a:cubicBezTo>
                  <a:pt x="725863" y="1357248"/>
                  <a:pt x="722623" y="1354256"/>
                  <a:pt x="687683" y="1369231"/>
                </a:cubicBezTo>
                <a:cubicBezTo>
                  <a:pt x="650019" y="1385373"/>
                  <a:pt x="647475" y="1396066"/>
                  <a:pt x="597665" y="1407134"/>
                </a:cubicBezTo>
                <a:lnTo>
                  <a:pt x="555024" y="1416609"/>
                </a:lnTo>
                <a:cubicBezTo>
                  <a:pt x="516261" y="1435991"/>
                  <a:pt x="555821" y="1417924"/>
                  <a:pt x="517122" y="1430823"/>
                </a:cubicBezTo>
                <a:cubicBezTo>
                  <a:pt x="451123" y="1452822"/>
                  <a:pt x="502926" y="1439109"/>
                  <a:pt x="460268" y="1449774"/>
                </a:cubicBezTo>
                <a:cubicBezTo>
                  <a:pt x="403126" y="1487868"/>
                  <a:pt x="464022" y="1450872"/>
                  <a:pt x="389201" y="1482939"/>
                </a:cubicBezTo>
                <a:cubicBezTo>
                  <a:pt x="343602" y="1502482"/>
                  <a:pt x="337136" y="1509615"/>
                  <a:pt x="299182" y="1530317"/>
                </a:cubicBezTo>
                <a:cubicBezTo>
                  <a:pt x="292982" y="1533699"/>
                  <a:pt x="286107" y="1535875"/>
                  <a:pt x="280231" y="1539793"/>
                </a:cubicBezTo>
                <a:cubicBezTo>
                  <a:pt x="271817" y="1545402"/>
                  <a:pt x="265073" y="1553315"/>
                  <a:pt x="256542" y="1558744"/>
                </a:cubicBezTo>
                <a:cubicBezTo>
                  <a:pt x="247604" y="1564432"/>
                  <a:pt x="237199" y="1567507"/>
                  <a:pt x="228115" y="1572958"/>
                </a:cubicBezTo>
                <a:cubicBezTo>
                  <a:pt x="207223" y="1585493"/>
                  <a:pt x="208855" y="1589550"/>
                  <a:pt x="190212" y="1606122"/>
                </a:cubicBezTo>
                <a:cubicBezTo>
                  <a:pt x="182654" y="1612840"/>
                  <a:pt x="173288" y="1617557"/>
                  <a:pt x="166523" y="1625074"/>
                </a:cubicBezTo>
                <a:cubicBezTo>
                  <a:pt x="136323" y="1658630"/>
                  <a:pt x="157212" y="1643779"/>
                  <a:pt x="138096" y="1672452"/>
                </a:cubicBezTo>
                <a:cubicBezTo>
                  <a:pt x="94753" y="1737466"/>
                  <a:pt x="144213" y="1651201"/>
                  <a:pt x="100193" y="1724568"/>
                </a:cubicBezTo>
                <a:cubicBezTo>
                  <a:pt x="85220" y="1749522"/>
                  <a:pt x="93238" y="1743697"/>
                  <a:pt x="81242" y="1776684"/>
                </a:cubicBezTo>
                <a:cubicBezTo>
                  <a:pt x="78828" y="1783321"/>
                  <a:pt x="74180" y="1788998"/>
                  <a:pt x="71766" y="1795635"/>
                </a:cubicBezTo>
                <a:cubicBezTo>
                  <a:pt x="67837" y="1806440"/>
                  <a:pt x="65449" y="1817745"/>
                  <a:pt x="62291" y="1828800"/>
                </a:cubicBezTo>
                <a:cubicBezTo>
                  <a:pt x="58339" y="1860415"/>
                  <a:pt x="56529" y="1882385"/>
                  <a:pt x="48077" y="1914081"/>
                </a:cubicBezTo>
                <a:cubicBezTo>
                  <a:pt x="45886" y="1922298"/>
                  <a:pt x="41760" y="1929874"/>
                  <a:pt x="38602" y="1937770"/>
                </a:cubicBezTo>
                <a:cubicBezTo>
                  <a:pt x="35268" y="1964444"/>
                  <a:pt x="30927" y="1996631"/>
                  <a:pt x="29126" y="2023051"/>
                </a:cubicBezTo>
                <a:cubicBezTo>
                  <a:pt x="25467" y="2076715"/>
                  <a:pt x="22808" y="2130442"/>
                  <a:pt x="19650" y="2184137"/>
                </a:cubicBezTo>
                <a:cubicBezTo>
                  <a:pt x="14057" y="2279220"/>
                  <a:pt x="20748" y="2238424"/>
                  <a:pt x="5437" y="2307320"/>
                </a:cubicBezTo>
                <a:cubicBezTo>
                  <a:pt x="-1082" y="2463760"/>
                  <a:pt x="-2509" y="2440314"/>
                  <a:pt x="5437" y="2638968"/>
                </a:cubicBezTo>
                <a:cubicBezTo>
                  <a:pt x="5697" y="2645474"/>
                  <a:pt x="6944" y="2652265"/>
                  <a:pt x="10175" y="2657919"/>
                </a:cubicBezTo>
                <a:cubicBezTo>
                  <a:pt x="13499" y="2663737"/>
                  <a:pt x="20275" y="2666844"/>
                  <a:pt x="24388" y="2672133"/>
                </a:cubicBezTo>
                <a:cubicBezTo>
                  <a:pt x="31380" y="2681122"/>
                  <a:pt x="35286" y="2692507"/>
                  <a:pt x="43339" y="2700560"/>
                </a:cubicBezTo>
                <a:cubicBezTo>
                  <a:pt x="161330" y="2818548"/>
                  <a:pt x="42134" y="2704311"/>
                  <a:pt x="95456" y="2747938"/>
                </a:cubicBezTo>
                <a:cubicBezTo>
                  <a:pt x="108449" y="2758569"/>
                  <a:pt x="121487" y="2769232"/>
                  <a:pt x="133358" y="2781103"/>
                </a:cubicBezTo>
                <a:cubicBezTo>
                  <a:pt x="137384" y="2785129"/>
                  <a:pt x="138201" y="2792006"/>
                  <a:pt x="142834" y="2795316"/>
                </a:cubicBezTo>
                <a:cubicBezTo>
                  <a:pt x="149755" y="2800259"/>
                  <a:pt x="159230" y="2800416"/>
                  <a:pt x="166523" y="2804792"/>
                </a:cubicBezTo>
                <a:cubicBezTo>
                  <a:pt x="175194" y="2809995"/>
                  <a:pt x="181928" y="2817944"/>
                  <a:pt x="190212" y="2823743"/>
                </a:cubicBezTo>
                <a:cubicBezTo>
                  <a:pt x="197756" y="2829024"/>
                  <a:pt x="206239" y="2832849"/>
                  <a:pt x="213901" y="2837957"/>
                </a:cubicBezTo>
                <a:cubicBezTo>
                  <a:pt x="225205" y="2845493"/>
                  <a:pt x="235638" y="2854300"/>
                  <a:pt x="247066" y="2861646"/>
                </a:cubicBezTo>
                <a:cubicBezTo>
                  <a:pt x="257776" y="2868531"/>
                  <a:pt x="269637" y="2873534"/>
                  <a:pt x="280231" y="2880597"/>
                </a:cubicBezTo>
                <a:cubicBezTo>
                  <a:pt x="293774" y="2889626"/>
                  <a:pt x="352912" y="2933669"/>
                  <a:pt x="370249" y="2946927"/>
                </a:cubicBezTo>
                <a:cubicBezTo>
                  <a:pt x="384553" y="2957865"/>
                  <a:pt x="400158" y="2967358"/>
                  <a:pt x="412890" y="2980091"/>
                </a:cubicBezTo>
                <a:cubicBezTo>
                  <a:pt x="417628" y="2984829"/>
                  <a:pt x="421871" y="2990119"/>
                  <a:pt x="427103" y="2994305"/>
                </a:cubicBezTo>
                <a:cubicBezTo>
                  <a:pt x="437711" y="3002792"/>
                  <a:pt x="449605" y="3009576"/>
                  <a:pt x="460268" y="3017994"/>
                </a:cubicBezTo>
                <a:cubicBezTo>
                  <a:pt x="479630" y="3033280"/>
                  <a:pt x="498326" y="3049395"/>
                  <a:pt x="517122" y="3065372"/>
                </a:cubicBezTo>
                <a:cubicBezTo>
                  <a:pt x="529913" y="3076245"/>
                  <a:pt x="541363" y="3088779"/>
                  <a:pt x="555024" y="3098537"/>
                </a:cubicBezTo>
                <a:cubicBezTo>
                  <a:pt x="566079" y="3106433"/>
                  <a:pt x="578035" y="3113200"/>
                  <a:pt x="588189" y="3122226"/>
                </a:cubicBezTo>
                <a:cubicBezTo>
                  <a:pt x="606551" y="3138548"/>
                  <a:pt x="621652" y="3158354"/>
                  <a:pt x="640305" y="3174342"/>
                </a:cubicBezTo>
                <a:cubicBezTo>
                  <a:pt x="665624" y="3196044"/>
                  <a:pt x="675695" y="3203205"/>
                  <a:pt x="697159" y="3226458"/>
                </a:cubicBezTo>
                <a:cubicBezTo>
                  <a:pt x="708546" y="3238794"/>
                  <a:pt x="718698" y="3252250"/>
                  <a:pt x="730324" y="3264361"/>
                </a:cubicBezTo>
                <a:cubicBezTo>
                  <a:pt x="859882" y="3399317"/>
                  <a:pt x="766100" y="3286794"/>
                  <a:pt x="877196" y="3434922"/>
                </a:cubicBezTo>
                <a:cubicBezTo>
                  <a:pt x="888000" y="3449327"/>
                  <a:pt x="902308" y="3461457"/>
                  <a:pt x="910361" y="3477563"/>
                </a:cubicBezTo>
                <a:cubicBezTo>
                  <a:pt x="941021" y="3538884"/>
                  <a:pt x="932087" y="3514316"/>
                  <a:pt x="943526" y="3548630"/>
                </a:cubicBezTo>
                <a:cubicBezTo>
                  <a:pt x="941207" y="3562542"/>
                  <a:pt x="935551" y="3614703"/>
                  <a:pt x="924575" y="3633911"/>
                </a:cubicBezTo>
                <a:cubicBezTo>
                  <a:pt x="916740" y="3647623"/>
                  <a:pt x="904688" y="3658529"/>
                  <a:pt x="896148" y="3671814"/>
                </a:cubicBezTo>
                <a:cubicBezTo>
                  <a:pt x="858525" y="3730338"/>
                  <a:pt x="911099" y="3667671"/>
                  <a:pt x="858245" y="3738143"/>
                </a:cubicBezTo>
                <a:cubicBezTo>
                  <a:pt x="835326" y="3768702"/>
                  <a:pt x="745325" y="3870015"/>
                  <a:pt x="730324" y="3885016"/>
                </a:cubicBezTo>
                <a:lnTo>
                  <a:pt x="668732" y="3946607"/>
                </a:lnTo>
                <a:cubicBezTo>
                  <a:pt x="656098" y="3959241"/>
                  <a:pt x="644111" y="3972558"/>
                  <a:pt x="630830" y="3984510"/>
                </a:cubicBezTo>
                <a:cubicBezTo>
                  <a:pt x="615037" y="3998723"/>
                  <a:pt x="598984" y="4012653"/>
                  <a:pt x="583451" y="4027150"/>
                </a:cubicBezTo>
                <a:cubicBezTo>
                  <a:pt x="575287" y="4034769"/>
                  <a:pt x="567994" y="4043293"/>
                  <a:pt x="559762" y="4050839"/>
                </a:cubicBezTo>
                <a:cubicBezTo>
                  <a:pt x="542718" y="4066463"/>
                  <a:pt x="507754" y="4095564"/>
                  <a:pt x="488695" y="4107693"/>
                </a:cubicBezTo>
                <a:cubicBezTo>
                  <a:pt x="402908" y="4162285"/>
                  <a:pt x="449271" y="4129773"/>
                  <a:pt x="379725" y="4164547"/>
                </a:cubicBezTo>
                <a:cubicBezTo>
                  <a:pt x="368337" y="4170241"/>
                  <a:pt x="358225" y="4178395"/>
                  <a:pt x="346560" y="4183499"/>
                </a:cubicBezTo>
                <a:cubicBezTo>
                  <a:pt x="332834" y="4189504"/>
                  <a:pt x="318017" y="4192637"/>
                  <a:pt x="303920" y="4197712"/>
                </a:cubicBezTo>
                <a:cubicBezTo>
                  <a:pt x="222809" y="4226912"/>
                  <a:pt x="246441" y="4222742"/>
                  <a:pt x="175999" y="4240352"/>
                </a:cubicBezTo>
                <a:cubicBezTo>
                  <a:pt x="161873" y="4243883"/>
                  <a:pt x="147256" y="4245485"/>
                  <a:pt x="133358" y="4249828"/>
                </a:cubicBezTo>
                <a:cubicBezTo>
                  <a:pt x="121878" y="4253416"/>
                  <a:pt x="111360" y="4259575"/>
                  <a:pt x="100193" y="4264042"/>
                </a:cubicBezTo>
                <a:cubicBezTo>
                  <a:pt x="95556" y="4265897"/>
                  <a:pt x="90718" y="4267200"/>
                  <a:pt x="85980" y="4268779"/>
                </a:cubicBezTo>
                <a:cubicBezTo>
                  <a:pt x="81242" y="4271938"/>
                  <a:pt x="75793" y="4274228"/>
                  <a:pt x="71766" y="4278255"/>
                </a:cubicBezTo>
                <a:cubicBezTo>
                  <a:pt x="67740" y="4282281"/>
                  <a:pt x="65309" y="4287640"/>
                  <a:pt x="62291" y="4292468"/>
                </a:cubicBezTo>
                <a:cubicBezTo>
                  <a:pt x="57410" y="4300277"/>
                  <a:pt x="53972" y="4309083"/>
                  <a:pt x="48077" y="4316158"/>
                </a:cubicBezTo>
                <a:cubicBezTo>
                  <a:pt x="45816" y="4318871"/>
                  <a:pt x="41760" y="4319316"/>
                  <a:pt x="38602" y="4320895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098925D8-1195-483C-9340-1189E98C970B}"/>
              </a:ext>
            </a:extLst>
          </p:cNvPr>
          <p:cNvSpPr/>
          <p:nvPr/>
        </p:nvSpPr>
        <p:spPr bwMode="auto">
          <a:xfrm>
            <a:off x="6988290" y="672771"/>
            <a:ext cx="1037915" cy="4282993"/>
          </a:xfrm>
          <a:custGeom>
            <a:avLst/>
            <a:gdLst>
              <a:gd name="connsiteX0" fmla="*/ 71068 w 1037915"/>
              <a:gd name="connsiteY0" fmla="*/ 0 h 4282993"/>
              <a:gd name="connsiteX1" fmla="*/ 75805 w 1037915"/>
              <a:gd name="connsiteY1" fmla="*/ 426404 h 4282993"/>
              <a:gd name="connsiteX2" fmla="*/ 85281 w 1037915"/>
              <a:gd name="connsiteY2" fmla="*/ 833857 h 4282993"/>
              <a:gd name="connsiteX3" fmla="*/ 94757 w 1037915"/>
              <a:gd name="connsiteY3" fmla="*/ 1141816 h 4282993"/>
              <a:gd name="connsiteX4" fmla="*/ 104232 w 1037915"/>
              <a:gd name="connsiteY4" fmla="*/ 1250785 h 4282993"/>
              <a:gd name="connsiteX5" fmla="*/ 113708 w 1037915"/>
              <a:gd name="connsiteY5" fmla="*/ 1283950 h 4282993"/>
              <a:gd name="connsiteX6" fmla="*/ 118446 w 1037915"/>
              <a:gd name="connsiteY6" fmla="*/ 1326591 h 4282993"/>
              <a:gd name="connsiteX7" fmla="*/ 127921 w 1037915"/>
              <a:gd name="connsiteY7" fmla="*/ 1373969 h 4282993"/>
              <a:gd name="connsiteX8" fmla="*/ 132659 w 1037915"/>
              <a:gd name="connsiteY8" fmla="*/ 1407134 h 4282993"/>
              <a:gd name="connsiteX9" fmla="*/ 137397 w 1037915"/>
              <a:gd name="connsiteY9" fmla="*/ 1435561 h 4282993"/>
              <a:gd name="connsiteX10" fmla="*/ 151611 w 1037915"/>
              <a:gd name="connsiteY10" fmla="*/ 1530317 h 4282993"/>
              <a:gd name="connsiteX11" fmla="*/ 161086 w 1037915"/>
              <a:gd name="connsiteY11" fmla="*/ 1563482 h 4282993"/>
              <a:gd name="connsiteX12" fmla="*/ 175300 w 1037915"/>
              <a:gd name="connsiteY12" fmla="*/ 1615598 h 4282993"/>
              <a:gd name="connsiteX13" fmla="*/ 180037 w 1037915"/>
              <a:gd name="connsiteY13" fmla="*/ 1644025 h 4282993"/>
              <a:gd name="connsiteX14" fmla="*/ 208464 w 1037915"/>
              <a:gd name="connsiteY14" fmla="*/ 1696141 h 4282993"/>
              <a:gd name="connsiteX15" fmla="*/ 217940 w 1037915"/>
              <a:gd name="connsiteY15" fmla="*/ 1710354 h 4282993"/>
              <a:gd name="connsiteX16" fmla="*/ 227416 w 1037915"/>
              <a:gd name="connsiteY16" fmla="*/ 1724568 h 4282993"/>
              <a:gd name="connsiteX17" fmla="*/ 246367 w 1037915"/>
              <a:gd name="connsiteY17" fmla="*/ 1738781 h 4282993"/>
              <a:gd name="connsiteX18" fmla="*/ 279532 w 1037915"/>
              <a:gd name="connsiteY18" fmla="*/ 1771946 h 4282993"/>
              <a:gd name="connsiteX19" fmla="*/ 293745 w 1037915"/>
              <a:gd name="connsiteY19" fmla="*/ 1781422 h 4282993"/>
              <a:gd name="connsiteX20" fmla="*/ 312697 w 1037915"/>
              <a:gd name="connsiteY20" fmla="*/ 1805111 h 4282993"/>
              <a:gd name="connsiteX21" fmla="*/ 426404 w 1037915"/>
              <a:gd name="connsiteY21" fmla="*/ 1880916 h 4282993"/>
              <a:gd name="connsiteX22" fmla="*/ 473783 w 1037915"/>
              <a:gd name="connsiteY22" fmla="*/ 1909343 h 4282993"/>
              <a:gd name="connsiteX23" fmla="*/ 549588 w 1037915"/>
              <a:gd name="connsiteY23" fmla="*/ 1947246 h 4282993"/>
              <a:gd name="connsiteX24" fmla="*/ 663295 w 1037915"/>
              <a:gd name="connsiteY24" fmla="*/ 2018313 h 4282993"/>
              <a:gd name="connsiteX25" fmla="*/ 800692 w 1037915"/>
              <a:gd name="connsiteY25" fmla="*/ 2113069 h 4282993"/>
              <a:gd name="connsiteX26" fmla="*/ 843333 w 1037915"/>
              <a:gd name="connsiteY26" fmla="*/ 2141496 h 4282993"/>
              <a:gd name="connsiteX27" fmla="*/ 990205 w 1037915"/>
              <a:gd name="connsiteY27" fmla="*/ 2250466 h 4282993"/>
              <a:gd name="connsiteX28" fmla="*/ 1023370 w 1037915"/>
              <a:gd name="connsiteY28" fmla="*/ 2302582 h 4282993"/>
              <a:gd name="connsiteX29" fmla="*/ 1028108 w 1037915"/>
              <a:gd name="connsiteY29" fmla="*/ 2326271 h 4282993"/>
              <a:gd name="connsiteX30" fmla="*/ 1037584 w 1037915"/>
              <a:gd name="connsiteY30" fmla="*/ 2354698 h 4282993"/>
              <a:gd name="connsiteX31" fmla="*/ 1032846 w 1037915"/>
              <a:gd name="connsiteY31" fmla="*/ 2425766 h 4282993"/>
              <a:gd name="connsiteX32" fmla="*/ 985468 w 1037915"/>
              <a:gd name="connsiteY32" fmla="*/ 2506309 h 4282993"/>
              <a:gd name="connsiteX33" fmla="*/ 947565 w 1037915"/>
              <a:gd name="connsiteY33" fmla="*/ 2539474 h 4282993"/>
              <a:gd name="connsiteX34" fmla="*/ 933351 w 1037915"/>
              <a:gd name="connsiteY34" fmla="*/ 2553687 h 4282993"/>
              <a:gd name="connsiteX35" fmla="*/ 914400 w 1037915"/>
              <a:gd name="connsiteY35" fmla="*/ 2563163 h 4282993"/>
              <a:gd name="connsiteX36" fmla="*/ 900187 w 1037915"/>
              <a:gd name="connsiteY36" fmla="*/ 2577376 h 4282993"/>
              <a:gd name="connsiteX37" fmla="*/ 871760 w 1037915"/>
              <a:gd name="connsiteY37" fmla="*/ 2591590 h 4282993"/>
              <a:gd name="connsiteX38" fmla="*/ 843333 w 1037915"/>
              <a:gd name="connsiteY38" fmla="*/ 2610541 h 4282993"/>
              <a:gd name="connsiteX39" fmla="*/ 819644 w 1037915"/>
              <a:gd name="connsiteY39" fmla="*/ 2624754 h 4282993"/>
              <a:gd name="connsiteX40" fmla="*/ 743838 w 1037915"/>
              <a:gd name="connsiteY40" fmla="*/ 2681608 h 4282993"/>
              <a:gd name="connsiteX41" fmla="*/ 724887 w 1037915"/>
              <a:gd name="connsiteY41" fmla="*/ 2691084 h 4282993"/>
              <a:gd name="connsiteX42" fmla="*/ 682247 w 1037915"/>
              <a:gd name="connsiteY42" fmla="*/ 2719511 h 4282993"/>
              <a:gd name="connsiteX43" fmla="*/ 644344 w 1037915"/>
              <a:gd name="connsiteY43" fmla="*/ 2747938 h 4282993"/>
              <a:gd name="connsiteX44" fmla="*/ 525899 w 1037915"/>
              <a:gd name="connsiteY44" fmla="*/ 2814267 h 4282993"/>
              <a:gd name="connsiteX45" fmla="*/ 473783 w 1037915"/>
              <a:gd name="connsiteY45" fmla="*/ 2842694 h 4282993"/>
              <a:gd name="connsiteX46" fmla="*/ 445356 w 1037915"/>
              <a:gd name="connsiteY46" fmla="*/ 2861646 h 4282993"/>
              <a:gd name="connsiteX47" fmla="*/ 407453 w 1037915"/>
              <a:gd name="connsiteY47" fmla="*/ 2880597 h 4282993"/>
              <a:gd name="connsiteX48" fmla="*/ 369550 w 1037915"/>
              <a:gd name="connsiteY48" fmla="*/ 2909024 h 4282993"/>
              <a:gd name="connsiteX49" fmla="*/ 298483 w 1037915"/>
              <a:gd name="connsiteY49" fmla="*/ 2946926 h 4282993"/>
              <a:gd name="connsiteX50" fmla="*/ 265318 w 1037915"/>
              <a:gd name="connsiteY50" fmla="*/ 2970616 h 4282993"/>
              <a:gd name="connsiteX51" fmla="*/ 236891 w 1037915"/>
              <a:gd name="connsiteY51" fmla="*/ 2984829 h 4282993"/>
              <a:gd name="connsiteX52" fmla="*/ 184775 w 1037915"/>
              <a:gd name="connsiteY52" fmla="*/ 3017994 h 4282993"/>
              <a:gd name="connsiteX53" fmla="*/ 165824 w 1037915"/>
              <a:gd name="connsiteY53" fmla="*/ 3036945 h 4282993"/>
              <a:gd name="connsiteX54" fmla="*/ 146873 w 1037915"/>
              <a:gd name="connsiteY54" fmla="*/ 3060634 h 4282993"/>
              <a:gd name="connsiteX55" fmla="*/ 137397 w 1037915"/>
              <a:gd name="connsiteY55" fmla="*/ 3098537 h 4282993"/>
              <a:gd name="connsiteX56" fmla="*/ 142135 w 1037915"/>
              <a:gd name="connsiteY56" fmla="*/ 3179080 h 4282993"/>
              <a:gd name="connsiteX57" fmla="*/ 146873 w 1037915"/>
              <a:gd name="connsiteY57" fmla="*/ 3193293 h 4282993"/>
              <a:gd name="connsiteX58" fmla="*/ 161086 w 1037915"/>
              <a:gd name="connsiteY58" fmla="*/ 3202769 h 4282993"/>
              <a:gd name="connsiteX59" fmla="*/ 184775 w 1037915"/>
              <a:gd name="connsiteY59" fmla="*/ 3216982 h 4282993"/>
              <a:gd name="connsiteX60" fmla="*/ 203727 w 1037915"/>
              <a:gd name="connsiteY60" fmla="*/ 3231196 h 4282993"/>
              <a:gd name="connsiteX61" fmla="*/ 217940 w 1037915"/>
              <a:gd name="connsiteY61" fmla="*/ 3235934 h 4282993"/>
              <a:gd name="connsiteX62" fmla="*/ 246367 w 1037915"/>
              <a:gd name="connsiteY62" fmla="*/ 3250147 h 4282993"/>
              <a:gd name="connsiteX63" fmla="*/ 298483 w 1037915"/>
              <a:gd name="connsiteY63" fmla="*/ 3278574 h 4282993"/>
              <a:gd name="connsiteX64" fmla="*/ 317434 w 1037915"/>
              <a:gd name="connsiteY64" fmla="*/ 3283312 h 4282993"/>
              <a:gd name="connsiteX65" fmla="*/ 379026 w 1037915"/>
              <a:gd name="connsiteY65" fmla="*/ 3302263 h 4282993"/>
              <a:gd name="connsiteX66" fmla="*/ 393240 w 1037915"/>
              <a:gd name="connsiteY66" fmla="*/ 3307001 h 4282993"/>
              <a:gd name="connsiteX67" fmla="*/ 473783 w 1037915"/>
              <a:gd name="connsiteY67" fmla="*/ 3321214 h 4282993"/>
              <a:gd name="connsiteX68" fmla="*/ 502209 w 1037915"/>
              <a:gd name="connsiteY68" fmla="*/ 3325952 h 4282993"/>
              <a:gd name="connsiteX69" fmla="*/ 540112 w 1037915"/>
              <a:gd name="connsiteY69" fmla="*/ 3330690 h 4282993"/>
              <a:gd name="connsiteX70" fmla="*/ 620655 w 1037915"/>
              <a:gd name="connsiteY70" fmla="*/ 3349641 h 4282993"/>
              <a:gd name="connsiteX71" fmla="*/ 686985 w 1037915"/>
              <a:gd name="connsiteY71" fmla="*/ 3363855 h 4282993"/>
              <a:gd name="connsiteX72" fmla="*/ 743838 w 1037915"/>
              <a:gd name="connsiteY72" fmla="*/ 3387544 h 4282993"/>
              <a:gd name="connsiteX73" fmla="*/ 814906 w 1037915"/>
              <a:gd name="connsiteY73" fmla="*/ 3415971 h 4282993"/>
              <a:gd name="connsiteX74" fmla="*/ 852808 w 1037915"/>
              <a:gd name="connsiteY74" fmla="*/ 3439660 h 4282993"/>
              <a:gd name="connsiteX75" fmla="*/ 923876 w 1037915"/>
              <a:gd name="connsiteY75" fmla="*/ 3496514 h 4282993"/>
              <a:gd name="connsiteX76" fmla="*/ 971254 w 1037915"/>
              <a:gd name="connsiteY76" fmla="*/ 3553368 h 4282993"/>
              <a:gd name="connsiteX77" fmla="*/ 980730 w 1037915"/>
              <a:gd name="connsiteY77" fmla="*/ 3572319 h 4282993"/>
              <a:gd name="connsiteX78" fmla="*/ 971254 w 1037915"/>
              <a:gd name="connsiteY78" fmla="*/ 3638649 h 4282993"/>
              <a:gd name="connsiteX79" fmla="*/ 904925 w 1037915"/>
              <a:gd name="connsiteY79" fmla="*/ 3723930 h 4282993"/>
              <a:gd name="connsiteX80" fmla="*/ 833857 w 1037915"/>
              <a:gd name="connsiteY80" fmla="*/ 3804473 h 4282993"/>
              <a:gd name="connsiteX81" fmla="*/ 805430 w 1037915"/>
              <a:gd name="connsiteY81" fmla="*/ 3823424 h 4282993"/>
              <a:gd name="connsiteX82" fmla="*/ 762790 w 1037915"/>
              <a:gd name="connsiteY82" fmla="*/ 3861326 h 4282993"/>
              <a:gd name="connsiteX83" fmla="*/ 696460 w 1037915"/>
              <a:gd name="connsiteY83" fmla="*/ 3908705 h 4282993"/>
              <a:gd name="connsiteX84" fmla="*/ 639606 w 1037915"/>
              <a:gd name="connsiteY84" fmla="*/ 3951345 h 4282993"/>
              <a:gd name="connsiteX85" fmla="*/ 559063 w 1037915"/>
              <a:gd name="connsiteY85" fmla="*/ 3998723 h 4282993"/>
              <a:gd name="connsiteX86" fmla="*/ 511685 w 1037915"/>
              <a:gd name="connsiteY86" fmla="*/ 4027150 h 4282993"/>
              <a:gd name="connsiteX87" fmla="*/ 459569 w 1037915"/>
              <a:gd name="connsiteY87" fmla="*/ 4055577 h 4282993"/>
              <a:gd name="connsiteX88" fmla="*/ 421666 w 1037915"/>
              <a:gd name="connsiteY88" fmla="*/ 4069791 h 4282993"/>
              <a:gd name="connsiteX89" fmla="*/ 369550 w 1037915"/>
              <a:gd name="connsiteY89" fmla="*/ 4098218 h 4282993"/>
              <a:gd name="connsiteX90" fmla="*/ 289007 w 1037915"/>
              <a:gd name="connsiteY90" fmla="*/ 4131382 h 4282993"/>
              <a:gd name="connsiteX91" fmla="*/ 246367 w 1037915"/>
              <a:gd name="connsiteY91" fmla="*/ 4150334 h 4282993"/>
              <a:gd name="connsiteX92" fmla="*/ 198989 w 1037915"/>
              <a:gd name="connsiteY92" fmla="*/ 4169285 h 4282993"/>
              <a:gd name="connsiteX93" fmla="*/ 170562 w 1037915"/>
              <a:gd name="connsiteY93" fmla="*/ 4183498 h 4282993"/>
              <a:gd name="connsiteX94" fmla="*/ 71068 w 1037915"/>
              <a:gd name="connsiteY94" fmla="*/ 4235614 h 4282993"/>
              <a:gd name="connsiteX95" fmla="*/ 18951 w 1037915"/>
              <a:gd name="connsiteY95" fmla="*/ 4273517 h 4282993"/>
              <a:gd name="connsiteX96" fmla="*/ 0 w 1037915"/>
              <a:gd name="connsiteY96" fmla="*/ 4282993 h 428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037915" h="4282993">
                <a:moveTo>
                  <a:pt x="71068" y="0"/>
                </a:moveTo>
                <a:cubicBezTo>
                  <a:pt x="72647" y="142135"/>
                  <a:pt x="74072" y="284271"/>
                  <a:pt x="75805" y="426404"/>
                </a:cubicBezTo>
                <a:cubicBezTo>
                  <a:pt x="80229" y="789162"/>
                  <a:pt x="70930" y="661645"/>
                  <a:pt x="85281" y="833857"/>
                </a:cubicBezTo>
                <a:cubicBezTo>
                  <a:pt x="88132" y="956463"/>
                  <a:pt x="88315" y="1029065"/>
                  <a:pt x="94757" y="1141816"/>
                </a:cubicBezTo>
                <a:cubicBezTo>
                  <a:pt x="95224" y="1149984"/>
                  <a:pt x="101675" y="1236294"/>
                  <a:pt x="104232" y="1250785"/>
                </a:cubicBezTo>
                <a:cubicBezTo>
                  <a:pt x="106230" y="1262107"/>
                  <a:pt x="110549" y="1272895"/>
                  <a:pt x="113708" y="1283950"/>
                </a:cubicBezTo>
                <a:cubicBezTo>
                  <a:pt x="115287" y="1298164"/>
                  <a:pt x="116216" y="1312465"/>
                  <a:pt x="118446" y="1326591"/>
                </a:cubicBezTo>
                <a:cubicBezTo>
                  <a:pt x="120958" y="1342499"/>
                  <a:pt x="125122" y="1358109"/>
                  <a:pt x="127921" y="1373969"/>
                </a:cubicBezTo>
                <a:cubicBezTo>
                  <a:pt x="129862" y="1384966"/>
                  <a:pt x="130961" y="1396097"/>
                  <a:pt x="132659" y="1407134"/>
                </a:cubicBezTo>
                <a:cubicBezTo>
                  <a:pt x="134120" y="1416629"/>
                  <a:pt x="136038" y="1426051"/>
                  <a:pt x="137397" y="1435561"/>
                </a:cubicBezTo>
                <a:cubicBezTo>
                  <a:pt x="141077" y="1461317"/>
                  <a:pt x="145235" y="1507999"/>
                  <a:pt x="151611" y="1530317"/>
                </a:cubicBezTo>
                <a:cubicBezTo>
                  <a:pt x="154769" y="1541372"/>
                  <a:pt x="158501" y="1552279"/>
                  <a:pt x="161086" y="1563482"/>
                </a:cubicBezTo>
                <a:cubicBezTo>
                  <a:pt x="172798" y="1614238"/>
                  <a:pt x="157319" y="1570648"/>
                  <a:pt x="175300" y="1615598"/>
                </a:cubicBezTo>
                <a:cubicBezTo>
                  <a:pt x="176879" y="1625074"/>
                  <a:pt x="177509" y="1634757"/>
                  <a:pt x="180037" y="1644025"/>
                </a:cubicBezTo>
                <a:cubicBezTo>
                  <a:pt x="186361" y="1667215"/>
                  <a:pt x="194680" y="1675465"/>
                  <a:pt x="208464" y="1696141"/>
                </a:cubicBezTo>
                <a:lnTo>
                  <a:pt x="217940" y="1710354"/>
                </a:lnTo>
                <a:cubicBezTo>
                  <a:pt x="221099" y="1715092"/>
                  <a:pt x="222860" y="1721151"/>
                  <a:pt x="227416" y="1724568"/>
                </a:cubicBezTo>
                <a:cubicBezTo>
                  <a:pt x="233733" y="1729306"/>
                  <a:pt x="240524" y="1733469"/>
                  <a:pt x="246367" y="1738781"/>
                </a:cubicBezTo>
                <a:cubicBezTo>
                  <a:pt x="257935" y="1749298"/>
                  <a:pt x="266524" y="1763273"/>
                  <a:pt x="279532" y="1771946"/>
                </a:cubicBezTo>
                <a:cubicBezTo>
                  <a:pt x="284270" y="1775105"/>
                  <a:pt x="289719" y="1777396"/>
                  <a:pt x="293745" y="1781422"/>
                </a:cubicBezTo>
                <a:cubicBezTo>
                  <a:pt x="300896" y="1788573"/>
                  <a:pt x="304607" y="1799044"/>
                  <a:pt x="312697" y="1805111"/>
                </a:cubicBezTo>
                <a:cubicBezTo>
                  <a:pt x="349139" y="1832443"/>
                  <a:pt x="387342" y="1857479"/>
                  <a:pt x="426404" y="1880916"/>
                </a:cubicBezTo>
                <a:cubicBezTo>
                  <a:pt x="442197" y="1890392"/>
                  <a:pt x="457567" y="1900611"/>
                  <a:pt x="473783" y="1909343"/>
                </a:cubicBezTo>
                <a:cubicBezTo>
                  <a:pt x="498657" y="1922737"/>
                  <a:pt x="526987" y="1930296"/>
                  <a:pt x="549588" y="1947246"/>
                </a:cubicBezTo>
                <a:cubicBezTo>
                  <a:pt x="609920" y="1992495"/>
                  <a:pt x="506193" y="1915716"/>
                  <a:pt x="663295" y="2018313"/>
                </a:cubicBezTo>
                <a:cubicBezTo>
                  <a:pt x="709876" y="2048733"/>
                  <a:pt x="754776" y="2081653"/>
                  <a:pt x="800692" y="2113069"/>
                </a:cubicBezTo>
                <a:cubicBezTo>
                  <a:pt x="814790" y="2122715"/>
                  <a:pt x="828921" y="2132325"/>
                  <a:pt x="843333" y="2141496"/>
                </a:cubicBezTo>
                <a:cubicBezTo>
                  <a:pt x="885150" y="2168107"/>
                  <a:pt x="965133" y="2211068"/>
                  <a:pt x="990205" y="2250466"/>
                </a:cubicBezTo>
                <a:lnTo>
                  <a:pt x="1023370" y="2302582"/>
                </a:lnTo>
                <a:cubicBezTo>
                  <a:pt x="1024949" y="2310478"/>
                  <a:pt x="1025989" y="2318502"/>
                  <a:pt x="1028108" y="2326271"/>
                </a:cubicBezTo>
                <a:cubicBezTo>
                  <a:pt x="1030736" y="2335907"/>
                  <a:pt x="1037109" y="2344721"/>
                  <a:pt x="1037584" y="2354698"/>
                </a:cubicBezTo>
                <a:cubicBezTo>
                  <a:pt x="1038713" y="2378413"/>
                  <a:pt x="1036914" y="2402375"/>
                  <a:pt x="1032846" y="2425766"/>
                </a:cubicBezTo>
                <a:cubicBezTo>
                  <a:pt x="1027509" y="2456452"/>
                  <a:pt x="1006632" y="2485146"/>
                  <a:pt x="985468" y="2506309"/>
                </a:cubicBezTo>
                <a:cubicBezTo>
                  <a:pt x="938789" y="2552986"/>
                  <a:pt x="993235" y="2500328"/>
                  <a:pt x="947565" y="2539474"/>
                </a:cubicBezTo>
                <a:cubicBezTo>
                  <a:pt x="942478" y="2543834"/>
                  <a:pt x="938803" y="2549793"/>
                  <a:pt x="933351" y="2553687"/>
                </a:cubicBezTo>
                <a:cubicBezTo>
                  <a:pt x="927604" y="2557792"/>
                  <a:pt x="920147" y="2559058"/>
                  <a:pt x="914400" y="2563163"/>
                </a:cubicBezTo>
                <a:cubicBezTo>
                  <a:pt x="908948" y="2567057"/>
                  <a:pt x="905762" y="2573659"/>
                  <a:pt x="900187" y="2577376"/>
                </a:cubicBezTo>
                <a:cubicBezTo>
                  <a:pt x="891372" y="2583253"/>
                  <a:pt x="880911" y="2586252"/>
                  <a:pt x="871760" y="2591590"/>
                </a:cubicBezTo>
                <a:cubicBezTo>
                  <a:pt x="861923" y="2597328"/>
                  <a:pt x="852941" y="2604427"/>
                  <a:pt x="843333" y="2610541"/>
                </a:cubicBezTo>
                <a:cubicBezTo>
                  <a:pt x="835564" y="2615485"/>
                  <a:pt x="827137" y="2619402"/>
                  <a:pt x="819644" y="2624754"/>
                </a:cubicBezTo>
                <a:cubicBezTo>
                  <a:pt x="793942" y="2643113"/>
                  <a:pt x="769714" y="2663495"/>
                  <a:pt x="743838" y="2681608"/>
                </a:cubicBezTo>
                <a:cubicBezTo>
                  <a:pt x="738052" y="2685658"/>
                  <a:pt x="730902" y="2687382"/>
                  <a:pt x="724887" y="2691084"/>
                </a:cubicBezTo>
                <a:cubicBezTo>
                  <a:pt x="710339" y="2700037"/>
                  <a:pt x="696203" y="2709660"/>
                  <a:pt x="682247" y="2719511"/>
                </a:cubicBezTo>
                <a:cubicBezTo>
                  <a:pt x="669345" y="2728618"/>
                  <a:pt x="657850" y="2739753"/>
                  <a:pt x="644344" y="2747938"/>
                </a:cubicBezTo>
                <a:cubicBezTo>
                  <a:pt x="605646" y="2771392"/>
                  <a:pt x="565455" y="2792291"/>
                  <a:pt x="525899" y="2814267"/>
                </a:cubicBezTo>
                <a:cubicBezTo>
                  <a:pt x="508601" y="2823877"/>
                  <a:pt x="490248" y="2831717"/>
                  <a:pt x="473783" y="2842694"/>
                </a:cubicBezTo>
                <a:cubicBezTo>
                  <a:pt x="464307" y="2849011"/>
                  <a:pt x="455244" y="2855996"/>
                  <a:pt x="445356" y="2861646"/>
                </a:cubicBezTo>
                <a:cubicBezTo>
                  <a:pt x="433092" y="2868654"/>
                  <a:pt x="419431" y="2873111"/>
                  <a:pt x="407453" y="2880597"/>
                </a:cubicBezTo>
                <a:cubicBezTo>
                  <a:pt x="394061" y="2888967"/>
                  <a:pt x="382690" y="2900264"/>
                  <a:pt x="369550" y="2909024"/>
                </a:cubicBezTo>
                <a:cubicBezTo>
                  <a:pt x="322362" y="2940483"/>
                  <a:pt x="349727" y="2916180"/>
                  <a:pt x="298483" y="2946926"/>
                </a:cubicBezTo>
                <a:cubicBezTo>
                  <a:pt x="286833" y="2953916"/>
                  <a:pt x="276888" y="2963496"/>
                  <a:pt x="265318" y="2970616"/>
                </a:cubicBezTo>
                <a:cubicBezTo>
                  <a:pt x="256296" y="2976168"/>
                  <a:pt x="246192" y="2979756"/>
                  <a:pt x="236891" y="2984829"/>
                </a:cubicBezTo>
                <a:cubicBezTo>
                  <a:pt x="225887" y="2990831"/>
                  <a:pt x="193099" y="3011335"/>
                  <a:pt x="184775" y="3017994"/>
                </a:cubicBezTo>
                <a:cubicBezTo>
                  <a:pt x="177799" y="3023575"/>
                  <a:pt x="172141" y="3030628"/>
                  <a:pt x="165824" y="3036945"/>
                </a:cubicBezTo>
                <a:cubicBezTo>
                  <a:pt x="153915" y="3072673"/>
                  <a:pt x="171365" y="3030019"/>
                  <a:pt x="146873" y="3060634"/>
                </a:cubicBezTo>
                <a:cubicBezTo>
                  <a:pt x="142988" y="3065490"/>
                  <a:pt x="137633" y="3097357"/>
                  <a:pt x="137397" y="3098537"/>
                </a:cubicBezTo>
                <a:cubicBezTo>
                  <a:pt x="138976" y="3125385"/>
                  <a:pt x="139459" y="3152319"/>
                  <a:pt x="142135" y="3179080"/>
                </a:cubicBezTo>
                <a:cubicBezTo>
                  <a:pt x="142632" y="3184049"/>
                  <a:pt x="143753" y="3189393"/>
                  <a:pt x="146873" y="3193293"/>
                </a:cubicBezTo>
                <a:cubicBezTo>
                  <a:pt x="150430" y="3197739"/>
                  <a:pt x="156257" y="3199751"/>
                  <a:pt x="161086" y="3202769"/>
                </a:cubicBezTo>
                <a:cubicBezTo>
                  <a:pt x="168895" y="3207650"/>
                  <a:pt x="177113" y="3211874"/>
                  <a:pt x="184775" y="3216982"/>
                </a:cubicBezTo>
                <a:cubicBezTo>
                  <a:pt x="191345" y="3221362"/>
                  <a:pt x="196871" y="3227278"/>
                  <a:pt x="203727" y="3231196"/>
                </a:cubicBezTo>
                <a:cubicBezTo>
                  <a:pt x="208063" y="3233674"/>
                  <a:pt x="213376" y="3233906"/>
                  <a:pt x="217940" y="3235934"/>
                </a:cubicBezTo>
                <a:cubicBezTo>
                  <a:pt x="227621" y="3240237"/>
                  <a:pt x="237067" y="3245074"/>
                  <a:pt x="246367" y="3250147"/>
                </a:cubicBezTo>
                <a:cubicBezTo>
                  <a:pt x="269529" y="3262781"/>
                  <a:pt x="272877" y="3268332"/>
                  <a:pt x="298483" y="3278574"/>
                </a:cubicBezTo>
                <a:cubicBezTo>
                  <a:pt x="304529" y="3280992"/>
                  <a:pt x="311257" y="3281253"/>
                  <a:pt x="317434" y="3283312"/>
                </a:cubicBezTo>
                <a:cubicBezTo>
                  <a:pt x="403855" y="3312120"/>
                  <a:pt x="255327" y="3268529"/>
                  <a:pt x="379026" y="3302263"/>
                </a:cubicBezTo>
                <a:cubicBezTo>
                  <a:pt x="383844" y="3303577"/>
                  <a:pt x="388374" y="3305878"/>
                  <a:pt x="393240" y="3307001"/>
                </a:cubicBezTo>
                <a:cubicBezTo>
                  <a:pt x="438374" y="3317417"/>
                  <a:pt x="433823" y="3315067"/>
                  <a:pt x="473783" y="3321214"/>
                </a:cubicBezTo>
                <a:cubicBezTo>
                  <a:pt x="483277" y="3322675"/>
                  <a:pt x="492700" y="3324593"/>
                  <a:pt x="502209" y="3325952"/>
                </a:cubicBezTo>
                <a:cubicBezTo>
                  <a:pt x="514814" y="3327753"/>
                  <a:pt x="527553" y="3328597"/>
                  <a:pt x="540112" y="3330690"/>
                </a:cubicBezTo>
                <a:cubicBezTo>
                  <a:pt x="616809" y="3343473"/>
                  <a:pt x="559122" y="3334991"/>
                  <a:pt x="620655" y="3349641"/>
                </a:cubicBezTo>
                <a:cubicBezTo>
                  <a:pt x="642652" y="3354878"/>
                  <a:pt x="665373" y="3357205"/>
                  <a:pt x="686985" y="3363855"/>
                </a:cubicBezTo>
                <a:cubicBezTo>
                  <a:pt x="706607" y="3369893"/>
                  <a:pt x="724704" y="3380103"/>
                  <a:pt x="743838" y="3387544"/>
                </a:cubicBezTo>
                <a:cubicBezTo>
                  <a:pt x="783989" y="3403158"/>
                  <a:pt x="767859" y="3391064"/>
                  <a:pt x="814906" y="3415971"/>
                </a:cubicBezTo>
                <a:cubicBezTo>
                  <a:pt x="828073" y="3422942"/>
                  <a:pt x="840412" y="3431396"/>
                  <a:pt x="852808" y="3439660"/>
                </a:cubicBezTo>
                <a:cubicBezTo>
                  <a:pt x="875819" y="3455001"/>
                  <a:pt x="905178" y="3476778"/>
                  <a:pt x="923876" y="3496514"/>
                </a:cubicBezTo>
                <a:cubicBezTo>
                  <a:pt x="940842" y="3514423"/>
                  <a:pt x="960221" y="3531304"/>
                  <a:pt x="971254" y="3553368"/>
                </a:cubicBezTo>
                <a:lnTo>
                  <a:pt x="980730" y="3572319"/>
                </a:lnTo>
                <a:cubicBezTo>
                  <a:pt x="980577" y="3573851"/>
                  <a:pt x="977694" y="3625768"/>
                  <a:pt x="971254" y="3638649"/>
                </a:cubicBezTo>
                <a:cubicBezTo>
                  <a:pt x="957403" y="3666351"/>
                  <a:pt x="918904" y="3704360"/>
                  <a:pt x="904925" y="3723930"/>
                </a:cubicBezTo>
                <a:cubicBezTo>
                  <a:pt x="876508" y="3763711"/>
                  <a:pt x="877270" y="3766486"/>
                  <a:pt x="833857" y="3804473"/>
                </a:cubicBezTo>
                <a:cubicBezTo>
                  <a:pt x="825286" y="3811972"/>
                  <a:pt x="814323" y="3816310"/>
                  <a:pt x="805430" y="3823424"/>
                </a:cubicBezTo>
                <a:cubicBezTo>
                  <a:pt x="790580" y="3835304"/>
                  <a:pt x="777766" y="3849606"/>
                  <a:pt x="762790" y="3861326"/>
                </a:cubicBezTo>
                <a:cubicBezTo>
                  <a:pt x="741393" y="3878072"/>
                  <a:pt x="718398" y="3892674"/>
                  <a:pt x="696460" y="3908705"/>
                </a:cubicBezTo>
                <a:cubicBezTo>
                  <a:pt x="677334" y="3922682"/>
                  <a:pt x="660024" y="3939334"/>
                  <a:pt x="639606" y="3951345"/>
                </a:cubicBezTo>
                <a:lnTo>
                  <a:pt x="559063" y="3998723"/>
                </a:lnTo>
                <a:cubicBezTo>
                  <a:pt x="543219" y="4008112"/>
                  <a:pt x="527676" y="4018012"/>
                  <a:pt x="511685" y="4027150"/>
                </a:cubicBezTo>
                <a:cubicBezTo>
                  <a:pt x="494504" y="4036968"/>
                  <a:pt x="478097" y="4048629"/>
                  <a:pt x="459569" y="4055577"/>
                </a:cubicBezTo>
                <a:cubicBezTo>
                  <a:pt x="446935" y="4060315"/>
                  <a:pt x="433861" y="4064015"/>
                  <a:pt x="421666" y="4069791"/>
                </a:cubicBezTo>
                <a:cubicBezTo>
                  <a:pt x="403783" y="4078262"/>
                  <a:pt x="387498" y="4089885"/>
                  <a:pt x="369550" y="4098218"/>
                </a:cubicBezTo>
                <a:cubicBezTo>
                  <a:pt x="343215" y="4110445"/>
                  <a:pt x="315747" y="4120069"/>
                  <a:pt x="289007" y="4131382"/>
                </a:cubicBezTo>
                <a:cubicBezTo>
                  <a:pt x="274682" y="4137442"/>
                  <a:pt x="260809" y="4144557"/>
                  <a:pt x="246367" y="4150334"/>
                </a:cubicBezTo>
                <a:cubicBezTo>
                  <a:pt x="230574" y="4156651"/>
                  <a:pt x="214572" y="4162468"/>
                  <a:pt x="198989" y="4169285"/>
                </a:cubicBezTo>
                <a:cubicBezTo>
                  <a:pt x="189283" y="4173531"/>
                  <a:pt x="180162" y="4179018"/>
                  <a:pt x="170562" y="4183498"/>
                </a:cubicBezTo>
                <a:cubicBezTo>
                  <a:pt x="130053" y="4202402"/>
                  <a:pt x="110070" y="4207249"/>
                  <a:pt x="71068" y="4235614"/>
                </a:cubicBezTo>
                <a:cubicBezTo>
                  <a:pt x="53696" y="4248248"/>
                  <a:pt x="39329" y="4266724"/>
                  <a:pt x="18951" y="4273517"/>
                </a:cubicBezTo>
                <a:cubicBezTo>
                  <a:pt x="2619" y="4278961"/>
                  <a:pt x="8269" y="4274724"/>
                  <a:pt x="0" y="4282993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37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uiExpand="1" build="p" autoUpdateAnimBg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Final Remarks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31A6F5-79B9-4DF8-AD0F-F6D3FACB4D87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26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5606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5607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1. Why are coverage criteria important for testing?</a:t>
            </a: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2. Why is branch coverage popular in industry?</a:t>
            </a: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3. Why is prime path coverage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not used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in practice?</a:t>
            </a: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4. Why is it difficult to reach 100% branch coverage of   </a:t>
            </a:r>
            <a:b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   real-world programs?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3311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Data Flow Coverage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3CD8E5-A3D9-4BD9-98D8-A5184A90CF29}" type="slidenum">
              <a:rPr lang="en-US" altLang="ko-KR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27</a:t>
            </a:fld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Data Flow Criteria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138114" y="1782763"/>
            <a:ext cx="8844108" cy="2855912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200" u="sng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Definition</a:t>
            </a:r>
            <a:r>
              <a:rPr kumimoji="1"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: A location where a value for a variable is stored into memory</a:t>
            </a:r>
          </a:p>
          <a:p>
            <a:pPr eaLnBrk="1" hangingPunct="1">
              <a:defRPr/>
            </a:pPr>
            <a:r>
              <a:rPr kumimoji="1" lang="en-US" altLang="zh-CN" sz="2200" u="sng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Use</a:t>
            </a:r>
            <a:r>
              <a:rPr kumimoji="1" lang="en-US" altLang="zh-CN" sz="2200" dirty="0"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: A location where a variable’s value is accessed</a:t>
            </a:r>
          </a:p>
          <a:p>
            <a:pPr eaLnBrk="1" hangingPunct="1">
              <a:defRPr/>
            </a:pPr>
            <a:r>
              <a:rPr kumimoji="1" lang="en-US" altLang="zh-CN" sz="2200" u="sng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def (n) or def (e)</a:t>
            </a:r>
            <a:r>
              <a:rPr kumimoji="1"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: The set of variables that are defined by node n  or edge e</a:t>
            </a:r>
          </a:p>
          <a:p>
            <a:pPr eaLnBrk="1" hangingPunct="1">
              <a:defRPr/>
            </a:pPr>
            <a:r>
              <a:rPr kumimoji="1" lang="en-US" altLang="zh-CN" sz="2200" u="sng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use (n) or use (e)</a:t>
            </a:r>
            <a:r>
              <a:rPr kumimoji="1"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: The set of variables that are used by node n or edge e</a:t>
            </a:r>
            <a:endParaRPr kumimoji="1" lang="en-US" altLang="ko-KR" sz="22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E73A19-80A0-4952-9B80-4FE37A438126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28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3988" y="1120775"/>
            <a:ext cx="8891587" cy="430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200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Goal</a:t>
            </a:r>
            <a:r>
              <a:rPr lang="en-US" altLang="ko-KR" sz="22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Try to ensure that </a:t>
            </a:r>
            <a:r>
              <a:rPr lang="en-US" altLang="ko-KR" sz="22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values</a:t>
            </a:r>
            <a:r>
              <a:rPr lang="en-US" altLang="ko-KR" sz="22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are computed and used </a:t>
            </a:r>
            <a:r>
              <a:rPr lang="en-US" altLang="ko-KR" sz="22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correctly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31800" y="4670425"/>
            <a:ext cx="4346575" cy="1443038"/>
            <a:chOff x="503" y="2966"/>
            <a:chExt cx="2738" cy="909"/>
          </a:xfrm>
          <a:noFill/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  <a:grpFill/>
          </p:grpSpPr>
          <p:sp>
            <p:nvSpPr>
              <p:cNvPr id="29740" name="Oval 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9741" name="Text Box 9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0</a:t>
                </a:r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  <a:grpFill/>
          </p:grpSpPr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9738" name="Oval 12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73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9736" name="Oval 15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73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1</a:t>
                  </a:r>
                </a:p>
              </p:txBody>
            </p:sp>
          </p:grp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  <a:grpFill/>
          </p:grpSpPr>
          <p:sp>
            <p:nvSpPr>
              <p:cNvPr id="29732" name="Oval 18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9733" name="Text Box 19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sp>
          <p:nvSpPr>
            <p:cNvPr id="29713" name="Line 20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14" name="Line 21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  <a:grpFill/>
          </p:grpSpPr>
          <p:sp>
            <p:nvSpPr>
              <p:cNvPr id="29730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9731" name="Text Box 24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  <a:grpFill/>
          </p:grpSpPr>
          <p:grpSp>
            <p:nvGrpSpPr>
              <p:cNvPr id="10" name="Group 26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9728" name="Oval 2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72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5</a:t>
                  </a:r>
                </a:p>
              </p:txBody>
            </p:sp>
          </p:grpSp>
          <p:grpSp>
            <p:nvGrpSpPr>
              <p:cNvPr id="11" name="Group 29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9726" name="Oval 3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72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</p:grpSp>
        <p:sp>
          <p:nvSpPr>
            <p:cNvPr id="29717" name="Line 32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18" name="Line 33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19" name="Line 34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20" name="Line 35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21" name="Line 36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22" name="Line 37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23" name="Line 38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547688" y="4327525"/>
            <a:ext cx="3681412" cy="2141538"/>
            <a:chOff x="345" y="2726"/>
            <a:chExt cx="2319" cy="1349"/>
          </a:xfrm>
          <a:noFill/>
        </p:grpSpPr>
        <p:sp>
          <p:nvSpPr>
            <p:cNvPr id="29707" name="Text Box 39"/>
            <p:cNvSpPr txBox="1">
              <a:spLocks noChangeArrowheads="1"/>
            </p:cNvSpPr>
            <p:nvPr/>
          </p:nvSpPr>
          <p:spPr bwMode="auto">
            <a:xfrm>
              <a:off x="345" y="3059"/>
              <a:ext cx="648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 = 42</a:t>
              </a:r>
            </a:p>
          </p:txBody>
        </p:sp>
        <p:sp>
          <p:nvSpPr>
            <p:cNvPr id="29708" name="Text Box 40"/>
            <p:cNvSpPr txBox="1">
              <a:spLocks noChangeArrowheads="1"/>
            </p:cNvSpPr>
            <p:nvPr/>
          </p:nvSpPr>
          <p:spPr bwMode="auto">
            <a:xfrm>
              <a:off x="1961" y="3825"/>
              <a:ext cx="648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Z = X-8</a:t>
              </a:r>
            </a:p>
          </p:txBody>
        </p:sp>
        <p:sp>
          <p:nvSpPr>
            <p:cNvPr id="29709" name="Text Box 41"/>
            <p:cNvSpPr txBox="1">
              <a:spLocks noChangeArrowheads="1"/>
            </p:cNvSpPr>
            <p:nvPr/>
          </p:nvSpPr>
          <p:spPr bwMode="auto">
            <a:xfrm>
              <a:off x="1908" y="2726"/>
              <a:ext cx="756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Z = X*2</a:t>
              </a:r>
            </a:p>
          </p:txBody>
        </p:sp>
      </p:grpSp>
      <p:sp>
        <p:nvSpPr>
          <p:cNvPr id="178218" name="Text Box 42"/>
          <p:cNvSpPr txBox="1">
            <a:spLocks noChangeArrowheads="1"/>
          </p:cNvSpPr>
          <p:nvPr/>
        </p:nvSpPr>
        <p:spPr bwMode="auto">
          <a:xfrm>
            <a:off x="5219700" y="4271963"/>
            <a:ext cx="2284413" cy="22383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Defs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def (0) = {X}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def (4) = {Z}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def (5) = {Z}</a:t>
            </a:r>
          </a:p>
          <a:p>
            <a:pPr>
              <a:spcBef>
                <a:spcPct val="50000"/>
              </a:spcBef>
            </a:pPr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Uses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use (4) = {X}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use (5) = {X}</a:t>
            </a:r>
          </a:p>
        </p:txBody>
      </p:sp>
      <p:sp>
        <p:nvSpPr>
          <p:cNvPr id="29705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9706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DU Pairs and DU Paths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84292" cy="4498975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DU pair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A pair of locations (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 such that a variable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defined at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and used at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endParaRPr lang="en-US" altLang="ko-KR" i="1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r>
              <a:rPr kumimoji="1" lang="en-US" altLang="zh-CN" u="sng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Def-clear</a:t>
            </a:r>
            <a:r>
              <a:rPr kumimoji="1" lang="en-US" altLang="zh-CN" dirty="0">
                <a:solidFill>
                  <a:schemeClr val="tx2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: A path from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to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is </a:t>
            </a:r>
            <a:r>
              <a:rPr kumimoji="1" lang="en-US" altLang="zh-CN" i="1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def-clear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with respect to variable </a:t>
            </a:r>
            <a:r>
              <a:rPr kumimoji="1"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v,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if </a:t>
            </a:r>
            <a:r>
              <a:rPr kumimoji="1"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is not given another value on any of the nodes or edges in the path</a:t>
            </a:r>
            <a:endParaRPr kumimoji="1" lang="en-US" altLang="zh-CN" dirty="0">
              <a:solidFill>
                <a:srgbClr val="000000"/>
              </a:solidFill>
              <a:latin typeface="Calibri" panose="020F0502020204030204" pitchFamily="34" charset="0"/>
              <a:ea typeface="SimSun" pitchFamily="2" charset="-122"/>
              <a:cs typeface="Calibri" panose="020F0502020204030204" pitchFamily="34" charset="0"/>
              <a:sym typeface="Symbol" pitchFamily="18" charset="2"/>
            </a:endParaRPr>
          </a:p>
          <a:p>
            <a:pPr lvl="1" algn="just" eaLnBrk="1" hangingPunct="1">
              <a:defRPr/>
            </a:pPr>
            <a:r>
              <a:rPr kumimoji="1" lang="en-US" altLang="zh-CN" u="sng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Reach</a:t>
            </a:r>
            <a:r>
              <a:rPr kumimoji="1" lang="en-US" altLang="zh-CN" dirty="0"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: If there is a def-clear path from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to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with respect to </a:t>
            </a:r>
            <a:r>
              <a:rPr kumimoji="1"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, </a:t>
            </a:r>
            <a:b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</a:b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the def of </a:t>
            </a:r>
            <a:r>
              <a:rPr kumimoji="1"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at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u="sng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reaches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the use at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endParaRPr kumimoji="1" lang="en-US" altLang="zh-CN" dirty="0">
              <a:solidFill>
                <a:srgbClr val="000000"/>
              </a:solidFill>
              <a:latin typeface="Calibri" panose="020F0502020204030204" pitchFamily="34" charset="0"/>
              <a:ea typeface="SimSun" pitchFamily="2" charset="-122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r>
              <a:rPr kumimoji="1" lang="en-US" altLang="zh-CN" u="sng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du-path</a:t>
            </a:r>
            <a:r>
              <a:rPr kumimoji="1" lang="en-US" altLang="zh-CN" dirty="0"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: A </a:t>
            </a:r>
            <a:r>
              <a:rPr kumimoji="1" lang="en-US" altLang="zh-CN" u="sng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simple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subpath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that is def-clear with respect to </a:t>
            </a:r>
            <a:r>
              <a:rPr kumimoji="1"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from a def of </a:t>
            </a:r>
            <a:r>
              <a:rPr kumimoji="1"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to a use of </a:t>
            </a:r>
            <a:r>
              <a:rPr kumimoji="1"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</a:p>
          <a:p>
            <a:pPr algn="just" eaLnBrk="1" hangingPunct="1">
              <a:defRPr/>
            </a:pPr>
            <a:r>
              <a:rPr kumimoji="1" lang="en-US" altLang="zh-CN" u="sng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du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(</a:t>
            </a:r>
            <a:r>
              <a:rPr lang="en-US" altLang="ko-KR" i="1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, </a:t>
            </a:r>
            <a:r>
              <a:rPr lang="en-US" altLang="ko-KR" i="1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) 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– the set of du-paths from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to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endParaRPr kumimoji="1" lang="en-US" altLang="zh-CN" dirty="0">
              <a:solidFill>
                <a:srgbClr val="000000"/>
              </a:solidFill>
              <a:latin typeface="Calibri" panose="020F0502020204030204" pitchFamily="34" charset="0"/>
              <a:ea typeface="SimSun" pitchFamily="2" charset="-122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r>
              <a:rPr kumimoji="1" lang="en-US" altLang="zh-CN" u="sng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du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(</a:t>
            </a:r>
            <a:r>
              <a:rPr lang="en-US" altLang="ko-KR" i="1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) 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– the set of du-paths that start at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endParaRPr kumimoji="1" lang="en-US" altLang="zh-CN" dirty="0">
              <a:solidFill>
                <a:srgbClr val="000000"/>
              </a:solidFill>
              <a:latin typeface="Calibri" panose="020F0502020204030204" pitchFamily="34" charset="0"/>
              <a:ea typeface="SimSun" pitchFamily="2" charset="-122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7C4BAC-7A7C-49D8-92BC-2EAD0C23919E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29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0725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0726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1076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Covering </a:t>
            </a:r>
            <a:r>
              <a:rPr lang="en-US" altLang="ko-KR" sz="320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Graphs  </a:t>
            </a:r>
            <a:endParaRPr lang="en-US" altLang="ko-KR" sz="32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387475"/>
            <a:ext cx="8867775" cy="4956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Graphs are the most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commonly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used structure for testing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Graphs can come from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many sources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Target source code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Control flow graphs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Design structure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FSMs and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statecharts</a:t>
            </a: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Use cases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Tests usually are intended to “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cover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” the graph in some way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72C48E9-BE00-4A8B-A20C-0C19FB3CB837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3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6149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150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Touring DU-Paths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620838"/>
            <a:ext cx="8867775" cy="47228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test path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du-tours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with respect to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if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tours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and the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taken is def-clear with respect to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</a:t>
            </a:r>
          </a:p>
          <a:p>
            <a:pPr ea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can be used, just as with previous touring</a:t>
            </a:r>
          </a:p>
          <a:p>
            <a:pPr ea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Three criteria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Use every def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Get to every use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Follow all du-paths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FE1A4C6-79D5-46FC-A373-AF0433A11CF3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30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1749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1750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2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Data Flow Test Criteria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2E9C4C-12F9-415A-9DD6-7AB409BBF93D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31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441325" y="1760538"/>
            <a:ext cx="8262938" cy="1016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All-</a:t>
            </a:r>
            <a:r>
              <a:rPr lang="en-US" sz="2400" u="sng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defs</a:t>
            </a: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coverage (ADC)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For each set of du-paths 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TR contains at least one path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441325" y="3544888"/>
            <a:ext cx="8245475" cy="83099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All-uses coverage (AUC)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For each set of du-paths to uses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i="1" baseline="-25000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i="1" baseline="-25000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TR contains at least one path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439738" y="5364163"/>
            <a:ext cx="8262937" cy="8413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All-du-paths coverage (ADUPC)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For each set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i="1" baseline="-25000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i="1" baseline="-25000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TR contains every path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138113" y="2852738"/>
            <a:ext cx="88677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Then we make sure that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every </a:t>
            </a:r>
            <a:r>
              <a:rPr lang="en-US" altLang="ko-KR" sz="2400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reaches</a:t>
            </a: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all</a:t>
            </a: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possible</a:t>
            </a: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uses</a:t>
            </a:r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138113" y="4810125"/>
            <a:ext cx="886777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Finally, we cover 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all the paths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between defs and uses</a:t>
            </a:r>
          </a:p>
        </p:txBody>
      </p:sp>
      <p:sp>
        <p:nvSpPr>
          <p:cNvPr id="32777" name="Rectangle 11"/>
          <p:cNvSpPr>
            <a:spLocks noChangeArrowheads="1"/>
          </p:cNvSpPr>
          <p:nvPr/>
        </p:nvSpPr>
        <p:spPr bwMode="auto">
          <a:xfrm>
            <a:off x="138113" y="949325"/>
            <a:ext cx="8867775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First, we make sure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every </a:t>
            </a:r>
            <a:r>
              <a:rPr lang="en-US" altLang="ko-KR" sz="2400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reaches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use</a:t>
            </a:r>
          </a:p>
        </p:txBody>
      </p:sp>
      <p:sp>
        <p:nvSpPr>
          <p:cNvPr id="32778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2779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4" grpId="0" autoUpdateAnimBg="0"/>
      <p:bldP spid="19354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Data Flow Testing Example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ED2C01A-F3AD-40E1-8E98-50B89214B72A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32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366963" y="1206500"/>
            <a:ext cx="4346575" cy="2141538"/>
            <a:chOff x="1491" y="760"/>
            <a:chExt cx="2738" cy="1349"/>
          </a:xfrm>
          <a:noFill/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91" y="979"/>
              <a:ext cx="2738" cy="909"/>
              <a:chOff x="503" y="2966"/>
              <a:chExt cx="2738" cy="909"/>
            </a:xfrm>
            <a:grpFill/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33842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84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08"/>
                <a:chOff x="1346" y="2965"/>
                <a:chExt cx="380" cy="908"/>
              </a:xfrm>
              <a:grpFill/>
            </p:grpSpPr>
            <p:grpSp>
              <p:nvGrpSpPr>
                <p:cNvPr id="6" name="Group 9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296"/>
                  <a:chOff x="4738" y="2684"/>
                  <a:chExt cx="350" cy="296"/>
                </a:xfrm>
                <a:grpFill/>
              </p:grpSpPr>
              <p:sp>
                <p:nvSpPr>
                  <p:cNvPr id="3384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3841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8" cy="252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ko-KR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굴림" pitchFamily="50" charset="-127"/>
                        <a:cs typeface="Calibri" panose="020F0502020204030204" pitchFamily="34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7" name="Group 12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296"/>
                  <a:chOff x="3838" y="2684"/>
                  <a:chExt cx="350" cy="296"/>
                </a:xfrm>
                <a:grpFill/>
              </p:grpSpPr>
              <p:sp>
                <p:nvSpPr>
                  <p:cNvPr id="33838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3839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8" cy="252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ko-KR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굴림" pitchFamily="50" charset="-127"/>
                        <a:cs typeface="Calibri" panose="020F0502020204030204" pitchFamily="3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296"/>
                <a:chOff x="4288" y="3622"/>
                <a:chExt cx="350" cy="296"/>
              </a:xfrm>
              <a:grpFill/>
            </p:grpSpPr>
            <p:sp>
              <p:nvSpPr>
                <p:cNvPr id="33834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83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6</a:t>
                  </a:r>
                </a:p>
              </p:txBody>
            </p:sp>
          </p:grpSp>
          <p:sp>
            <p:nvSpPr>
              <p:cNvPr id="33815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6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33832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83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08"/>
                <a:chOff x="2450" y="2968"/>
                <a:chExt cx="380" cy="908"/>
              </a:xfrm>
              <a:grpFill/>
            </p:grpSpPr>
            <p:grpSp>
              <p:nvGrpSpPr>
                <p:cNvPr id="11" name="Group 24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296"/>
                  <a:chOff x="4738" y="2684"/>
                  <a:chExt cx="350" cy="296"/>
                </a:xfrm>
                <a:grpFill/>
              </p:grpSpPr>
              <p:sp>
                <p:nvSpPr>
                  <p:cNvPr id="33830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3831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8" cy="252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ko-KR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굴림" pitchFamily="50" charset="-127"/>
                        <a:cs typeface="Calibri" panose="020F0502020204030204" pitchFamily="34" charset="0"/>
                      </a:rPr>
                      <a:t>5</a:t>
                    </a:r>
                  </a:p>
                </p:txBody>
              </p:sp>
            </p:grpSp>
            <p:grpSp>
              <p:nvGrpSpPr>
                <p:cNvPr id="12" name="Group 27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296"/>
                  <a:chOff x="3838" y="2684"/>
                  <a:chExt cx="350" cy="296"/>
                </a:xfrm>
                <a:grpFill/>
              </p:grpSpPr>
              <p:sp>
                <p:nvSpPr>
                  <p:cNvPr id="3382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3829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8" cy="252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ko-KR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굴림" pitchFamily="50" charset="-127"/>
                        <a:cs typeface="Calibri" panose="020F0502020204030204" pitchFamily="34" charset="0"/>
                      </a:rPr>
                      <a:t>4</a:t>
                    </a:r>
                  </a:p>
                </p:txBody>
              </p:sp>
            </p:grpSp>
          </p:grpSp>
          <p:sp>
            <p:nvSpPr>
              <p:cNvPr id="33819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0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1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2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3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4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5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3809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 = 42</a:t>
              </a:r>
            </a:p>
          </p:txBody>
        </p:sp>
        <p:sp>
          <p:nvSpPr>
            <p:cNvPr id="33810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648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Z = X-8</a:t>
              </a:r>
            </a:p>
          </p:txBody>
        </p:sp>
        <p:sp>
          <p:nvSpPr>
            <p:cNvPr id="33811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Z = X*2</a:t>
              </a:r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614363" y="3656013"/>
            <a:ext cx="2011362" cy="1017587"/>
            <a:chOff x="382" y="2268"/>
            <a:chExt cx="1080" cy="641"/>
          </a:xfrm>
          <a:noFill/>
        </p:grpSpPr>
        <p:sp>
          <p:nvSpPr>
            <p:cNvPr id="33806" name="Text Box 37"/>
            <p:cNvSpPr txBox="1">
              <a:spLocks noChangeArrowheads="1"/>
            </p:cNvSpPr>
            <p:nvPr/>
          </p:nvSpPr>
          <p:spPr bwMode="auto">
            <a:xfrm>
              <a:off x="388" y="2268"/>
              <a:ext cx="1071" cy="641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All-defs for </a:t>
              </a:r>
              <a:r>
                <a:rPr lang="en-US" altLang="ko-KR" sz="2400" i="1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1, 3, 4 ]</a:t>
              </a:r>
            </a:p>
          </p:txBody>
        </p:sp>
        <p:sp>
          <p:nvSpPr>
            <p:cNvPr id="33807" name="Line 42"/>
            <p:cNvSpPr>
              <a:spLocks noChangeShapeType="1"/>
            </p:cNvSpPr>
            <p:nvPr/>
          </p:nvSpPr>
          <p:spPr bwMode="auto">
            <a:xfrm>
              <a:off x="382" y="2513"/>
              <a:ext cx="1080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3240088" y="3656013"/>
            <a:ext cx="2028825" cy="1565275"/>
            <a:chOff x="1781" y="2364"/>
            <a:chExt cx="1070" cy="986"/>
          </a:xfrm>
          <a:noFill/>
        </p:grpSpPr>
        <p:sp>
          <p:nvSpPr>
            <p:cNvPr id="33804" name="Text Box 43"/>
            <p:cNvSpPr txBox="1">
              <a:spLocks noChangeArrowheads="1"/>
            </p:cNvSpPr>
            <p:nvPr/>
          </p:nvSpPr>
          <p:spPr bwMode="auto">
            <a:xfrm>
              <a:off x="1787" y="2364"/>
              <a:ext cx="1064" cy="98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All-uses for </a:t>
              </a:r>
              <a:r>
                <a:rPr lang="en-US" altLang="ko-KR" sz="2400" i="1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</a:t>
              </a:r>
              <a:endParaRPr lang="en-US" altLang="ko-KR" sz="2800" i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1, 3, 4 ]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1, 3, 5 ]</a:t>
              </a:r>
            </a:p>
          </p:txBody>
        </p:sp>
        <p:sp>
          <p:nvSpPr>
            <p:cNvPr id="33805" name="Line 44"/>
            <p:cNvSpPr>
              <a:spLocks noChangeShapeType="1"/>
            </p:cNvSpPr>
            <p:nvPr/>
          </p:nvSpPr>
          <p:spPr bwMode="auto">
            <a:xfrm>
              <a:off x="1781" y="2609"/>
              <a:ext cx="1066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5883275" y="3656013"/>
            <a:ext cx="2646363" cy="2660650"/>
            <a:chOff x="3346" y="2424"/>
            <a:chExt cx="1207" cy="1676"/>
          </a:xfrm>
          <a:noFill/>
        </p:grpSpPr>
        <p:sp>
          <p:nvSpPr>
            <p:cNvPr id="33802" name="Text Box 45"/>
            <p:cNvSpPr txBox="1">
              <a:spLocks noChangeArrowheads="1"/>
            </p:cNvSpPr>
            <p:nvPr/>
          </p:nvSpPr>
          <p:spPr bwMode="auto">
            <a:xfrm>
              <a:off x="3352" y="2424"/>
              <a:ext cx="1201" cy="16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All-du-paths for </a:t>
              </a:r>
              <a:r>
                <a:rPr lang="en-US" altLang="ko-KR" sz="2400" i="1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</a:t>
              </a:r>
              <a:endParaRPr lang="en-US" altLang="ko-KR" sz="2800" i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1, 3, 4 ]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2, 3, 4 ]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1, 3, 5 ]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2, 3, 5 ]</a:t>
              </a:r>
            </a:p>
          </p:txBody>
        </p:sp>
        <p:sp>
          <p:nvSpPr>
            <p:cNvPr id="33803" name="Line 46"/>
            <p:cNvSpPr>
              <a:spLocks noChangeShapeType="1"/>
            </p:cNvSpPr>
            <p:nvPr/>
          </p:nvSpPr>
          <p:spPr bwMode="auto">
            <a:xfrm>
              <a:off x="3346" y="2669"/>
              <a:ext cx="120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3800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3801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-26988"/>
            <a:ext cx="8601075" cy="9398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Graph Coverage Criteria </a:t>
            </a:r>
            <a:r>
              <a:rPr lang="en-US" altLang="ko-KR" dirty="0" err="1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Subsumption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26C4BB8-8660-4CA4-A6D8-64F2D10B487E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33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1446213" y="914400"/>
            <a:ext cx="6526212" cy="5378450"/>
            <a:chOff x="861" y="576"/>
            <a:chExt cx="4111" cy="3388"/>
          </a:xfrm>
          <a:noFill/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3801" y="3177"/>
              <a:ext cx="1171" cy="516"/>
              <a:chOff x="3708" y="3359"/>
              <a:chExt cx="1057" cy="516"/>
            </a:xfrm>
            <a:grpFill/>
          </p:grpSpPr>
          <p:sp>
            <p:nvSpPr>
              <p:cNvPr id="34866" name="Text Box 9"/>
              <p:cNvSpPr txBox="1">
                <a:spLocks noChangeArrowheads="1"/>
              </p:cNvSpPr>
              <p:nvPr/>
            </p:nvSpPr>
            <p:spPr bwMode="auto">
              <a:xfrm>
                <a:off x="3708" y="3359"/>
                <a:ext cx="1057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Simple Round Trip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SRTC</a:t>
                </a:r>
              </a:p>
            </p:txBody>
          </p:sp>
          <p:sp>
            <p:nvSpPr>
              <p:cNvPr id="34867" name="Line 10"/>
              <p:cNvSpPr>
                <a:spLocks noChangeShapeType="1"/>
              </p:cNvSpPr>
              <p:nvPr/>
            </p:nvSpPr>
            <p:spPr bwMode="auto">
              <a:xfrm>
                <a:off x="3785" y="3682"/>
                <a:ext cx="902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2360" y="3448"/>
              <a:ext cx="801" cy="516"/>
              <a:chOff x="2332" y="3448"/>
              <a:chExt cx="801" cy="516"/>
            </a:xfrm>
            <a:grpFill/>
          </p:grpSpPr>
          <p:sp>
            <p:nvSpPr>
              <p:cNvPr id="34864" name="Text Box 20"/>
              <p:cNvSpPr txBox="1">
                <a:spLocks noChangeArrowheads="1"/>
              </p:cNvSpPr>
              <p:nvPr/>
            </p:nvSpPr>
            <p:spPr bwMode="auto">
              <a:xfrm>
                <a:off x="2332" y="3448"/>
                <a:ext cx="801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Node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NC</a:t>
                </a:r>
              </a:p>
            </p:txBody>
          </p:sp>
          <p:sp>
            <p:nvSpPr>
              <p:cNvPr id="34865" name="Line 21"/>
              <p:cNvSpPr>
                <a:spLocks noChangeShapeType="1"/>
              </p:cNvSpPr>
              <p:nvPr/>
            </p:nvSpPr>
            <p:spPr bwMode="auto">
              <a:xfrm>
                <a:off x="2390" y="3771"/>
                <a:ext cx="68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2370" y="2730"/>
              <a:ext cx="780" cy="516"/>
              <a:chOff x="2342" y="2730"/>
              <a:chExt cx="780" cy="516"/>
            </a:xfrm>
            <a:grpFill/>
          </p:grpSpPr>
          <p:sp>
            <p:nvSpPr>
              <p:cNvPr id="34862" name="Text Box 23"/>
              <p:cNvSpPr txBox="1">
                <a:spLocks noChangeArrowheads="1"/>
              </p:cNvSpPr>
              <p:nvPr/>
            </p:nvSpPr>
            <p:spPr bwMode="auto">
              <a:xfrm>
                <a:off x="2342" y="2730"/>
                <a:ext cx="780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Edge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EC</a:t>
                </a:r>
              </a:p>
            </p:txBody>
          </p:sp>
          <p:sp>
            <p:nvSpPr>
              <p:cNvPr id="34863" name="Line 24"/>
              <p:cNvSpPr>
                <a:spLocks noChangeShapeType="1"/>
              </p:cNvSpPr>
              <p:nvPr/>
            </p:nvSpPr>
            <p:spPr bwMode="auto">
              <a:xfrm>
                <a:off x="2399" y="3053"/>
                <a:ext cx="66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2381" y="2012"/>
              <a:ext cx="759" cy="516"/>
              <a:chOff x="2360" y="2012"/>
              <a:chExt cx="759" cy="516"/>
            </a:xfrm>
            <a:grpFill/>
          </p:grpSpPr>
          <p:sp>
            <p:nvSpPr>
              <p:cNvPr id="34860" name="Text Box 26"/>
              <p:cNvSpPr txBox="1">
                <a:spLocks noChangeArrowheads="1"/>
              </p:cNvSpPr>
              <p:nvPr/>
            </p:nvSpPr>
            <p:spPr bwMode="auto">
              <a:xfrm>
                <a:off x="2360" y="2012"/>
                <a:ext cx="759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Edge-Pair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EPC</a:t>
                </a:r>
              </a:p>
            </p:txBody>
          </p:sp>
          <p:sp>
            <p:nvSpPr>
              <p:cNvPr id="34861" name="Line 27"/>
              <p:cNvSpPr>
                <a:spLocks noChangeShapeType="1"/>
              </p:cNvSpPr>
              <p:nvPr/>
            </p:nvSpPr>
            <p:spPr bwMode="auto">
              <a:xfrm>
                <a:off x="2415" y="2335"/>
                <a:ext cx="648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3149" y="1294"/>
              <a:ext cx="1092" cy="516"/>
              <a:chOff x="3153" y="1294"/>
              <a:chExt cx="1092" cy="516"/>
            </a:xfrm>
            <a:grpFill/>
          </p:grpSpPr>
          <p:sp>
            <p:nvSpPr>
              <p:cNvPr id="34858" name="Text Box 29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Prime Path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PPC</a:t>
                </a:r>
              </a:p>
            </p:txBody>
          </p:sp>
          <p:sp>
            <p:nvSpPr>
              <p:cNvPr id="34859" name="Line 30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3145" y="576"/>
              <a:ext cx="1099" cy="516"/>
              <a:chOff x="3145" y="576"/>
              <a:chExt cx="1099" cy="516"/>
            </a:xfrm>
            <a:grpFill/>
          </p:grpSpPr>
          <p:sp>
            <p:nvSpPr>
              <p:cNvPr id="34856" name="Text Box 32"/>
              <p:cNvSpPr txBox="1">
                <a:spLocks noChangeArrowheads="1"/>
              </p:cNvSpPr>
              <p:nvPr/>
            </p:nvSpPr>
            <p:spPr bwMode="auto">
              <a:xfrm>
                <a:off x="3145" y="576"/>
                <a:ext cx="1099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Complete Path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CPC</a:t>
                </a:r>
              </a:p>
            </p:txBody>
          </p:sp>
          <p:sp>
            <p:nvSpPr>
              <p:cNvPr id="34857" name="Line 33"/>
              <p:cNvSpPr>
                <a:spLocks noChangeShapeType="1"/>
              </p:cNvSpPr>
              <p:nvPr/>
            </p:nvSpPr>
            <p:spPr bwMode="auto">
              <a:xfrm>
                <a:off x="3225" y="899"/>
                <a:ext cx="938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3800" y="2460"/>
              <a:ext cx="1171" cy="516"/>
              <a:chOff x="3708" y="3359"/>
              <a:chExt cx="1057" cy="516"/>
            </a:xfrm>
            <a:grpFill/>
          </p:grpSpPr>
          <p:sp>
            <p:nvSpPr>
              <p:cNvPr id="34854" name="Text Box 41"/>
              <p:cNvSpPr txBox="1">
                <a:spLocks noChangeArrowheads="1"/>
              </p:cNvSpPr>
              <p:nvPr/>
            </p:nvSpPr>
            <p:spPr bwMode="auto">
              <a:xfrm>
                <a:off x="3708" y="3359"/>
                <a:ext cx="1057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Complete Round Trip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CRTC</a:t>
                </a:r>
              </a:p>
            </p:txBody>
          </p:sp>
          <p:sp>
            <p:nvSpPr>
              <p:cNvPr id="34855" name="Line 42"/>
              <p:cNvSpPr>
                <a:spLocks noChangeShapeType="1"/>
              </p:cNvSpPr>
              <p:nvPr/>
            </p:nvSpPr>
            <p:spPr bwMode="auto">
              <a:xfrm>
                <a:off x="3785" y="3682"/>
                <a:ext cx="902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861" y="1743"/>
              <a:ext cx="973" cy="516"/>
              <a:chOff x="2360" y="2012"/>
              <a:chExt cx="759" cy="516"/>
            </a:xfrm>
            <a:grpFill/>
          </p:grpSpPr>
          <p:sp>
            <p:nvSpPr>
              <p:cNvPr id="34852" name="Text Box 44"/>
              <p:cNvSpPr txBox="1">
                <a:spLocks noChangeArrowheads="1"/>
              </p:cNvSpPr>
              <p:nvPr/>
            </p:nvSpPr>
            <p:spPr bwMode="auto">
              <a:xfrm>
                <a:off x="2360" y="2012"/>
                <a:ext cx="759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All-DU-Paths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ADUP</a:t>
                </a:r>
              </a:p>
            </p:txBody>
          </p:sp>
          <p:sp>
            <p:nvSpPr>
              <p:cNvPr id="34853" name="Line 45"/>
              <p:cNvSpPr>
                <a:spLocks noChangeShapeType="1"/>
              </p:cNvSpPr>
              <p:nvPr/>
            </p:nvSpPr>
            <p:spPr bwMode="auto">
              <a:xfrm>
                <a:off x="2415" y="2335"/>
                <a:ext cx="648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46"/>
            <p:cNvGrpSpPr>
              <a:grpSpLocks/>
            </p:cNvGrpSpPr>
            <p:nvPr/>
          </p:nvGrpSpPr>
          <p:grpSpPr bwMode="auto">
            <a:xfrm>
              <a:off x="862" y="2460"/>
              <a:ext cx="973" cy="516"/>
              <a:chOff x="2360" y="2012"/>
              <a:chExt cx="759" cy="516"/>
            </a:xfrm>
            <a:grpFill/>
          </p:grpSpPr>
          <p:sp>
            <p:nvSpPr>
              <p:cNvPr id="34850" name="Text Box 47"/>
              <p:cNvSpPr txBox="1">
                <a:spLocks noChangeArrowheads="1"/>
              </p:cNvSpPr>
              <p:nvPr/>
            </p:nvSpPr>
            <p:spPr bwMode="auto">
              <a:xfrm>
                <a:off x="2360" y="2012"/>
                <a:ext cx="759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All-uses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AUC</a:t>
                </a:r>
              </a:p>
            </p:txBody>
          </p:sp>
          <p:sp>
            <p:nvSpPr>
              <p:cNvPr id="34851" name="Line 48"/>
              <p:cNvSpPr>
                <a:spLocks noChangeShapeType="1"/>
              </p:cNvSpPr>
              <p:nvPr/>
            </p:nvSpPr>
            <p:spPr bwMode="auto">
              <a:xfrm>
                <a:off x="2415" y="2335"/>
                <a:ext cx="648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862" y="3176"/>
              <a:ext cx="973" cy="516"/>
              <a:chOff x="2360" y="2012"/>
              <a:chExt cx="759" cy="516"/>
            </a:xfrm>
            <a:grpFill/>
          </p:grpSpPr>
          <p:sp>
            <p:nvSpPr>
              <p:cNvPr id="34848" name="Text Box 50"/>
              <p:cNvSpPr txBox="1">
                <a:spLocks noChangeArrowheads="1"/>
              </p:cNvSpPr>
              <p:nvPr/>
            </p:nvSpPr>
            <p:spPr bwMode="auto">
              <a:xfrm>
                <a:off x="2360" y="2012"/>
                <a:ext cx="759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All-defs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ADC</a:t>
                </a:r>
              </a:p>
            </p:txBody>
          </p:sp>
          <p:sp>
            <p:nvSpPr>
              <p:cNvPr id="34849" name="Line 51"/>
              <p:cNvSpPr>
                <a:spLocks noChangeShapeType="1"/>
              </p:cNvSpPr>
              <p:nvPr/>
            </p:nvSpPr>
            <p:spPr bwMode="auto">
              <a:xfrm>
                <a:off x="2415" y="2335"/>
                <a:ext cx="648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4838" name="Line 53"/>
            <p:cNvSpPr>
              <a:spLocks noChangeShapeType="1"/>
            </p:cNvSpPr>
            <p:nvPr/>
          </p:nvSpPr>
          <p:spPr bwMode="auto">
            <a:xfrm>
              <a:off x="4386" y="2972"/>
              <a:ext cx="0" cy="20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39" name="Line 54"/>
            <p:cNvSpPr>
              <a:spLocks noChangeShapeType="1"/>
            </p:cNvSpPr>
            <p:nvPr/>
          </p:nvSpPr>
          <p:spPr bwMode="auto">
            <a:xfrm>
              <a:off x="2760" y="3239"/>
              <a:ext cx="0" cy="20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40" name="Line 55"/>
            <p:cNvSpPr>
              <a:spLocks noChangeShapeType="1"/>
            </p:cNvSpPr>
            <p:nvPr/>
          </p:nvSpPr>
          <p:spPr bwMode="auto">
            <a:xfrm>
              <a:off x="2760" y="2524"/>
              <a:ext cx="0" cy="20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41" name="Line 56"/>
            <p:cNvSpPr>
              <a:spLocks noChangeShapeType="1"/>
            </p:cNvSpPr>
            <p:nvPr/>
          </p:nvSpPr>
          <p:spPr bwMode="auto">
            <a:xfrm>
              <a:off x="1348" y="2258"/>
              <a:ext cx="0" cy="20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42" name="Line 57"/>
            <p:cNvSpPr>
              <a:spLocks noChangeShapeType="1"/>
            </p:cNvSpPr>
            <p:nvPr/>
          </p:nvSpPr>
          <p:spPr bwMode="auto">
            <a:xfrm>
              <a:off x="3694" y="1088"/>
              <a:ext cx="0" cy="20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43" name="Line 58"/>
            <p:cNvSpPr>
              <a:spLocks noChangeShapeType="1"/>
            </p:cNvSpPr>
            <p:nvPr/>
          </p:nvSpPr>
          <p:spPr bwMode="auto">
            <a:xfrm>
              <a:off x="1348" y="2969"/>
              <a:ext cx="0" cy="20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844" name="AutoShape 59"/>
            <p:cNvCxnSpPr>
              <a:cxnSpLocks noChangeShapeType="1"/>
            </p:cNvCxnSpPr>
            <p:nvPr/>
          </p:nvCxnSpPr>
          <p:spPr bwMode="auto">
            <a:xfrm rot="5400000" flipH="1" flipV="1">
              <a:off x="1977" y="2332"/>
              <a:ext cx="252" cy="1027"/>
            </a:xfrm>
            <a:prstGeom prst="curvedConnector5">
              <a:avLst>
                <a:gd name="adj1" fmla="val -56745"/>
                <a:gd name="adj2" fmla="val 50051"/>
                <a:gd name="adj3" fmla="val 157144"/>
              </a:avLst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4845" name="AutoShape 64"/>
            <p:cNvCxnSpPr>
              <a:cxnSpLocks noChangeShapeType="1"/>
            </p:cNvCxnSpPr>
            <p:nvPr/>
          </p:nvCxnSpPr>
          <p:spPr bwMode="auto">
            <a:xfrm rot="16200000" flipV="1">
              <a:off x="2409" y="922"/>
              <a:ext cx="60" cy="1714"/>
            </a:xfrm>
            <a:prstGeom prst="curvedConnector5">
              <a:avLst>
                <a:gd name="adj1" fmla="val -106667"/>
                <a:gd name="adj2" fmla="val 46556"/>
                <a:gd name="adj3" fmla="val 706667"/>
              </a:avLst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sp>
          <p:nvSpPr>
            <p:cNvPr id="34846" name="Line 66"/>
            <p:cNvSpPr>
              <a:spLocks noChangeShapeType="1"/>
            </p:cNvSpPr>
            <p:nvPr/>
          </p:nvSpPr>
          <p:spPr bwMode="auto">
            <a:xfrm flipH="1">
              <a:off x="3015" y="1813"/>
              <a:ext cx="405" cy="192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47" name="Line 68"/>
            <p:cNvSpPr>
              <a:spLocks noChangeShapeType="1"/>
            </p:cNvSpPr>
            <p:nvPr/>
          </p:nvSpPr>
          <p:spPr bwMode="auto">
            <a:xfrm>
              <a:off x="3989" y="1813"/>
              <a:ext cx="413" cy="64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4821" name="TextBox 50"/>
          <p:cNvSpPr txBox="1">
            <a:spLocks noChangeArrowheads="1"/>
          </p:cNvSpPr>
          <p:nvPr/>
        </p:nvSpPr>
        <p:spPr bwMode="auto">
          <a:xfrm>
            <a:off x="25400" y="852488"/>
            <a:ext cx="4848225" cy="156966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Assumptions for Data Flow Coverage</a:t>
            </a:r>
          </a:p>
          <a:p>
            <a:pPr>
              <a:buFontTx/>
              <a:buAutoNum type="arabicPeriod"/>
            </a:pPr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Every use is preceded by a def</a:t>
            </a:r>
          </a:p>
          <a:p>
            <a:pPr>
              <a:buFontTx/>
              <a:buAutoNum type="arabicPeriod"/>
            </a:pPr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Every def reaches at least one use</a:t>
            </a:r>
          </a:p>
          <a:p>
            <a:pPr>
              <a:buFontTx/>
              <a:buAutoNum type="arabicPeriod"/>
            </a:pPr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For every node with multiple outgoing edges, </a:t>
            </a:r>
          </a:p>
          <a:p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at least one variable is used on each out edge, </a:t>
            </a:r>
          </a:p>
          <a:p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and the same variables are used on each out edge.</a:t>
            </a:r>
            <a:endParaRPr lang="ko-KR" altLang="en-US" sz="1600">
              <a:solidFill>
                <a:srgbClr val="FF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4822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4823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Definition of a Graph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set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nodes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not empty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set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initial nodes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not empty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set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final nodes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not empty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set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each edge from one node to another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 </a:t>
            </a:r>
            <a:r>
              <a:rPr lang="en-US" altLang="ko-KR" sz="18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sz="1800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, </a:t>
            </a:r>
            <a:r>
              <a:rPr lang="en-US" altLang="ko-KR" sz="18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sz="1800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), </a:t>
            </a:r>
            <a:r>
              <a:rPr lang="en-US" altLang="ko-KR" sz="1800" i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sz="1800" i="1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is </a:t>
            </a: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predecessor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</a:t>
            </a:r>
            <a:r>
              <a:rPr lang="en-US" altLang="ko-KR" sz="1800" i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sz="1800" i="1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is </a:t>
            </a: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successor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AAAA487-566E-4370-A6CC-DF5F782799FA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4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7173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174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Three Example Graphs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AB6423B-F2F8-46D0-88D2-455E2AE092F6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5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160338" y="1271588"/>
            <a:ext cx="1984375" cy="3794125"/>
            <a:chOff x="101" y="801"/>
            <a:chExt cx="1250" cy="2390"/>
          </a:xfrm>
          <a:noFill/>
        </p:grpSpPr>
        <p:sp>
          <p:nvSpPr>
            <p:cNvPr id="8252" name="Oval 5"/>
            <p:cNvSpPr>
              <a:spLocks noChangeArrowheads="1"/>
            </p:cNvSpPr>
            <p:nvPr/>
          </p:nvSpPr>
          <p:spPr bwMode="auto">
            <a:xfrm>
              <a:off x="551" y="1019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53" name="Text Box 4"/>
            <p:cNvSpPr txBox="1">
              <a:spLocks noChangeArrowheads="1"/>
            </p:cNvSpPr>
            <p:nvPr/>
          </p:nvSpPr>
          <p:spPr bwMode="auto">
            <a:xfrm>
              <a:off x="626" y="1042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8254" name="Oval 8"/>
            <p:cNvSpPr>
              <a:spLocks noChangeArrowheads="1"/>
            </p:cNvSpPr>
            <p:nvPr/>
          </p:nvSpPr>
          <p:spPr bwMode="auto">
            <a:xfrm>
              <a:off x="1001" y="1957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55" name="Text Box 9"/>
            <p:cNvSpPr txBox="1">
              <a:spLocks noChangeArrowheads="1"/>
            </p:cNvSpPr>
            <p:nvPr/>
          </p:nvSpPr>
          <p:spPr bwMode="auto">
            <a:xfrm>
              <a:off x="1078" y="1980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256" name="Oval 11"/>
            <p:cNvSpPr>
              <a:spLocks noChangeArrowheads="1"/>
            </p:cNvSpPr>
            <p:nvPr/>
          </p:nvSpPr>
          <p:spPr bwMode="auto">
            <a:xfrm>
              <a:off x="101" y="1957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57" name="Text Box 12"/>
            <p:cNvSpPr txBox="1">
              <a:spLocks noChangeArrowheads="1"/>
            </p:cNvSpPr>
            <p:nvPr/>
          </p:nvSpPr>
          <p:spPr bwMode="auto">
            <a:xfrm>
              <a:off x="178" y="1980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258" name="Oval 14"/>
            <p:cNvSpPr>
              <a:spLocks noChangeArrowheads="1"/>
            </p:cNvSpPr>
            <p:nvPr/>
          </p:nvSpPr>
          <p:spPr bwMode="auto">
            <a:xfrm>
              <a:off x="551" y="2895"/>
              <a:ext cx="350" cy="29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59" name="Text Box 15"/>
            <p:cNvSpPr txBox="1">
              <a:spLocks noChangeArrowheads="1"/>
            </p:cNvSpPr>
            <p:nvPr/>
          </p:nvSpPr>
          <p:spPr bwMode="auto">
            <a:xfrm>
              <a:off x="628" y="2918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260" name="Line 19"/>
            <p:cNvSpPr>
              <a:spLocks noChangeShapeType="1"/>
            </p:cNvSpPr>
            <p:nvPr/>
          </p:nvSpPr>
          <p:spPr bwMode="auto">
            <a:xfrm flipH="1">
              <a:off x="360" y="1312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61" name="Line 22"/>
            <p:cNvSpPr>
              <a:spLocks noChangeShapeType="1"/>
            </p:cNvSpPr>
            <p:nvPr/>
          </p:nvSpPr>
          <p:spPr bwMode="auto">
            <a:xfrm>
              <a:off x="384" y="2239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62" name="Line 27"/>
            <p:cNvSpPr>
              <a:spLocks noChangeShapeType="1"/>
            </p:cNvSpPr>
            <p:nvPr/>
          </p:nvSpPr>
          <p:spPr bwMode="auto">
            <a:xfrm flipH="1">
              <a:off x="756" y="2235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63" name="Line 28"/>
            <p:cNvSpPr>
              <a:spLocks noChangeShapeType="1"/>
            </p:cNvSpPr>
            <p:nvPr/>
          </p:nvSpPr>
          <p:spPr bwMode="auto">
            <a:xfrm>
              <a:off x="780" y="1317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64" name="Line 29"/>
            <p:cNvSpPr>
              <a:spLocks noChangeShapeType="1"/>
            </p:cNvSpPr>
            <p:nvPr/>
          </p:nvSpPr>
          <p:spPr bwMode="auto">
            <a:xfrm>
              <a:off x="726" y="801"/>
              <a:ext cx="0" cy="20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197" name="Text Box 109"/>
          <p:cNvSpPr txBox="1">
            <a:spLocks noChangeArrowheads="1"/>
          </p:cNvSpPr>
          <p:nvPr/>
        </p:nvSpPr>
        <p:spPr bwMode="auto">
          <a:xfrm>
            <a:off x="423863" y="5411788"/>
            <a:ext cx="1457325" cy="85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0 }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3 }</a:t>
            </a:r>
          </a:p>
        </p:txBody>
      </p: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7058025" y="1617663"/>
            <a:ext cx="1984375" cy="3448050"/>
            <a:chOff x="4446" y="1019"/>
            <a:chExt cx="1250" cy="2172"/>
          </a:xfrm>
          <a:noFill/>
        </p:grpSpPr>
        <p:sp>
          <p:nvSpPr>
            <p:cNvPr id="8240" name="Oval 90"/>
            <p:cNvSpPr>
              <a:spLocks noChangeArrowheads="1"/>
            </p:cNvSpPr>
            <p:nvPr/>
          </p:nvSpPr>
          <p:spPr bwMode="auto">
            <a:xfrm>
              <a:off x="4896" y="1019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41" name="Text Box 91"/>
            <p:cNvSpPr txBox="1">
              <a:spLocks noChangeArrowheads="1"/>
            </p:cNvSpPr>
            <p:nvPr/>
          </p:nvSpPr>
          <p:spPr bwMode="auto">
            <a:xfrm>
              <a:off x="4973" y="1042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8242" name="Oval 93"/>
            <p:cNvSpPr>
              <a:spLocks noChangeArrowheads="1"/>
            </p:cNvSpPr>
            <p:nvPr/>
          </p:nvSpPr>
          <p:spPr bwMode="auto">
            <a:xfrm>
              <a:off x="5346" y="1957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43" name="Text Box 94"/>
            <p:cNvSpPr txBox="1">
              <a:spLocks noChangeArrowheads="1"/>
            </p:cNvSpPr>
            <p:nvPr/>
          </p:nvSpPr>
          <p:spPr bwMode="auto">
            <a:xfrm>
              <a:off x="5423" y="1980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244" name="Oval 96"/>
            <p:cNvSpPr>
              <a:spLocks noChangeArrowheads="1"/>
            </p:cNvSpPr>
            <p:nvPr/>
          </p:nvSpPr>
          <p:spPr bwMode="auto">
            <a:xfrm>
              <a:off x="4446" y="1957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45" name="Text Box 97"/>
            <p:cNvSpPr txBox="1">
              <a:spLocks noChangeArrowheads="1"/>
            </p:cNvSpPr>
            <p:nvPr/>
          </p:nvSpPr>
          <p:spPr bwMode="auto">
            <a:xfrm>
              <a:off x="4523" y="1980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246" name="Oval 99"/>
            <p:cNvSpPr>
              <a:spLocks noChangeArrowheads="1"/>
            </p:cNvSpPr>
            <p:nvPr/>
          </p:nvSpPr>
          <p:spPr bwMode="auto">
            <a:xfrm>
              <a:off x="4896" y="2895"/>
              <a:ext cx="350" cy="29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47" name="Text Box 100"/>
            <p:cNvSpPr txBox="1">
              <a:spLocks noChangeArrowheads="1"/>
            </p:cNvSpPr>
            <p:nvPr/>
          </p:nvSpPr>
          <p:spPr bwMode="auto">
            <a:xfrm>
              <a:off x="4973" y="2918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248" name="Line 101"/>
            <p:cNvSpPr>
              <a:spLocks noChangeShapeType="1"/>
            </p:cNvSpPr>
            <p:nvPr/>
          </p:nvSpPr>
          <p:spPr bwMode="auto">
            <a:xfrm flipH="1">
              <a:off x="4705" y="1312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49" name="Line 102"/>
            <p:cNvSpPr>
              <a:spLocks noChangeShapeType="1"/>
            </p:cNvSpPr>
            <p:nvPr/>
          </p:nvSpPr>
          <p:spPr bwMode="auto">
            <a:xfrm>
              <a:off x="4729" y="2239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50" name="Line 103"/>
            <p:cNvSpPr>
              <a:spLocks noChangeShapeType="1"/>
            </p:cNvSpPr>
            <p:nvPr/>
          </p:nvSpPr>
          <p:spPr bwMode="auto">
            <a:xfrm flipH="1">
              <a:off x="5101" y="2235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51" name="Line 104"/>
            <p:cNvSpPr>
              <a:spLocks noChangeShapeType="1"/>
            </p:cNvSpPr>
            <p:nvPr/>
          </p:nvSpPr>
          <p:spPr bwMode="auto">
            <a:xfrm>
              <a:off x="5125" y="1317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199" name="Text Box 110"/>
          <p:cNvSpPr txBox="1">
            <a:spLocks noChangeArrowheads="1"/>
          </p:cNvSpPr>
          <p:nvPr/>
        </p:nvSpPr>
        <p:spPr bwMode="auto">
          <a:xfrm>
            <a:off x="7321550" y="5411788"/>
            <a:ext cx="1457325" cy="85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}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3 }</a:t>
            </a:r>
          </a:p>
        </p:txBody>
      </p: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2363788" y="1266825"/>
            <a:ext cx="4475162" cy="3798888"/>
            <a:chOff x="1489" y="798"/>
            <a:chExt cx="2819" cy="2393"/>
          </a:xfrm>
          <a:noFill/>
        </p:grpSpPr>
        <p:sp>
          <p:nvSpPr>
            <p:cNvPr id="8205" name="Oval 78"/>
            <p:cNvSpPr>
              <a:spLocks noChangeArrowheads="1"/>
            </p:cNvSpPr>
            <p:nvPr/>
          </p:nvSpPr>
          <p:spPr bwMode="auto">
            <a:xfrm>
              <a:off x="3548" y="2895"/>
              <a:ext cx="350" cy="29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06" name="Text Box 79"/>
            <p:cNvSpPr txBox="1">
              <a:spLocks noChangeArrowheads="1"/>
            </p:cNvSpPr>
            <p:nvPr/>
          </p:nvSpPr>
          <p:spPr bwMode="auto">
            <a:xfrm>
              <a:off x="3625" y="2918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8207" name="Oval 31"/>
            <p:cNvSpPr>
              <a:spLocks noChangeArrowheads="1"/>
            </p:cNvSpPr>
            <p:nvPr/>
          </p:nvSpPr>
          <p:spPr bwMode="auto">
            <a:xfrm>
              <a:off x="1899" y="1016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08" name="Text Box 32"/>
            <p:cNvSpPr txBox="1">
              <a:spLocks noChangeArrowheads="1"/>
            </p:cNvSpPr>
            <p:nvPr/>
          </p:nvSpPr>
          <p:spPr bwMode="auto">
            <a:xfrm>
              <a:off x="1976" y="1039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8209" name="Oval 34"/>
            <p:cNvSpPr>
              <a:spLocks noChangeArrowheads="1"/>
            </p:cNvSpPr>
            <p:nvPr/>
          </p:nvSpPr>
          <p:spPr bwMode="auto">
            <a:xfrm>
              <a:off x="2309" y="1954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10" name="Text Box 35"/>
            <p:cNvSpPr txBox="1">
              <a:spLocks noChangeArrowheads="1"/>
            </p:cNvSpPr>
            <p:nvPr/>
          </p:nvSpPr>
          <p:spPr bwMode="auto">
            <a:xfrm>
              <a:off x="2386" y="197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211" name="Oval 37"/>
            <p:cNvSpPr>
              <a:spLocks noChangeArrowheads="1"/>
            </p:cNvSpPr>
            <p:nvPr/>
          </p:nvSpPr>
          <p:spPr bwMode="auto">
            <a:xfrm>
              <a:off x="1489" y="1954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12" name="Text Box 38"/>
            <p:cNvSpPr txBox="1">
              <a:spLocks noChangeArrowheads="1"/>
            </p:cNvSpPr>
            <p:nvPr/>
          </p:nvSpPr>
          <p:spPr bwMode="auto">
            <a:xfrm>
              <a:off x="1566" y="197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213" name="Oval 40"/>
            <p:cNvSpPr>
              <a:spLocks noChangeArrowheads="1"/>
            </p:cNvSpPr>
            <p:nvPr/>
          </p:nvSpPr>
          <p:spPr bwMode="auto">
            <a:xfrm>
              <a:off x="1899" y="2892"/>
              <a:ext cx="350" cy="29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14" name="Text Box 41"/>
            <p:cNvSpPr txBox="1">
              <a:spLocks noChangeArrowheads="1"/>
            </p:cNvSpPr>
            <p:nvPr/>
          </p:nvSpPr>
          <p:spPr bwMode="auto">
            <a:xfrm>
              <a:off x="1976" y="2915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8215" name="Line 42"/>
            <p:cNvSpPr>
              <a:spLocks noChangeShapeType="1"/>
            </p:cNvSpPr>
            <p:nvPr/>
          </p:nvSpPr>
          <p:spPr bwMode="auto">
            <a:xfrm flipH="1">
              <a:off x="1708" y="1309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6" name="Line 43"/>
            <p:cNvSpPr>
              <a:spLocks noChangeShapeType="1"/>
            </p:cNvSpPr>
            <p:nvPr/>
          </p:nvSpPr>
          <p:spPr bwMode="auto">
            <a:xfrm>
              <a:off x="1732" y="2236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7" name="Line 44"/>
            <p:cNvSpPr>
              <a:spLocks noChangeShapeType="1"/>
            </p:cNvSpPr>
            <p:nvPr/>
          </p:nvSpPr>
          <p:spPr bwMode="auto">
            <a:xfrm flipH="1">
              <a:off x="2104" y="2232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8" name="Line 45"/>
            <p:cNvSpPr>
              <a:spLocks noChangeShapeType="1"/>
            </p:cNvSpPr>
            <p:nvPr/>
          </p:nvSpPr>
          <p:spPr bwMode="auto">
            <a:xfrm>
              <a:off x="2128" y="1314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9" name="Line 46"/>
            <p:cNvSpPr>
              <a:spLocks noChangeShapeType="1"/>
            </p:cNvSpPr>
            <p:nvPr/>
          </p:nvSpPr>
          <p:spPr bwMode="auto">
            <a:xfrm>
              <a:off x="2074" y="798"/>
              <a:ext cx="0" cy="20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0" name="Oval 49"/>
            <p:cNvSpPr>
              <a:spLocks noChangeArrowheads="1"/>
            </p:cNvSpPr>
            <p:nvPr/>
          </p:nvSpPr>
          <p:spPr bwMode="auto">
            <a:xfrm>
              <a:off x="2725" y="1018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21" name="Text Box 50"/>
            <p:cNvSpPr txBox="1">
              <a:spLocks noChangeArrowheads="1"/>
            </p:cNvSpPr>
            <p:nvPr/>
          </p:nvSpPr>
          <p:spPr bwMode="auto">
            <a:xfrm>
              <a:off x="2802" y="1041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222" name="Oval 52"/>
            <p:cNvSpPr>
              <a:spLocks noChangeArrowheads="1"/>
            </p:cNvSpPr>
            <p:nvPr/>
          </p:nvSpPr>
          <p:spPr bwMode="auto">
            <a:xfrm>
              <a:off x="3135" y="1956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23" name="Text Box 53"/>
            <p:cNvSpPr txBox="1">
              <a:spLocks noChangeArrowheads="1"/>
            </p:cNvSpPr>
            <p:nvPr/>
          </p:nvSpPr>
          <p:spPr bwMode="auto">
            <a:xfrm>
              <a:off x="3212" y="1979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8224" name="Oval 58"/>
            <p:cNvSpPr>
              <a:spLocks noChangeArrowheads="1"/>
            </p:cNvSpPr>
            <p:nvPr/>
          </p:nvSpPr>
          <p:spPr bwMode="auto">
            <a:xfrm>
              <a:off x="2725" y="2894"/>
              <a:ext cx="350" cy="29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25" name="Text Box 59"/>
            <p:cNvSpPr txBox="1">
              <a:spLocks noChangeArrowheads="1"/>
            </p:cNvSpPr>
            <p:nvPr/>
          </p:nvSpPr>
          <p:spPr bwMode="auto">
            <a:xfrm>
              <a:off x="2802" y="291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8226" name="Line 61"/>
            <p:cNvSpPr>
              <a:spLocks noChangeShapeType="1"/>
            </p:cNvSpPr>
            <p:nvPr/>
          </p:nvSpPr>
          <p:spPr bwMode="auto">
            <a:xfrm>
              <a:off x="2592" y="2238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7" name="Line 62"/>
            <p:cNvSpPr>
              <a:spLocks noChangeShapeType="1"/>
            </p:cNvSpPr>
            <p:nvPr/>
          </p:nvSpPr>
          <p:spPr bwMode="auto">
            <a:xfrm flipH="1">
              <a:off x="2972" y="2234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8" name="Line 63"/>
            <p:cNvSpPr>
              <a:spLocks noChangeShapeType="1"/>
            </p:cNvSpPr>
            <p:nvPr/>
          </p:nvSpPr>
          <p:spPr bwMode="auto">
            <a:xfrm>
              <a:off x="2957" y="1316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9" name="Line 64"/>
            <p:cNvSpPr>
              <a:spLocks noChangeShapeType="1"/>
            </p:cNvSpPr>
            <p:nvPr/>
          </p:nvSpPr>
          <p:spPr bwMode="auto">
            <a:xfrm>
              <a:off x="2900" y="800"/>
              <a:ext cx="0" cy="20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30" name="Oval 69"/>
            <p:cNvSpPr>
              <a:spLocks noChangeArrowheads="1"/>
            </p:cNvSpPr>
            <p:nvPr/>
          </p:nvSpPr>
          <p:spPr bwMode="auto">
            <a:xfrm>
              <a:off x="3548" y="1019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31" name="Text Box 70"/>
            <p:cNvSpPr txBox="1">
              <a:spLocks noChangeArrowheads="1"/>
            </p:cNvSpPr>
            <p:nvPr/>
          </p:nvSpPr>
          <p:spPr bwMode="auto">
            <a:xfrm>
              <a:off x="3625" y="1042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232" name="Oval 72"/>
            <p:cNvSpPr>
              <a:spLocks noChangeArrowheads="1"/>
            </p:cNvSpPr>
            <p:nvPr/>
          </p:nvSpPr>
          <p:spPr bwMode="auto">
            <a:xfrm>
              <a:off x="3958" y="1957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33" name="Text Box 73"/>
            <p:cNvSpPr txBox="1">
              <a:spLocks noChangeArrowheads="1"/>
            </p:cNvSpPr>
            <p:nvPr/>
          </p:nvSpPr>
          <p:spPr bwMode="auto">
            <a:xfrm>
              <a:off x="4035" y="1980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8234" name="Line 80"/>
            <p:cNvSpPr>
              <a:spLocks noChangeShapeType="1"/>
            </p:cNvSpPr>
            <p:nvPr/>
          </p:nvSpPr>
          <p:spPr bwMode="auto">
            <a:xfrm flipH="1">
              <a:off x="3339" y="1312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35" name="Line 81"/>
            <p:cNvSpPr>
              <a:spLocks noChangeShapeType="1"/>
            </p:cNvSpPr>
            <p:nvPr/>
          </p:nvSpPr>
          <p:spPr bwMode="auto">
            <a:xfrm>
              <a:off x="3426" y="2255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36" name="Line 82"/>
            <p:cNvSpPr>
              <a:spLocks noChangeShapeType="1"/>
            </p:cNvSpPr>
            <p:nvPr/>
          </p:nvSpPr>
          <p:spPr bwMode="auto">
            <a:xfrm flipH="1">
              <a:off x="3774" y="2266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37" name="Line 83"/>
            <p:cNvSpPr>
              <a:spLocks noChangeShapeType="1"/>
            </p:cNvSpPr>
            <p:nvPr/>
          </p:nvSpPr>
          <p:spPr bwMode="auto">
            <a:xfrm>
              <a:off x="3782" y="1317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38" name="Line 88"/>
            <p:cNvSpPr>
              <a:spLocks noChangeShapeType="1"/>
            </p:cNvSpPr>
            <p:nvPr/>
          </p:nvSpPr>
          <p:spPr bwMode="auto">
            <a:xfrm flipH="1">
              <a:off x="2545" y="1319"/>
              <a:ext cx="296" cy="63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39" name="Line 105"/>
            <p:cNvSpPr>
              <a:spLocks noChangeShapeType="1"/>
            </p:cNvSpPr>
            <p:nvPr/>
          </p:nvSpPr>
          <p:spPr bwMode="auto">
            <a:xfrm>
              <a:off x="3723" y="806"/>
              <a:ext cx="0" cy="20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201" name="Text Box 111"/>
          <p:cNvSpPr txBox="1">
            <a:spLocks noChangeArrowheads="1"/>
          </p:cNvSpPr>
          <p:nvPr/>
        </p:nvSpPr>
        <p:spPr bwMode="auto">
          <a:xfrm>
            <a:off x="3478213" y="5411788"/>
            <a:ext cx="2247900" cy="85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0, 1, 2 }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7, 8, 9 }</a:t>
            </a:r>
          </a:p>
        </p:txBody>
      </p:sp>
      <p:sp>
        <p:nvSpPr>
          <p:cNvPr id="17481" name="AutoShape 73"/>
          <p:cNvSpPr>
            <a:spLocks noChangeArrowheads="1"/>
          </p:cNvSpPr>
          <p:nvPr/>
        </p:nvSpPr>
        <p:spPr bwMode="auto">
          <a:xfrm>
            <a:off x="7210425" y="2454275"/>
            <a:ext cx="1798638" cy="1608138"/>
          </a:xfrm>
          <a:prstGeom prst="irregularSeal2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Not a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valid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graph</a:t>
            </a:r>
          </a:p>
        </p:txBody>
      </p:sp>
      <p:sp>
        <p:nvSpPr>
          <p:cNvPr id="8203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204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70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Paths in Graphs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85850"/>
            <a:ext cx="8867775" cy="2524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A sequence of nodes – [n</a:t>
            </a:r>
            <a:r>
              <a:rPr lang="en-US" altLang="ko-KR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n</a:t>
            </a:r>
            <a:r>
              <a:rPr lang="en-US" altLang="ko-KR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…,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]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Each pair of nodes is an edge</a:t>
            </a:r>
          </a:p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Length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: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number of edges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single node is a path of length 0</a:t>
            </a:r>
          </a:p>
          <a:p>
            <a:pPr eaLnBrk="1" hangingPunct="1">
              <a:defRPr/>
            </a:pPr>
            <a:r>
              <a:rPr lang="en-US" altLang="ko-KR" u="sng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: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 subsequence of nodes in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a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</a:p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</a:t>
            </a:r>
            <a:r>
              <a:rPr lang="en-US" altLang="ko-KR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 :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Subgraph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that can be reached from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F7BF3AB-7837-48BC-AE9A-CE0EEA83FB81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6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77800" y="3487738"/>
            <a:ext cx="4475163" cy="2892425"/>
            <a:chOff x="244" y="2197"/>
            <a:chExt cx="2819" cy="1822"/>
          </a:xfrm>
          <a:noFill/>
        </p:grpSpPr>
        <p:sp>
          <p:nvSpPr>
            <p:cNvPr id="9226" name="Line 15"/>
            <p:cNvSpPr>
              <a:spLocks noChangeShapeType="1"/>
            </p:cNvSpPr>
            <p:nvPr/>
          </p:nvSpPr>
          <p:spPr bwMode="auto">
            <a:xfrm flipH="1">
              <a:off x="463" y="2641"/>
              <a:ext cx="239" cy="40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27" name="Line 16"/>
            <p:cNvSpPr>
              <a:spLocks noChangeShapeType="1"/>
            </p:cNvSpPr>
            <p:nvPr/>
          </p:nvSpPr>
          <p:spPr bwMode="auto">
            <a:xfrm>
              <a:off x="509" y="3338"/>
              <a:ext cx="258" cy="39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28" name="Line 17"/>
            <p:cNvSpPr>
              <a:spLocks noChangeShapeType="1"/>
            </p:cNvSpPr>
            <p:nvPr/>
          </p:nvSpPr>
          <p:spPr bwMode="auto">
            <a:xfrm flipH="1">
              <a:off x="859" y="3292"/>
              <a:ext cx="239" cy="4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29" name="Line 18"/>
            <p:cNvSpPr>
              <a:spLocks noChangeShapeType="1"/>
            </p:cNvSpPr>
            <p:nvPr/>
          </p:nvSpPr>
          <p:spPr bwMode="auto">
            <a:xfrm>
              <a:off x="939" y="2646"/>
              <a:ext cx="188" cy="43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30" name="Line 19"/>
            <p:cNvSpPr>
              <a:spLocks noChangeShapeType="1"/>
            </p:cNvSpPr>
            <p:nvPr/>
          </p:nvSpPr>
          <p:spPr bwMode="auto">
            <a:xfrm>
              <a:off x="829" y="2202"/>
              <a:ext cx="0" cy="16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654" y="3720"/>
              <a:ext cx="1999" cy="299"/>
              <a:chOff x="654" y="3720"/>
              <a:chExt cx="1999" cy="299"/>
            </a:xfrm>
            <a:grpFill/>
          </p:grpSpPr>
          <p:grpSp>
            <p:nvGrpSpPr>
              <p:cNvPr id="4" name="Group 42"/>
              <p:cNvGrpSpPr>
                <a:grpSpLocks/>
              </p:cNvGrpSpPr>
              <p:nvPr/>
            </p:nvGrpSpPr>
            <p:grpSpPr bwMode="auto">
              <a:xfrm>
                <a:off x="2303" y="3723"/>
                <a:ext cx="350" cy="296"/>
                <a:chOff x="2303" y="3723"/>
                <a:chExt cx="350" cy="296"/>
              </a:xfrm>
              <a:grpFill/>
            </p:grpSpPr>
            <p:sp>
              <p:nvSpPr>
                <p:cNvPr id="9272" name="Oval 5"/>
                <p:cNvSpPr>
                  <a:spLocks noChangeArrowheads="1"/>
                </p:cNvSpPr>
                <p:nvPr/>
              </p:nvSpPr>
              <p:spPr bwMode="auto">
                <a:xfrm>
                  <a:off x="2303" y="3723"/>
                  <a:ext cx="350" cy="296"/>
                </a:xfrm>
                <a:prstGeom prst="ellips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7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80" y="3746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9</a:t>
                  </a:r>
                </a:p>
              </p:txBody>
            </p:sp>
          </p:grpSp>
          <p:grpSp>
            <p:nvGrpSpPr>
              <p:cNvPr id="5" name="Group 40"/>
              <p:cNvGrpSpPr>
                <a:grpSpLocks/>
              </p:cNvGrpSpPr>
              <p:nvPr/>
            </p:nvGrpSpPr>
            <p:grpSpPr bwMode="auto">
              <a:xfrm>
                <a:off x="654" y="3720"/>
                <a:ext cx="350" cy="296"/>
                <a:chOff x="654" y="3720"/>
                <a:chExt cx="350" cy="296"/>
              </a:xfrm>
              <a:grpFill/>
            </p:grpSpPr>
            <p:sp>
              <p:nvSpPr>
                <p:cNvPr id="9270" name="Oval 13"/>
                <p:cNvSpPr>
                  <a:spLocks noChangeArrowheads="1"/>
                </p:cNvSpPr>
                <p:nvPr/>
              </p:nvSpPr>
              <p:spPr bwMode="auto">
                <a:xfrm>
                  <a:off x="654" y="3720"/>
                  <a:ext cx="350" cy="296"/>
                </a:xfrm>
                <a:prstGeom prst="ellips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7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31" y="3743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7</a:t>
                  </a:r>
                </a:p>
              </p:txBody>
            </p:sp>
          </p:grpSp>
          <p:grpSp>
            <p:nvGrpSpPr>
              <p:cNvPr id="6" name="Group 41"/>
              <p:cNvGrpSpPr>
                <a:grpSpLocks/>
              </p:cNvGrpSpPr>
              <p:nvPr/>
            </p:nvGrpSpPr>
            <p:grpSpPr bwMode="auto">
              <a:xfrm>
                <a:off x="1478" y="3722"/>
                <a:ext cx="350" cy="296"/>
                <a:chOff x="1480" y="3722"/>
                <a:chExt cx="350" cy="296"/>
              </a:xfrm>
              <a:grpFill/>
            </p:grpSpPr>
            <p:sp>
              <p:nvSpPr>
                <p:cNvPr id="9268" name="Oval 24"/>
                <p:cNvSpPr>
                  <a:spLocks noChangeArrowheads="1"/>
                </p:cNvSpPr>
                <p:nvPr/>
              </p:nvSpPr>
              <p:spPr bwMode="auto">
                <a:xfrm>
                  <a:off x="1480" y="3722"/>
                  <a:ext cx="350" cy="296"/>
                </a:xfrm>
                <a:prstGeom prst="ellips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6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557" y="3745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8</a:t>
                  </a:r>
                </a:p>
              </p:txBody>
            </p:sp>
          </p:grpSp>
        </p:grpSp>
        <p:sp>
          <p:nvSpPr>
            <p:cNvPr id="9232" name="Line 26"/>
            <p:cNvSpPr>
              <a:spLocks noChangeShapeType="1"/>
            </p:cNvSpPr>
            <p:nvPr/>
          </p:nvSpPr>
          <p:spPr bwMode="auto">
            <a:xfrm>
              <a:off x="1343" y="3318"/>
              <a:ext cx="236" cy="42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33" name="Line 27"/>
            <p:cNvSpPr>
              <a:spLocks noChangeShapeType="1"/>
            </p:cNvSpPr>
            <p:nvPr/>
          </p:nvSpPr>
          <p:spPr bwMode="auto">
            <a:xfrm flipH="1">
              <a:off x="1734" y="3330"/>
              <a:ext cx="223" cy="409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34" name="Line 28"/>
            <p:cNvSpPr>
              <a:spLocks noChangeShapeType="1"/>
            </p:cNvSpPr>
            <p:nvPr/>
          </p:nvSpPr>
          <p:spPr bwMode="auto">
            <a:xfrm>
              <a:off x="1768" y="2640"/>
              <a:ext cx="212" cy="44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35" name="Line 29"/>
            <p:cNvSpPr>
              <a:spLocks noChangeShapeType="1"/>
            </p:cNvSpPr>
            <p:nvPr/>
          </p:nvSpPr>
          <p:spPr bwMode="auto">
            <a:xfrm>
              <a:off x="1655" y="2197"/>
              <a:ext cx="0" cy="17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" name="Group 52"/>
            <p:cNvGrpSpPr>
              <a:grpSpLocks/>
            </p:cNvGrpSpPr>
            <p:nvPr/>
          </p:nvGrpSpPr>
          <p:grpSpPr bwMode="auto">
            <a:xfrm>
              <a:off x="654" y="2376"/>
              <a:ext cx="1999" cy="299"/>
              <a:chOff x="654" y="2376"/>
              <a:chExt cx="1999" cy="299"/>
            </a:xfrm>
            <a:grpFill/>
          </p:grpSpPr>
          <p:grpSp>
            <p:nvGrpSpPr>
              <p:cNvPr id="8" name="Group 47"/>
              <p:cNvGrpSpPr>
                <a:grpSpLocks/>
              </p:cNvGrpSpPr>
              <p:nvPr/>
            </p:nvGrpSpPr>
            <p:grpSpPr bwMode="auto">
              <a:xfrm>
                <a:off x="654" y="2376"/>
                <a:ext cx="350" cy="296"/>
                <a:chOff x="654" y="1844"/>
                <a:chExt cx="350" cy="296"/>
              </a:xfrm>
              <a:grpFill/>
            </p:grpSpPr>
            <p:sp>
              <p:nvSpPr>
                <p:cNvPr id="9263" name="Oval 7"/>
                <p:cNvSpPr>
                  <a:spLocks noChangeArrowheads="1"/>
                </p:cNvSpPr>
                <p:nvPr/>
              </p:nvSpPr>
              <p:spPr bwMode="auto">
                <a:xfrm>
                  <a:off x="654" y="184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6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31" y="186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9" name="Group 48"/>
              <p:cNvGrpSpPr>
                <a:grpSpLocks/>
              </p:cNvGrpSpPr>
              <p:nvPr/>
            </p:nvGrpSpPr>
            <p:grpSpPr bwMode="auto">
              <a:xfrm>
                <a:off x="1478" y="2378"/>
                <a:ext cx="350" cy="296"/>
                <a:chOff x="1480" y="1846"/>
                <a:chExt cx="350" cy="296"/>
              </a:xfrm>
              <a:grpFill/>
            </p:grpSpPr>
            <p:sp>
              <p:nvSpPr>
                <p:cNvPr id="9261" name="Oval 20"/>
                <p:cNvSpPr>
                  <a:spLocks noChangeArrowheads="1"/>
                </p:cNvSpPr>
                <p:nvPr/>
              </p:nvSpPr>
              <p:spPr bwMode="auto">
                <a:xfrm>
                  <a:off x="1480" y="18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6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57" y="18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10" name="Group 49"/>
              <p:cNvGrpSpPr>
                <a:grpSpLocks/>
              </p:cNvGrpSpPr>
              <p:nvPr/>
            </p:nvGrpSpPr>
            <p:grpSpPr bwMode="auto">
              <a:xfrm>
                <a:off x="2303" y="2379"/>
                <a:ext cx="350" cy="296"/>
                <a:chOff x="2303" y="1847"/>
                <a:chExt cx="350" cy="296"/>
              </a:xfrm>
              <a:grpFill/>
            </p:grpSpPr>
            <p:sp>
              <p:nvSpPr>
                <p:cNvPr id="9259" name="Oval 30"/>
                <p:cNvSpPr>
                  <a:spLocks noChangeArrowheads="1"/>
                </p:cNvSpPr>
                <p:nvPr/>
              </p:nvSpPr>
              <p:spPr bwMode="auto">
                <a:xfrm>
                  <a:off x="2303" y="1847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6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380" y="1870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</p:grpSp>
        <p:grpSp>
          <p:nvGrpSpPr>
            <p:cNvPr id="11" name="Group 51"/>
            <p:cNvGrpSpPr>
              <a:grpSpLocks/>
            </p:cNvGrpSpPr>
            <p:nvPr/>
          </p:nvGrpSpPr>
          <p:grpSpPr bwMode="auto">
            <a:xfrm>
              <a:off x="244" y="3048"/>
              <a:ext cx="2819" cy="299"/>
              <a:chOff x="244" y="3153"/>
              <a:chExt cx="2819" cy="299"/>
            </a:xfrm>
            <a:grpFill/>
          </p:grpSpPr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1067" y="3153"/>
                <a:ext cx="350" cy="296"/>
                <a:chOff x="1064" y="2782"/>
                <a:chExt cx="350" cy="296"/>
              </a:xfrm>
              <a:grpFill/>
            </p:grpSpPr>
            <p:sp>
              <p:nvSpPr>
                <p:cNvPr id="9254" name="Oval 9"/>
                <p:cNvSpPr>
                  <a:spLocks noChangeArrowheads="1"/>
                </p:cNvSpPr>
                <p:nvPr/>
              </p:nvSpPr>
              <p:spPr bwMode="auto">
                <a:xfrm>
                  <a:off x="1064" y="2782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5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141" y="2805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13" name="Group 46"/>
              <p:cNvGrpSpPr>
                <a:grpSpLocks/>
              </p:cNvGrpSpPr>
              <p:nvPr/>
            </p:nvGrpSpPr>
            <p:grpSpPr bwMode="auto">
              <a:xfrm>
                <a:off x="244" y="3153"/>
                <a:ext cx="350" cy="296"/>
                <a:chOff x="244" y="2782"/>
                <a:chExt cx="350" cy="296"/>
              </a:xfrm>
              <a:grpFill/>
            </p:grpSpPr>
            <p:sp>
              <p:nvSpPr>
                <p:cNvPr id="9252" name="Oval 11"/>
                <p:cNvSpPr>
                  <a:spLocks noChangeArrowheads="1"/>
                </p:cNvSpPr>
                <p:nvPr/>
              </p:nvSpPr>
              <p:spPr bwMode="auto">
                <a:xfrm>
                  <a:off x="244" y="2782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5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1" y="2805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44"/>
              <p:cNvGrpSpPr>
                <a:grpSpLocks/>
              </p:cNvGrpSpPr>
              <p:nvPr/>
            </p:nvGrpSpPr>
            <p:grpSpPr bwMode="auto">
              <a:xfrm>
                <a:off x="1890" y="3155"/>
                <a:ext cx="350" cy="296"/>
                <a:chOff x="1890" y="2784"/>
                <a:chExt cx="350" cy="296"/>
              </a:xfrm>
              <a:grpFill/>
            </p:grpSpPr>
            <p:sp>
              <p:nvSpPr>
                <p:cNvPr id="9250" name="Oval 22"/>
                <p:cNvSpPr>
                  <a:spLocks noChangeArrowheads="1"/>
                </p:cNvSpPr>
                <p:nvPr/>
              </p:nvSpPr>
              <p:spPr bwMode="auto">
                <a:xfrm>
                  <a:off x="1890" y="27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5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67" y="28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5</a:t>
                  </a:r>
                </a:p>
              </p:txBody>
            </p:sp>
          </p:grpSp>
          <p:grpSp>
            <p:nvGrpSpPr>
              <p:cNvPr id="15" name="Group 43"/>
              <p:cNvGrpSpPr>
                <a:grpSpLocks/>
              </p:cNvGrpSpPr>
              <p:nvPr/>
            </p:nvGrpSpPr>
            <p:grpSpPr bwMode="auto">
              <a:xfrm>
                <a:off x="2713" y="3156"/>
                <a:ext cx="350" cy="296"/>
                <a:chOff x="2713" y="2785"/>
                <a:chExt cx="350" cy="296"/>
              </a:xfrm>
              <a:grpFill/>
            </p:grpSpPr>
            <p:sp>
              <p:nvSpPr>
                <p:cNvPr id="9248" name="Oval 32"/>
                <p:cNvSpPr>
                  <a:spLocks noChangeArrowheads="1"/>
                </p:cNvSpPr>
                <p:nvPr/>
              </p:nvSpPr>
              <p:spPr bwMode="auto">
                <a:xfrm>
                  <a:off x="2713" y="2785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4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790" y="2808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6</a:t>
                  </a:r>
                </a:p>
              </p:txBody>
            </p:sp>
          </p:grpSp>
        </p:grpSp>
        <p:sp>
          <p:nvSpPr>
            <p:cNvPr id="9238" name="Line 34"/>
            <p:cNvSpPr>
              <a:spLocks noChangeShapeType="1"/>
            </p:cNvSpPr>
            <p:nvPr/>
          </p:nvSpPr>
          <p:spPr bwMode="auto">
            <a:xfrm flipH="1">
              <a:off x="2142" y="2640"/>
              <a:ext cx="219" cy="42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39" name="Line 35"/>
            <p:cNvSpPr>
              <a:spLocks noChangeShapeType="1"/>
            </p:cNvSpPr>
            <p:nvPr/>
          </p:nvSpPr>
          <p:spPr bwMode="auto">
            <a:xfrm>
              <a:off x="2181" y="3335"/>
              <a:ext cx="212" cy="39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40" name="Line 36"/>
            <p:cNvSpPr>
              <a:spLocks noChangeShapeType="1"/>
            </p:cNvSpPr>
            <p:nvPr/>
          </p:nvSpPr>
          <p:spPr bwMode="auto">
            <a:xfrm flipH="1">
              <a:off x="2533" y="3302"/>
              <a:ext cx="231" cy="43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41" name="Line 37"/>
            <p:cNvSpPr>
              <a:spLocks noChangeShapeType="1"/>
            </p:cNvSpPr>
            <p:nvPr/>
          </p:nvSpPr>
          <p:spPr bwMode="auto">
            <a:xfrm>
              <a:off x="2589" y="2633"/>
              <a:ext cx="200" cy="45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42" name="Line 38"/>
            <p:cNvSpPr>
              <a:spLocks noChangeShapeType="1"/>
            </p:cNvSpPr>
            <p:nvPr/>
          </p:nvSpPr>
          <p:spPr bwMode="auto">
            <a:xfrm flipH="1">
              <a:off x="1340" y="2655"/>
              <a:ext cx="208" cy="41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43" name="Line 39"/>
            <p:cNvSpPr>
              <a:spLocks noChangeShapeType="1"/>
            </p:cNvSpPr>
            <p:nvPr/>
          </p:nvSpPr>
          <p:spPr bwMode="auto">
            <a:xfrm>
              <a:off x="2478" y="2232"/>
              <a:ext cx="0" cy="14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5701" name="Text Box 53"/>
          <p:cNvSpPr txBox="1">
            <a:spLocks noChangeArrowheads="1"/>
          </p:cNvSpPr>
          <p:nvPr/>
        </p:nvSpPr>
        <p:spPr bwMode="auto">
          <a:xfrm>
            <a:off x="4740275" y="4035425"/>
            <a:ext cx="1712913" cy="1781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Paths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3, 7 ]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[ 1, 4, 8, 5, 1 ]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[ 2, 6, 9 ]</a:t>
            </a:r>
          </a:p>
        </p:txBody>
      </p:sp>
      <p:sp>
        <p:nvSpPr>
          <p:cNvPr id="155702" name="Text Box 54"/>
          <p:cNvSpPr txBox="1">
            <a:spLocks noChangeArrowheads="1"/>
          </p:cNvSpPr>
          <p:nvPr/>
        </p:nvSpPr>
        <p:spPr bwMode="auto">
          <a:xfrm>
            <a:off x="6540500" y="4033838"/>
            <a:ext cx="2470150" cy="147732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 (0) = G’ whose set of nodes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is  </a:t>
            </a:r>
            <a:b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</a:b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{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0, 3, 4, 7, 8, 5, 1, 9 }</a:t>
            </a:r>
          </a:p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 ({0, 2}) = G</a:t>
            </a:r>
          </a:p>
        </p:txBody>
      </p:sp>
      <p:sp>
        <p:nvSpPr>
          <p:cNvPr id="9224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225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01" grpId="0" animBg="1"/>
      <p:bldP spid="1557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6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Paths and SESEs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971550"/>
            <a:ext cx="8867775" cy="5292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A path that starts at an initial node and ends at a final node</a:t>
            </a: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paths represent execution of test cases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Some test paths can be executed by many tests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Some test paths cannot be executed by </a:t>
            </a:r>
            <a:r>
              <a:rPr lang="en-US" altLang="ko-KR" sz="1800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any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tests</a:t>
            </a:r>
          </a:p>
          <a:p>
            <a:pPr lvl="2" eaLnBrk="1" hangingPunct="1">
              <a:buFontTx/>
              <a:buNone/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SESE graphs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All  test paths start at a single node and end at another node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Single-entry, single-exit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N0 and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Nf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have exactly one node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5A169C7-A095-4182-AF87-D62AB9145CC1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7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798513" y="4708525"/>
            <a:ext cx="4346575" cy="1443038"/>
            <a:chOff x="503" y="2966"/>
            <a:chExt cx="2738" cy="909"/>
          </a:xfrm>
          <a:noFill/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  <a:grpFill/>
          </p:grpSpPr>
          <p:sp>
            <p:nvSpPr>
              <p:cNvPr id="10279" name="Oval 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0280" name="Text Box 6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0</a:t>
                </a:r>
              </a:p>
            </p:txBody>
          </p:sp>
        </p:grpSp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  <a:grpFill/>
          </p:grpSpPr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10277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27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10275" name="Oval 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27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1</a:t>
                  </a:r>
                </a:p>
              </p:txBody>
            </p:sp>
          </p:grpSp>
        </p:grp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  <a:grpFill/>
          </p:grpSpPr>
          <p:sp>
            <p:nvSpPr>
              <p:cNvPr id="10271" name="Oval 11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0272" name="Text Box 12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sp>
          <p:nvSpPr>
            <p:cNvPr id="10252" name="Line 13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53" name="Line 17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  <a:grpFill/>
          </p:grpSpPr>
          <p:sp>
            <p:nvSpPr>
              <p:cNvPr id="10269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0270" name="Text Box 24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  <a:grpFill/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10267" name="Oval 2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26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5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10265" name="Oval 2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26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</p:grpSp>
        <p:sp>
          <p:nvSpPr>
            <p:cNvPr id="10256" name="Line 33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57" name="Line 34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58" name="Line 35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59" name="Line 36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60" name="Line 37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61" name="Line 38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62" name="Line 39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6712" name="Text Box 40"/>
          <p:cNvSpPr txBox="1">
            <a:spLocks noChangeArrowheads="1"/>
          </p:cNvSpPr>
          <p:nvPr/>
        </p:nvSpPr>
        <p:spPr bwMode="auto">
          <a:xfrm>
            <a:off x="5543550" y="4464050"/>
            <a:ext cx="3303588" cy="1933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Double-diamond graph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Four test paths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1, 3, 4,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1, 3, 5,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2, 3, 4,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2, 3, 5, 6 ]</a:t>
            </a:r>
          </a:p>
        </p:txBody>
      </p:sp>
      <p:sp>
        <p:nvSpPr>
          <p:cNvPr id="10248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7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Visiting and Touring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85850"/>
            <a:ext cx="8867775" cy="1579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Visit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test path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visits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node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if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in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</a:p>
          <a:p>
            <a:pPr eaLnBrk="1" hangingPunct="1">
              <a:buFontTx/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 A test path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visits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edge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if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in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</a:p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A test path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if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a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49BFCB3-8E21-4200-A1B2-071F30DE50FE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8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747713" y="3028950"/>
            <a:ext cx="7646987" cy="1781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 [ 0, 1, 3, 4, 6 ]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Visits nodes 0, 1, 3, 4, 6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Visits edges (0, 1),   (1, 3),   (3, 4), (4, 6)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Tours subpaths (0, 1, 3),   (1, 3, 4),   (3, 4, 6),   (0, 1, 3, 4),   (1, 3, 4, 6)</a:t>
            </a:r>
          </a:p>
        </p:txBody>
      </p:sp>
      <p:sp>
        <p:nvSpPr>
          <p:cNvPr id="11270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1271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Tests and Test Paths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271588"/>
            <a:ext cx="8867775" cy="50720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(</a:t>
            </a:r>
            <a:r>
              <a:rPr lang="en-US" altLang="ko-KR" i="1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The test path executed by test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(</a:t>
            </a:r>
            <a:r>
              <a:rPr lang="en-US" altLang="ko-KR" i="1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The set of test paths executed by the set of tests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</a:p>
          <a:p>
            <a:pPr ea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Each test executes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one and only one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</a:t>
            </a: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location in a graph (node or edge) can be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reached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from another location if there is a sequence of edges from the first location to the second</a:t>
            </a:r>
          </a:p>
          <a:p>
            <a:pPr lvl="1" eaLnBrk="1" hangingPunct="1">
              <a:defRPr/>
            </a:pPr>
            <a:r>
              <a:rPr lang="en-US" altLang="ko-KR" sz="1800" i="1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Syntactic</a:t>
            </a:r>
            <a:r>
              <a:rPr lang="en-US" altLang="ko-KR" sz="1800" i="1" u="sng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: A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exists in the graph</a:t>
            </a:r>
          </a:p>
          <a:p>
            <a:pPr lvl="1" eaLnBrk="1" hangingPunct="1">
              <a:defRPr/>
            </a:pPr>
            <a:r>
              <a:rPr lang="en-US" altLang="ko-KR" sz="1800" i="1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Semantic</a:t>
            </a:r>
            <a:r>
              <a:rPr lang="en-US" altLang="ko-KR" sz="1800" i="1" u="sng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: A test exists that can execute that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5431D1D-036A-4D08-A13F-5E716DC9EF07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9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2293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2294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cs550">
  <a:themeElements>
    <a:clrScheme name="cs550 6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cs550">
      <a:majorFont>
        <a:latin typeface="Palatino"/>
        <a:ea typeface=""/>
        <a:cs typeface=""/>
      </a:majorFont>
      <a:minorFont>
        <a:latin typeface="Palati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s550 1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D80000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E9AA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2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362626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AEACAC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3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49411F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B1B0AB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4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50 5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003300"/>
        </a:accent1>
        <a:accent2>
          <a:srgbClr val="33CC33"/>
        </a:accent2>
        <a:accent3>
          <a:srgbClr val="B1C8AA"/>
        </a:accent3>
        <a:accent4>
          <a:srgbClr val="DADADA"/>
        </a:accent4>
        <a:accent5>
          <a:srgbClr val="AAADAA"/>
        </a:accent5>
        <a:accent6>
          <a:srgbClr val="2DB92D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6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7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8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2E2E46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ADADB0"/>
        </a:accent5>
        <a:accent6>
          <a:srgbClr val="5D8BBA"/>
        </a:accent6>
        <a:hlink>
          <a:srgbClr val="99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2288</TotalTime>
  <Pages>49</Pages>
  <Words>3767</Words>
  <Application>Microsoft Office PowerPoint</Application>
  <PresentationFormat>화면 슬라이드 쇼(4:3)</PresentationFormat>
  <Paragraphs>639</Paragraphs>
  <Slides>33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6" baseType="lpstr">
      <vt:lpstr>Palatino</vt:lpstr>
      <vt:lpstr>SimSun</vt:lpstr>
      <vt:lpstr>SimSun</vt:lpstr>
      <vt:lpstr>굴림</vt:lpstr>
      <vt:lpstr>맑은 고딕</vt:lpstr>
      <vt:lpstr>Arial</vt:lpstr>
      <vt:lpstr>Calibri</vt:lpstr>
      <vt:lpstr>Courier New</vt:lpstr>
      <vt:lpstr>Helvetica</vt:lpstr>
      <vt:lpstr>Symbol</vt:lpstr>
      <vt:lpstr>Times New Roman</vt:lpstr>
      <vt:lpstr>Wingdings</vt:lpstr>
      <vt:lpstr>1_cs550</vt:lpstr>
      <vt:lpstr>Graph Coverage Criteria </vt:lpstr>
      <vt:lpstr>Hierarchy of Structural/Graph Coverages</vt:lpstr>
      <vt:lpstr>Covering Graphs  </vt:lpstr>
      <vt:lpstr>Definition of a Graph</vt:lpstr>
      <vt:lpstr>Three Example Graphs</vt:lpstr>
      <vt:lpstr>Paths in Graphs</vt:lpstr>
      <vt:lpstr>Test Paths and SESEs</vt:lpstr>
      <vt:lpstr>Visiting and Touring</vt:lpstr>
      <vt:lpstr>Tests and Test Paths</vt:lpstr>
      <vt:lpstr>Tests and Test Paths</vt:lpstr>
      <vt:lpstr>Testing and Covering Graphs (2.2)</vt:lpstr>
      <vt:lpstr>Node and Edge Coverage</vt:lpstr>
      <vt:lpstr>Covering Multiple Edges</vt:lpstr>
      <vt:lpstr>Structural Coverage Example</vt:lpstr>
      <vt:lpstr>Loops in Graphs</vt:lpstr>
      <vt:lpstr>Simple Paths and Prime Paths</vt:lpstr>
      <vt:lpstr>Prime Path Coverage</vt:lpstr>
      <vt:lpstr>Prime Path Example</vt:lpstr>
      <vt:lpstr>Simple &amp; Prime Path Example</vt:lpstr>
      <vt:lpstr>Round Trips</vt:lpstr>
      <vt:lpstr>Infeasible Test Requirements</vt:lpstr>
      <vt:lpstr>Touring, Sidetrips and Detours</vt:lpstr>
      <vt:lpstr>Sidetrips and Detours Example</vt:lpstr>
      <vt:lpstr>PowerPoint 프레젠테이션</vt:lpstr>
      <vt:lpstr>PowerPoint 프레젠테이션</vt:lpstr>
      <vt:lpstr>Final Remarks</vt:lpstr>
      <vt:lpstr>Data Flow Coverage</vt:lpstr>
      <vt:lpstr>Data Flow Criteria</vt:lpstr>
      <vt:lpstr>DU Pairs and DU Paths</vt:lpstr>
      <vt:lpstr>Touring DU-Paths</vt:lpstr>
      <vt:lpstr>Data Flow Test Criteria</vt:lpstr>
      <vt:lpstr>Data Flow Testing Example</vt:lpstr>
      <vt:lpstr>Graph Coverage Criteria Subsumption 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Graph Coverage</dc:title>
  <dc:subject/>
  <dc:creator>Jeff Offutt</dc:creator>
  <cp:keywords/>
  <dc:description/>
  <cp:lastModifiedBy>moonzoo</cp:lastModifiedBy>
  <cp:revision>341</cp:revision>
  <cp:lastPrinted>2012-09-09T23:23:46Z</cp:lastPrinted>
  <dcterms:created xsi:type="dcterms:W3CDTF">1996-06-15T03:21:08Z</dcterms:created>
  <dcterms:modified xsi:type="dcterms:W3CDTF">2022-12-09T13:09:37Z</dcterms:modified>
</cp:coreProperties>
</file>