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25"/>
  </p:notesMasterIdLst>
  <p:handoutMasterIdLst>
    <p:handoutMasterId r:id="rId26"/>
  </p:handoutMasterIdLst>
  <p:sldIdLst>
    <p:sldId id="336" r:id="rId2"/>
    <p:sldId id="380" r:id="rId3"/>
    <p:sldId id="381" r:id="rId4"/>
    <p:sldId id="400" r:id="rId5"/>
    <p:sldId id="382" r:id="rId6"/>
    <p:sldId id="377" r:id="rId7"/>
    <p:sldId id="378" r:id="rId8"/>
    <p:sldId id="379" r:id="rId9"/>
    <p:sldId id="401" r:id="rId10"/>
    <p:sldId id="402" r:id="rId11"/>
    <p:sldId id="403" r:id="rId12"/>
    <p:sldId id="404" r:id="rId13"/>
    <p:sldId id="405" r:id="rId14"/>
    <p:sldId id="383" r:id="rId15"/>
    <p:sldId id="384" r:id="rId16"/>
    <p:sldId id="385" r:id="rId17"/>
    <p:sldId id="388" r:id="rId18"/>
    <p:sldId id="390" r:id="rId19"/>
    <p:sldId id="387" r:id="rId20"/>
    <p:sldId id="397" r:id="rId21"/>
    <p:sldId id="398" r:id="rId22"/>
    <p:sldId id="399" r:id="rId23"/>
    <p:sldId id="406" r:id="rId24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45A"/>
    <a:srgbClr val="001E5A"/>
    <a:srgbClr val="5F5F5F"/>
    <a:srgbClr val="6699FF"/>
    <a:srgbClr val="3399FF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54" autoAdjust="0"/>
    <p:restoredTop sz="67268" autoAdjust="0"/>
  </p:normalViewPr>
  <p:slideViewPr>
    <p:cSldViewPr snapToGrid="0">
      <p:cViewPr varScale="1">
        <p:scale>
          <a:sx n="171" d="100"/>
          <a:sy n="171" d="100"/>
        </p:scale>
        <p:origin x="4782" y="13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442" tIns="0" rIns="20442" bIns="0" numCol="1" anchor="t" anchorCtr="0" compatLnSpc="1">
            <a:prstTxWarp prst="textNoShape">
              <a:avLst/>
            </a:prstTxWarp>
          </a:bodyPr>
          <a:lstStyle>
            <a:lvl1pPr defTabSz="978462">
              <a:defRPr sz="1200" b="0" i="1"/>
            </a:lvl1pPr>
          </a:lstStyle>
          <a:p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211" y="2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442" tIns="0" rIns="20442" bIns="0" numCol="1" anchor="t" anchorCtr="0" compatLnSpc="1">
            <a:prstTxWarp prst="textNoShape">
              <a:avLst/>
            </a:prstTxWarp>
          </a:bodyPr>
          <a:lstStyle>
            <a:lvl1pPr algn="r" defTabSz="978462">
              <a:defRPr sz="1200" b="0" i="1"/>
            </a:lvl1pPr>
          </a:lstStyle>
          <a:p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2911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442" tIns="0" rIns="20442" bIns="0" numCol="1" anchor="b" anchorCtr="0" compatLnSpc="1">
            <a:prstTxWarp prst="textNoShape">
              <a:avLst/>
            </a:prstTxWarp>
          </a:bodyPr>
          <a:lstStyle>
            <a:lvl1pPr defTabSz="978462">
              <a:defRPr sz="1200" b="0" i="1"/>
            </a:lvl1pPr>
          </a:lstStyle>
          <a:p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211" y="9442911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442" tIns="0" rIns="20442" bIns="0" numCol="1" anchor="b" anchorCtr="0" compatLnSpc="1">
            <a:prstTxWarp prst="textNoShape">
              <a:avLst/>
            </a:prstTxWarp>
          </a:bodyPr>
          <a:lstStyle>
            <a:lvl1pPr algn="r" defTabSz="978462">
              <a:defRPr sz="1200" b="0" i="1">
                <a:ea typeface="굴림" pitchFamily="50" charset="-127"/>
              </a:defRPr>
            </a:lvl1pPr>
          </a:lstStyle>
          <a:p>
            <a:fld id="{136521EB-637B-4E43-ABFC-10DE7F12F6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155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442" tIns="0" rIns="20442" bIns="0" numCol="1" anchor="t" anchorCtr="0" compatLnSpc="1">
            <a:prstTxWarp prst="textNoShape">
              <a:avLst/>
            </a:prstTxWarp>
          </a:bodyPr>
          <a:lstStyle>
            <a:lvl1pPr defTabSz="978462">
              <a:defRPr sz="1200" b="0" i="1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211" y="2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442" tIns="0" rIns="20442" bIns="0" numCol="1" anchor="t" anchorCtr="0" compatLnSpc="1">
            <a:prstTxWarp prst="textNoShape">
              <a:avLst/>
            </a:prstTxWarp>
          </a:bodyPr>
          <a:lstStyle>
            <a:lvl1pPr algn="r" defTabSz="978462">
              <a:defRPr sz="1200" b="0" i="1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2911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442" tIns="0" rIns="20442" bIns="0" numCol="1" anchor="b" anchorCtr="0" compatLnSpc="1">
            <a:prstTxWarp prst="textNoShape">
              <a:avLst/>
            </a:prstTxWarp>
          </a:bodyPr>
          <a:lstStyle>
            <a:lvl1pPr defTabSz="978462">
              <a:defRPr sz="1200" b="0" i="1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211" y="9442911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442" tIns="0" rIns="20442" bIns="0" numCol="1" anchor="b" anchorCtr="0" compatLnSpc="1">
            <a:prstTxWarp prst="textNoShape">
              <a:avLst/>
            </a:prstTxWarp>
          </a:bodyPr>
          <a:lstStyle>
            <a:lvl1pPr algn="r" defTabSz="978462">
              <a:defRPr sz="1200" b="0" i="1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fld id="{B06B7020-00D9-425D-BA72-DAC6AA9688B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22" y="4719144"/>
            <a:ext cx="4992758" cy="447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99" tIns="49401" rIns="98799" bIns="49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2525" cy="3722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62632" y="9466037"/>
            <a:ext cx="806757" cy="29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690" tIns="47697" rIns="93690" bIns="47697">
            <a:spAutoFit/>
          </a:bodyPr>
          <a:lstStyle/>
          <a:p>
            <a:pPr algn="ctr" defTabSz="929386">
              <a:lnSpc>
                <a:spcPct val="90000"/>
              </a:lnSpc>
            </a:pPr>
            <a:r>
              <a:rPr lang="en-US" altLang="ko-KR" sz="1400" b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FFEE6223-FEDE-47C9-8ACF-835CC137F2CE}" type="slidenum">
              <a:rPr lang="en-US" altLang="ko-KR" sz="1400" b="0">
                <a:solidFill>
                  <a:schemeClr val="tx1"/>
                </a:solidFill>
                <a:ea typeface="굴림" pitchFamily="50" charset="-127"/>
              </a:rPr>
              <a:pPr algn="ctr" defTabSz="929386">
                <a:lnSpc>
                  <a:spcPct val="90000"/>
                </a:lnSpc>
              </a:pPr>
              <a:t>‹#›</a:t>
            </a:fld>
            <a:endParaRPr lang="en-US" altLang="ko-KR" sz="1400" b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94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EA65C-EE57-46AB-83B7-C03790350E3D}" type="slidenum">
              <a:rPr lang="en-US" altLang="ko-KR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30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DA15D-36B7-46B3-99AE-273C781CC415}" type="slidenum">
              <a:rPr lang="en-US" altLang="ko-KR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1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D1AA-F802-470D-BB49-D4A436972CA5}" type="slidenum">
              <a:rPr lang="en-US" altLang="ko-KR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170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60FF2-7BB9-4BF6-8D68-1802C215D230}" type="slidenum">
              <a:rPr lang="en-US" altLang="ko-KR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344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AC747-07D2-4BF9-8447-E2B323901220}" type="slidenum">
              <a:rPr lang="en-US" altLang="ko-KR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62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B7020-00D9-425D-BA72-DAC6AA9688B9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507F2-8172-492F-9EBB-7CA8596598D7}" type="slidenum">
              <a:rPr lang="en-US" altLang="ko-KR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739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96323-9BC4-4A4C-AA03-1AD4C0A4F407}" type="slidenum">
              <a:rPr lang="en-US" altLang="ko-KR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68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C95CE-2D37-4CD7-AAE7-EBD019754C5D}" type="slidenum">
              <a:rPr lang="en-US" altLang="ko-KR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18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57211" y="9442911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442" tIns="0" rIns="20442" bIns="0" anchor="b"/>
          <a:lstStyle/>
          <a:p>
            <a:pPr algn="r" defTabSz="978462"/>
            <a:fld id="{EA9BF341-96C0-44C9-B94F-A739CBD7FCE2}" type="slidenum">
              <a:rPr lang="en-US" altLang="ko-KR" sz="1200" b="0" i="1">
                <a:solidFill>
                  <a:schemeClr val="tx1"/>
                </a:solidFill>
                <a:ea typeface="굴림" pitchFamily="50" charset="-127"/>
              </a:rPr>
              <a:pPr algn="r" defTabSz="978462"/>
              <a:t>9</a:t>
            </a:fld>
            <a:endParaRPr lang="en-US" altLang="ko-KR" sz="1200" b="0" i="1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886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57211" y="9442911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442" tIns="0" rIns="20442" bIns="0" anchor="b"/>
          <a:lstStyle/>
          <a:p>
            <a:pPr algn="r" defTabSz="978462"/>
            <a:fld id="{14794F3A-3908-40DF-A059-911B686D54DF}" type="slidenum">
              <a:rPr lang="en-US" altLang="ko-KR" sz="1200" b="0" i="1">
                <a:solidFill>
                  <a:schemeClr val="tx1"/>
                </a:solidFill>
                <a:ea typeface="굴림" pitchFamily="50" charset="-127"/>
              </a:rPr>
              <a:pPr algn="r" defTabSz="978462"/>
              <a:t>10</a:t>
            </a:fld>
            <a:endParaRPr lang="en-US" altLang="ko-KR" sz="1200" b="0" i="1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28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3857211" y="9442911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442" tIns="0" rIns="20442" bIns="0" anchor="b"/>
          <a:lstStyle/>
          <a:p>
            <a:pPr algn="r" defTabSz="978462"/>
            <a:fld id="{377579CF-37C2-4E5A-BC7C-0771A3B3DF18}" type="slidenum">
              <a:rPr lang="en-US" altLang="ko-KR" sz="1200" b="0" i="1">
                <a:solidFill>
                  <a:schemeClr val="tx1"/>
                </a:solidFill>
                <a:ea typeface="굴림" pitchFamily="50" charset="-127"/>
              </a:rPr>
              <a:pPr algn="r" defTabSz="978462"/>
              <a:t>11</a:t>
            </a:fld>
            <a:endParaRPr lang="en-US" altLang="ko-KR" sz="1200" b="0" i="1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62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57211" y="9442911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442" tIns="0" rIns="20442" bIns="0" anchor="b"/>
          <a:lstStyle/>
          <a:p>
            <a:pPr algn="r" defTabSz="978462"/>
            <a:fld id="{24DD7148-EA33-441F-AC01-29C640C7B140}" type="slidenum">
              <a:rPr lang="en-US" altLang="ko-KR" sz="1200" b="0" i="1">
                <a:solidFill>
                  <a:schemeClr val="tx1"/>
                </a:solidFill>
                <a:ea typeface="굴림" pitchFamily="50" charset="-127"/>
              </a:rPr>
              <a:pPr algn="r" defTabSz="978462"/>
              <a:t>12</a:t>
            </a:fld>
            <a:endParaRPr lang="en-US" altLang="ko-KR" sz="1200" b="0" i="1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88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ea typeface="굴림" pitchFamily="50" charset="-127"/>
              </a:rPr>
              <a:t>1, 2, 3, 4, 3, 5, 6, 7, 6, 8 : A, D, E, F, G   </a:t>
            </a:r>
            <a:r>
              <a:rPr lang="en-US" altLang="ko-KR" sz="1200" dirty="0">
                <a:solidFill>
                  <a:srgbClr val="FF0000"/>
                </a:solidFill>
                <a:ea typeface="굴림" pitchFamily="50" charset="-127"/>
              </a:rPr>
              <a:t> loop x loop</a:t>
            </a:r>
            <a:r>
              <a:rPr lang="en-US" altLang="ko-KR" sz="1200" dirty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굴림" pitchFamily="50" charset="-127"/>
              </a:rPr>
              <a:t>1, 2, 3, </a:t>
            </a:r>
            <a:r>
              <a:rPr lang="en-US" altLang="ko-KR" sz="1200" dirty="0">
                <a:solidFill>
                  <a:srgbClr val="FF0000"/>
                </a:solidFill>
                <a:ea typeface="굴림" pitchFamily="50" charset="-127"/>
              </a:rPr>
              <a:t>4, 3, 4,</a:t>
            </a:r>
            <a:r>
              <a:rPr lang="en-US" altLang="ko-KR" sz="1200" baseline="0" dirty="0">
                <a:solidFill>
                  <a:srgbClr val="FF0000"/>
                </a:solidFill>
                <a:ea typeface="굴림" pitchFamily="50" charset="-127"/>
              </a:rPr>
              <a:t> 3, </a:t>
            </a:r>
            <a:r>
              <a:rPr lang="en-US" altLang="ko-KR" sz="1200" dirty="0">
                <a:solidFill>
                  <a:srgbClr val="FF0000"/>
                </a:solidFill>
                <a:ea typeface="굴림" pitchFamily="50" charset="-127"/>
              </a:rPr>
              <a:t>5, 6, 8  : A, B, F, H      loop x no loop</a:t>
            </a:r>
          </a:p>
          <a:p>
            <a:r>
              <a:rPr lang="en-US" altLang="ko-KR" sz="1200" dirty="0">
                <a:solidFill>
                  <a:srgbClr val="FF0000"/>
                </a:solidFill>
                <a:ea typeface="굴림" pitchFamily="50" charset="-127"/>
              </a:rPr>
              <a:t>1, 2, 3, 5, 6, 7</a:t>
            </a:r>
            <a:r>
              <a:rPr lang="en-US" altLang="ko-KR" sz="1200" dirty="0">
                <a:solidFill>
                  <a:srgbClr val="000000"/>
                </a:solidFill>
                <a:ea typeface="굴림" pitchFamily="50" charset="-127"/>
              </a:rPr>
              <a:t>, 6, 7, 8 : C, D, E, F, I,   no </a:t>
            </a:r>
            <a:r>
              <a:rPr lang="en-US" altLang="ko-KR" sz="1200" dirty="0">
                <a:solidFill>
                  <a:srgbClr val="FF0000"/>
                </a:solidFill>
                <a:ea typeface="굴림" pitchFamily="50" charset="-127"/>
              </a:rPr>
              <a:t>loop x loop</a:t>
            </a:r>
            <a:r>
              <a:rPr lang="en-US" altLang="ko-KR" sz="1200" dirty="0">
                <a:solidFill>
                  <a:srgbClr val="000000"/>
                </a:solidFill>
                <a:ea typeface="굴림" pitchFamily="50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ea typeface="굴림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ea typeface="굴림" pitchFamily="50" charset="-127"/>
              </a:rPr>
              <a:t>1, 2, 3, 5, 6, 8 : J                          no </a:t>
            </a:r>
            <a:r>
              <a:rPr lang="en-US" altLang="ko-KR" sz="1200" dirty="0">
                <a:solidFill>
                  <a:srgbClr val="FF0000"/>
                </a:solidFill>
                <a:ea typeface="굴림" pitchFamily="50" charset="-127"/>
              </a:rPr>
              <a:t>loop x no loop</a:t>
            </a:r>
            <a:r>
              <a:rPr lang="en-US" altLang="ko-KR" sz="1200" dirty="0">
                <a:solidFill>
                  <a:srgbClr val="000000"/>
                </a:solidFill>
                <a:ea typeface="굴림" pitchFamily="50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ea typeface="굴림" pitchFamily="50" charset="-127"/>
            </a:endParaRPr>
          </a:p>
          <a:p>
            <a:endParaRPr lang="ko-KR" altLang="ko-KR" dirty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57211" y="9442911"/>
            <a:ext cx="2949989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442" tIns="0" rIns="20442" bIns="0" anchor="b"/>
          <a:lstStyle/>
          <a:p>
            <a:pPr algn="r" defTabSz="978462"/>
            <a:fld id="{9DDF33AB-D21E-461C-8655-DFD91A5B4A1E}" type="slidenum">
              <a:rPr lang="en-US" altLang="ko-KR" sz="1200" b="0" i="1">
                <a:solidFill>
                  <a:schemeClr val="tx1"/>
                </a:solidFill>
                <a:ea typeface="굴림" pitchFamily="50" charset="-127"/>
              </a:rPr>
              <a:pPr algn="r" defTabSz="978462"/>
              <a:t>13</a:t>
            </a:fld>
            <a:endParaRPr lang="en-US" altLang="ko-KR" sz="1200" b="0" i="1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65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C0151-6297-4209-AB31-F5D92CF47BE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5250" y="6438900"/>
            <a:ext cx="3760788" cy="344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05275" y="6427788"/>
            <a:ext cx="2895600" cy="35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FAEB8-FE39-489E-BA7C-048357D4A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5250" y="6438900"/>
            <a:ext cx="3760788" cy="344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05275" y="6427788"/>
            <a:ext cx="2895600" cy="35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2B353-1574-43D4-A6D2-6D50C41657B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1784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75" y="6361113"/>
            <a:ext cx="3732213" cy="3444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6538" y="6350000"/>
            <a:ext cx="2895600" cy="35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3425" y="6338888"/>
            <a:ext cx="1905000" cy="366712"/>
          </a:xfrm>
        </p:spPr>
        <p:txBody>
          <a:bodyPr/>
          <a:lstStyle>
            <a:lvl1pPr>
              <a:defRPr/>
            </a:lvl1pPr>
          </a:lstStyle>
          <a:p>
            <a:fld id="{44B32C98-A0E5-42FE-AC3B-8614D65571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fld id="{BC5E6A5B-3398-4AE8-9429-5AC5469A4FA2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2022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for Source Code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96012" y="6059446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7 of Intro. to SW Testing 2</a:t>
            </a:r>
            <a:r>
              <a:rPr lang="en-US" altLang="ko-KR" b="0" i="1" baseline="3000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 by Ammann and Offutt</a:t>
            </a:r>
            <a:endParaRPr lang="ko-KR" altLang="en-US" b="0" i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부제목 3"/>
          <p:cNvSpPr txBox="1">
            <a:spLocks/>
          </p:cNvSpPr>
          <p:nvPr/>
        </p:nvSpPr>
        <p:spPr bwMode="auto">
          <a:xfrm>
            <a:off x="1371600" y="3575613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2860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743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00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7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US" altLang="ko-KR" b="0" kern="0">
                <a:latin typeface="Calibri" panose="020F0502020204030204" pitchFamily="34" charset="0"/>
                <a:cs typeface="Calibri" panose="020F0502020204030204" pitchFamily="34" charset="0"/>
              </a:rPr>
              <a:t>Moonzoo Kim</a:t>
            </a:r>
          </a:p>
          <a:p>
            <a:r>
              <a:rPr lang="en-US" altLang="ko-KR" b="0" kern="0">
                <a:latin typeface="Calibri" panose="020F0502020204030204" pitchFamily="34" charset="0"/>
                <a:cs typeface="Calibri" panose="020F0502020204030204" pitchFamily="34" charset="0"/>
              </a:rPr>
              <a:t>School of Computing </a:t>
            </a:r>
          </a:p>
          <a:p>
            <a:r>
              <a:rPr lang="en-US" altLang="ko-KR" b="0" kern="0">
                <a:latin typeface="Calibri" panose="020F0502020204030204" pitchFamily="34" charset="0"/>
                <a:cs typeface="Calibri" panose="020F0502020204030204" pitchFamily="34" charset="0"/>
              </a:rPr>
              <a:t>KAIST</a:t>
            </a:r>
            <a:endParaRPr lang="ko-KR" altLang="en-US" b="0" ker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 txBox="1">
            <a:spLocks noGrp="1"/>
          </p:cNvSpPr>
          <p:nvPr/>
        </p:nvSpPr>
        <p:spPr bwMode="auto">
          <a:xfrm>
            <a:off x="95250" y="64389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39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40" name="Slide Number Placeholder 5"/>
          <p:cNvSpPr txBox="1">
            <a:spLocks noGrp="1"/>
          </p:cNvSpPr>
          <p:nvPr/>
        </p:nvSpPr>
        <p:spPr bwMode="auto">
          <a:xfrm>
            <a:off x="7159625" y="6416675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4B7A4D8B-0B92-4FD1-8948-F43452056CAB}" type="slidenum">
              <a:rPr lang="en-US" altLang="ko-KR" sz="9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 algn="r"/>
              <a:t>10</a:t>
            </a:fld>
            <a:endParaRPr lang="en-US" altLang="ko-KR" sz="900" b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11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Graph for Stats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719762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public static void computeStats (int [ ] numbers)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int length = numbers.length;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double med, var, sd, mean, sum, varsum;</a:t>
            </a:r>
          </a:p>
          <a:p>
            <a:pPr>
              <a:lnSpc>
                <a:spcPct val="85000"/>
              </a:lnSpc>
            </a:pPr>
            <a:endParaRPr lang="en-US" altLang="ko-KR" sz="1600" b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FF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for (int i = 0; i &lt; length; i++)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sum += numbers [ i ];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med   = numbers [ length / 2 ];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altLang="ko-KR" sz="1600" b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varsum = 0;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FF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for (int i = 0; i &lt; length; i++)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varsum = varsum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var = varsum / ( length - 1.0 );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sd  = Math.sqrt ( var );</a:t>
            </a:r>
          </a:p>
          <a:p>
            <a:pPr>
              <a:lnSpc>
                <a:spcPct val="85000"/>
              </a:lnSpc>
            </a:pPr>
            <a:endParaRPr lang="en-US" altLang="ko-KR" sz="1600" b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("median:                 " + med);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("variance:                " + var);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("standard deviation: " + sd);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7650163" y="2198688"/>
            <a:ext cx="735012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FF33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 = 0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31013" y="3044825"/>
            <a:ext cx="2312987" cy="819150"/>
            <a:chOff x="4303" y="1918"/>
            <a:chExt cx="1457" cy="516"/>
          </a:xfrm>
          <a:noFill/>
        </p:grpSpPr>
        <p:sp>
          <p:nvSpPr>
            <p:cNvPr id="14415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33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 &gt;= length</a:t>
              </a:r>
            </a:p>
          </p:txBody>
        </p:sp>
        <p:sp>
          <p:nvSpPr>
            <p:cNvPr id="14416" name="Text Box 63"/>
            <p:cNvSpPr txBox="1">
              <a:spLocks noChangeArrowheads="1"/>
            </p:cNvSpPr>
            <p:nvPr/>
          </p:nvSpPr>
          <p:spPr bwMode="auto">
            <a:xfrm>
              <a:off x="4303" y="2280"/>
              <a:ext cx="821" cy="15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33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722938" y="3971925"/>
            <a:ext cx="547687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FF33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i++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81838" y="5432425"/>
            <a:ext cx="2062162" cy="487363"/>
            <a:chOff x="4461" y="3422"/>
            <a:chExt cx="1299" cy="307"/>
          </a:xfrm>
          <a:noFill/>
        </p:grpSpPr>
        <p:sp>
          <p:nvSpPr>
            <p:cNvPr id="14413" name="Text Box 66"/>
            <p:cNvSpPr txBox="1">
              <a:spLocks noChangeArrowheads="1"/>
            </p:cNvSpPr>
            <p:nvPr/>
          </p:nvSpPr>
          <p:spPr bwMode="auto">
            <a:xfrm>
              <a:off x="4882" y="3575"/>
              <a:ext cx="878" cy="15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33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 &gt;= length</a:t>
              </a:r>
            </a:p>
          </p:txBody>
        </p:sp>
        <p:sp>
          <p:nvSpPr>
            <p:cNvPr id="14414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5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33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 &lt; length</a:t>
              </a: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8204200" y="4414838"/>
            <a:ext cx="7143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FF33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 = 0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7121525" y="6362700"/>
            <a:ext cx="5476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FF33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i++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400" y="1143000"/>
            <a:ext cx="6991350" cy="1011238"/>
            <a:chOff x="16" y="720"/>
            <a:chExt cx="4404" cy="637"/>
          </a:xfrm>
        </p:grpSpPr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15950" y="2079625"/>
            <a:ext cx="6359525" cy="319088"/>
            <a:chOff x="388" y="1310"/>
            <a:chExt cx="4006" cy="201"/>
          </a:xfrm>
        </p:grpSpPr>
        <p:sp>
          <p:nvSpPr>
            <p:cNvPr id="14375" name="Oval 22"/>
            <p:cNvSpPr>
              <a:spLocks noChangeArrowheads="1"/>
            </p:cNvSpPr>
            <p:nvPr/>
          </p:nvSpPr>
          <p:spPr bwMode="auto">
            <a:xfrm>
              <a:off x="388" y="1310"/>
              <a:ext cx="341" cy="20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733" y="1414"/>
              <a:ext cx="3661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108825" y="785813"/>
            <a:ext cx="555625" cy="777875"/>
            <a:chOff x="4478" y="495"/>
            <a:chExt cx="350" cy="490"/>
          </a:xfrm>
          <a:noFill/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  <a:grpFill/>
          </p:grpSpPr>
          <p:sp>
            <p:nvSpPr>
              <p:cNvPr id="14407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4408" name="Text Box 11"/>
              <p:cNvSpPr txBox="1">
                <a:spLocks noChangeArrowheads="1"/>
              </p:cNvSpPr>
              <p:nvPr/>
            </p:nvSpPr>
            <p:spPr bwMode="auto">
              <a:xfrm>
                <a:off x="39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14406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08825" y="1573213"/>
            <a:ext cx="555625" cy="947737"/>
            <a:chOff x="4478" y="991"/>
            <a:chExt cx="350" cy="597"/>
          </a:xfrm>
          <a:noFill/>
        </p:grpSpPr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  <a:grpFill/>
          </p:grpSpPr>
          <p:sp>
            <p:nvSpPr>
              <p:cNvPr id="14403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4404" name="Text Box 23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cxnSp>
          <p:nvCxnSpPr>
            <p:cNvPr id="14402" name="AutoShape 48"/>
            <p:cNvCxnSpPr>
              <a:cxnSpLocks noChangeShapeType="1"/>
              <a:stCxn id="14407" idx="4"/>
              <a:endCxn id="14403" idx="0"/>
            </p:cNvCxnSpPr>
            <p:nvPr/>
          </p:nvCxnSpPr>
          <p:spPr bwMode="auto">
            <a:xfrm>
              <a:off x="4653" y="991"/>
              <a:ext cx="0" cy="29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108825" y="2530475"/>
            <a:ext cx="555625" cy="949325"/>
            <a:chOff x="4478" y="1594"/>
            <a:chExt cx="350" cy="598"/>
          </a:xfrm>
          <a:noFill/>
        </p:grpSpPr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  <a:grpFill/>
          </p:grpSpPr>
          <p:sp>
            <p:nvSpPr>
              <p:cNvPr id="14399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4400" name="Text Box 29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4398" name="AutoShape 49"/>
            <p:cNvCxnSpPr>
              <a:cxnSpLocks noChangeShapeType="1"/>
              <a:stCxn id="14403" idx="4"/>
              <a:endCxn id="14399" idx="0"/>
            </p:cNvCxnSpPr>
            <p:nvPr/>
          </p:nvCxnSpPr>
          <p:spPr bwMode="auto">
            <a:xfrm>
              <a:off x="4653" y="1594"/>
              <a:ext cx="0" cy="29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7673975" y="3244850"/>
            <a:ext cx="804863" cy="1190625"/>
            <a:chOff x="4834" y="2044"/>
            <a:chExt cx="507" cy="750"/>
          </a:xfrm>
          <a:noFill/>
        </p:grpSpPr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4991" y="2498"/>
              <a:ext cx="350" cy="296"/>
              <a:chOff x="4288" y="1746"/>
              <a:chExt cx="350" cy="296"/>
            </a:xfrm>
            <a:grpFill/>
          </p:grpSpPr>
          <p:sp>
            <p:nvSpPr>
              <p:cNvPr id="1439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4396" name="Text Box 39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cxnSp>
          <p:nvCxnSpPr>
            <p:cNvPr id="14394" name="AutoShape 52"/>
            <p:cNvCxnSpPr>
              <a:cxnSpLocks noChangeShapeType="1"/>
              <a:stCxn id="14399" idx="6"/>
              <a:endCxn id="14395" idx="0"/>
            </p:cNvCxnSpPr>
            <p:nvPr/>
          </p:nvCxnSpPr>
          <p:spPr bwMode="auto">
            <a:xfrm>
              <a:off x="4834" y="2044"/>
              <a:ext cx="332" cy="448"/>
            </a:xfrm>
            <a:prstGeom prst="curvedConnector2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194425" y="3244850"/>
            <a:ext cx="995363" cy="935038"/>
            <a:chOff x="3902" y="2044"/>
            <a:chExt cx="627" cy="589"/>
          </a:xfrm>
          <a:noFill/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  <a:grpFill/>
          </p:grpSpPr>
          <p:sp>
            <p:nvSpPr>
              <p:cNvPr id="14391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4392" name="Text Box 26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cxnSp>
          <p:nvCxnSpPr>
            <p:cNvPr id="14389" name="AutoShape 50"/>
            <p:cNvCxnSpPr>
              <a:cxnSpLocks noChangeShapeType="1"/>
              <a:stCxn id="14399" idx="3"/>
              <a:endCxn id="14391" idx="7"/>
            </p:cNvCxnSpPr>
            <p:nvPr/>
          </p:nvCxnSpPr>
          <p:spPr bwMode="auto">
            <a:xfrm flipH="1">
              <a:off x="4207" y="2155"/>
              <a:ext cx="322" cy="21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4390" name="AutoShape 53"/>
            <p:cNvCxnSpPr>
              <a:cxnSpLocks noChangeShapeType="1"/>
              <a:stCxn id="14391" idx="2"/>
              <a:endCxn id="14399" idx="2"/>
            </p:cNvCxnSpPr>
            <p:nvPr/>
          </p:nvCxnSpPr>
          <p:spPr bwMode="auto">
            <a:xfrm rot="10800000" flipH="1">
              <a:off x="3902" y="2044"/>
              <a:ext cx="570" cy="441"/>
            </a:xfrm>
            <a:prstGeom prst="curvedConnector3">
              <a:avLst>
                <a:gd name="adj1" fmla="val -24208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7923213" y="4445000"/>
            <a:ext cx="555625" cy="950913"/>
            <a:chOff x="4991" y="2800"/>
            <a:chExt cx="350" cy="599"/>
          </a:xfrm>
          <a:noFill/>
        </p:grpSpPr>
        <p:grpSp>
          <p:nvGrpSpPr>
            <p:cNvPr id="1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  <a:grpFill/>
          </p:grpSpPr>
          <p:sp>
            <p:nvSpPr>
              <p:cNvPr id="14386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4387" name="Text Box 42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cxnSp>
          <p:nvCxnSpPr>
            <p:cNvPr id="14385" name="AutoShape 54"/>
            <p:cNvCxnSpPr>
              <a:cxnSpLocks noChangeShapeType="1"/>
              <a:stCxn id="14395" idx="4"/>
              <a:endCxn id="14386" idx="0"/>
            </p:cNvCxnSpPr>
            <p:nvPr/>
          </p:nvCxnSpPr>
          <p:spPr bwMode="auto">
            <a:xfrm>
              <a:off x="5166" y="2800"/>
              <a:ext cx="0" cy="297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8480425" y="5243513"/>
            <a:ext cx="571500" cy="1184275"/>
            <a:chOff x="5347" y="3251"/>
            <a:chExt cx="360" cy="746"/>
          </a:xfrm>
          <a:noFill/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  <a:grpFill/>
          </p:grpSpPr>
          <p:sp>
            <p:nvSpPr>
              <p:cNvPr id="14382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4383" name="Text Box 8"/>
              <p:cNvSpPr txBox="1">
                <a:spLocks noChangeArrowheads="1"/>
              </p:cNvSpPr>
              <p:nvPr/>
            </p:nvSpPr>
            <p:spPr bwMode="auto">
              <a:xfrm>
                <a:off x="48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8</a:t>
                </a:r>
              </a:p>
            </p:txBody>
          </p:sp>
        </p:grpSp>
        <p:cxnSp>
          <p:nvCxnSpPr>
            <p:cNvPr id="14381" name="AutoShape 55"/>
            <p:cNvCxnSpPr>
              <a:cxnSpLocks noChangeShapeType="1"/>
              <a:stCxn id="14386" idx="6"/>
              <a:endCxn id="14382" idx="0"/>
            </p:cNvCxnSpPr>
            <p:nvPr/>
          </p:nvCxnSpPr>
          <p:spPr bwMode="auto">
            <a:xfrm>
              <a:off x="5347" y="3251"/>
              <a:ext cx="185" cy="438"/>
            </a:xfrm>
            <a:prstGeom prst="curvedConnector2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7100888" y="5160963"/>
            <a:ext cx="903287" cy="1193800"/>
            <a:chOff x="4473" y="3251"/>
            <a:chExt cx="569" cy="752"/>
          </a:xfrm>
          <a:noFill/>
        </p:grpSpPr>
        <p:grpSp>
          <p:nvGrpSpPr>
            <p:cNvPr id="23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  <a:grpFill/>
          </p:grpSpPr>
          <p:sp>
            <p:nvSpPr>
              <p:cNvPr id="14378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4379" name="Text Box 45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cxnSp>
          <p:nvCxnSpPr>
            <p:cNvPr id="14376" name="AutoShape 56"/>
            <p:cNvCxnSpPr>
              <a:cxnSpLocks noChangeShapeType="1"/>
              <a:stCxn id="14386" idx="3"/>
              <a:endCxn id="14378" idx="7"/>
            </p:cNvCxnSpPr>
            <p:nvPr/>
          </p:nvCxnSpPr>
          <p:spPr bwMode="auto">
            <a:xfrm flipH="1">
              <a:off x="4778" y="3362"/>
              <a:ext cx="264" cy="382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4377" name="AutoShape 57"/>
            <p:cNvCxnSpPr>
              <a:cxnSpLocks noChangeShapeType="1"/>
              <a:stCxn id="14378" idx="2"/>
              <a:endCxn id="14386" idx="2"/>
            </p:cNvCxnSpPr>
            <p:nvPr/>
          </p:nvCxnSpPr>
          <p:spPr bwMode="auto">
            <a:xfrm rot="10800000" flipH="1">
              <a:off x="4473" y="3251"/>
              <a:ext cx="512" cy="604"/>
            </a:xfrm>
            <a:prstGeom prst="curvedConnector3">
              <a:avLst>
                <a:gd name="adj1" fmla="val -19532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261938" y="2468563"/>
            <a:ext cx="5937250" cy="1333500"/>
            <a:chOff x="165" y="1555"/>
            <a:chExt cx="3714" cy="967"/>
          </a:xfrm>
        </p:grpSpPr>
        <p:sp>
          <p:nvSpPr>
            <p:cNvPr id="14373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74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2339" cy="83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19050" y="2951163"/>
            <a:ext cx="7885113" cy="1239837"/>
            <a:chOff x="12" y="1859"/>
            <a:chExt cx="4967" cy="781"/>
          </a:xfrm>
        </p:grpSpPr>
        <p:sp>
          <p:nvSpPr>
            <p:cNvPr id="14371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72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72"/>
          <p:cNvGrpSpPr>
            <a:grpSpLocks/>
          </p:cNvGrpSpPr>
          <p:nvPr/>
        </p:nvGrpSpPr>
        <p:grpSpPr bwMode="auto">
          <a:xfrm>
            <a:off x="638175" y="3749675"/>
            <a:ext cx="7210425" cy="539750"/>
            <a:chOff x="402" y="2362"/>
            <a:chExt cx="4542" cy="340"/>
          </a:xfrm>
        </p:grpSpPr>
        <p:sp>
          <p:nvSpPr>
            <p:cNvPr id="14369" name="Oval 73"/>
            <p:cNvSpPr>
              <a:spLocks noChangeArrowheads="1"/>
            </p:cNvSpPr>
            <p:nvPr/>
          </p:nvSpPr>
          <p:spPr bwMode="auto">
            <a:xfrm>
              <a:off x="402" y="2362"/>
              <a:ext cx="341" cy="20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70" name="Line 74"/>
            <p:cNvSpPr>
              <a:spLocks noChangeShapeType="1"/>
            </p:cNvSpPr>
            <p:nvPr/>
          </p:nvSpPr>
          <p:spPr bwMode="auto">
            <a:xfrm>
              <a:off x="750" y="2475"/>
              <a:ext cx="4194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227013" y="4151313"/>
            <a:ext cx="7045325" cy="1717675"/>
            <a:chOff x="143" y="2615"/>
            <a:chExt cx="4438" cy="1082"/>
          </a:xfrm>
        </p:grpSpPr>
        <p:sp>
          <p:nvSpPr>
            <p:cNvPr id="14367" name="Oval 76"/>
            <p:cNvSpPr>
              <a:spLocks noChangeArrowheads="1"/>
            </p:cNvSpPr>
            <p:nvPr/>
          </p:nvSpPr>
          <p:spPr bwMode="auto">
            <a:xfrm>
              <a:off x="143" y="2615"/>
              <a:ext cx="3933" cy="24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68" name="Line 77"/>
            <p:cNvSpPr>
              <a:spLocks noChangeShapeType="1"/>
            </p:cNvSpPr>
            <p:nvPr/>
          </p:nvSpPr>
          <p:spPr bwMode="auto">
            <a:xfrm>
              <a:off x="3909" y="2780"/>
              <a:ext cx="672" cy="9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19050" y="4613275"/>
            <a:ext cx="8459788" cy="1808163"/>
            <a:chOff x="12" y="2906"/>
            <a:chExt cx="5329" cy="1139"/>
          </a:xfrm>
        </p:grpSpPr>
        <p:sp>
          <p:nvSpPr>
            <p:cNvPr id="14365" name="Oval 79"/>
            <p:cNvSpPr>
              <a:spLocks noChangeArrowheads="1"/>
            </p:cNvSpPr>
            <p:nvPr/>
          </p:nvSpPr>
          <p:spPr bwMode="auto">
            <a:xfrm>
              <a:off x="12" y="2906"/>
              <a:ext cx="2936" cy="113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66" name="Line 80"/>
            <p:cNvSpPr>
              <a:spLocks noChangeShapeType="1"/>
            </p:cNvSpPr>
            <p:nvPr/>
          </p:nvSpPr>
          <p:spPr bwMode="auto">
            <a:xfrm>
              <a:off x="2940" y="3491"/>
              <a:ext cx="2401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 txBox="1">
            <a:spLocks noGrp="1"/>
          </p:cNvSpPr>
          <p:nvPr/>
        </p:nvSpPr>
        <p:spPr bwMode="auto">
          <a:xfrm>
            <a:off x="95250" y="64389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5363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5364" name="Slide Number Placeholder 5"/>
          <p:cNvSpPr txBox="1">
            <a:spLocks noGrp="1"/>
          </p:cNvSpPr>
          <p:nvPr/>
        </p:nvSpPr>
        <p:spPr bwMode="auto">
          <a:xfrm>
            <a:off x="7159625" y="6416675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F23513AF-4EC5-445F-82EA-EA2C2D56EBC7}" type="slidenum">
              <a:rPr lang="en-US" altLang="ko-KR" sz="9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 algn="r"/>
              <a:t>11</a:t>
            </a:fld>
            <a:endParaRPr lang="en-US" altLang="ko-KR" sz="900" b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TRs and Test Paths – EC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25575" y="757238"/>
            <a:ext cx="555625" cy="777875"/>
            <a:chOff x="4478" y="495"/>
            <a:chExt cx="350" cy="490"/>
          </a:xfrm>
          <a:noFill/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  <a:grpFill/>
          </p:grpSpPr>
          <p:sp>
            <p:nvSpPr>
              <p:cNvPr id="15409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410" name="Text Box 11"/>
              <p:cNvSpPr txBox="1">
                <a:spLocks noChangeArrowheads="1"/>
              </p:cNvSpPr>
              <p:nvPr/>
            </p:nvSpPr>
            <p:spPr bwMode="auto">
              <a:xfrm>
                <a:off x="39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15408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425575" y="1535113"/>
            <a:ext cx="555625" cy="957262"/>
            <a:chOff x="4478" y="985"/>
            <a:chExt cx="350" cy="603"/>
          </a:xfrm>
          <a:noFill/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  <a:grpFill/>
          </p:grpSpPr>
          <p:sp>
            <p:nvSpPr>
              <p:cNvPr id="15405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406" name="Text Box 23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cxnSp>
          <p:nvCxnSpPr>
            <p:cNvPr id="15404" name="AutoShape 48"/>
            <p:cNvCxnSpPr>
              <a:cxnSpLocks noChangeShapeType="1"/>
              <a:stCxn id="15409" idx="4"/>
              <a:endCxn id="15405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425575" y="2492375"/>
            <a:ext cx="555625" cy="958850"/>
            <a:chOff x="4478" y="1588"/>
            <a:chExt cx="350" cy="604"/>
          </a:xfrm>
          <a:noFill/>
        </p:grpSpPr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  <a:grpFill/>
          </p:grpSpPr>
          <p:sp>
            <p:nvSpPr>
              <p:cNvPr id="15401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402" name="Text Box 29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5400" name="AutoShape 49"/>
            <p:cNvCxnSpPr>
              <a:cxnSpLocks noChangeShapeType="1"/>
              <a:stCxn id="15405" idx="4"/>
              <a:endCxn id="15401" idx="0"/>
            </p:cNvCxnSpPr>
            <p:nvPr/>
          </p:nvCxnSpPr>
          <p:spPr bwMode="auto">
            <a:xfrm rot="5400000">
              <a:off x="4502" y="1739"/>
              <a:ext cx="308" cy="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030413" y="3937000"/>
            <a:ext cx="555625" cy="469900"/>
            <a:chOff x="4288" y="1746"/>
            <a:chExt cx="350" cy="296"/>
          </a:xfrm>
          <a:noFill/>
        </p:grpSpPr>
        <p:sp>
          <p:nvSpPr>
            <p:cNvPr id="15397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5398" name="Text Box 39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</p:grpSp>
      <p:cxnSp>
        <p:nvCxnSpPr>
          <p:cNvPr id="15371" name="AutoShape 52"/>
          <p:cNvCxnSpPr>
            <a:cxnSpLocks noChangeShapeType="1"/>
          </p:cNvCxnSpPr>
          <p:nvPr/>
        </p:nvCxnSpPr>
        <p:spPr bwMode="auto">
          <a:xfrm>
            <a:off x="1990725" y="3216275"/>
            <a:ext cx="317500" cy="71120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520700" y="3216275"/>
            <a:ext cx="995363" cy="935038"/>
            <a:chOff x="3908" y="2044"/>
            <a:chExt cx="627" cy="589"/>
          </a:xfrm>
          <a:noFill/>
        </p:grpSpPr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  <a:grpFill/>
          </p:grpSpPr>
          <p:sp>
            <p:nvSpPr>
              <p:cNvPr id="15395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396" name="Text Box 26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cxnSp>
          <p:nvCxnSpPr>
            <p:cNvPr id="15393" name="AutoShape 50"/>
            <p:cNvCxnSpPr>
              <a:cxnSpLocks noChangeShapeType="1"/>
              <a:stCxn id="15401" idx="3"/>
              <a:endCxn id="15395" idx="7"/>
            </p:cNvCxnSpPr>
            <p:nvPr/>
          </p:nvCxnSpPr>
          <p:spPr bwMode="auto">
            <a:xfrm rot="5400000">
              <a:off x="4255" y="2101"/>
              <a:ext cx="232" cy="32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5394" name="AutoShape 53"/>
            <p:cNvCxnSpPr>
              <a:cxnSpLocks noChangeShapeType="1"/>
              <a:stCxn id="15395" idx="2"/>
              <a:endCxn id="15401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28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2030413" y="4406900"/>
            <a:ext cx="555625" cy="960438"/>
            <a:chOff x="4991" y="2794"/>
            <a:chExt cx="350" cy="605"/>
          </a:xfrm>
          <a:noFill/>
        </p:grpSpPr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  <a:grpFill/>
          </p:grpSpPr>
          <p:sp>
            <p:nvSpPr>
              <p:cNvPr id="15390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391" name="Text Box 42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cxnSp>
          <p:nvCxnSpPr>
            <p:cNvPr id="15389" name="AutoShape 54"/>
            <p:cNvCxnSpPr>
              <a:cxnSpLocks noChangeShapeType="1"/>
              <a:stCxn id="15397" idx="4"/>
              <a:endCxn id="15390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2593975" y="5132388"/>
            <a:ext cx="565150" cy="1266825"/>
            <a:chOff x="5351" y="3199"/>
            <a:chExt cx="356" cy="798"/>
          </a:xfrm>
          <a:noFill/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  <a:grpFill/>
          </p:grpSpPr>
          <p:sp>
            <p:nvSpPr>
              <p:cNvPr id="15386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387" name="Text Box 8"/>
              <p:cNvSpPr txBox="1">
                <a:spLocks noChangeArrowheads="1"/>
              </p:cNvSpPr>
              <p:nvPr/>
            </p:nvSpPr>
            <p:spPr bwMode="auto">
              <a:xfrm>
                <a:off x="48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8</a:t>
                </a:r>
              </a:p>
            </p:txBody>
          </p:sp>
        </p:grpSp>
        <p:cxnSp>
          <p:nvCxnSpPr>
            <p:cNvPr id="15385" name="AutoShape 55"/>
            <p:cNvCxnSpPr>
              <a:cxnSpLocks noChangeShapeType="1"/>
              <a:stCxn id="15390" idx="6"/>
              <a:endCxn id="15386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1217613" y="5132388"/>
            <a:ext cx="903287" cy="1193800"/>
            <a:chOff x="4479" y="3251"/>
            <a:chExt cx="569" cy="752"/>
          </a:xfrm>
          <a:noFill/>
        </p:grpSpPr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  <a:grpFill/>
          </p:grpSpPr>
          <p:sp>
            <p:nvSpPr>
              <p:cNvPr id="15382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383" name="Text Box 45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cxnSp>
          <p:nvCxnSpPr>
            <p:cNvPr id="3" name="AutoShape 56"/>
            <p:cNvCxnSpPr>
              <a:cxnSpLocks noChangeShapeType="1"/>
              <a:stCxn id="15382" idx="2"/>
              <a:endCxn id="15390" idx="2"/>
            </p:cNvCxnSpPr>
            <p:nvPr/>
          </p:nvCxnSpPr>
          <p:spPr bwMode="auto">
            <a:xfrm rot="5400000">
              <a:off x="4715" y="3418"/>
              <a:ext cx="395" cy="27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4" name="AutoShape 57"/>
            <p:cNvCxnSpPr>
              <a:cxnSpLocks noChangeShapeType="1"/>
              <a:stCxn id="15382" idx="2"/>
              <a:endCxn id="15390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33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9" name="Group 48"/>
          <p:cNvGrpSpPr>
            <a:grpSpLocks/>
          </p:cNvGrpSpPr>
          <p:nvPr/>
        </p:nvGrpSpPr>
        <p:grpSpPr bwMode="auto">
          <a:xfrm>
            <a:off x="3290888" y="1593850"/>
            <a:ext cx="5040312" cy="4224338"/>
            <a:chOff x="2073" y="1004"/>
            <a:chExt cx="3175" cy="2661"/>
          </a:xfrm>
          <a:noFill/>
        </p:grpSpPr>
        <p:sp>
          <p:nvSpPr>
            <p:cNvPr id="15379" name="Text Box 5"/>
            <p:cNvSpPr txBox="1">
              <a:spLocks noChangeArrowheads="1"/>
            </p:cNvSpPr>
            <p:nvPr/>
          </p:nvSpPr>
          <p:spPr bwMode="auto">
            <a:xfrm>
              <a:off x="2073" y="1299"/>
              <a:ext cx="896" cy="236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9 TRs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A. [ 1, 2 ]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B. [ 2, 3 ]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C. [ 3, 4 ]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D. [ 3, 5 ]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E. [ 4, 3 ]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F. [ 5, 6 ]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G. [ 6, 7 ]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H. [ 6, 8 ]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I. [ 7, 6 ]</a:t>
              </a:r>
            </a:p>
          </p:txBody>
        </p:sp>
        <p:sp>
          <p:nvSpPr>
            <p:cNvPr id="15380" name="Text Box 6"/>
            <p:cNvSpPr txBox="1">
              <a:spLocks noChangeArrowheads="1"/>
            </p:cNvSpPr>
            <p:nvPr/>
          </p:nvSpPr>
          <p:spPr bwMode="auto">
            <a:xfrm>
              <a:off x="2972" y="1299"/>
              <a:ext cx="2276" cy="52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Path</a:t>
              </a:r>
            </a:p>
            <a:p>
              <a:pPr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[ 1, 2, 3, 4, 3, 5, 6, 7, 6, 8 ]</a:t>
              </a:r>
            </a:p>
          </p:txBody>
        </p:sp>
        <p:sp>
          <p:nvSpPr>
            <p:cNvPr id="15381" name="Text Box 6"/>
            <p:cNvSpPr txBox="1">
              <a:spLocks noChangeArrowheads="1"/>
            </p:cNvSpPr>
            <p:nvPr/>
          </p:nvSpPr>
          <p:spPr bwMode="auto">
            <a:xfrm>
              <a:off x="2073" y="1004"/>
              <a:ext cx="3175" cy="29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 Coverage</a:t>
              </a:r>
            </a:p>
          </p:txBody>
        </p:sp>
      </p:grpSp>
      <p:sp>
        <p:nvSpPr>
          <p:cNvPr id="15377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5378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106988" y="4140200"/>
            <a:ext cx="3800475" cy="393700"/>
            <a:chOff x="5106651" y="4139785"/>
            <a:chExt cx="3800109" cy="394741"/>
          </a:xfrm>
          <a:noFill/>
        </p:grpSpPr>
        <p:sp>
          <p:nvSpPr>
            <p:cNvPr id="16451" name="Rectangle 65"/>
            <p:cNvSpPr>
              <a:spLocks noChangeArrowheads="1"/>
            </p:cNvSpPr>
            <p:nvPr/>
          </p:nvSpPr>
          <p:spPr bwMode="auto">
            <a:xfrm>
              <a:off x="5106651" y="4139785"/>
              <a:ext cx="577484" cy="39474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6452" name="Rectangle 68"/>
            <p:cNvSpPr>
              <a:spLocks noChangeArrowheads="1"/>
            </p:cNvSpPr>
            <p:nvPr/>
          </p:nvSpPr>
          <p:spPr bwMode="auto">
            <a:xfrm>
              <a:off x="5680960" y="4139785"/>
              <a:ext cx="2151401" cy="383497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A, B, D, E, F, G, I, J</a:t>
              </a:r>
            </a:p>
          </p:txBody>
        </p:sp>
        <p:sp>
          <p:nvSpPr>
            <p:cNvPr id="16453" name="Rectangle 69"/>
            <p:cNvSpPr>
              <a:spLocks noChangeArrowheads="1"/>
            </p:cNvSpPr>
            <p:nvPr/>
          </p:nvSpPr>
          <p:spPr bwMode="auto">
            <a:xfrm>
              <a:off x="7832362" y="4139786"/>
              <a:ext cx="1074398" cy="38667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C, H</a:t>
              </a:r>
            </a:p>
          </p:txBody>
        </p:sp>
      </p:grpSp>
      <p:sp>
        <p:nvSpPr>
          <p:cNvPr id="16387" name="Date Placeholder 3"/>
          <p:cNvSpPr txBox="1">
            <a:spLocks noGrp="1"/>
          </p:cNvSpPr>
          <p:nvPr/>
        </p:nvSpPr>
        <p:spPr bwMode="auto">
          <a:xfrm>
            <a:off x="95250" y="64389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388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TRs and Test Paths – EPC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328738" y="757238"/>
            <a:ext cx="555625" cy="777875"/>
            <a:chOff x="4478" y="495"/>
            <a:chExt cx="350" cy="490"/>
          </a:xfrm>
          <a:noFill/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  <a:grpFill/>
          </p:grpSpPr>
          <p:sp>
            <p:nvSpPr>
              <p:cNvPr id="16437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438" name="Text Box 11"/>
              <p:cNvSpPr txBox="1">
                <a:spLocks noChangeArrowheads="1"/>
              </p:cNvSpPr>
              <p:nvPr/>
            </p:nvSpPr>
            <p:spPr bwMode="auto">
              <a:xfrm>
                <a:off x="39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16436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328738" y="1535113"/>
            <a:ext cx="555625" cy="957262"/>
            <a:chOff x="4478" y="985"/>
            <a:chExt cx="350" cy="603"/>
          </a:xfrm>
          <a:noFill/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  <a:grpFill/>
          </p:grpSpPr>
          <p:sp>
            <p:nvSpPr>
              <p:cNvPr id="16433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434" name="Text Box 23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cxnSp>
          <p:nvCxnSpPr>
            <p:cNvPr id="16432" name="AutoShape 48"/>
            <p:cNvCxnSpPr>
              <a:cxnSpLocks noChangeShapeType="1"/>
              <a:stCxn id="16437" idx="4"/>
              <a:endCxn id="16433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" name="Group 34"/>
          <p:cNvGrpSpPr>
            <a:grpSpLocks/>
          </p:cNvGrpSpPr>
          <p:nvPr/>
        </p:nvGrpSpPr>
        <p:grpSpPr bwMode="auto">
          <a:xfrm>
            <a:off x="1328738" y="2493963"/>
            <a:ext cx="555625" cy="957262"/>
            <a:chOff x="4478" y="1589"/>
            <a:chExt cx="350" cy="603"/>
          </a:xfrm>
          <a:noFill/>
        </p:grpSpPr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  <a:grpFill/>
          </p:grpSpPr>
          <p:sp>
            <p:nvSpPr>
              <p:cNvPr id="16429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430" name="Text Box 29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6428" name="AutoShape 49"/>
            <p:cNvCxnSpPr>
              <a:cxnSpLocks noChangeShapeType="1"/>
              <a:stCxn id="16433" idx="4"/>
              <a:endCxn id="16429" idx="0"/>
            </p:cNvCxnSpPr>
            <p:nvPr/>
          </p:nvCxnSpPr>
          <p:spPr bwMode="auto">
            <a:xfrm rot="5400000">
              <a:off x="4501" y="1740"/>
              <a:ext cx="308" cy="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1933575" y="3937000"/>
            <a:ext cx="555625" cy="469900"/>
            <a:chOff x="4288" y="1746"/>
            <a:chExt cx="350" cy="296"/>
          </a:xfrm>
          <a:noFill/>
        </p:grpSpPr>
        <p:sp>
          <p:nvSpPr>
            <p:cNvPr id="16425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6426" name="Text Box 39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</p:grpSp>
      <p:cxnSp>
        <p:nvCxnSpPr>
          <p:cNvPr id="16396" name="AutoShape 52"/>
          <p:cNvCxnSpPr>
            <a:cxnSpLocks noChangeShapeType="1"/>
          </p:cNvCxnSpPr>
          <p:nvPr/>
        </p:nvCxnSpPr>
        <p:spPr bwMode="auto">
          <a:xfrm>
            <a:off x="1893888" y="3216275"/>
            <a:ext cx="317500" cy="71120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19" name="Group 44"/>
          <p:cNvGrpSpPr>
            <a:grpSpLocks/>
          </p:cNvGrpSpPr>
          <p:nvPr/>
        </p:nvGrpSpPr>
        <p:grpSpPr bwMode="auto">
          <a:xfrm>
            <a:off x="423863" y="3216275"/>
            <a:ext cx="993775" cy="935038"/>
            <a:chOff x="3908" y="2044"/>
            <a:chExt cx="626" cy="589"/>
          </a:xfrm>
          <a:noFill/>
        </p:grpSpPr>
        <p:grpSp>
          <p:nvGrpSpPr>
            <p:cNvPr id="20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  <a:grpFill/>
          </p:grpSpPr>
          <p:sp>
            <p:nvSpPr>
              <p:cNvPr id="16423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424" name="Text Box 26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cxnSp>
          <p:nvCxnSpPr>
            <p:cNvPr id="16421" name="AutoShape 50"/>
            <p:cNvCxnSpPr>
              <a:cxnSpLocks noChangeShapeType="1"/>
              <a:stCxn id="16429" idx="3"/>
              <a:endCxn id="16423" idx="7"/>
            </p:cNvCxnSpPr>
            <p:nvPr/>
          </p:nvCxnSpPr>
          <p:spPr bwMode="auto">
            <a:xfrm rot="5400000">
              <a:off x="4255" y="2101"/>
              <a:ext cx="232" cy="327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6422" name="AutoShape 53"/>
            <p:cNvCxnSpPr>
              <a:cxnSpLocks noChangeShapeType="1"/>
              <a:stCxn id="16423" idx="2"/>
              <a:endCxn id="16429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56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1" name="Group 50"/>
          <p:cNvGrpSpPr>
            <a:grpSpLocks/>
          </p:cNvGrpSpPr>
          <p:nvPr/>
        </p:nvGrpSpPr>
        <p:grpSpPr bwMode="auto">
          <a:xfrm>
            <a:off x="1933575" y="4406900"/>
            <a:ext cx="555625" cy="960438"/>
            <a:chOff x="4991" y="2794"/>
            <a:chExt cx="350" cy="605"/>
          </a:xfrm>
          <a:noFill/>
        </p:grpSpPr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  <a:grpFill/>
          </p:grpSpPr>
          <p:sp>
            <p:nvSpPr>
              <p:cNvPr id="4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419" name="Text Box 42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cxnSp>
          <p:nvCxnSpPr>
            <p:cNvPr id="5" name="AutoShape 54"/>
            <p:cNvCxnSpPr>
              <a:cxnSpLocks noChangeShapeType="1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3" name="Group 55"/>
          <p:cNvGrpSpPr>
            <a:grpSpLocks/>
          </p:cNvGrpSpPr>
          <p:nvPr/>
        </p:nvGrpSpPr>
        <p:grpSpPr bwMode="auto">
          <a:xfrm>
            <a:off x="2497138" y="5132388"/>
            <a:ext cx="565150" cy="1266825"/>
            <a:chOff x="5351" y="3199"/>
            <a:chExt cx="356" cy="798"/>
          </a:xfrm>
          <a:noFill/>
        </p:grpSpPr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  <a:grpFill/>
          </p:grpSpPr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8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8</a:t>
                </a:r>
              </a:p>
            </p:txBody>
          </p:sp>
        </p:grpSp>
        <p:cxnSp>
          <p:nvCxnSpPr>
            <p:cNvPr id="9" name="AutoShape 55"/>
            <p:cNvCxnSpPr>
              <a:cxnSpLocks noChangeShapeType="1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" name="Group 60"/>
          <p:cNvGrpSpPr>
            <a:grpSpLocks/>
          </p:cNvGrpSpPr>
          <p:nvPr/>
        </p:nvGrpSpPr>
        <p:grpSpPr bwMode="auto">
          <a:xfrm>
            <a:off x="1120775" y="5132388"/>
            <a:ext cx="901700" cy="1193800"/>
            <a:chOff x="4479" y="3251"/>
            <a:chExt cx="568" cy="752"/>
          </a:xfrm>
          <a:noFill/>
        </p:grpSpPr>
        <p:grpSp>
          <p:nvGrpSpPr>
            <p:cNvPr id="26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  <a:grpFill/>
          </p:grpSpPr>
          <p:sp>
            <p:nvSpPr>
              <p:cNvPr id="11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Text Box 45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cxnSp>
          <p:nvCxnSpPr>
            <p:cNvPr id="13" name="AutoShape 56"/>
            <p:cNvCxnSpPr>
              <a:cxnSpLocks noChangeShapeType="1"/>
            </p:cNvCxnSpPr>
            <p:nvPr/>
          </p:nvCxnSpPr>
          <p:spPr bwMode="auto">
            <a:xfrm rot="5400000">
              <a:off x="4715" y="3418"/>
              <a:ext cx="395" cy="26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4" name="AutoShape 57"/>
            <p:cNvCxnSpPr>
              <a:cxnSpLocks noChangeShapeType="1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66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" name="Group 59"/>
          <p:cNvGrpSpPr>
            <a:grpSpLocks/>
          </p:cNvGrpSpPr>
          <p:nvPr/>
        </p:nvGrpSpPr>
        <p:grpSpPr bwMode="auto">
          <a:xfrm>
            <a:off x="3170238" y="1109663"/>
            <a:ext cx="5599112" cy="5310187"/>
            <a:chOff x="3222878" y="1109262"/>
            <a:chExt cx="5598826" cy="5310048"/>
          </a:xfrm>
          <a:noFill/>
        </p:grpSpPr>
        <p:sp>
          <p:nvSpPr>
            <p:cNvPr id="16416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5127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12 TRs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A. [ 1, 2, 3 ]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B. [ </a:t>
              </a:r>
              <a:r>
                <a:rPr lang="en-US" altLang="ko-KR" sz="2400" dirty="0">
                  <a:solidFill>
                    <a:srgbClr val="00B05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2, 3, 4</a:t>
              </a:r>
              <a:r>
                <a:rPr lang="en-US" altLang="ko-KR" sz="2400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 </a:t>
              </a: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C. [ </a:t>
              </a:r>
              <a:r>
                <a:rPr lang="en-US" altLang="ko-KR" sz="2400" dirty="0">
                  <a:solidFill>
                    <a:srgbClr val="00B05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2, 3, 5 </a:t>
              </a: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D. [ 3, 4, 3 ]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E. [ 3, 5, 6 ]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F. [ 4, 3, 5 ]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G. [ 5, 6, 7 ]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H. [ 5, 6, 8 ]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I. [ 6, 7, 6 ]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J. [ 7, 6, 8 ]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K. [ 4, 3, 4 ]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L. [ 7, 6, 7 ]</a:t>
              </a:r>
            </a:p>
          </p:txBody>
        </p:sp>
        <p:sp>
          <p:nvSpPr>
            <p:cNvPr id="16417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035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Paths</a:t>
              </a:r>
            </a:p>
            <a:p>
              <a:pPr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i. [ 1, 2, 3, 4, 3, 5, 6, 7, 6, 8 ]</a:t>
              </a:r>
            </a:p>
            <a:p>
              <a:pPr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ii. [ 1, 2, 3, 5, 6, 8 ]</a:t>
              </a:r>
            </a:p>
            <a:p>
              <a:pPr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iii. [ 1, 2, 3, 4, 3, 4, 3, 5, 6, 7,</a:t>
              </a:r>
            </a:p>
            <a:p>
              <a:pPr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       6, 7, 6, 8 ]</a:t>
              </a:r>
            </a:p>
          </p:txBody>
        </p:sp>
        <p:sp>
          <p:nvSpPr>
            <p:cNvPr id="16418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Edge-Pair Coverage</a:t>
              </a:r>
            </a:p>
          </p:txBody>
        </p:sp>
      </p:grpSp>
      <p:grpSp>
        <p:nvGrpSpPr>
          <p:cNvPr id="28" name="Group 74"/>
          <p:cNvGrpSpPr>
            <a:grpSpLocks/>
          </p:cNvGrpSpPr>
          <p:nvPr/>
        </p:nvGrpSpPr>
        <p:grpSpPr bwMode="auto">
          <a:xfrm>
            <a:off x="5106988" y="3749675"/>
            <a:ext cx="3800475" cy="398463"/>
            <a:chOff x="5106651" y="3750040"/>
            <a:chExt cx="3800108" cy="398592"/>
          </a:xfrm>
          <a:noFill/>
        </p:grpSpPr>
        <p:sp>
          <p:nvSpPr>
            <p:cNvPr id="16413" name="Rectangle 62"/>
            <p:cNvSpPr>
              <a:spLocks noChangeArrowheads="1"/>
            </p:cNvSpPr>
            <p:nvPr/>
          </p:nvSpPr>
          <p:spPr bwMode="auto">
            <a:xfrm>
              <a:off x="5106651" y="3750040"/>
              <a:ext cx="569625" cy="39474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TP</a:t>
              </a:r>
            </a:p>
          </p:txBody>
        </p:sp>
        <p:sp>
          <p:nvSpPr>
            <p:cNvPr id="16414" name="Rectangle 63"/>
            <p:cNvSpPr>
              <a:spLocks noChangeArrowheads="1"/>
            </p:cNvSpPr>
            <p:nvPr/>
          </p:nvSpPr>
          <p:spPr bwMode="auto">
            <a:xfrm>
              <a:off x="5676276" y="3750040"/>
              <a:ext cx="2163684" cy="39474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TRs toured</a:t>
              </a:r>
            </a:p>
          </p:txBody>
        </p:sp>
        <p:sp>
          <p:nvSpPr>
            <p:cNvPr id="16415" name="Rectangle 64"/>
            <p:cNvSpPr>
              <a:spLocks noChangeArrowheads="1"/>
            </p:cNvSpPr>
            <p:nvPr/>
          </p:nvSpPr>
          <p:spPr bwMode="auto">
            <a:xfrm>
              <a:off x="7833608" y="3750040"/>
              <a:ext cx="1073151" cy="398592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sidetrips</a:t>
              </a:r>
            </a:p>
          </p:txBody>
        </p:sp>
      </p:grpSp>
      <p:grpSp>
        <p:nvGrpSpPr>
          <p:cNvPr id="29" name="Group 76"/>
          <p:cNvGrpSpPr>
            <a:grpSpLocks/>
          </p:cNvGrpSpPr>
          <p:nvPr/>
        </p:nvGrpSpPr>
        <p:grpSpPr bwMode="auto">
          <a:xfrm>
            <a:off x="5106988" y="4519613"/>
            <a:ext cx="3800475" cy="395287"/>
            <a:chOff x="5106651" y="4519535"/>
            <a:chExt cx="3800109" cy="394741"/>
          </a:xfrm>
          <a:noFill/>
        </p:grpSpPr>
        <p:sp>
          <p:nvSpPr>
            <p:cNvPr id="16410" name="Rectangle 66"/>
            <p:cNvSpPr>
              <a:spLocks noChangeArrowheads="1"/>
            </p:cNvSpPr>
            <p:nvPr/>
          </p:nvSpPr>
          <p:spPr bwMode="auto">
            <a:xfrm>
              <a:off x="5106651" y="4519535"/>
              <a:ext cx="569625" cy="39474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ii</a:t>
              </a:r>
            </a:p>
          </p:txBody>
        </p:sp>
        <p:sp>
          <p:nvSpPr>
            <p:cNvPr id="16411" name="Rectangle 70"/>
            <p:cNvSpPr>
              <a:spLocks noChangeArrowheads="1"/>
            </p:cNvSpPr>
            <p:nvPr/>
          </p:nvSpPr>
          <p:spPr bwMode="auto">
            <a:xfrm>
              <a:off x="5680960" y="4520785"/>
              <a:ext cx="2151401" cy="383497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A, C, E, H</a:t>
              </a:r>
            </a:p>
          </p:txBody>
        </p:sp>
        <p:sp>
          <p:nvSpPr>
            <p:cNvPr id="16412" name="Rectangle 71"/>
            <p:cNvSpPr>
              <a:spLocks noChangeArrowheads="1"/>
            </p:cNvSpPr>
            <p:nvPr/>
          </p:nvSpPr>
          <p:spPr bwMode="auto">
            <a:xfrm>
              <a:off x="7832362" y="4520786"/>
              <a:ext cx="1074398" cy="38667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endParaRPr lang="ko-KR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77"/>
          <p:cNvGrpSpPr>
            <a:grpSpLocks/>
          </p:cNvGrpSpPr>
          <p:nvPr/>
        </p:nvGrpSpPr>
        <p:grpSpPr bwMode="auto">
          <a:xfrm>
            <a:off x="5106988" y="4902200"/>
            <a:ext cx="3797300" cy="684213"/>
            <a:chOff x="5106651" y="4901786"/>
            <a:chExt cx="3796934" cy="684495"/>
          </a:xfrm>
          <a:noFill/>
        </p:grpSpPr>
        <p:sp>
          <p:nvSpPr>
            <p:cNvPr id="16407" name="Rectangle 67"/>
            <p:cNvSpPr>
              <a:spLocks noChangeArrowheads="1"/>
            </p:cNvSpPr>
            <p:nvPr/>
          </p:nvSpPr>
          <p:spPr bwMode="auto">
            <a:xfrm>
              <a:off x="5106651" y="4904282"/>
              <a:ext cx="569625" cy="678327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iii</a:t>
              </a:r>
            </a:p>
          </p:txBody>
        </p:sp>
        <p:sp>
          <p:nvSpPr>
            <p:cNvPr id="16408" name="Rectangle 72"/>
            <p:cNvSpPr>
              <a:spLocks noChangeArrowheads="1"/>
            </p:cNvSpPr>
            <p:nvPr/>
          </p:nvSpPr>
          <p:spPr bwMode="auto">
            <a:xfrm>
              <a:off x="5677785" y="4904960"/>
              <a:ext cx="2151401" cy="678876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A, B, D, E, F, G, I, J, K, L</a:t>
              </a:r>
            </a:p>
          </p:txBody>
        </p:sp>
        <p:sp>
          <p:nvSpPr>
            <p:cNvPr id="16409" name="Rectangle 73"/>
            <p:cNvSpPr>
              <a:spLocks noChangeArrowheads="1"/>
            </p:cNvSpPr>
            <p:nvPr/>
          </p:nvSpPr>
          <p:spPr bwMode="auto">
            <a:xfrm>
              <a:off x="7829187" y="4901786"/>
              <a:ext cx="1074398" cy="684495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C, H</a:t>
              </a:r>
            </a:p>
          </p:txBody>
        </p:sp>
      </p:grpSp>
      <p:sp>
        <p:nvSpPr>
          <p:cNvPr id="16405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폭발 1 30"/>
          <p:cNvSpPr/>
          <p:nvPr/>
        </p:nvSpPr>
        <p:spPr bwMode="auto">
          <a:xfrm>
            <a:off x="7569017" y="4115594"/>
            <a:ext cx="1867114" cy="1113388"/>
          </a:xfrm>
          <a:prstGeom prst="irregularSeal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Bug detected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구부러진 연결선 35"/>
          <p:cNvCxnSpPr/>
          <p:nvPr/>
        </p:nvCxnSpPr>
        <p:spPr bwMode="auto">
          <a:xfrm rot="5400000">
            <a:off x="599323" y="2647196"/>
            <a:ext cx="1006476" cy="696834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80" name="구부러진 연결선 79"/>
          <p:cNvCxnSpPr/>
          <p:nvPr/>
        </p:nvCxnSpPr>
        <p:spPr bwMode="auto">
          <a:xfrm rot="16200000" flipH="1">
            <a:off x="1435894" y="2818606"/>
            <a:ext cx="1257302" cy="60484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 txBox="1">
            <a:spLocks noGrp="1"/>
          </p:cNvSpPr>
          <p:nvPr/>
        </p:nvSpPr>
        <p:spPr bwMode="auto">
          <a:xfrm>
            <a:off x="95250" y="64389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22225"/>
            <a:ext cx="9004300" cy="7635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TRs and Test Paths – PPC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57300" y="757238"/>
            <a:ext cx="555625" cy="777875"/>
            <a:chOff x="4478" y="495"/>
            <a:chExt cx="350" cy="490"/>
          </a:xfrm>
          <a:noFill/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  <a:grpFill/>
          </p:grpSpPr>
          <p:sp>
            <p:nvSpPr>
              <p:cNvPr id="17463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7464" name="Text Box 11"/>
              <p:cNvSpPr txBox="1">
                <a:spLocks noChangeArrowheads="1"/>
              </p:cNvSpPr>
              <p:nvPr/>
            </p:nvSpPr>
            <p:spPr bwMode="auto">
              <a:xfrm>
                <a:off x="39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17462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257300" y="1535113"/>
            <a:ext cx="555625" cy="957262"/>
            <a:chOff x="4478" y="985"/>
            <a:chExt cx="350" cy="603"/>
          </a:xfrm>
          <a:noFill/>
        </p:grpSpPr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  <a:grpFill/>
          </p:grpSpPr>
          <p:sp>
            <p:nvSpPr>
              <p:cNvPr id="17459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7460" name="Text Box 23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cxnSp>
          <p:nvCxnSpPr>
            <p:cNvPr id="17458" name="AutoShape 48"/>
            <p:cNvCxnSpPr>
              <a:cxnSpLocks noChangeShapeType="1"/>
              <a:stCxn id="17463" idx="4"/>
              <a:endCxn id="17459" idx="0"/>
            </p:cNvCxnSpPr>
            <p:nvPr/>
          </p:nvCxnSpPr>
          <p:spPr bwMode="auto">
            <a:xfrm rot="16200000" flipH="1">
              <a:off x="4497" y="1136"/>
              <a:ext cx="307" cy="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1257300" y="2493963"/>
            <a:ext cx="555625" cy="957262"/>
            <a:chOff x="4478" y="1589"/>
            <a:chExt cx="350" cy="603"/>
          </a:xfrm>
          <a:noFill/>
        </p:grpSpPr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  <a:grpFill/>
          </p:grpSpPr>
          <p:sp>
            <p:nvSpPr>
              <p:cNvPr id="17455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7456" name="Text Box 29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7454" name="AutoShape 49"/>
            <p:cNvCxnSpPr>
              <a:cxnSpLocks noChangeShapeType="1"/>
              <a:stCxn id="17459" idx="4"/>
              <a:endCxn id="17455" idx="0"/>
            </p:cNvCxnSpPr>
            <p:nvPr/>
          </p:nvCxnSpPr>
          <p:spPr bwMode="auto">
            <a:xfrm rot="16200000" flipH="1">
              <a:off x="4497" y="1740"/>
              <a:ext cx="308" cy="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" name="Group 37"/>
          <p:cNvGrpSpPr>
            <a:grpSpLocks/>
          </p:cNvGrpSpPr>
          <p:nvPr/>
        </p:nvGrpSpPr>
        <p:grpSpPr bwMode="auto">
          <a:xfrm>
            <a:off x="1735138" y="3937000"/>
            <a:ext cx="555625" cy="469900"/>
            <a:chOff x="4288" y="1746"/>
            <a:chExt cx="350" cy="296"/>
          </a:xfrm>
          <a:noFill/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4" name="Text Box 39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</p:grpSp>
      <p:cxnSp>
        <p:nvCxnSpPr>
          <p:cNvPr id="17419" name="AutoShape 52"/>
          <p:cNvCxnSpPr>
            <a:cxnSpLocks noChangeShapeType="1"/>
          </p:cNvCxnSpPr>
          <p:nvPr/>
        </p:nvCxnSpPr>
        <p:spPr bwMode="auto">
          <a:xfrm rot="16200000" flipH="1">
            <a:off x="1557337" y="3481388"/>
            <a:ext cx="720725" cy="190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5" name="Group 44"/>
          <p:cNvGrpSpPr>
            <a:grpSpLocks/>
          </p:cNvGrpSpPr>
          <p:nvPr/>
        </p:nvGrpSpPr>
        <p:grpSpPr bwMode="auto">
          <a:xfrm>
            <a:off x="352425" y="3216275"/>
            <a:ext cx="979488" cy="935038"/>
            <a:chOff x="3908" y="2044"/>
            <a:chExt cx="617" cy="589"/>
          </a:xfrm>
          <a:noFill/>
        </p:grpSpPr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  <a:grpFill/>
          </p:grpSpPr>
          <p:sp>
            <p:nvSpPr>
              <p:cNvPr id="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7" name="Text Box 26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cxnSp>
          <p:nvCxnSpPr>
            <p:cNvPr id="8" name="AutoShape 50"/>
            <p:cNvCxnSpPr>
              <a:cxnSpLocks noChangeShapeType="1"/>
            </p:cNvCxnSpPr>
            <p:nvPr/>
          </p:nvCxnSpPr>
          <p:spPr bwMode="auto">
            <a:xfrm rot="5400000">
              <a:off x="4250" y="2106"/>
              <a:ext cx="232" cy="31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9" name="AutoShape 53"/>
            <p:cNvCxnSpPr>
              <a:cxnSpLocks noChangeShapeType="1"/>
            </p:cNvCxnSpPr>
            <p:nvPr/>
          </p:nvCxnSpPr>
          <p:spPr bwMode="auto">
            <a:xfrm rot="10800000" flipH="1">
              <a:off x="3908" y="2044"/>
              <a:ext cx="565" cy="441"/>
            </a:xfrm>
            <a:prstGeom prst="curvedConnector3">
              <a:avLst>
                <a:gd name="adj1" fmla="val -25472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" name="Group 50"/>
          <p:cNvGrpSpPr>
            <a:grpSpLocks/>
          </p:cNvGrpSpPr>
          <p:nvPr/>
        </p:nvGrpSpPr>
        <p:grpSpPr bwMode="auto">
          <a:xfrm>
            <a:off x="1735138" y="4406900"/>
            <a:ext cx="555625" cy="960438"/>
            <a:chOff x="4991" y="2794"/>
            <a:chExt cx="350" cy="605"/>
          </a:xfrm>
          <a:noFill/>
        </p:grpSpPr>
        <p:grpSp>
          <p:nvGrpSpPr>
            <p:cNvPr id="28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  <a:grpFill/>
          </p:grpSpPr>
          <p:sp>
            <p:nvSpPr>
              <p:cNvPr id="1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Text Box 42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cxnSp>
          <p:nvCxnSpPr>
            <p:cNvPr id="13" name="AutoShape 54"/>
            <p:cNvCxnSpPr>
              <a:cxnSpLocks noChangeShapeType="1"/>
            </p:cNvCxnSpPr>
            <p:nvPr/>
          </p:nvCxnSpPr>
          <p:spPr bwMode="auto">
            <a:xfrm rot="16200000" flipH="1">
              <a:off x="5009" y="2946"/>
              <a:ext cx="309" cy="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9" name="Group 55"/>
          <p:cNvGrpSpPr>
            <a:grpSpLocks/>
          </p:cNvGrpSpPr>
          <p:nvPr/>
        </p:nvGrpSpPr>
        <p:grpSpPr bwMode="auto">
          <a:xfrm>
            <a:off x="2209800" y="5299075"/>
            <a:ext cx="654050" cy="1100138"/>
            <a:chOff x="5295" y="3304"/>
            <a:chExt cx="412" cy="693"/>
          </a:xfrm>
          <a:noFill/>
        </p:grpSpPr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  <a:grpFill/>
          </p:grpSpPr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48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8</a:t>
                </a:r>
              </a:p>
            </p:txBody>
          </p:sp>
        </p:grpSp>
        <p:cxnSp>
          <p:nvCxnSpPr>
            <p:cNvPr id="17" name="AutoShape 55"/>
            <p:cNvCxnSpPr>
              <a:cxnSpLocks noChangeShapeType="1"/>
            </p:cNvCxnSpPr>
            <p:nvPr/>
          </p:nvCxnSpPr>
          <p:spPr bwMode="auto">
            <a:xfrm rot="16200000" flipH="1">
              <a:off x="5215" y="3384"/>
              <a:ext cx="397" cy="237"/>
            </a:xfrm>
            <a:prstGeom prst="curvedConnector3">
              <a:avLst>
                <a:gd name="adj1" fmla="val 50000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1" name="Group 60"/>
          <p:cNvGrpSpPr>
            <a:grpSpLocks/>
          </p:cNvGrpSpPr>
          <p:nvPr/>
        </p:nvGrpSpPr>
        <p:grpSpPr bwMode="auto">
          <a:xfrm>
            <a:off x="922338" y="5132388"/>
            <a:ext cx="887412" cy="1193800"/>
            <a:chOff x="4479" y="3251"/>
            <a:chExt cx="559" cy="752"/>
          </a:xfrm>
          <a:noFill/>
        </p:grpSpPr>
        <p:grpSp>
          <p:nvGrpSpPr>
            <p:cNvPr id="17408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  <a:grpFill/>
          </p:grpSpPr>
          <p:sp>
            <p:nvSpPr>
              <p:cNvPr id="19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cxnSp>
          <p:nvCxnSpPr>
            <p:cNvPr id="21" name="AutoShape 56"/>
            <p:cNvCxnSpPr>
              <a:cxnSpLocks noChangeShapeType="1"/>
            </p:cNvCxnSpPr>
            <p:nvPr/>
          </p:nvCxnSpPr>
          <p:spPr bwMode="auto">
            <a:xfrm rot="5400000">
              <a:off x="4710" y="3423"/>
              <a:ext cx="395" cy="26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2" name="AutoShape 57"/>
            <p:cNvCxnSpPr>
              <a:cxnSpLocks noChangeShapeType="1"/>
            </p:cNvCxnSpPr>
            <p:nvPr/>
          </p:nvCxnSpPr>
          <p:spPr bwMode="auto">
            <a:xfrm rot="10800000" flipH="1">
              <a:off x="4479" y="3251"/>
              <a:ext cx="507" cy="604"/>
            </a:xfrm>
            <a:prstGeom prst="curvedConnector3">
              <a:avLst>
                <a:gd name="adj1" fmla="val -28389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409" name="Group 59"/>
          <p:cNvGrpSpPr>
            <a:grpSpLocks/>
          </p:cNvGrpSpPr>
          <p:nvPr/>
        </p:nvGrpSpPr>
        <p:grpSpPr bwMode="auto">
          <a:xfrm>
            <a:off x="2428875" y="782638"/>
            <a:ext cx="6475413" cy="4579937"/>
            <a:chOff x="2274358" y="1195327"/>
            <a:chExt cx="6475752" cy="4579327"/>
          </a:xfrm>
          <a:noFill/>
        </p:grpSpPr>
        <p:sp>
          <p:nvSpPr>
            <p:cNvPr id="17451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2060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10 TRs</a:t>
              </a:r>
              <a:endPara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A. [ 3, 4, 3 ]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B. [ 4, 3, 4 ]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C. [ 7, 6, 7 ]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D. [ 7, 6, 8 ]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E. [ 6, 7, 6 ]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F. [ 1, 2, 3, 4 ]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G. [4, 3, 5, 6, 7]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H. [</a:t>
              </a:r>
              <a:r>
                <a:rPr lang="en-US" altLang="ko-KR" sz="2400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4, 3, 5, 6, 8</a:t>
              </a: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I. [ </a:t>
              </a:r>
              <a:r>
                <a:rPr lang="en-US" altLang="ko-KR" sz="2400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1, 2, 3, 5, 6, 7 </a:t>
              </a: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J. [ 1, 2, 3, 5, 6, 8 ]</a:t>
              </a:r>
            </a:p>
          </p:txBody>
        </p:sp>
        <p:sp>
          <p:nvSpPr>
            <p:cNvPr id="17452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60295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Paths</a:t>
              </a:r>
            </a:p>
            <a:p>
              <a:pPr>
                <a:defRPr/>
              </a:pPr>
              <a:r>
                <a:rPr lang="en-US" altLang="ko-KR" sz="2400" dirty="0" err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</a:t>
              </a: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.  [ 1, 2, 3, 4, 3, 5, 6, 7, 6, 8 ]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ii. [ 1, 2, 3, 4, 3, 4, 3,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       5, 6, 7, 6, 7, 6, 8 ]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iii. [ 1, 2, 3, </a:t>
              </a:r>
              <a:r>
                <a:rPr lang="en-US" altLang="ko-KR" sz="2400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4, 3, 5, 6, 8 </a:t>
              </a: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iv. [ </a:t>
              </a:r>
              <a:r>
                <a:rPr lang="en-US" altLang="ko-KR" sz="2400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1, 2, 3, 5, 6, 7</a:t>
              </a: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, 6, 8 ]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v.  [ 1, 2, 3, 5, 6, 8 ]</a:t>
              </a:r>
            </a:p>
          </p:txBody>
        </p:sp>
        <p:sp>
          <p:nvSpPr>
            <p:cNvPr id="17453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Prime Path Coverage</a:t>
              </a:r>
            </a:p>
          </p:txBody>
        </p:sp>
      </p:grpSp>
      <p:grpSp>
        <p:nvGrpSpPr>
          <p:cNvPr id="17413" name="Group 81"/>
          <p:cNvGrpSpPr>
            <a:grpSpLocks/>
          </p:cNvGrpSpPr>
          <p:nvPr/>
        </p:nvGrpSpPr>
        <p:grpSpPr bwMode="auto">
          <a:xfrm>
            <a:off x="5241925" y="4484688"/>
            <a:ext cx="3800475" cy="395287"/>
            <a:chOff x="5241562" y="4454583"/>
            <a:chExt cx="3800109" cy="394741"/>
          </a:xfrm>
          <a:noFill/>
        </p:grpSpPr>
        <p:sp>
          <p:nvSpPr>
            <p:cNvPr id="17448" name="Rectangle 62"/>
            <p:cNvSpPr>
              <a:spLocks noChangeArrowheads="1"/>
            </p:cNvSpPr>
            <p:nvPr/>
          </p:nvSpPr>
          <p:spPr bwMode="auto">
            <a:xfrm>
              <a:off x="5241562" y="4454583"/>
              <a:ext cx="577484" cy="39474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7449" name="Rectangle 63"/>
            <p:cNvSpPr>
              <a:spLocks noChangeArrowheads="1"/>
            </p:cNvSpPr>
            <p:nvPr/>
          </p:nvSpPr>
          <p:spPr bwMode="auto">
            <a:xfrm>
              <a:off x="5815871" y="4454583"/>
              <a:ext cx="2151401" cy="383497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A, D, E, F, G</a:t>
              </a:r>
            </a:p>
          </p:txBody>
        </p:sp>
        <p:sp>
          <p:nvSpPr>
            <p:cNvPr id="17450" name="Rectangle 64"/>
            <p:cNvSpPr>
              <a:spLocks noChangeArrowheads="1"/>
            </p:cNvSpPr>
            <p:nvPr/>
          </p:nvSpPr>
          <p:spPr bwMode="auto">
            <a:xfrm>
              <a:off x="7967273" y="4454584"/>
              <a:ext cx="1074398" cy="38667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H, I, J</a:t>
              </a:r>
            </a:p>
          </p:txBody>
        </p:sp>
      </p:grpSp>
      <p:grpSp>
        <p:nvGrpSpPr>
          <p:cNvPr id="17415" name="Group 80"/>
          <p:cNvGrpSpPr>
            <a:grpSpLocks/>
          </p:cNvGrpSpPr>
          <p:nvPr/>
        </p:nvGrpSpPr>
        <p:grpSpPr bwMode="auto">
          <a:xfrm>
            <a:off x="5241925" y="4090988"/>
            <a:ext cx="3800475" cy="398462"/>
            <a:chOff x="5241562" y="4064838"/>
            <a:chExt cx="3800108" cy="398592"/>
          </a:xfrm>
          <a:noFill/>
        </p:grpSpPr>
        <p:sp>
          <p:nvSpPr>
            <p:cNvPr id="17445" name="Rectangle 65"/>
            <p:cNvSpPr>
              <a:spLocks noChangeArrowheads="1"/>
            </p:cNvSpPr>
            <p:nvPr/>
          </p:nvSpPr>
          <p:spPr bwMode="auto">
            <a:xfrm>
              <a:off x="5241562" y="4064838"/>
              <a:ext cx="569625" cy="39474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TP</a:t>
              </a:r>
            </a:p>
          </p:txBody>
        </p:sp>
        <p:sp>
          <p:nvSpPr>
            <p:cNvPr id="17446" name="Rectangle 66"/>
            <p:cNvSpPr>
              <a:spLocks noChangeArrowheads="1"/>
            </p:cNvSpPr>
            <p:nvPr/>
          </p:nvSpPr>
          <p:spPr bwMode="auto">
            <a:xfrm>
              <a:off x="5811187" y="4064838"/>
              <a:ext cx="2163684" cy="39474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TRs toured</a:t>
              </a:r>
            </a:p>
          </p:txBody>
        </p:sp>
        <p:sp>
          <p:nvSpPr>
            <p:cNvPr id="17447" name="Rectangle 67"/>
            <p:cNvSpPr>
              <a:spLocks noChangeArrowheads="1"/>
            </p:cNvSpPr>
            <p:nvPr/>
          </p:nvSpPr>
          <p:spPr bwMode="auto">
            <a:xfrm>
              <a:off x="7968519" y="4064838"/>
              <a:ext cx="1073151" cy="398592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sidetrips</a:t>
              </a:r>
            </a:p>
          </p:txBody>
        </p:sp>
      </p:grpSp>
      <p:grpSp>
        <p:nvGrpSpPr>
          <p:cNvPr id="17416" name="Group 82"/>
          <p:cNvGrpSpPr>
            <a:grpSpLocks/>
          </p:cNvGrpSpPr>
          <p:nvPr/>
        </p:nvGrpSpPr>
        <p:grpSpPr bwMode="auto">
          <a:xfrm>
            <a:off x="5241925" y="4864100"/>
            <a:ext cx="3800475" cy="395288"/>
            <a:chOff x="5241562" y="4834333"/>
            <a:chExt cx="3800109" cy="394741"/>
          </a:xfrm>
          <a:noFill/>
        </p:grpSpPr>
        <p:sp>
          <p:nvSpPr>
            <p:cNvPr id="17442" name="Rectangle 68"/>
            <p:cNvSpPr>
              <a:spLocks noChangeArrowheads="1"/>
            </p:cNvSpPr>
            <p:nvPr/>
          </p:nvSpPr>
          <p:spPr bwMode="auto">
            <a:xfrm>
              <a:off x="5241562" y="4834333"/>
              <a:ext cx="569625" cy="39474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ii</a:t>
              </a:r>
            </a:p>
          </p:txBody>
        </p:sp>
        <p:sp>
          <p:nvSpPr>
            <p:cNvPr id="17443" name="Rectangle 70"/>
            <p:cNvSpPr>
              <a:spLocks noChangeArrowheads="1"/>
            </p:cNvSpPr>
            <p:nvPr/>
          </p:nvSpPr>
          <p:spPr bwMode="auto">
            <a:xfrm>
              <a:off x="5815871" y="4835583"/>
              <a:ext cx="2151401" cy="383497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A, B, C, D, E, F, G, </a:t>
              </a:r>
            </a:p>
          </p:txBody>
        </p:sp>
        <p:sp>
          <p:nvSpPr>
            <p:cNvPr id="17444" name="Rectangle 71"/>
            <p:cNvSpPr>
              <a:spLocks noChangeArrowheads="1"/>
            </p:cNvSpPr>
            <p:nvPr/>
          </p:nvSpPr>
          <p:spPr bwMode="auto">
            <a:xfrm>
              <a:off x="7967273" y="4835584"/>
              <a:ext cx="1074398" cy="386671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H, I, J</a:t>
              </a:r>
            </a:p>
          </p:txBody>
        </p:sp>
      </p:grpSp>
      <p:grpSp>
        <p:nvGrpSpPr>
          <p:cNvPr id="17417" name="Group 83"/>
          <p:cNvGrpSpPr>
            <a:grpSpLocks/>
          </p:cNvGrpSpPr>
          <p:nvPr/>
        </p:nvGrpSpPr>
        <p:grpSpPr bwMode="auto">
          <a:xfrm>
            <a:off x="5243513" y="5246688"/>
            <a:ext cx="3797300" cy="396875"/>
            <a:chOff x="5241562" y="5216585"/>
            <a:chExt cx="3796934" cy="397320"/>
          </a:xfrm>
          <a:noFill/>
        </p:grpSpPr>
        <p:sp>
          <p:nvSpPr>
            <p:cNvPr id="17439" name="Rectangle 69"/>
            <p:cNvSpPr>
              <a:spLocks noChangeArrowheads="1"/>
            </p:cNvSpPr>
            <p:nvPr/>
          </p:nvSpPr>
          <p:spPr bwMode="auto">
            <a:xfrm>
              <a:off x="5241562" y="5219080"/>
              <a:ext cx="569625" cy="393739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iii</a:t>
              </a:r>
            </a:p>
          </p:txBody>
        </p:sp>
        <p:sp>
          <p:nvSpPr>
            <p:cNvPr id="17440" name="Rectangle 72"/>
            <p:cNvSpPr>
              <a:spLocks noChangeArrowheads="1"/>
            </p:cNvSpPr>
            <p:nvPr/>
          </p:nvSpPr>
          <p:spPr bwMode="auto">
            <a:xfrm>
              <a:off x="5812696" y="5219758"/>
              <a:ext cx="2151401" cy="394058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A, F, </a:t>
              </a:r>
              <a:r>
                <a:rPr lang="en-US" altLang="ko-KR" sz="1800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17441" name="Rectangle 73"/>
            <p:cNvSpPr>
              <a:spLocks noChangeArrowheads="1"/>
            </p:cNvSpPr>
            <p:nvPr/>
          </p:nvSpPr>
          <p:spPr bwMode="auto">
            <a:xfrm>
              <a:off x="7964098" y="5216585"/>
              <a:ext cx="1074398" cy="397320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J</a:t>
              </a:r>
            </a:p>
          </p:txBody>
        </p:sp>
      </p:grpSp>
      <p:grpSp>
        <p:nvGrpSpPr>
          <p:cNvPr id="17418" name="Group 84"/>
          <p:cNvGrpSpPr>
            <a:grpSpLocks/>
          </p:cNvGrpSpPr>
          <p:nvPr/>
        </p:nvGrpSpPr>
        <p:grpSpPr bwMode="auto">
          <a:xfrm>
            <a:off x="5235575" y="5646738"/>
            <a:ext cx="3811588" cy="396875"/>
            <a:chOff x="5229070" y="5616322"/>
            <a:chExt cx="3811924" cy="397320"/>
          </a:xfrm>
          <a:noFill/>
        </p:grpSpPr>
        <p:sp>
          <p:nvSpPr>
            <p:cNvPr id="17436" name="Rectangle 74"/>
            <p:cNvSpPr>
              <a:spLocks noChangeArrowheads="1"/>
            </p:cNvSpPr>
            <p:nvPr/>
          </p:nvSpPr>
          <p:spPr bwMode="auto">
            <a:xfrm>
              <a:off x="5229070" y="5618817"/>
              <a:ext cx="569625" cy="393739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iv</a:t>
              </a:r>
            </a:p>
          </p:txBody>
        </p:sp>
        <p:sp>
          <p:nvSpPr>
            <p:cNvPr id="17437" name="Rectangle 75"/>
            <p:cNvSpPr>
              <a:spLocks noChangeArrowheads="1"/>
            </p:cNvSpPr>
            <p:nvPr/>
          </p:nvSpPr>
          <p:spPr bwMode="auto">
            <a:xfrm>
              <a:off x="5800204" y="5619495"/>
              <a:ext cx="2182058" cy="394058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D, E, F, </a:t>
              </a:r>
              <a:r>
                <a:rPr lang="en-US" altLang="ko-KR" sz="1800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7438" name="Rectangle 76"/>
            <p:cNvSpPr>
              <a:spLocks noChangeArrowheads="1"/>
            </p:cNvSpPr>
            <p:nvPr/>
          </p:nvSpPr>
          <p:spPr bwMode="auto">
            <a:xfrm>
              <a:off x="7966596" y="5616322"/>
              <a:ext cx="1074398" cy="397320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J</a:t>
              </a:r>
            </a:p>
          </p:txBody>
        </p:sp>
      </p:grpSp>
      <p:grpSp>
        <p:nvGrpSpPr>
          <p:cNvPr id="17420" name="Group 85"/>
          <p:cNvGrpSpPr>
            <a:grpSpLocks/>
          </p:cNvGrpSpPr>
          <p:nvPr/>
        </p:nvGrpSpPr>
        <p:grpSpPr bwMode="auto">
          <a:xfrm>
            <a:off x="5240338" y="6043613"/>
            <a:ext cx="3803650" cy="398462"/>
            <a:chOff x="5236567" y="6006060"/>
            <a:chExt cx="3804429" cy="397320"/>
          </a:xfrm>
          <a:noFill/>
        </p:grpSpPr>
        <p:sp>
          <p:nvSpPr>
            <p:cNvPr id="17433" name="Rectangle 77"/>
            <p:cNvSpPr>
              <a:spLocks noChangeArrowheads="1"/>
            </p:cNvSpPr>
            <p:nvPr/>
          </p:nvSpPr>
          <p:spPr bwMode="auto">
            <a:xfrm>
              <a:off x="5236567" y="6008555"/>
              <a:ext cx="569625" cy="393739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v</a:t>
              </a:r>
            </a:p>
          </p:txBody>
        </p:sp>
        <p:sp>
          <p:nvSpPr>
            <p:cNvPr id="17434" name="Rectangle 78"/>
            <p:cNvSpPr>
              <a:spLocks noChangeArrowheads="1"/>
            </p:cNvSpPr>
            <p:nvPr/>
          </p:nvSpPr>
          <p:spPr bwMode="auto">
            <a:xfrm>
              <a:off x="5807701" y="6009233"/>
              <a:ext cx="2182056" cy="394058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J</a:t>
              </a:r>
            </a:p>
          </p:txBody>
        </p:sp>
        <p:sp>
          <p:nvSpPr>
            <p:cNvPr id="17435" name="Rectangle 79"/>
            <p:cNvSpPr>
              <a:spLocks noChangeArrowheads="1"/>
            </p:cNvSpPr>
            <p:nvPr/>
          </p:nvSpPr>
          <p:spPr bwMode="auto">
            <a:xfrm>
              <a:off x="7966598" y="6006060"/>
              <a:ext cx="1074398" cy="397320"/>
            </a:xfrm>
            <a:prstGeom prst="rect">
              <a:avLst/>
            </a:prstGeom>
            <a:grpFill/>
            <a:ln w="28575" algn="ctr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endParaRPr lang="ko-KR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083944" y="2605636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Infeasible</a:t>
            </a:r>
            <a:endParaRPr lang="ko-KR" altLang="en-US" sz="14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80782" y="4115493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Infeasible</a:t>
            </a:r>
            <a:endParaRPr lang="ko-KR" altLang="en-US" sz="14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82353" y="4456434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Infeasible</a:t>
            </a:r>
            <a:endParaRPr lang="ko-KR" altLang="en-US" sz="14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04367" y="3031416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Infeasible</a:t>
            </a:r>
            <a:endParaRPr lang="ko-KR" altLang="en-US" sz="14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10083" y="6456020"/>
            <a:ext cx="458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# of test paths to cover all TRs?</a:t>
            </a:r>
            <a:endParaRPr lang="ko-KR" alt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53595" y="64582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ko-KR" alt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Coverage for Source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0638"/>
            <a:ext cx="8229600" cy="4498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location where a value is stored into memory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appears on the left side of an assignment (x = 44;)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is an actual parameter in a call and the method changes its value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is a formal parameter of a method (implicit def when method starts)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is an input to a program</a:t>
            </a:r>
          </a:p>
          <a:p>
            <a:pPr eaLnBrk="1" hangingPunct="1">
              <a:defRPr/>
            </a:pPr>
            <a:r>
              <a:rPr lang="en-US" altLang="ko-KR" sz="20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location where variable’s value is accessed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appears on the right side of an assignment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appears in a conditional test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is an actual parameter to a method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is an output of the program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is an output of a method in a return statement</a:t>
            </a:r>
          </a:p>
          <a:p>
            <a:pPr eaLnBrk="1" hangingPunct="1">
              <a:defRPr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a def and a use appear on the </a:t>
            </a:r>
            <a:r>
              <a:rPr lang="en-US" altLang="ko-KR" sz="20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same node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then it is only a DU-pair if the def occurs </a:t>
            </a:r>
            <a:r>
              <a:rPr lang="en-US" altLang="ko-KR" sz="20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after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the use and the node is in a loop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BC37FF-E3C8-47EC-81D3-D1E18FE2E938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8438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57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Example Data Flow – Stats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3B2C19-3ED1-428D-8AFE-432D6A9D27B8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7435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public static void computeStats (int [ ] numbers)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int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= numbers.length;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double med, var, sd, mean, sum, varsum;</a:t>
            </a:r>
          </a:p>
          <a:p>
            <a:pPr>
              <a:lnSpc>
                <a:spcPct val="85000"/>
              </a:lnSpc>
            </a:pPr>
            <a:endParaRPr lang="en-US" altLang="ko-KR" sz="1600" b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sum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= 0;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for (int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= 0;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&lt;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sum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+=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numbers</a:t>
            </a:r>
            <a:r>
              <a:rPr lang="en-US" altLang="ko-KR" sz="16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6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];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mean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=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sum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/ (double)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med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=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numbers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</a:t>
            </a:r>
            <a:r>
              <a:rPr lang="en-US" altLang="ko-KR" sz="16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/ 2 ];</a:t>
            </a:r>
          </a:p>
          <a:p>
            <a:pPr>
              <a:lnSpc>
                <a:spcPct val="85000"/>
              </a:lnSpc>
            </a:pPr>
            <a:endParaRPr lang="en-US" altLang="ko-KR" sz="1600" b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varsum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= 0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for (int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= 0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&lt;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varsum = varsum  + ((numbers [ i ] - mean) * (numbers [ i ] - mean</a:t>
            </a: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 = varsum / ( length - 1.0 );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sd  = Math.sqrt ( var );</a:t>
            </a:r>
          </a:p>
          <a:p>
            <a:pPr>
              <a:lnSpc>
                <a:spcPct val="85000"/>
              </a:lnSpc>
            </a:pPr>
            <a:endParaRPr lang="en-US" altLang="ko-KR" sz="1600" b="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("median:                 " + med);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("variance:                " + var);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("standard deviation: " + sd);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9462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463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87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Graph for Stats 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E5F56A-6DFE-4326-8F78-8E0BFC0D29E5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  <a:noFill/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  <a:grpFill/>
          </p:grpSpPr>
          <p:sp>
            <p:nvSpPr>
              <p:cNvPr id="20529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0530" name="Text Box 8"/>
              <p:cNvSpPr txBox="1">
                <a:spLocks noChangeArrowheads="1"/>
              </p:cNvSpPr>
              <p:nvPr/>
            </p:nvSpPr>
            <p:spPr bwMode="auto">
              <a:xfrm>
                <a:off x="4805" y="2707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  <a:grpFill/>
          </p:grpSpPr>
          <p:sp>
            <p:nvSpPr>
              <p:cNvPr id="20527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0528" name="Text Box 11"/>
              <p:cNvSpPr txBox="1">
                <a:spLocks noChangeArrowheads="1"/>
              </p:cNvSpPr>
              <p:nvPr/>
            </p:nvSpPr>
            <p:spPr bwMode="auto">
              <a:xfrm>
                <a:off x="3905" y="2707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  <a:grpFill/>
          </p:grpSpPr>
          <p:sp>
            <p:nvSpPr>
              <p:cNvPr id="20525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0526" name="Text Box 23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  <a:grpFill/>
          </p:grpSpPr>
          <p:sp>
            <p:nvSpPr>
              <p:cNvPr id="20523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0524" name="Text Box 26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  <a:grpFill/>
          </p:grpSpPr>
          <p:sp>
            <p:nvSpPr>
              <p:cNvPr id="20521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0522" name="Text Box 29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  <a:grpFill/>
          </p:grpSpPr>
          <p:sp>
            <p:nvSpPr>
              <p:cNvPr id="20519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0520" name="Text Box 39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  <a:grpFill/>
          </p:grpSpPr>
          <p:sp>
            <p:nvSpPr>
              <p:cNvPr id="20517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0518" name="Text Box 42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  <a:grpFill/>
          </p:grpSpPr>
          <p:sp>
            <p:nvSpPr>
              <p:cNvPr id="20515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0516" name="Text Box 45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cxnSp>
          <p:nvCxnSpPr>
            <p:cNvPr id="20506" name="AutoShape 48"/>
            <p:cNvCxnSpPr>
              <a:cxnSpLocks noChangeShapeType="1"/>
              <a:stCxn id="20527" idx="4"/>
              <a:endCxn id="20525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0507" name="AutoShape 49"/>
            <p:cNvCxnSpPr>
              <a:cxnSpLocks noChangeShapeType="1"/>
              <a:stCxn id="20525" idx="4"/>
              <a:endCxn id="20521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0508" name="AutoShape 50"/>
            <p:cNvCxnSpPr>
              <a:cxnSpLocks noChangeShapeType="1"/>
              <a:stCxn id="20521" idx="3"/>
              <a:endCxn id="20523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0509" name="AutoShape 52"/>
            <p:cNvCxnSpPr>
              <a:cxnSpLocks noChangeShapeType="1"/>
              <a:stCxn id="20521" idx="6"/>
              <a:endCxn id="20519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0510" name="AutoShape 53"/>
            <p:cNvCxnSpPr>
              <a:cxnSpLocks noChangeShapeType="1"/>
              <a:stCxn id="20523" idx="3"/>
              <a:endCxn id="20521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0511" name="AutoShape 54"/>
            <p:cNvCxnSpPr>
              <a:cxnSpLocks noChangeShapeType="1"/>
              <a:stCxn id="20519" idx="4"/>
              <a:endCxn id="20517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0512" name="AutoShape 55"/>
            <p:cNvCxnSpPr>
              <a:cxnSpLocks noChangeShapeType="1"/>
              <a:stCxn id="20517" idx="6"/>
              <a:endCxn id="20529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0513" name="AutoShape 56"/>
            <p:cNvCxnSpPr>
              <a:cxnSpLocks noChangeShapeType="1"/>
              <a:stCxn id="20517" idx="3"/>
              <a:endCxn id="20515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0514" name="AutoShape 57"/>
            <p:cNvCxnSpPr>
              <a:cxnSpLocks noChangeShapeType="1"/>
              <a:stCxn id="20515" idx="3"/>
              <a:endCxn id="20517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3452813" y="957263"/>
            <a:ext cx="2606675" cy="7254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 numbers 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 = numbers.length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3444875" y="2149475"/>
            <a:ext cx="1303338" cy="215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 = 0</a:t>
            </a:r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0025" y="3205163"/>
            <a:ext cx="2263775" cy="700087"/>
            <a:chOff x="679" y="2019"/>
            <a:chExt cx="1426" cy="441"/>
          </a:xfrm>
          <a:noFill/>
        </p:grpSpPr>
        <p:sp>
          <p:nvSpPr>
            <p:cNvPr id="20495" name="Text Box 62"/>
            <p:cNvSpPr txBox="1">
              <a:spLocks noChangeArrowheads="1"/>
            </p:cNvSpPr>
            <p:nvPr/>
          </p:nvSpPr>
          <p:spPr bwMode="auto">
            <a:xfrm>
              <a:off x="1284" y="2019"/>
              <a:ext cx="821" cy="13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 &gt;= length</a:t>
              </a:r>
            </a:p>
          </p:txBody>
        </p:sp>
        <p:sp>
          <p:nvSpPr>
            <p:cNvPr id="20496" name="Text Box 63"/>
            <p:cNvSpPr txBox="1">
              <a:spLocks noChangeArrowheads="1"/>
            </p:cNvSpPr>
            <p:nvPr/>
          </p:nvSpPr>
          <p:spPr bwMode="auto">
            <a:xfrm>
              <a:off x="679" y="2324"/>
              <a:ext cx="821" cy="13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1851025" y="4457700"/>
            <a:ext cx="23002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sum += numbers [ i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i++</a:t>
            </a: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4278313" y="3844925"/>
            <a:ext cx="3259137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mean = sum / (double) length;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med = numbers [ length / 2 ]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 = 0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3578225" y="5181600"/>
            <a:ext cx="2214563" cy="612775"/>
            <a:chOff x="1207" y="3264"/>
            <a:chExt cx="1395" cy="386"/>
          </a:xfrm>
        </p:grpSpPr>
        <p:sp>
          <p:nvSpPr>
            <p:cNvPr id="20493" name="Text Box 66"/>
            <p:cNvSpPr txBox="1">
              <a:spLocks noChangeArrowheads="1"/>
            </p:cNvSpPr>
            <p:nvPr/>
          </p:nvSpPr>
          <p:spPr bwMode="auto">
            <a:xfrm>
              <a:off x="1781" y="3264"/>
              <a:ext cx="821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ko-KR" sz="160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 &gt;= length</a:t>
              </a:r>
            </a:p>
          </p:txBody>
        </p:sp>
        <p:sp>
          <p:nvSpPr>
            <p:cNvPr id="20494" name="Text Box 67"/>
            <p:cNvSpPr txBox="1">
              <a:spLocks noChangeArrowheads="1"/>
            </p:cNvSpPr>
            <p:nvPr/>
          </p:nvSpPr>
          <p:spPr bwMode="auto">
            <a:xfrm>
              <a:off x="1207" y="3514"/>
              <a:ext cx="821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ko-KR" sz="160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 &lt; length</a:t>
              </a:r>
            </a:p>
          </p:txBody>
        </p:sp>
      </p:grpSp>
      <p:sp>
        <p:nvSpPr>
          <p:cNvPr id="202820" name="Text Box 68"/>
          <p:cNvSpPr txBox="1">
            <a:spLocks noChangeArrowheads="1"/>
          </p:cNvSpPr>
          <p:nvPr/>
        </p:nvSpPr>
        <p:spPr bwMode="auto">
          <a:xfrm>
            <a:off x="1841500" y="6181725"/>
            <a:ext cx="1419225" cy="477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varsum = …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i++</a:t>
            </a:r>
          </a:p>
        </p:txBody>
      </p: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4921250" y="5634038"/>
            <a:ext cx="300513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 = varsum / ( length - 1.0 )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sd  = Math.sqrt ( var )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print (length, mean, med, var, sd)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" y="-49213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CFG for Stats – With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&amp; Uses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91108E-1A0E-4C61-B089-8DE12BB732A5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  <a:noFill/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  <a:grpFill/>
          </p:grpSpPr>
          <p:sp>
            <p:nvSpPr>
              <p:cNvPr id="21553" name="Oval 4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54" name="Text Box 5"/>
              <p:cNvSpPr txBox="1">
                <a:spLocks noChangeArrowheads="1"/>
              </p:cNvSpPr>
              <p:nvPr/>
            </p:nvSpPr>
            <p:spPr bwMode="auto">
              <a:xfrm>
                <a:off x="4805" y="2707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  <a:grpFill/>
          </p:grpSpPr>
          <p:sp>
            <p:nvSpPr>
              <p:cNvPr id="21551" name="Oval 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52" name="Text Box 8"/>
              <p:cNvSpPr txBox="1">
                <a:spLocks noChangeArrowheads="1"/>
              </p:cNvSpPr>
              <p:nvPr/>
            </p:nvSpPr>
            <p:spPr bwMode="auto">
              <a:xfrm>
                <a:off x="3905" y="2707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1523" name="Line 9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  <a:grpFill/>
          </p:grpSpPr>
          <p:sp>
            <p:nvSpPr>
              <p:cNvPr id="21549" name="Oval 1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50" name="Text Box 12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  <a:grpFill/>
          </p:grpSpPr>
          <p:sp>
            <p:nvSpPr>
              <p:cNvPr id="21547" name="Oval 1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48" name="Text Box 15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  <a:grpFill/>
          </p:grpSpPr>
          <p:sp>
            <p:nvSpPr>
              <p:cNvPr id="21545" name="Oval 1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46" name="Text Box 18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  <a:grpFill/>
          </p:grpSpPr>
          <p:sp>
            <p:nvSpPr>
              <p:cNvPr id="21543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44" name="Text Box 21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  <a:grpFill/>
          </p:grpSpPr>
          <p:sp>
            <p:nvSpPr>
              <p:cNvPr id="2154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42" name="Text Box 24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  <a:grpFill/>
          </p:grpSpPr>
          <p:sp>
            <p:nvSpPr>
              <p:cNvPr id="21539" name="Oval 2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40" name="Text Box 27"/>
              <p:cNvSpPr txBox="1">
                <a:spLocks noChangeArrowheads="1"/>
              </p:cNvSpPr>
              <p:nvPr/>
            </p:nvSpPr>
            <p:spPr bwMode="auto">
              <a:xfrm>
                <a:off x="4355" y="1769"/>
                <a:ext cx="206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cxnSp>
          <p:nvCxnSpPr>
            <p:cNvPr id="21530" name="AutoShape 28"/>
            <p:cNvCxnSpPr>
              <a:cxnSpLocks noChangeShapeType="1"/>
              <a:stCxn id="21551" idx="4"/>
              <a:endCxn id="21549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1531" name="AutoShape 29"/>
            <p:cNvCxnSpPr>
              <a:cxnSpLocks noChangeShapeType="1"/>
              <a:stCxn id="21549" idx="4"/>
              <a:endCxn id="21545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1532" name="AutoShape 30"/>
            <p:cNvCxnSpPr>
              <a:cxnSpLocks noChangeShapeType="1"/>
              <a:stCxn id="21545" idx="3"/>
              <a:endCxn id="21547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1533" name="AutoShape 31"/>
            <p:cNvCxnSpPr>
              <a:cxnSpLocks noChangeShapeType="1"/>
              <a:stCxn id="21545" idx="6"/>
              <a:endCxn id="21543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1534" name="AutoShape 32"/>
            <p:cNvCxnSpPr>
              <a:cxnSpLocks noChangeShapeType="1"/>
              <a:stCxn id="21547" idx="3"/>
              <a:endCxn id="21545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1535" name="AutoShape 33"/>
            <p:cNvCxnSpPr>
              <a:cxnSpLocks noChangeShapeType="1"/>
              <a:stCxn id="21543" idx="4"/>
              <a:endCxn id="21541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1536" name="AutoShape 34"/>
            <p:cNvCxnSpPr>
              <a:cxnSpLocks noChangeShapeType="1"/>
              <a:stCxn id="21541" idx="6"/>
              <a:endCxn id="21553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1537" name="AutoShape 35"/>
            <p:cNvCxnSpPr>
              <a:cxnSpLocks noChangeShapeType="1"/>
              <a:stCxn id="21541" idx="3"/>
              <a:endCxn id="21539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1538" name="AutoShape 36"/>
            <p:cNvCxnSpPr>
              <a:cxnSpLocks noChangeShapeType="1"/>
              <a:stCxn id="21539" idx="3"/>
              <a:endCxn id="21541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3406775" y="1243013"/>
            <a:ext cx="3562350" cy="215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 (1) = { numbers, sum, length }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3444875" y="2182813"/>
            <a:ext cx="1757363" cy="215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 (2) = { i }</a:t>
            </a:r>
          </a:p>
        </p:txBody>
      </p: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4278313" y="3959225"/>
            <a:ext cx="3519487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 (5) = { mean, med, varsum,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(5) = { numbers, length, sum }</a:t>
            </a:r>
          </a:p>
        </p:txBody>
      </p: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921250" y="5634038"/>
            <a:ext cx="42227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 (8) = { var, sd 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(8) = { varsum, length, mean,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med, var, sd }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1647825" y="3205165"/>
            <a:ext cx="4716463" cy="574675"/>
            <a:chOff x="1038" y="2019"/>
            <a:chExt cx="2726" cy="362"/>
          </a:xfrm>
        </p:grpSpPr>
        <p:sp>
          <p:nvSpPr>
            <p:cNvPr id="21519" name="Text Box 41"/>
            <p:cNvSpPr txBox="1">
              <a:spLocks noChangeArrowheads="1"/>
            </p:cNvSpPr>
            <p:nvPr/>
          </p:nvSpPr>
          <p:spPr bwMode="auto">
            <a:xfrm>
              <a:off x="2331" y="2019"/>
              <a:ext cx="1433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use (3, 5) = { i, length }</a:t>
              </a:r>
            </a:p>
          </p:txBody>
        </p:sp>
        <p:sp>
          <p:nvSpPr>
            <p:cNvPr id="21520" name="Text Box 50"/>
            <p:cNvSpPr txBox="1">
              <a:spLocks noChangeArrowheads="1"/>
            </p:cNvSpPr>
            <p:nvPr/>
          </p:nvSpPr>
          <p:spPr bwMode="auto">
            <a:xfrm>
              <a:off x="1038" y="2245"/>
              <a:ext cx="1433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use (3, 4) = { i, length }</a:t>
              </a:r>
            </a:p>
          </p:txBody>
        </p:sp>
      </p:grp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1222375" y="4457700"/>
            <a:ext cx="295433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 (4) = { 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(4) = { sum, numbers, i }</a:t>
            </a: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451100" y="5140321"/>
            <a:ext cx="4605338" cy="574675"/>
            <a:chOff x="1544" y="3238"/>
            <a:chExt cx="2726" cy="362"/>
          </a:xfrm>
        </p:grpSpPr>
        <p:sp>
          <p:nvSpPr>
            <p:cNvPr id="21517" name="Text Box 51"/>
            <p:cNvSpPr txBox="1">
              <a:spLocks noChangeArrowheads="1"/>
            </p:cNvSpPr>
            <p:nvPr/>
          </p:nvSpPr>
          <p:spPr bwMode="auto">
            <a:xfrm>
              <a:off x="2837" y="3238"/>
              <a:ext cx="1433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use (6, 8) = { i, length }</a:t>
              </a:r>
            </a:p>
          </p:txBody>
        </p:sp>
        <p:sp>
          <p:nvSpPr>
            <p:cNvPr id="21518" name="Text Box 52"/>
            <p:cNvSpPr txBox="1">
              <a:spLocks noChangeArrowheads="1"/>
            </p:cNvSpPr>
            <p:nvPr/>
          </p:nvSpPr>
          <p:spPr bwMode="auto">
            <a:xfrm>
              <a:off x="1544" y="3464"/>
              <a:ext cx="1433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use (6, 7) = { i, length }</a:t>
              </a:r>
            </a:p>
          </p:txBody>
        </p:sp>
      </p:grpSp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149225" y="6078538"/>
            <a:ext cx="3990975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 (7) = { varsum,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(7) = { varsum, numbers, i, mean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2" grpId="0"/>
      <p:bldP spid="205863" grpId="0"/>
      <p:bldP spid="205868" grpId="0"/>
      <p:bldP spid="205873" grpId="0"/>
      <p:bldP spid="205867" grpId="0"/>
      <p:bldP spid="2058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87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Uses Tables for Stats </a:t>
            </a:r>
          </a:p>
        </p:txBody>
      </p:sp>
      <p:graphicFrame>
        <p:nvGraphicFramePr>
          <p:cNvPr id="209003" name="Group 10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2888561"/>
              </p:ext>
            </p:extLst>
          </p:nvPr>
        </p:nvGraphicFramePr>
        <p:xfrm>
          <a:off x="138113" y="1119188"/>
          <a:ext cx="5748337" cy="435934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Node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Def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Use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1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numbers, sum, length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i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4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sum, i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numbers, i, sum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5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mean, med, varsum, i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numbers, length, sum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6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7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varsum, i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varsum, numbers, i, mean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8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var, sd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varsum, length, var, mean, med, var, sd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9000" name="Group 10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3379499"/>
              </p:ext>
            </p:extLst>
          </p:nvPr>
        </p:nvGraphicFramePr>
        <p:xfrm>
          <a:off x="6022975" y="1109663"/>
          <a:ext cx="2767013" cy="4056065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Edge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Use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(1, 2)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(2, 3)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(3, 4)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i, length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(4, 3)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(3, 5)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i, length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(5, 6)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(6, 7)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i, length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(7, 6)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(6, 8)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{ i, length }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6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FB320-CFF4-482A-9828-9126152B4587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09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2149475" y="6413500"/>
            <a:ext cx="3760788" cy="344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26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248400" y="6427788"/>
            <a:ext cx="2895600" cy="355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Pairs for Stats </a:t>
            </a:r>
          </a:p>
        </p:txBody>
      </p:sp>
      <p:graphicFrame>
        <p:nvGraphicFramePr>
          <p:cNvPr id="204890" name="Group 9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98761884"/>
              </p:ext>
            </p:extLst>
          </p:nvPr>
        </p:nvGraphicFramePr>
        <p:xfrm>
          <a:off x="1279525" y="1143000"/>
          <a:ext cx="6423025" cy="4885690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variable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DU Pairs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numbers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(1, 4) (1, 5) (1, 7)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length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(1, 5) (1, 8) (1, (3,4)) (1, (3,5)) (1, (6,7)) (1, (6,8))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med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(5, 8)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var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(8, 8)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sd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(8, 8)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mean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(5, 7) (5, 8)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sum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(1, 4) (1, 5) (4, 4) (4, 5)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varsum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(5, 7) (5, 8) (7, 7) (7, 8)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i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(2, 4) (2, (3,4)) (2, (3,5)) (2, 7) (2, (6,7)) (2,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(4, 4) (4, (3,4)) (4, (3,5)) (4, 7) (4, (6,7)) (4,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(5, 7) (5, (6,7)) 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(7, 7) (7, (6,7)) (7, (6,8))</a:t>
                      </a:r>
                      <a:endParaRPr kumimoji="0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5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0638"/>
            <a:ext cx="1905000" cy="366712"/>
          </a:xfrm>
          <a:noFill/>
        </p:spPr>
        <p:txBody>
          <a:bodyPr/>
          <a:lstStyle/>
          <a:p>
            <a:fld id="{EC7A4A7F-4663-482D-9E87-B9AA0C48A3F2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5064125" y="3646488"/>
            <a:ext cx="3344863" cy="1489075"/>
            <a:chOff x="3190" y="2297"/>
            <a:chExt cx="2099" cy="938"/>
          </a:xfrm>
          <a:noFill/>
        </p:grpSpPr>
        <p:sp>
          <p:nvSpPr>
            <p:cNvPr id="23603" name="Line 91"/>
            <p:cNvSpPr>
              <a:spLocks noChangeShapeType="1"/>
            </p:cNvSpPr>
            <p:nvPr/>
          </p:nvSpPr>
          <p:spPr bwMode="auto">
            <a:xfrm>
              <a:off x="3190" y="3002"/>
              <a:ext cx="1627" cy="1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04" name="Line 92"/>
            <p:cNvSpPr>
              <a:spLocks noChangeShapeType="1"/>
            </p:cNvSpPr>
            <p:nvPr/>
          </p:nvSpPr>
          <p:spPr bwMode="auto">
            <a:xfrm>
              <a:off x="3207" y="3220"/>
              <a:ext cx="1627" cy="1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05" name="AutoShape 93"/>
            <p:cNvSpPr>
              <a:spLocks/>
            </p:cNvSpPr>
            <p:nvPr/>
          </p:nvSpPr>
          <p:spPr bwMode="auto">
            <a:xfrm>
              <a:off x="3699" y="2297"/>
              <a:ext cx="1590" cy="500"/>
            </a:xfrm>
            <a:prstGeom prst="borderCallout2">
              <a:avLst>
                <a:gd name="adj1" fmla="val 14398"/>
                <a:gd name="adj2" fmla="val -3019"/>
                <a:gd name="adj3" fmla="val 14398"/>
                <a:gd name="adj4" fmla="val -15282"/>
                <a:gd name="adj5" fmla="val 159801"/>
                <a:gd name="adj6" fmla="val -27986"/>
              </a:avLst>
            </a:prstGeom>
            <a:grpFill/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 def-clear path …</a:t>
              </a:r>
            </a:p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different scope for i</a:t>
              </a:r>
            </a:p>
          </p:txBody>
        </p:sp>
      </p:grpSp>
      <p:sp>
        <p:nvSpPr>
          <p:cNvPr id="204894" name="AutoShape 94"/>
          <p:cNvSpPr>
            <a:spLocks/>
          </p:cNvSpPr>
          <p:nvPr/>
        </p:nvSpPr>
        <p:spPr bwMode="auto">
          <a:xfrm>
            <a:off x="5676900" y="5543550"/>
            <a:ext cx="3313113" cy="747713"/>
          </a:xfrm>
          <a:prstGeom prst="borderCallout2">
            <a:avLst>
              <a:gd name="adj1" fmla="val 15287"/>
              <a:gd name="adj2" fmla="val -2301"/>
              <a:gd name="adj3" fmla="val 15287"/>
              <a:gd name="adj4" fmla="val -9102"/>
              <a:gd name="adj5" fmla="val -10616"/>
              <a:gd name="adj6" fmla="val -16102"/>
            </a:avLst>
          </a:prstGeom>
          <a:noFill/>
          <a:ln w="28575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 path through graph from nodes 5 and 7 to 4 or 3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2473325" y="1120776"/>
            <a:ext cx="6464300" cy="2378075"/>
            <a:chOff x="1558" y="706"/>
            <a:chExt cx="4072" cy="1498"/>
          </a:xfrm>
          <a:noFill/>
        </p:grpSpPr>
        <p:sp>
          <p:nvSpPr>
            <p:cNvPr id="23600" name="AutoShape 96"/>
            <p:cNvSpPr>
              <a:spLocks/>
            </p:cNvSpPr>
            <p:nvPr/>
          </p:nvSpPr>
          <p:spPr bwMode="auto">
            <a:xfrm>
              <a:off x="3615" y="706"/>
              <a:ext cx="2015" cy="546"/>
            </a:xfrm>
            <a:prstGeom prst="borderCallout2">
              <a:avLst>
                <a:gd name="adj1" fmla="val 15287"/>
                <a:gd name="adj2" fmla="val -2384"/>
                <a:gd name="adj3" fmla="val 15287"/>
                <a:gd name="adj4" fmla="val -41787"/>
                <a:gd name="adj5" fmla="val 209551"/>
                <a:gd name="adj6" fmla="val -81564"/>
              </a:avLst>
            </a:prstGeom>
            <a:grpFill/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lIns="0" rIns="0"/>
            <a:lstStyle/>
            <a:p>
              <a:pPr>
                <a:lnSpc>
                  <a:spcPts val="1500"/>
                </a:lnSpc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As </a:t>
              </a:r>
              <a:r>
                <a:rPr lang="en-US" altLang="ko-KR" dirty="0" err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defs</a:t>
              </a: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 come </a:t>
              </a:r>
              <a:r>
                <a:rPr lang="en-US" altLang="ko-KR" u="sng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before</a:t>
              </a: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 uses in the same basic block (local use), data flow analysis does not use the DU pair</a:t>
              </a:r>
            </a:p>
          </p:txBody>
        </p:sp>
        <p:sp>
          <p:nvSpPr>
            <p:cNvPr id="23601" name="Oval 97"/>
            <p:cNvSpPr>
              <a:spLocks noChangeArrowheads="1"/>
            </p:cNvSpPr>
            <p:nvPr/>
          </p:nvSpPr>
          <p:spPr bwMode="auto">
            <a:xfrm>
              <a:off x="1563" y="1923"/>
              <a:ext cx="440" cy="281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3602" name="Oval 98"/>
            <p:cNvSpPr>
              <a:spLocks noChangeArrowheads="1"/>
            </p:cNvSpPr>
            <p:nvPr/>
          </p:nvSpPr>
          <p:spPr bwMode="auto">
            <a:xfrm>
              <a:off x="1558" y="1688"/>
              <a:ext cx="440" cy="281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438400" y="2693988"/>
            <a:ext cx="6515100" cy="3392487"/>
            <a:chOff x="1551" y="1697"/>
            <a:chExt cx="3909" cy="2137"/>
          </a:xfrm>
          <a:noFill/>
        </p:grpSpPr>
        <p:sp>
          <p:nvSpPr>
            <p:cNvPr id="23595" name="AutoShape 99"/>
            <p:cNvSpPr>
              <a:spLocks/>
            </p:cNvSpPr>
            <p:nvPr/>
          </p:nvSpPr>
          <p:spPr bwMode="auto">
            <a:xfrm>
              <a:off x="3611" y="1697"/>
              <a:ext cx="1849" cy="471"/>
            </a:xfrm>
            <a:prstGeom prst="borderCallout2">
              <a:avLst>
                <a:gd name="adj1" fmla="val 15287"/>
                <a:gd name="adj2" fmla="val -2597"/>
                <a:gd name="adj3" fmla="val 15287"/>
                <a:gd name="adj4" fmla="val -26662"/>
                <a:gd name="adj5" fmla="val 140551"/>
                <a:gd name="adj6" fmla="val -51759"/>
              </a:avLst>
            </a:prstGeom>
            <a:grpFill/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r>
                <a:rPr lang="en-US" altLang="ko-KR" dirty="0" err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defs</a:t>
              </a: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 </a:t>
              </a:r>
              <a:r>
                <a:rPr lang="en-US" altLang="ko-KR" u="sng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after</a:t>
              </a: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 use in loop, these are valid DU pairs</a:t>
              </a:r>
            </a:p>
          </p:txBody>
        </p:sp>
        <p:sp>
          <p:nvSpPr>
            <p:cNvPr id="23596" name="Oval 100"/>
            <p:cNvSpPr>
              <a:spLocks noChangeArrowheads="1"/>
            </p:cNvSpPr>
            <p:nvPr/>
          </p:nvSpPr>
          <p:spPr bwMode="auto">
            <a:xfrm>
              <a:off x="2351" y="2365"/>
              <a:ext cx="440" cy="281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3597" name="Oval 101"/>
            <p:cNvSpPr>
              <a:spLocks noChangeArrowheads="1"/>
            </p:cNvSpPr>
            <p:nvPr/>
          </p:nvSpPr>
          <p:spPr bwMode="auto">
            <a:xfrm>
              <a:off x="1551" y="3553"/>
              <a:ext cx="440" cy="281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3598" name="Line 102"/>
            <p:cNvSpPr>
              <a:spLocks noChangeShapeType="1"/>
            </p:cNvSpPr>
            <p:nvPr/>
          </p:nvSpPr>
          <p:spPr bwMode="auto">
            <a:xfrm flipV="1">
              <a:off x="1858" y="2837"/>
              <a:ext cx="496" cy="72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9" name="Oval 106"/>
            <p:cNvSpPr>
              <a:spLocks noChangeArrowheads="1"/>
            </p:cNvSpPr>
            <p:nvPr/>
          </p:nvSpPr>
          <p:spPr bwMode="auto">
            <a:xfrm>
              <a:off x="2325" y="2627"/>
              <a:ext cx="440" cy="281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382713"/>
            <a:ext cx="8867775" cy="4881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most common application of graph criteria is to program </a:t>
            </a:r>
            <a:r>
              <a:rPr lang="en-US" altLang="ko-KR" sz="28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source</a:t>
            </a:r>
          </a:p>
          <a:p>
            <a:pPr eaLnBrk="1" hangingPunct="1">
              <a:defRPr/>
            </a:pPr>
            <a:r>
              <a:rPr lang="en-US" altLang="ko-KR" sz="28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</a:t>
            </a:r>
            <a:r>
              <a:rPr lang="en-US" altLang="ko-KR" sz="2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Usually the control flow graph (CFG)</a:t>
            </a:r>
          </a:p>
          <a:p>
            <a:pPr eaLnBrk="1" hangingPunct="1">
              <a:defRPr/>
            </a:pPr>
            <a:r>
              <a:rPr lang="en-US" altLang="ko-KR" sz="28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coverage</a:t>
            </a:r>
            <a:r>
              <a:rPr lang="en-US" altLang="ko-KR" sz="2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every </a:t>
            </a:r>
            <a:r>
              <a:rPr lang="en-US" altLang="ko-KR" sz="28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statement</a:t>
            </a:r>
          </a:p>
          <a:p>
            <a:pPr eaLnBrk="1" hangingPunct="1">
              <a:defRPr/>
            </a:pPr>
            <a:r>
              <a:rPr lang="en-US" altLang="ko-KR" sz="28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</a:t>
            </a:r>
            <a:r>
              <a:rPr lang="en-US" altLang="ko-KR" sz="2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every </a:t>
            </a:r>
            <a:r>
              <a:rPr lang="en-US" altLang="ko-KR" sz="28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branch</a:t>
            </a:r>
          </a:p>
          <a:p>
            <a:pPr eaLnBrk="1" hangingPunct="1">
              <a:defRPr/>
            </a:pPr>
            <a:r>
              <a:rPr lang="en-US" altLang="ko-KR" sz="28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</a:t>
            </a:r>
            <a:r>
              <a:rPr lang="en-US" altLang="ko-KR" sz="2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Looping structures such as for loops, while loops, etc.</a:t>
            </a:r>
          </a:p>
          <a:p>
            <a:pPr eaLnBrk="1" hangingPunct="1">
              <a:defRPr/>
            </a:pPr>
            <a:r>
              <a:rPr lang="en-US" altLang="ko-KR" sz="28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coverage</a:t>
            </a:r>
            <a:r>
              <a:rPr lang="en-US" altLang="ko-KR" sz="2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Augment the CFG</a:t>
            </a:r>
          </a:p>
          <a:p>
            <a:pPr lvl="1" eaLnBrk="1" hangingPunct="1">
              <a:defRPr/>
            </a:pPr>
            <a:r>
              <a:rPr lang="en-US" altLang="ko-KR" sz="2400" u="sng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defs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are statements that assign values to variables</a:t>
            </a:r>
          </a:p>
          <a:p>
            <a:pPr lvl="1" eaLnBrk="1" hangingPunct="1">
              <a:defRPr/>
            </a:pPr>
            <a:r>
              <a:rPr lang="en-US" altLang="ko-KR" sz="24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are statements that use variables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201218-D174-4389-B7AA-60AED78DD633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7223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Paths for Stats</a:t>
            </a:r>
          </a:p>
        </p:txBody>
      </p:sp>
      <p:graphicFrame>
        <p:nvGraphicFramePr>
          <p:cNvPr id="220338" name="Group 17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7429184"/>
              </p:ext>
            </p:extLst>
          </p:nvPr>
        </p:nvGraphicFramePr>
        <p:xfrm>
          <a:off x="138113" y="763588"/>
          <a:ext cx="4357687" cy="5511801"/>
        </p:xfrm>
        <a:graphic>
          <a:graphicData uri="http://schemas.openxmlformats.org/drawingml/2006/table">
            <a:tbl>
              <a:tblPr/>
              <a:tblGrid>
                <a:gridCol w="11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variable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DU Pairs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DU Paths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numbers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(1, 7)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5, 6, 7 ]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length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(6,8))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5, 6, 8 ] 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med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(5, 8)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[ 5, 6, 8 ]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var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(8, 8)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 path needed</a:t>
                      </a:r>
                      <a:endParaRPr kumimoji="0" lang="en-US" altLang="ko-KR" sz="1800" b="1" i="1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sd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(8, 8)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No path needed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sum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(4, 5)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[ 4, 3, 5 ]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0329" name="Group 16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001572"/>
              </p:ext>
            </p:extLst>
          </p:nvPr>
        </p:nvGraphicFramePr>
        <p:xfrm>
          <a:off x="4625975" y="763588"/>
          <a:ext cx="4357688" cy="5527104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variable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DU Pairs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DU Paths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mean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(5, 8)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[ 5, 6, 8 ]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varsum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(5, 8)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(7, 8)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[ 7, 6, 8 ]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i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(2, 4)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(2,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(2,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(4,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(4,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(5,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(7,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(7, (6,8))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[ 4,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[ 7, 6, 8 ]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D06E7D-DC69-4A19-86FF-B07AEC04051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36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2149475" y="6413500"/>
            <a:ext cx="3760788" cy="344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463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248400" y="6427788"/>
            <a:ext cx="2895600" cy="355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Paths for Stats – No Duplicates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584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There are 38 DU paths for Stats, but only 12 unique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94C6B8-BFE4-4840-BDF8-09FC31637479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549525" y="1789113"/>
            <a:ext cx="3181350" cy="1933575"/>
            <a:chOff x="1550" y="1127"/>
            <a:chExt cx="2004" cy="1218"/>
          </a:xfrm>
          <a:noFill/>
        </p:grpSpPr>
        <p:sp>
          <p:nvSpPr>
            <p:cNvPr id="25636" name="Text Box 5"/>
            <p:cNvSpPr txBox="1">
              <a:spLocks noChangeArrowheads="1"/>
            </p:cNvSpPr>
            <p:nvPr/>
          </p:nvSpPr>
          <p:spPr bwMode="auto">
            <a:xfrm>
              <a:off x="1550" y="1127"/>
              <a:ext cx="1275" cy="121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[ 1, 2, 3, 4 ]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[ 1, 2, 3, 5 ]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[ 1, 2, 3, 5, 6, 7 ]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[ 1, 2, 3, 5, 6, 8 ]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[ 2, 3, 4 ]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[ 2, 3, 5 ]</a:t>
              </a:r>
            </a:p>
          </p:txBody>
        </p:sp>
        <p:sp>
          <p:nvSpPr>
            <p:cNvPr id="25637" name="Text Box 6"/>
            <p:cNvSpPr txBox="1">
              <a:spLocks noChangeArrowheads="1"/>
            </p:cNvSpPr>
            <p:nvPr/>
          </p:nvSpPr>
          <p:spPr bwMode="auto">
            <a:xfrm>
              <a:off x="2827" y="1127"/>
              <a:ext cx="727" cy="121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[ 4, 3, 4 ]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[ 4, 3, 5 ]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[ 5, 6, 7 ]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[ 5, 6, 8 ]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[ 7, 6, 7 ]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[ 7, 6, 8 ]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330450" y="2209800"/>
            <a:ext cx="4248150" cy="2206625"/>
            <a:chOff x="1468" y="1392"/>
            <a:chExt cx="2676" cy="1390"/>
          </a:xfrm>
          <a:noFill/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468" y="2530"/>
              <a:ext cx="2676" cy="252"/>
              <a:chOff x="1468" y="2530"/>
              <a:chExt cx="2676" cy="252"/>
            </a:xfrm>
            <a:grpFill/>
          </p:grpSpPr>
          <p:sp>
            <p:nvSpPr>
              <p:cNvPr id="25634" name="Text Box 17"/>
              <p:cNvSpPr txBox="1">
                <a:spLocks noChangeArrowheads="1"/>
              </p:cNvSpPr>
              <p:nvPr/>
            </p:nvSpPr>
            <p:spPr bwMode="auto">
              <a:xfrm>
                <a:off x="1616" y="2530"/>
                <a:ext cx="2528" cy="252"/>
              </a:xfrm>
              <a:prstGeom prst="rect">
                <a:avLst/>
              </a:prstGeom>
              <a:grpFill/>
              <a:ln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 expect a loop not to be “entered”</a:t>
                </a:r>
              </a:p>
            </p:txBody>
          </p:sp>
          <p:sp>
            <p:nvSpPr>
              <p:cNvPr id="227346" name="AutoShape 18"/>
              <p:cNvSpPr>
                <a:spLocks noChangeArrowheads="1"/>
              </p:cNvSpPr>
              <p:nvPr/>
            </p:nvSpPr>
            <p:spPr bwMode="auto">
              <a:xfrm>
                <a:off x="1468" y="2596"/>
                <a:ext cx="130" cy="137"/>
              </a:xfrm>
              <a:prstGeom prst="star5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1538" y="1392"/>
              <a:ext cx="2142" cy="916"/>
              <a:chOff x="1538" y="1392"/>
              <a:chExt cx="2142" cy="916"/>
            </a:xfrm>
            <a:grpFill/>
          </p:grpSpPr>
          <p:sp>
            <p:nvSpPr>
              <p:cNvPr id="227348" name="AutoShape 20"/>
              <p:cNvSpPr>
                <a:spLocks noChangeArrowheads="1"/>
              </p:cNvSpPr>
              <p:nvPr/>
            </p:nvSpPr>
            <p:spPr bwMode="auto">
              <a:xfrm>
                <a:off x="1538" y="2171"/>
                <a:ext cx="130" cy="137"/>
              </a:xfrm>
              <a:prstGeom prst="star5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27349" name="AutoShape 21"/>
              <p:cNvSpPr>
                <a:spLocks noChangeArrowheads="1"/>
              </p:cNvSpPr>
              <p:nvPr/>
            </p:nvSpPr>
            <p:spPr bwMode="auto">
              <a:xfrm>
                <a:off x="1538" y="1777"/>
                <a:ext cx="130" cy="137"/>
              </a:xfrm>
              <a:prstGeom prst="star5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27351" name="AutoShape 23"/>
              <p:cNvSpPr>
                <a:spLocks noChangeArrowheads="1"/>
              </p:cNvSpPr>
              <p:nvPr/>
            </p:nvSpPr>
            <p:spPr bwMode="auto">
              <a:xfrm>
                <a:off x="3550" y="1788"/>
                <a:ext cx="130" cy="137"/>
              </a:xfrm>
              <a:prstGeom prst="star5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27352" name="AutoShape 24"/>
              <p:cNvSpPr>
                <a:spLocks noChangeArrowheads="1"/>
              </p:cNvSpPr>
              <p:nvPr/>
            </p:nvSpPr>
            <p:spPr bwMode="auto">
              <a:xfrm>
                <a:off x="1538" y="1392"/>
                <a:ext cx="130" cy="137"/>
              </a:xfrm>
              <a:prstGeom prst="star5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941513" y="1897063"/>
            <a:ext cx="5008562" cy="3984625"/>
            <a:chOff x="1223" y="1195"/>
            <a:chExt cx="3155" cy="2510"/>
          </a:xfrm>
          <a:noFill/>
        </p:grpSpPr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3539" y="1195"/>
              <a:ext cx="144" cy="910"/>
              <a:chOff x="3539" y="1195"/>
              <a:chExt cx="144" cy="910"/>
            </a:xfrm>
            <a:grpFill/>
          </p:grpSpPr>
          <p:sp>
            <p:nvSpPr>
              <p:cNvPr id="25617" name="AutoShape 28"/>
              <p:cNvSpPr>
                <a:spLocks noChangeArrowheads="1"/>
              </p:cNvSpPr>
              <p:nvPr/>
            </p:nvSpPr>
            <p:spPr bwMode="auto">
              <a:xfrm>
                <a:off x="3540" y="1195"/>
                <a:ext cx="143" cy="144"/>
              </a:xfrm>
              <a:prstGeom prst="star8">
                <a:avLst>
                  <a:gd name="adj" fmla="val 38250"/>
                </a:avLst>
              </a:prstGeom>
              <a:grpFill/>
              <a:ln w="28575">
                <a:solidFill>
                  <a:srgbClr val="00B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5618" name="AutoShape 30"/>
              <p:cNvSpPr>
                <a:spLocks noChangeArrowheads="1"/>
              </p:cNvSpPr>
              <p:nvPr/>
            </p:nvSpPr>
            <p:spPr bwMode="auto">
              <a:xfrm>
                <a:off x="3539" y="1961"/>
                <a:ext cx="143" cy="144"/>
              </a:xfrm>
              <a:prstGeom prst="star8">
                <a:avLst>
                  <a:gd name="adj" fmla="val 38250"/>
                </a:avLst>
              </a:prstGeom>
              <a:grpFill/>
              <a:ln w="28575">
                <a:solidFill>
                  <a:srgbClr val="00B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1223" y="3453"/>
              <a:ext cx="3155" cy="252"/>
              <a:chOff x="1223" y="3453"/>
              <a:chExt cx="3155" cy="252"/>
            </a:xfrm>
            <a:grpFill/>
          </p:grpSpPr>
          <p:sp>
            <p:nvSpPr>
              <p:cNvPr id="25615" name="Text Box 31"/>
              <p:cNvSpPr txBox="1">
                <a:spLocks noChangeArrowheads="1"/>
              </p:cNvSpPr>
              <p:nvPr/>
            </p:nvSpPr>
            <p:spPr bwMode="auto">
              <a:xfrm>
                <a:off x="1382" y="3453"/>
                <a:ext cx="2996" cy="252"/>
              </a:xfrm>
              <a:prstGeom prst="rect">
                <a:avLst/>
              </a:prstGeom>
              <a:grpFill/>
              <a:ln w="28575">
                <a:solidFill>
                  <a:srgbClr val="00B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dirty="0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 require at least </a:t>
                </a:r>
                <a:r>
                  <a:rPr lang="en-US" altLang="ko-KR" u="sng" dirty="0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two</a:t>
                </a:r>
                <a:r>
                  <a:rPr lang="en-US" altLang="ko-KR" dirty="0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 iteration of a loop</a:t>
                </a:r>
              </a:p>
            </p:txBody>
          </p:sp>
          <p:sp>
            <p:nvSpPr>
              <p:cNvPr id="25616" name="AutoShape 43"/>
              <p:cNvSpPr>
                <a:spLocks noChangeArrowheads="1"/>
              </p:cNvSpPr>
              <p:nvPr/>
            </p:nvSpPr>
            <p:spPr bwMode="auto">
              <a:xfrm>
                <a:off x="1223" y="3515"/>
                <a:ext cx="143" cy="144"/>
              </a:xfrm>
              <a:prstGeom prst="star8">
                <a:avLst>
                  <a:gd name="adj" fmla="val 38250"/>
                </a:avLst>
              </a:prstGeom>
              <a:grpFill/>
              <a:ln w="28575">
                <a:solidFill>
                  <a:srgbClr val="00B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chemeClr val="bg2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955800" y="1873250"/>
            <a:ext cx="4994275" cy="3275013"/>
            <a:chOff x="1955800" y="1873250"/>
            <a:chExt cx="4994275" cy="3275013"/>
          </a:xfrm>
        </p:grpSpPr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1955800" y="1873250"/>
              <a:ext cx="4994275" cy="3275013"/>
              <a:chOff x="1232" y="1180"/>
              <a:chExt cx="3146" cy="2063"/>
            </a:xfrm>
            <a:noFill/>
          </p:grpSpPr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1510" y="1180"/>
                <a:ext cx="2204" cy="1129"/>
                <a:chOff x="1510" y="1180"/>
                <a:chExt cx="2204" cy="1129"/>
              </a:xfrm>
              <a:grpFill/>
            </p:grpSpPr>
            <p:sp>
              <p:nvSpPr>
                <p:cNvPr id="25623" name="AutoShape 10"/>
                <p:cNvSpPr>
                  <a:spLocks noChangeArrowheads="1"/>
                </p:cNvSpPr>
                <p:nvPr/>
              </p:nvSpPr>
              <p:spPr bwMode="auto">
                <a:xfrm>
                  <a:off x="3570" y="138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grpFill/>
                <a:ln w="1905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624" name="AutoShape 11"/>
                <p:cNvSpPr>
                  <a:spLocks noChangeArrowheads="1"/>
                </p:cNvSpPr>
                <p:nvPr/>
              </p:nvSpPr>
              <p:spPr bwMode="auto">
                <a:xfrm>
                  <a:off x="3570" y="1601"/>
                  <a:ext cx="144" cy="144"/>
                </a:xfrm>
                <a:prstGeom prst="star4">
                  <a:avLst>
                    <a:gd name="adj" fmla="val 12500"/>
                  </a:avLst>
                </a:prstGeom>
                <a:grpFill/>
                <a:ln w="1905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625" name="AutoShape 12"/>
                <p:cNvSpPr>
                  <a:spLocks noChangeArrowheads="1"/>
                </p:cNvSpPr>
                <p:nvPr/>
              </p:nvSpPr>
              <p:spPr bwMode="auto">
                <a:xfrm>
                  <a:off x="1510" y="1962"/>
                  <a:ext cx="144" cy="144"/>
                </a:xfrm>
                <a:prstGeom prst="star4">
                  <a:avLst>
                    <a:gd name="adj" fmla="val 12500"/>
                  </a:avLst>
                </a:prstGeom>
                <a:grpFill/>
                <a:ln w="1905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626" name="AutoShape 13"/>
                <p:cNvSpPr>
                  <a:spLocks noChangeArrowheads="1"/>
                </p:cNvSpPr>
                <p:nvPr/>
              </p:nvSpPr>
              <p:spPr bwMode="auto">
                <a:xfrm>
                  <a:off x="1510" y="1180"/>
                  <a:ext cx="144" cy="144"/>
                </a:xfrm>
                <a:prstGeom prst="star4">
                  <a:avLst>
                    <a:gd name="adj" fmla="val 12500"/>
                  </a:avLst>
                </a:prstGeom>
                <a:grpFill/>
                <a:ln w="1905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627" name="AutoShape 29"/>
                <p:cNvSpPr>
                  <a:spLocks noChangeArrowheads="1"/>
                </p:cNvSpPr>
                <p:nvPr/>
              </p:nvSpPr>
              <p:spPr bwMode="auto">
                <a:xfrm>
                  <a:off x="3569" y="2165"/>
                  <a:ext cx="144" cy="144"/>
                </a:xfrm>
                <a:prstGeom prst="star4">
                  <a:avLst>
                    <a:gd name="adj" fmla="val 12500"/>
                  </a:avLst>
                </a:prstGeom>
                <a:grpFill/>
                <a:ln w="1905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1232" y="2991"/>
                <a:ext cx="3146" cy="252"/>
                <a:chOff x="1232" y="2991"/>
                <a:chExt cx="3146" cy="252"/>
              </a:xfrm>
              <a:grpFill/>
            </p:grpSpPr>
            <p:sp>
              <p:nvSpPr>
                <p:cNvPr id="256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82" y="2991"/>
                  <a:ext cx="2996" cy="252"/>
                </a:xfrm>
                <a:prstGeom prst="rect">
                  <a:avLst/>
                </a:prstGeom>
                <a:grpFill/>
                <a:ln w="28575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ko-KR">
                      <a:solidFill>
                        <a:schemeClr val="bg2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6 require at least one iteration of a loop</a:t>
                  </a:r>
                </a:p>
              </p:txBody>
            </p:sp>
            <p:sp>
              <p:nvSpPr>
                <p:cNvPr id="25622" name="AutoShape 38"/>
                <p:cNvSpPr>
                  <a:spLocks noChangeArrowheads="1"/>
                </p:cNvSpPr>
                <p:nvPr/>
              </p:nvSpPr>
              <p:spPr bwMode="auto">
                <a:xfrm>
                  <a:off x="1232" y="305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grpFill/>
                <a:ln w="1905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chemeClr val="bg2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5609" name="AutoShape 13"/>
            <p:cNvSpPr>
              <a:spLocks noChangeArrowheads="1"/>
            </p:cNvSpPr>
            <p:nvPr/>
          </p:nvSpPr>
          <p:spPr bwMode="auto">
            <a:xfrm>
              <a:off x="2409825" y="2520950"/>
              <a:ext cx="228600" cy="228600"/>
            </a:xfrm>
            <a:prstGeom prst="star4">
              <a:avLst>
                <a:gd name="adj" fmla="val 12500"/>
              </a:avLst>
            </a:prstGeom>
            <a:noFill/>
            <a:ln w="1905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ko-KR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5610" name="직사각형 38"/>
          <p:cNvSpPr>
            <a:spLocks noChangeArrowheads="1"/>
          </p:cNvSpPr>
          <p:nvPr/>
        </p:nvSpPr>
        <p:spPr bwMode="auto">
          <a:xfrm>
            <a:off x="2309813" y="2449513"/>
            <a:ext cx="2122487" cy="32543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11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12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-32077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Cases and Test </a:t>
            </a: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 </a:t>
            </a:r>
            <a:b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w.r.t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. Loop behavior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11537C-7EBC-4D28-94C5-9EDEEB327927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3075" y="3145598"/>
            <a:ext cx="8196263" cy="1809750"/>
            <a:chOff x="219" y="2144"/>
            <a:chExt cx="5163" cy="1140"/>
          </a:xfrm>
          <a:noFill/>
        </p:grpSpPr>
        <p:sp>
          <p:nvSpPr>
            <p:cNvPr id="26638" name="Text Box 5"/>
            <p:cNvSpPr txBox="1">
              <a:spLocks noChangeArrowheads="1"/>
            </p:cNvSpPr>
            <p:nvPr/>
          </p:nvSpPr>
          <p:spPr bwMode="auto">
            <a:xfrm>
              <a:off x="219" y="2144"/>
              <a:ext cx="5163" cy="114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Case : numbers = (44) ; length = 1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Path : [ 1, 2, 3, 4, 3, 5, 6, 7, 6, 8 ]</a:t>
              </a:r>
              <a:endPara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en-US" altLang="ko-KR" sz="2400" u="sng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Additional DU Paths covered (no </a:t>
              </a:r>
              <a:r>
                <a:rPr lang="en-US" altLang="ko-KR" sz="2400" u="sng" dirty="0" err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sidetrips</a:t>
              </a:r>
              <a:r>
                <a:rPr lang="en-US" altLang="ko-KR" sz="2400" u="sng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)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[ 1, 2, 3, 4 ]   [ 2, 3, 4 ]   [ 4, 3, 5 ]   [ 5, 6, 7 ]   [ 7, 6, 8 ]</a:t>
              </a:r>
            </a:p>
            <a:p>
              <a:pPr>
                <a:defRPr/>
              </a:pPr>
              <a:r>
                <a:rPr lang="en-US" altLang="ko-KR" i="1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The five  stars       that require at least one iteration of a loop</a:t>
              </a:r>
            </a:p>
          </p:txBody>
        </p:sp>
        <p:sp>
          <p:nvSpPr>
            <p:cNvPr id="26639" name="AutoShape 6"/>
            <p:cNvSpPr>
              <a:spLocks noChangeArrowheads="1"/>
            </p:cNvSpPr>
            <p:nvPr/>
          </p:nvSpPr>
          <p:spPr bwMode="auto">
            <a:xfrm>
              <a:off x="1286" y="3103"/>
              <a:ext cx="144" cy="144"/>
            </a:xfrm>
            <a:prstGeom prst="star4">
              <a:avLst>
                <a:gd name="adj" fmla="val 12500"/>
              </a:avLst>
            </a:prstGeom>
            <a:grpFill/>
            <a:ln w="1905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3075" y="1116773"/>
            <a:ext cx="8196263" cy="1809750"/>
            <a:chOff x="284" y="1847"/>
            <a:chExt cx="5163" cy="1140"/>
          </a:xfrm>
          <a:noFill/>
        </p:grpSpPr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284" y="1847"/>
              <a:ext cx="5163" cy="114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Case : numbers = (2, 10, 15) ; length = 3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Path : [ 1, 2, 3, 4, 3, 4, 3, 4, 3, 5, 6, 7, 6, 7, 6, 7, 6, 8 ]</a:t>
              </a:r>
            </a:p>
            <a:p>
              <a:pPr>
                <a:defRPr/>
              </a:pPr>
              <a:r>
                <a:rPr lang="en-US" altLang="ko-KR" sz="2400" u="sng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DU Paths covered (no </a:t>
              </a:r>
              <a:r>
                <a:rPr lang="en-US" altLang="ko-KR" sz="2400" u="sng" dirty="0" err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sidetrips</a:t>
              </a:r>
              <a:r>
                <a:rPr lang="en-US" altLang="ko-KR" sz="2400" u="sng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)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[ 4, 3, 4 ]   [ 7, 6, 7 ]</a:t>
              </a:r>
            </a:p>
            <a:p>
              <a:pPr>
                <a:defRPr/>
              </a:pPr>
              <a:r>
                <a:rPr lang="en-US" altLang="ko-KR" i="1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The two stars       that require at least two iterations of a loop</a:t>
              </a:r>
              <a:endPara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6637" name="AutoShape 10"/>
            <p:cNvSpPr>
              <a:spLocks noChangeArrowheads="1"/>
            </p:cNvSpPr>
            <p:nvPr/>
          </p:nvSpPr>
          <p:spPr bwMode="auto">
            <a:xfrm>
              <a:off x="1288" y="2809"/>
              <a:ext cx="143" cy="144"/>
            </a:xfrm>
            <a:prstGeom prst="star8">
              <a:avLst>
                <a:gd name="adj" fmla="val 38250"/>
              </a:avLst>
            </a:prstGeom>
            <a:grpFill/>
            <a:ln w="28575">
              <a:solidFill>
                <a:srgbClr val="00B05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3075" y="5133148"/>
            <a:ext cx="8196263" cy="1200150"/>
            <a:chOff x="299" y="2966"/>
            <a:chExt cx="5163" cy="756"/>
          </a:xfrm>
          <a:noFill/>
        </p:grpSpPr>
        <p:sp>
          <p:nvSpPr>
            <p:cNvPr id="26634" name="Text Box 13"/>
            <p:cNvSpPr txBox="1">
              <a:spLocks noChangeArrowheads="1"/>
            </p:cNvSpPr>
            <p:nvPr/>
          </p:nvSpPr>
          <p:spPr bwMode="auto">
            <a:xfrm>
              <a:off x="299" y="2966"/>
              <a:ext cx="5163" cy="75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Other DU paths    require arrays with length 0 to skip loops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But the method fails with divide by zero on the statement …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     </a:t>
              </a: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mean = sum / (double) length;</a:t>
              </a:r>
            </a:p>
          </p:txBody>
        </p:sp>
        <p:sp>
          <p:nvSpPr>
            <p:cNvPr id="228363" name="AutoShape 11"/>
            <p:cNvSpPr>
              <a:spLocks noChangeArrowheads="1"/>
            </p:cNvSpPr>
            <p:nvPr/>
          </p:nvSpPr>
          <p:spPr bwMode="auto">
            <a:xfrm>
              <a:off x="1699" y="3063"/>
              <a:ext cx="130" cy="137"/>
            </a:xfrm>
            <a:prstGeom prst="star5">
              <a:avLst/>
            </a:prstGeom>
            <a:grp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28367" name="AutoShape 15"/>
          <p:cNvSpPr>
            <a:spLocks noChangeArrowheads="1"/>
          </p:cNvSpPr>
          <p:nvPr/>
        </p:nvSpPr>
        <p:spPr bwMode="auto">
          <a:xfrm>
            <a:off x="7042150" y="4431474"/>
            <a:ext cx="1931988" cy="1073150"/>
          </a:xfrm>
          <a:prstGeom prst="star16">
            <a:avLst>
              <a:gd name="adj" fmla="val 37500"/>
            </a:avLst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bug</a:t>
            </a:r>
            <a:r>
              <a:rPr lang="ko-KR" altLang="en-US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found</a:t>
            </a:r>
          </a:p>
        </p:txBody>
      </p:sp>
      <p:sp>
        <p:nvSpPr>
          <p:cNvPr id="26632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6633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7582" y="1858852"/>
            <a:ext cx="245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 node and edge</a:t>
            </a:r>
            <a:br>
              <a:rPr lang="en-US" altLang="ko-K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coverage achieved</a:t>
            </a:r>
            <a:endParaRPr lang="ko-KR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Applying the graph test criteria to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graphs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relatively straightforward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Most of the developmental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research</a:t>
            </a: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work was done with CFGs</a:t>
            </a:r>
          </a:p>
          <a:p>
            <a:pPr lvl="1" eaLnBrk="1" hangingPunct="1"/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few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subtle decisions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must be made to translate control structures into the graph</a:t>
            </a:r>
          </a:p>
          <a:p>
            <a:pPr lvl="1" eaLnBrk="1" hangingPunct="1"/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Some tools will assign each statement to a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unique node</a:t>
            </a:r>
          </a:p>
          <a:p>
            <a:pPr lvl="1" eaLnBrk="1" hangingPunct="1"/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These slides and the book uses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basic blocks</a:t>
            </a:r>
          </a:p>
          <a:p>
            <a:pPr lvl="1" eaLnBrk="1" hangingPunct="1"/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is the same, although the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bookkeeping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will differ</a:t>
            </a:r>
          </a:p>
        </p:txBody>
      </p:sp>
      <p:sp>
        <p:nvSpPr>
          <p:cNvPr id="27652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7653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619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Graphs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338"/>
            <a:ext cx="8229600" cy="4498975"/>
          </a:xfrm>
        </p:spPr>
        <p:txBody>
          <a:bodyPr/>
          <a:lstStyle/>
          <a:p>
            <a:pPr eaLnBrk="1" hangingPunct="1"/>
            <a:r>
              <a:rPr lang="en-US" altLang="ko-KR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CFG models all executions of a method by describing control structures</a:t>
            </a:r>
          </a:p>
          <a:p>
            <a:pPr eaLnBrk="1" hangingPunct="1"/>
            <a:r>
              <a:rPr lang="en-US" altLang="ko-KR" sz="2000" u="sng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Nodes</a:t>
            </a:r>
            <a:r>
              <a:rPr lang="en-US" altLang="ko-KR" sz="2000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Statements or sequences of statements (basic blocks)</a:t>
            </a:r>
          </a:p>
          <a:p>
            <a:pPr eaLnBrk="1" hangingPunct="1"/>
            <a:r>
              <a:rPr lang="en-US" altLang="ko-KR" sz="2000" u="sng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Edges</a:t>
            </a:r>
            <a:r>
              <a:rPr lang="en-US" altLang="ko-KR" sz="2000"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Transfers of control</a:t>
            </a:r>
          </a:p>
          <a:p>
            <a:pPr eaLnBrk="1" hangingPunct="1"/>
            <a:r>
              <a:rPr lang="en-US" altLang="ko-KR" sz="2000" u="sng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Basic Block</a:t>
            </a:r>
            <a:r>
              <a:rPr lang="en-US" altLang="ko-KR" sz="2000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sequence of statements such that if the first statement is executed, all statements will be (no branches)</a:t>
            </a:r>
          </a:p>
          <a:p>
            <a:pPr eaLnBrk="1" hangingPunct="1"/>
            <a:endParaRPr lang="en-US" altLang="ko-KR" sz="2000">
              <a:effectLst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CFGs are sometimes annotated with extra information</a:t>
            </a:r>
          </a:p>
          <a:p>
            <a:pPr lvl="1" eaLnBrk="1" hangingPunct="1"/>
            <a:r>
              <a:rPr lang="en-US" altLang="ko-K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branch predicates</a:t>
            </a:r>
          </a:p>
          <a:p>
            <a:pPr lvl="1" eaLnBrk="1" hangingPunct="1"/>
            <a:r>
              <a:rPr lang="en-US" altLang="ko-K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defs</a:t>
            </a:r>
          </a:p>
          <a:p>
            <a:pPr lvl="1" eaLnBrk="1" hangingPunct="1"/>
            <a:r>
              <a:rPr lang="en-US" altLang="ko-K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</a:p>
          <a:p>
            <a:pPr eaLnBrk="1" hangingPunct="1"/>
            <a:r>
              <a:rPr lang="en-US" altLang="ko-KR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Rules for translating statements into graphs …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E5A5C9-D07A-4E07-A9A7-9CA6452FCD72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73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7174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CFG : The if Statement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20ABD8-2435-49E8-BA94-378FD98CCDF3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52475" y="1298575"/>
            <a:ext cx="1577975" cy="2847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(x &lt; y)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y = 0;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x = x + 1;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else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x = y;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95538" y="1560513"/>
            <a:ext cx="3232150" cy="2324100"/>
            <a:chOff x="1256" y="873"/>
            <a:chExt cx="2036" cy="1464"/>
          </a:xfrm>
          <a:noFill/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  <a:grpFill/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823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823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3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8225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6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7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8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  <a:grpFill/>
            </p:grpSpPr>
            <p:grpSp>
              <p:nvGrpSpPr>
                <p:cNvPr id="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8235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3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3" y="1769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823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3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3" y="1769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8230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219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&gt;= y</a:t>
              </a:r>
            </a:p>
          </p:txBody>
        </p:sp>
        <p:sp>
          <p:nvSpPr>
            <p:cNvPr id="8220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&lt; y</a:t>
              </a:r>
            </a:p>
          </p:txBody>
        </p:sp>
        <p:sp>
          <p:nvSpPr>
            <p:cNvPr id="8221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y</a:t>
              </a:r>
            </a:p>
          </p:txBody>
        </p:sp>
        <p:sp>
          <p:nvSpPr>
            <p:cNvPr id="8222" name="Text Box 27"/>
            <p:cNvSpPr txBox="1">
              <a:spLocks noChangeArrowheads="1"/>
            </p:cNvSpPr>
            <p:nvPr/>
          </p:nvSpPr>
          <p:spPr bwMode="auto">
            <a:xfrm>
              <a:off x="1256" y="1560"/>
              <a:ext cx="592" cy="28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(x &lt; y)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y = 0;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x = x + 1;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50000" y="3824288"/>
            <a:ext cx="2433638" cy="2324100"/>
            <a:chOff x="3159" y="2035"/>
            <a:chExt cx="1533" cy="1464"/>
          </a:xfrm>
          <a:noFill/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  <a:grpFill/>
          </p:grpSpPr>
          <p:sp>
            <p:nvSpPr>
              <p:cNvPr id="8216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8217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  <a:grpFill/>
          </p:grpSpPr>
          <p:sp>
            <p:nvSpPr>
              <p:cNvPr id="8214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8215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8204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5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6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  <a:grpFill/>
          </p:grpSpPr>
          <p:sp>
            <p:nvSpPr>
              <p:cNvPr id="8212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8213" name="Text Box 41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sp>
          <p:nvSpPr>
            <p:cNvPr id="8208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9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&gt;= y</a:t>
              </a:r>
            </a:p>
          </p:txBody>
        </p:sp>
        <p:sp>
          <p:nvSpPr>
            <p:cNvPr id="8210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&lt; y</a:t>
              </a:r>
            </a:p>
          </p:txBody>
        </p:sp>
        <p:sp>
          <p:nvSpPr>
            <p:cNvPr id="8211" name="Text Box 45"/>
            <p:cNvSpPr txBox="1">
              <a:spLocks noChangeArrowheads="1"/>
            </p:cNvSpPr>
            <p:nvPr/>
          </p:nvSpPr>
          <p:spPr bwMode="auto">
            <a:xfrm>
              <a:off x="3159" y="2722"/>
              <a:ext cx="592" cy="28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x + 1</a:t>
              </a:r>
            </a:p>
          </p:txBody>
        </p:sp>
      </p:grpSp>
      <p:sp>
        <p:nvSpPr>
          <p:cNvPr id="8200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8201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CFG : The if-Return Statement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89EC96-E526-41EB-AAD9-1F383BBC27C8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06588" y="1595438"/>
            <a:ext cx="1577975" cy="1933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(x &lt; y)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return;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print (x);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return;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521200" y="1595438"/>
            <a:ext cx="3016250" cy="2384425"/>
            <a:chOff x="2848" y="1005"/>
            <a:chExt cx="1900" cy="1502"/>
          </a:xfrm>
          <a:noFill/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3799" y="2173"/>
              <a:ext cx="350" cy="296"/>
              <a:chOff x="4738" y="2684"/>
              <a:chExt cx="350" cy="296"/>
            </a:xfrm>
            <a:grpFill/>
          </p:grpSpPr>
          <p:sp>
            <p:nvSpPr>
              <p:cNvPr id="9241" name="Oval 5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9242" name="Text Box 5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4" name="Group 52"/>
            <p:cNvGrpSpPr>
              <a:grpSpLocks/>
            </p:cNvGrpSpPr>
            <p:nvPr/>
          </p:nvGrpSpPr>
          <p:grpSpPr bwMode="auto">
            <a:xfrm>
              <a:off x="3799" y="1199"/>
              <a:ext cx="350" cy="296"/>
              <a:chOff x="3838" y="2684"/>
              <a:chExt cx="350" cy="296"/>
            </a:xfrm>
            <a:grpFill/>
          </p:grpSpPr>
          <p:sp>
            <p:nvSpPr>
              <p:cNvPr id="9239" name="Oval 5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9240" name="Text Box 5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9229" name="Line 55"/>
            <p:cNvSpPr>
              <a:spLocks noChangeShapeType="1"/>
            </p:cNvSpPr>
            <p:nvPr/>
          </p:nvSpPr>
          <p:spPr bwMode="auto">
            <a:xfrm flipV="1">
              <a:off x="3721" y="1484"/>
              <a:ext cx="194" cy="23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0" name="Line 58"/>
            <p:cNvSpPr>
              <a:spLocks noChangeShapeType="1"/>
            </p:cNvSpPr>
            <p:nvPr/>
          </p:nvSpPr>
          <p:spPr bwMode="auto">
            <a:xfrm>
              <a:off x="3974" y="1005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" name="Group 60"/>
            <p:cNvGrpSpPr>
              <a:grpSpLocks/>
            </p:cNvGrpSpPr>
            <p:nvPr/>
          </p:nvGrpSpPr>
          <p:grpSpPr bwMode="auto">
            <a:xfrm>
              <a:off x="3434" y="1686"/>
              <a:ext cx="350" cy="296"/>
              <a:chOff x="4288" y="1746"/>
              <a:chExt cx="350" cy="296"/>
            </a:xfrm>
            <a:grpFill/>
          </p:grpSpPr>
          <p:sp>
            <p:nvSpPr>
              <p:cNvPr id="9237" name="Oval 6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9238" name="Text Box 62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sp>
          <p:nvSpPr>
            <p:cNvPr id="9232" name="Line 66"/>
            <p:cNvSpPr>
              <a:spLocks noChangeShapeType="1"/>
            </p:cNvSpPr>
            <p:nvPr/>
          </p:nvSpPr>
          <p:spPr bwMode="auto">
            <a:xfrm>
              <a:off x="3981" y="1484"/>
              <a:ext cx="2" cy="65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3" name="Text Box 67"/>
            <p:cNvSpPr txBox="1">
              <a:spLocks noChangeArrowheads="1"/>
            </p:cNvSpPr>
            <p:nvPr/>
          </p:nvSpPr>
          <p:spPr bwMode="auto">
            <a:xfrm>
              <a:off x="3940" y="1634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&gt;= y</a:t>
              </a:r>
            </a:p>
          </p:txBody>
        </p:sp>
        <p:sp>
          <p:nvSpPr>
            <p:cNvPr id="9234" name="Text Box 68"/>
            <p:cNvSpPr txBox="1">
              <a:spLocks noChangeArrowheads="1"/>
            </p:cNvSpPr>
            <p:nvPr/>
          </p:nvSpPr>
          <p:spPr bwMode="auto">
            <a:xfrm>
              <a:off x="3427" y="1432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&lt; y</a:t>
              </a:r>
            </a:p>
          </p:txBody>
        </p:sp>
        <p:sp>
          <p:nvSpPr>
            <p:cNvPr id="9235" name="Text Box 70"/>
            <p:cNvSpPr txBox="1">
              <a:spLocks noChangeArrowheads="1"/>
            </p:cNvSpPr>
            <p:nvPr/>
          </p:nvSpPr>
          <p:spPr bwMode="auto">
            <a:xfrm>
              <a:off x="2848" y="1762"/>
              <a:ext cx="592" cy="13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return</a:t>
              </a:r>
            </a:p>
          </p:txBody>
        </p:sp>
        <p:sp>
          <p:nvSpPr>
            <p:cNvPr id="9236" name="Text Box 72"/>
            <p:cNvSpPr txBox="1">
              <a:spLocks noChangeArrowheads="1"/>
            </p:cNvSpPr>
            <p:nvPr/>
          </p:nvSpPr>
          <p:spPr bwMode="auto">
            <a:xfrm>
              <a:off x="4156" y="2205"/>
              <a:ext cx="592" cy="30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print (x)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return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431800" y="3262313"/>
            <a:ext cx="5622925" cy="1966912"/>
            <a:chOff x="272" y="2055"/>
            <a:chExt cx="3542" cy="1239"/>
          </a:xfrm>
          <a:noFill/>
        </p:grpSpPr>
        <p:sp>
          <p:nvSpPr>
            <p:cNvPr id="9225" name="AutoShape 74"/>
            <p:cNvSpPr>
              <a:spLocks/>
            </p:cNvSpPr>
            <p:nvPr/>
          </p:nvSpPr>
          <p:spPr bwMode="auto">
            <a:xfrm>
              <a:off x="272" y="2823"/>
              <a:ext cx="2547" cy="471"/>
            </a:xfrm>
            <a:prstGeom prst="borderCallout2">
              <a:avLst>
                <a:gd name="adj1" fmla="val 15287"/>
                <a:gd name="adj2" fmla="val 101884"/>
                <a:gd name="adj3" fmla="val 15287"/>
                <a:gd name="adj4" fmla="val 115153"/>
                <a:gd name="adj5" fmla="val -105306"/>
                <a:gd name="adj6" fmla="val 123361"/>
              </a:avLst>
            </a:prstGeom>
            <a:grpFill/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 edge from node 2 to 3.</a:t>
              </a:r>
            </a:p>
            <a:p>
              <a:pPr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The return nodes must be distinct.</a:t>
              </a:r>
            </a:p>
          </p:txBody>
        </p:sp>
        <p:sp>
          <p:nvSpPr>
            <p:cNvPr id="9226" name="Oval 76"/>
            <p:cNvSpPr>
              <a:spLocks noChangeArrowheads="1"/>
            </p:cNvSpPr>
            <p:nvPr/>
          </p:nvSpPr>
          <p:spPr bwMode="auto">
            <a:xfrm rot="-1829067">
              <a:off x="3374" y="2055"/>
              <a:ext cx="440" cy="28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9223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9224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782763"/>
            <a:ext cx="8867775" cy="4481512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 require “</a:t>
            </a:r>
            <a:r>
              <a:rPr lang="en-US" altLang="ko-KR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extra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” nodes to be added</a:t>
            </a:r>
          </a:p>
          <a:p>
            <a:pPr eaLnBrk="1" hangingPunct="1"/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Nodes that </a:t>
            </a: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do not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represent statements or basic blocks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78D052-8C99-40D8-9BE4-2C4EA8B3DE0D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5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0246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CFG : while and for Loops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00F2808-5C64-4F68-9684-DB9641EC616D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1323975"/>
            <a:ext cx="1668463" cy="1933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= 0;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while (x &lt; y)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y = f (x, y);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x = x + 1;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78100" y="857250"/>
            <a:ext cx="1182688" cy="777875"/>
            <a:chOff x="1904" y="888"/>
            <a:chExt cx="745" cy="490"/>
          </a:xfrm>
          <a:noFill/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299" y="1082"/>
              <a:ext cx="350" cy="296"/>
              <a:chOff x="3838" y="2684"/>
              <a:chExt cx="350" cy="296"/>
            </a:xfrm>
            <a:grpFill/>
          </p:grpSpPr>
          <p:sp>
            <p:nvSpPr>
              <p:cNvPr id="11329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1330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11327" name="Line 16"/>
            <p:cNvSpPr>
              <a:spLocks noChangeShapeType="1"/>
            </p:cNvSpPr>
            <p:nvPr/>
          </p:nvSpPr>
          <p:spPr bwMode="auto">
            <a:xfrm>
              <a:off x="2474" y="888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28" name="Text Box 27"/>
            <p:cNvSpPr txBox="1">
              <a:spLocks noChangeArrowheads="1"/>
            </p:cNvSpPr>
            <p:nvPr/>
          </p:nvSpPr>
          <p:spPr bwMode="auto">
            <a:xfrm>
              <a:off x="1904" y="1123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0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2689225" y="2800350"/>
            <a:ext cx="1601788" cy="925513"/>
            <a:chOff x="1974" y="2112"/>
            <a:chExt cx="1009" cy="583"/>
          </a:xfrm>
          <a:noFill/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633" y="2112"/>
              <a:ext cx="350" cy="296"/>
              <a:chOff x="4288" y="1746"/>
              <a:chExt cx="350" cy="296"/>
            </a:xfrm>
            <a:grpFill/>
          </p:grpSpPr>
          <p:sp>
            <p:nvSpPr>
              <p:cNvPr id="11324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1325" name="Text Box 23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1974" y="2112"/>
              <a:ext cx="592" cy="583"/>
              <a:chOff x="1974" y="2112"/>
              <a:chExt cx="592" cy="583"/>
            </a:xfrm>
            <a:grpFill/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2023" y="211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11322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32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11321" name="Text Box 28"/>
              <p:cNvSpPr txBox="1">
                <a:spLocks noChangeArrowheads="1"/>
              </p:cNvSpPr>
              <p:nvPr/>
            </p:nvSpPr>
            <p:spPr bwMode="auto">
              <a:xfrm>
                <a:off x="1974" y="2406"/>
                <a:ext cx="592" cy="289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50000"/>
                  </a:lnSpc>
                  <a:spcBef>
                    <a:spcPct val="50000"/>
                  </a:spcBef>
                  <a:defRPr/>
                </a:pPr>
                <a:r>
                  <a:rPr lang="en-US" altLang="ko-KR" sz="16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y =f(x,y)</a:t>
                </a:r>
              </a:p>
              <a:p>
                <a:pPr algn="ctr">
                  <a:lnSpc>
                    <a:spcPct val="50000"/>
                  </a:lnSpc>
                  <a:spcBef>
                    <a:spcPct val="50000"/>
                  </a:spcBef>
                  <a:defRPr/>
                </a:pPr>
                <a:r>
                  <a:rPr lang="en-US" altLang="ko-KR" sz="16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x = x + 1</a:t>
                </a:r>
              </a:p>
            </p:txBody>
          </p:sp>
        </p:grp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655888" y="2100263"/>
            <a:ext cx="1744662" cy="1100137"/>
            <a:chOff x="1953" y="1671"/>
            <a:chExt cx="1099" cy="693"/>
          </a:xfrm>
          <a:noFill/>
        </p:grpSpPr>
        <p:sp>
          <p:nvSpPr>
            <p:cNvPr id="11313" name="Line 14"/>
            <p:cNvSpPr>
              <a:spLocks noChangeShapeType="1"/>
            </p:cNvSpPr>
            <p:nvPr/>
          </p:nvSpPr>
          <p:spPr bwMode="auto">
            <a:xfrm>
              <a:off x="2566" y="1910"/>
              <a:ext cx="146" cy="22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14" name="Line 24"/>
            <p:cNvSpPr>
              <a:spLocks noChangeShapeType="1"/>
            </p:cNvSpPr>
            <p:nvPr/>
          </p:nvSpPr>
          <p:spPr bwMode="auto">
            <a:xfrm flipH="1">
              <a:off x="2296" y="1918"/>
              <a:ext cx="114" cy="21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15" name="Text Box 25"/>
            <p:cNvSpPr txBox="1">
              <a:spLocks noChangeArrowheads="1"/>
            </p:cNvSpPr>
            <p:nvPr/>
          </p:nvSpPr>
          <p:spPr bwMode="auto">
            <a:xfrm>
              <a:off x="2580" y="1850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&gt;= y</a:t>
              </a:r>
            </a:p>
          </p:txBody>
        </p:sp>
        <p:sp>
          <p:nvSpPr>
            <p:cNvPr id="11316" name="Text Box 26"/>
            <p:cNvSpPr txBox="1">
              <a:spLocks noChangeArrowheads="1"/>
            </p:cNvSpPr>
            <p:nvPr/>
          </p:nvSpPr>
          <p:spPr bwMode="auto">
            <a:xfrm>
              <a:off x="1953" y="1850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&lt; y</a:t>
              </a:r>
            </a:p>
          </p:txBody>
        </p:sp>
        <p:cxnSp>
          <p:nvCxnSpPr>
            <p:cNvPr id="11317" name="AutoShape 30"/>
            <p:cNvCxnSpPr>
              <a:cxnSpLocks noChangeShapeType="1"/>
              <a:stCxn id="11322" idx="3"/>
              <a:endCxn id="11287" idx="1"/>
            </p:cNvCxnSpPr>
            <p:nvPr/>
          </p:nvCxnSpPr>
          <p:spPr bwMode="auto">
            <a:xfrm rot="5400000" flipH="1" flipV="1">
              <a:off x="1866" y="1879"/>
              <a:ext cx="693" cy="277"/>
            </a:xfrm>
            <a:prstGeom prst="curvedConnector5">
              <a:avLst>
                <a:gd name="adj1" fmla="val -20770"/>
                <a:gd name="adj2" fmla="val 259836"/>
                <a:gd name="adj3" fmla="val 120770"/>
              </a:avLst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3436938" y="3886200"/>
            <a:ext cx="2662237" cy="1323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for (x = 0; x &lt; y; x++)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y = f (x, y);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534275" y="2155825"/>
            <a:ext cx="555625" cy="1162050"/>
            <a:chOff x="4746" y="1706"/>
            <a:chExt cx="350" cy="732"/>
          </a:xfrm>
          <a:noFill/>
        </p:grpSpPr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4746" y="1900"/>
              <a:ext cx="350" cy="296"/>
              <a:chOff x="3838" y="2684"/>
              <a:chExt cx="350" cy="296"/>
            </a:xfrm>
            <a:grpFill/>
          </p:grpSpPr>
          <p:sp>
            <p:nvSpPr>
              <p:cNvPr id="11311" name="Oval 38" descr="Light downward diagonal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1312" name="Text Box 39" descr="Light downward diagonal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11309" name="Line 41"/>
            <p:cNvSpPr>
              <a:spLocks noChangeShapeType="1"/>
            </p:cNvSpPr>
            <p:nvPr/>
          </p:nvSpPr>
          <p:spPr bwMode="auto">
            <a:xfrm flipH="1">
              <a:off x="4921" y="2193"/>
              <a:ext cx="1" cy="2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10" name="Line 42"/>
            <p:cNvSpPr>
              <a:spLocks noChangeShapeType="1"/>
            </p:cNvSpPr>
            <p:nvPr/>
          </p:nvSpPr>
          <p:spPr bwMode="auto">
            <a:xfrm>
              <a:off x="4921" y="1706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5639" name="Text Box 55"/>
          <p:cNvSpPr txBox="1">
            <a:spLocks noChangeArrowheads="1"/>
          </p:cNvSpPr>
          <p:nvPr/>
        </p:nvSpPr>
        <p:spPr bwMode="auto">
          <a:xfrm>
            <a:off x="7602538" y="5130800"/>
            <a:ext cx="939800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= x + 1</a:t>
            </a: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6088063" y="3330575"/>
            <a:ext cx="2641600" cy="2122488"/>
            <a:chOff x="3835" y="2446"/>
            <a:chExt cx="1664" cy="1337"/>
          </a:xfrm>
          <a:noFill/>
        </p:grpSpPr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4747" y="2446"/>
              <a:ext cx="350" cy="296"/>
              <a:chOff x="4738" y="2684"/>
              <a:chExt cx="350" cy="296"/>
            </a:xfrm>
            <a:grpFill/>
          </p:grpSpPr>
          <p:sp>
            <p:nvSpPr>
              <p:cNvPr id="11306" name="Oval 35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1307" name="Text Box 36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sp>
          <p:nvSpPr>
            <p:cNvPr id="11290" name="Line 40"/>
            <p:cNvSpPr>
              <a:spLocks noChangeShapeType="1"/>
            </p:cNvSpPr>
            <p:nvPr/>
          </p:nvSpPr>
          <p:spPr bwMode="auto">
            <a:xfrm>
              <a:off x="5013" y="2728"/>
              <a:ext cx="146" cy="22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468" y="2930"/>
              <a:ext cx="350" cy="296"/>
              <a:chOff x="4288" y="1746"/>
              <a:chExt cx="350" cy="296"/>
            </a:xfrm>
            <a:grpFill/>
          </p:grpSpPr>
          <p:sp>
            <p:nvSpPr>
              <p:cNvPr id="11304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1305" name="Text Box 45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5080" y="2930"/>
              <a:ext cx="350" cy="296"/>
              <a:chOff x="4288" y="1746"/>
              <a:chExt cx="350" cy="296"/>
            </a:xfrm>
            <a:grpFill/>
          </p:grpSpPr>
          <p:sp>
            <p:nvSpPr>
              <p:cNvPr id="11302" name="Oval 4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1303" name="Text Box 48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sp>
          <p:nvSpPr>
            <p:cNvPr id="11293" name="Line 49"/>
            <p:cNvSpPr>
              <a:spLocks noChangeShapeType="1"/>
            </p:cNvSpPr>
            <p:nvPr/>
          </p:nvSpPr>
          <p:spPr bwMode="auto">
            <a:xfrm flipH="1">
              <a:off x="4743" y="2736"/>
              <a:ext cx="114" cy="21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94" name="Text Box 50"/>
            <p:cNvSpPr txBox="1">
              <a:spLocks noChangeArrowheads="1"/>
            </p:cNvSpPr>
            <p:nvPr/>
          </p:nvSpPr>
          <p:spPr bwMode="auto">
            <a:xfrm>
              <a:off x="5027" y="2668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&gt;= y</a:t>
              </a:r>
            </a:p>
          </p:txBody>
        </p:sp>
        <p:sp>
          <p:nvSpPr>
            <p:cNvPr id="11295" name="Text Box 51"/>
            <p:cNvSpPr txBox="1">
              <a:spLocks noChangeArrowheads="1"/>
            </p:cNvSpPr>
            <p:nvPr/>
          </p:nvSpPr>
          <p:spPr bwMode="auto">
            <a:xfrm>
              <a:off x="4400" y="2668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&lt; y</a:t>
              </a:r>
            </a:p>
          </p:txBody>
        </p:sp>
        <p:sp>
          <p:nvSpPr>
            <p:cNvPr id="11296" name="Text Box 53"/>
            <p:cNvSpPr txBox="1">
              <a:spLocks noChangeArrowheads="1"/>
            </p:cNvSpPr>
            <p:nvPr/>
          </p:nvSpPr>
          <p:spPr bwMode="auto">
            <a:xfrm>
              <a:off x="3835" y="3028"/>
              <a:ext cx="686" cy="135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y = f (x, y)</a:t>
              </a:r>
            </a:p>
          </p:txBody>
        </p:sp>
        <p:cxnSp>
          <p:nvCxnSpPr>
            <p:cNvPr id="11297" name="AutoShape 54"/>
            <p:cNvCxnSpPr>
              <a:cxnSpLocks noChangeShapeType="1"/>
              <a:stCxn id="11300" idx="3"/>
              <a:endCxn id="11306" idx="1"/>
            </p:cNvCxnSpPr>
            <p:nvPr/>
          </p:nvCxnSpPr>
          <p:spPr bwMode="auto">
            <a:xfrm rot="5400000" flipH="1" flipV="1">
              <a:off x="4027" y="2975"/>
              <a:ext cx="1263" cy="279"/>
            </a:xfrm>
            <a:prstGeom prst="curvedConnector5">
              <a:avLst>
                <a:gd name="adj1" fmla="val -14329"/>
                <a:gd name="adj2" fmla="val -164162"/>
                <a:gd name="adj3" fmla="val 114329"/>
              </a:avLst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4468" y="3487"/>
              <a:ext cx="350" cy="296"/>
              <a:chOff x="4288" y="1746"/>
              <a:chExt cx="350" cy="296"/>
            </a:xfrm>
            <a:grpFill/>
          </p:grpSpPr>
          <p:sp>
            <p:nvSpPr>
              <p:cNvPr id="11300" name="Oval 5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1301" name="Text Box 58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11299" name="Line 59"/>
            <p:cNvSpPr>
              <a:spLocks noChangeShapeType="1"/>
            </p:cNvSpPr>
            <p:nvPr/>
          </p:nvSpPr>
          <p:spPr bwMode="auto">
            <a:xfrm flipH="1">
              <a:off x="4642" y="3232"/>
              <a:ext cx="1" cy="2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206750" y="1630363"/>
            <a:ext cx="2620963" cy="871537"/>
            <a:chOff x="2300" y="1375"/>
            <a:chExt cx="1651" cy="549"/>
          </a:xfrm>
          <a:noFill/>
        </p:grpSpPr>
        <p:sp>
          <p:nvSpPr>
            <p:cNvPr id="11283" name="Line 15"/>
            <p:cNvSpPr>
              <a:spLocks noChangeShapeType="1"/>
            </p:cNvSpPr>
            <p:nvPr/>
          </p:nvSpPr>
          <p:spPr bwMode="auto">
            <a:xfrm flipH="1">
              <a:off x="2474" y="1375"/>
              <a:ext cx="1" cy="2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2300" y="1375"/>
              <a:ext cx="1651" cy="549"/>
              <a:chOff x="2300" y="1375"/>
              <a:chExt cx="1651" cy="549"/>
            </a:xfrm>
            <a:grpFill/>
          </p:grpSpPr>
          <p:grpSp>
            <p:nvGrpSpPr>
              <p:cNvPr id="18" name="Group 7"/>
              <p:cNvGrpSpPr>
                <a:grpSpLocks/>
              </p:cNvGrpSpPr>
              <p:nvPr/>
            </p:nvGrpSpPr>
            <p:grpSpPr bwMode="auto">
              <a:xfrm>
                <a:off x="2300" y="162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1287" name="Oval 8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28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11286" name="AutoShape 66"/>
              <p:cNvSpPr>
                <a:spLocks/>
              </p:cNvSpPr>
              <p:nvPr/>
            </p:nvSpPr>
            <p:spPr bwMode="auto">
              <a:xfrm>
                <a:off x="2950" y="1375"/>
                <a:ext cx="1001" cy="262"/>
              </a:xfrm>
              <a:prstGeom prst="borderCallout2">
                <a:avLst>
                  <a:gd name="adj1" fmla="val 27481"/>
                  <a:gd name="adj2" fmla="val -4796"/>
                  <a:gd name="adj3" fmla="val 27481"/>
                  <a:gd name="adj4" fmla="val -23676"/>
                  <a:gd name="adj5" fmla="val 134731"/>
                  <a:gd name="adj6" fmla="val -35065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ko-KR" i="1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dummy</a:t>
                </a: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 node</a:t>
                </a:r>
              </a:p>
            </p:txBody>
          </p:sp>
        </p:grp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5022859" y="2241547"/>
            <a:ext cx="2633669" cy="655638"/>
            <a:chOff x="3164" y="1760"/>
            <a:chExt cx="1659" cy="413"/>
          </a:xfrm>
          <a:noFill/>
        </p:grpSpPr>
        <p:sp>
          <p:nvSpPr>
            <p:cNvPr id="11281" name="Text Box 52"/>
            <p:cNvSpPr txBox="1">
              <a:spLocks noChangeArrowheads="1"/>
            </p:cNvSpPr>
            <p:nvPr/>
          </p:nvSpPr>
          <p:spPr bwMode="auto">
            <a:xfrm>
              <a:off x="4351" y="1941"/>
              <a:ext cx="472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0</a:t>
              </a:r>
            </a:p>
          </p:txBody>
        </p:sp>
        <p:sp>
          <p:nvSpPr>
            <p:cNvPr id="11282" name="AutoShape 72"/>
            <p:cNvSpPr>
              <a:spLocks/>
            </p:cNvSpPr>
            <p:nvPr/>
          </p:nvSpPr>
          <p:spPr bwMode="auto">
            <a:xfrm>
              <a:off x="3164" y="1760"/>
              <a:ext cx="1116" cy="413"/>
            </a:xfrm>
            <a:prstGeom prst="borderCallout2">
              <a:avLst>
                <a:gd name="adj1" fmla="val 17435"/>
                <a:gd name="adj2" fmla="val 104301"/>
                <a:gd name="adj3" fmla="val 17435"/>
                <a:gd name="adj4" fmla="val 123926"/>
                <a:gd name="adj5" fmla="val 47218"/>
                <a:gd name="adj6" fmla="val 144264"/>
              </a:avLst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implicitly initializes loop</a:t>
              </a:r>
            </a:p>
          </p:txBody>
        </p:sp>
      </p:grpSp>
      <p:sp>
        <p:nvSpPr>
          <p:cNvPr id="195660" name="AutoShape 76"/>
          <p:cNvSpPr>
            <a:spLocks/>
          </p:cNvSpPr>
          <p:nvPr/>
        </p:nvSpPr>
        <p:spPr bwMode="auto">
          <a:xfrm>
            <a:off x="4619625" y="5800725"/>
            <a:ext cx="1931988" cy="655638"/>
          </a:xfrm>
          <a:prstGeom prst="borderCallout2">
            <a:avLst>
              <a:gd name="adj1" fmla="val 17435"/>
              <a:gd name="adj2" fmla="val 103944"/>
              <a:gd name="adj3" fmla="val 17435"/>
              <a:gd name="adj4" fmla="val 126954"/>
              <a:gd name="adj5" fmla="val -53755"/>
              <a:gd name="adj6" fmla="val 142319"/>
            </a:avLst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implicitly increments loop</a:t>
            </a:r>
          </a:p>
        </p:txBody>
      </p:sp>
      <p:sp>
        <p:nvSpPr>
          <p:cNvPr id="11279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1280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CFG : The case (switch) Structure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7A15DC-5041-4EC1-B529-410AC7386AD9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47775" y="1571625"/>
            <a:ext cx="1841500" cy="4371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read ( c) 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switch ( c )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case ‘N’: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y = 25;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break;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case ‘Y’: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y = 50;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break;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default: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y = 0;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break;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print (y);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340225" y="2195513"/>
            <a:ext cx="3659188" cy="3124200"/>
            <a:chOff x="2734" y="1383"/>
            <a:chExt cx="2305" cy="1968"/>
          </a:xfrm>
          <a:noFill/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79" y="2950"/>
              <a:ext cx="350" cy="296"/>
              <a:chOff x="4738" y="2684"/>
              <a:chExt cx="350" cy="296"/>
            </a:xfrm>
            <a:grpFill/>
          </p:grpSpPr>
          <p:sp>
            <p:nvSpPr>
              <p:cNvPr id="12325" name="Oval 8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2326" name="Text Box 9"/>
              <p:cNvSpPr txBox="1">
                <a:spLocks noChangeArrowheads="1"/>
              </p:cNvSpPr>
              <p:nvPr/>
            </p:nvSpPr>
            <p:spPr bwMode="auto">
              <a:xfrm>
                <a:off x="48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679" y="1577"/>
              <a:ext cx="350" cy="296"/>
              <a:chOff x="3838" y="2684"/>
              <a:chExt cx="350" cy="296"/>
            </a:xfrm>
            <a:grpFill/>
          </p:grpSpPr>
          <p:sp>
            <p:nvSpPr>
              <p:cNvPr id="12323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2324" name="Text Box 12"/>
              <p:cNvSpPr txBox="1">
                <a:spLocks noChangeArrowheads="1"/>
              </p:cNvSpPr>
              <p:nvPr/>
            </p:nvSpPr>
            <p:spPr bwMode="auto">
              <a:xfrm>
                <a:off x="3913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12298" name="Line 13"/>
            <p:cNvSpPr>
              <a:spLocks noChangeShapeType="1"/>
            </p:cNvSpPr>
            <p:nvPr/>
          </p:nvSpPr>
          <p:spPr bwMode="auto">
            <a:xfrm flipV="1">
              <a:off x="3438" y="1827"/>
              <a:ext cx="292" cy="50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99" name="Line 14"/>
            <p:cNvSpPr>
              <a:spLocks noChangeShapeType="1"/>
            </p:cNvSpPr>
            <p:nvPr/>
          </p:nvSpPr>
          <p:spPr bwMode="auto">
            <a:xfrm>
              <a:off x="3428" y="2485"/>
              <a:ext cx="301" cy="49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0" name="Line 15"/>
            <p:cNvSpPr>
              <a:spLocks noChangeShapeType="1"/>
            </p:cNvSpPr>
            <p:nvPr/>
          </p:nvSpPr>
          <p:spPr bwMode="auto">
            <a:xfrm>
              <a:off x="3964" y="1836"/>
              <a:ext cx="293" cy="51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1" name="Line 16"/>
            <p:cNvSpPr>
              <a:spLocks noChangeShapeType="1"/>
            </p:cNvSpPr>
            <p:nvPr/>
          </p:nvSpPr>
          <p:spPr bwMode="auto">
            <a:xfrm>
              <a:off x="3854" y="1383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2" name="Line 24"/>
            <p:cNvSpPr>
              <a:spLocks noChangeShapeType="1"/>
            </p:cNvSpPr>
            <p:nvPr/>
          </p:nvSpPr>
          <p:spPr bwMode="auto">
            <a:xfrm flipH="1">
              <a:off x="3960" y="2484"/>
              <a:ext cx="311" cy="4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3" name="Text Box 25"/>
            <p:cNvSpPr txBox="1">
              <a:spLocks noChangeArrowheads="1"/>
            </p:cNvSpPr>
            <p:nvPr/>
          </p:nvSpPr>
          <p:spPr bwMode="auto">
            <a:xfrm>
              <a:off x="3964" y="1598"/>
              <a:ext cx="688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read ( c );</a:t>
              </a:r>
            </a:p>
          </p:txBody>
        </p:sp>
        <p:sp>
          <p:nvSpPr>
            <p:cNvPr id="12304" name="Text Box 26"/>
            <p:cNvSpPr txBox="1">
              <a:spLocks noChangeArrowheads="1"/>
            </p:cNvSpPr>
            <p:nvPr/>
          </p:nvSpPr>
          <p:spPr bwMode="auto">
            <a:xfrm>
              <a:off x="3057" y="1811"/>
              <a:ext cx="564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 == ‘N’</a:t>
              </a:r>
            </a:p>
          </p:txBody>
        </p:sp>
        <p:sp>
          <p:nvSpPr>
            <p:cNvPr id="12305" name="Text Box 27"/>
            <p:cNvSpPr txBox="1">
              <a:spLocks noChangeArrowheads="1"/>
            </p:cNvSpPr>
            <p:nvPr/>
          </p:nvSpPr>
          <p:spPr bwMode="auto">
            <a:xfrm>
              <a:off x="4502" y="2489"/>
              <a:ext cx="537" cy="30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y = 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break;</a:t>
              </a: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111" y="2263"/>
              <a:ext cx="1486" cy="296"/>
              <a:chOff x="3329" y="1774"/>
              <a:chExt cx="1486" cy="296"/>
            </a:xfrm>
            <a:grpFill/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3329" y="1774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12321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2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4465" y="1774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1231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2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3897" y="1774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12317" name="Oval 3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1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</p:grpSp>
        <p:sp>
          <p:nvSpPr>
            <p:cNvPr id="12307" name="Line 33"/>
            <p:cNvSpPr>
              <a:spLocks noChangeShapeType="1"/>
            </p:cNvSpPr>
            <p:nvPr/>
          </p:nvSpPr>
          <p:spPr bwMode="auto">
            <a:xfrm flipH="1">
              <a:off x="3852" y="1873"/>
              <a:ext cx="4" cy="38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8" name="Line 34"/>
            <p:cNvSpPr>
              <a:spLocks noChangeShapeType="1"/>
            </p:cNvSpPr>
            <p:nvPr/>
          </p:nvSpPr>
          <p:spPr bwMode="auto">
            <a:xfrm flipH="1">
              <a:off x="3856" y="2563"/>
              <a:ext cx="0" cy="3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9" name="Text Box 39"/>
            <p:cNvSpPr txBox="1">
              <a:spLocks noChangeArrowheads="1"/>
            </p:cNvSpPr>
            <p:nvPr/>
          </p:nvSpPr>
          <p:spPr bwMode="auto">
            <a:xfrm>
              <a:off x="3557" y="1953"/>
              <a:ext cx="564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 == ‘Y’</a:t>
              </a:r>
            </a:p>
          </p:txBody>
        </p:sp>
        <p:sp>
          <p:nvSpPr>
            <p:cNvPr id="12310" name="Text Box 40"/>
            <p:cNvSpPr txBox="1">
              <a:spLocks noChangeArrowheads="1"/>
            </p:cNvSpPr>
            <p:nvPr/>
          </p:nvSpPr>
          <p:spPr bwMode="auto">
            <a:xfrm>
              <a:off x="4048" y="1936"/>
              <a:ext cx="564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default</a:t>
              </a:r>
            </a:p>
          </p:txBody>
        </p:sp>
        <p:sp>
          <p:nvSpPr>
            <p:cNvPr id="12311" name="Text Box 41"/>
            <p:cNvSpPr txBox="1">
              <a:spLocks noChangeArrowheads="1"/>
            </p:cNvSpPr>
            <p:nvPr/>
          </p:nvSpPr>
          <p:spPr bwMode="auto">
            <a:xfrm>
              <a:off x="3594" y="2583"/>
              <a:ext cx="508" cy="28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y = 50;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break;</a:t>
              </a:r>
            </a:p>
          </p:txBody>
        </p:sp>
        <p:sp>
          <p:nvSpPr>
            <p:cNvPr id="12312" name="Text Box 42"/>
            <p:cNvSpPr txBox="1">
              <a:spLocks noChangeArrowheads="1"/>
            </p:cNvSpPr>
            <p:nvPr/>
          </p:nvSpPr>
          <p:spPr bwMode="auto">
            <a:xfrm>
              <a:off x="2734" y="2489"/>
              <a:ext cx="496" cy="28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y = 25;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break;</a:t>
              </a:r>
            </a:p>
          </p:txBody>
        </p:sp>
        <p:sp>
          <p:nvSpPr>
            <p:cNvPr id="12313" name="Text Box 43"/>
            <p:cNvSpPr txBox="1">
              <a:spLocks noChangeArrowheads="1"/>
            </p:cNvSpPr>
            <p:nvPr/>
          </p:nvSpPr>
          <p:spPr bwMode="auto">
            <a:xfrm>
              <a:off x="3886" y="3139"/>
              <a:ext cx="664" cy="21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print (y);</a:t>
              </a:r>
            </a:p>
          </p:txBody>
        </p:sp>
      </p:grpSp>
      <p:sp>
        <p:nvSpPr>
          <p:cNvPr id="12294" name="Date Placeholder 3"/>
          <p:cNvSpPr txBox="1">
            <a:spLocks/>
          </p:cNvSpPr>
          <p:nvPr/>
        </p:nvSpPr>
        <p:spPr bwMode="auto">
          <a:xfrm>
            <a:off x="2149475" y="64135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295" name="Footer Placeholder 4"/>
          <p:cNvSpPr txBox="1">
            <a:spLocks/>
          </p:cNvSpPr>
          <p:nvPr/>
        </p:nvSpPr>
        <p:spPr bwMode="auto">
          <a:xfrm>
            <a:off x="6248400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 txBox="1">
            <a:spLocks noGrp="1"/>
          </p:cNvSpPr>
          <p:nvPr/>
        </p:nvSpPr>
        <p:spPr bwMode="auto">
          <a:xfrm>
            <a:off x="95250" y="6438900"/>
            <a:ext cx="37607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3315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3316" name="Slide Number Placeholder 5"/>
          <p:cNvSpPr txBox="1">
            <a:spLocks noGrp="1"/>
          </p:cNvSpPr>
          <p:nvPr/>
        </p:nvSpPr>
        <p:spPr bwMode="auto">
          <a:xfrm>
            <a:off x="7159625" y="6416675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BA032166-0F96-4B81-A06D-08C1A48A5C44}" type="slidenum">
              <a:rPr lang="en-US" altLang="ko-KR" sz="9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 algn="r"/>
              <a:t>9</a:t>
            </a:fld>
            <a:endParaRPr lang="en-US" altLang="ko-KR" sz="900" b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4463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Example Control Flow – Stats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719762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public static void computeStats (int [ ] numbers)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int length = numbers.length;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double med, var, sd, mean, sum, varsum;</a:t>
            </a:r>
          </a:p>
          <a:p>
            <a:pPr>
              <a:lnSpc>
                <a:spcPct val="85000"/>
              </a:lnSpc>
            </a:pPr>
            <a:endParaRPr lang="en-US" altLang="ko-KR" sz="1600" b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for (int i = 0; i &lt; length; i++)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sum += numbers [ i ];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med   = numbers [ length / 2 ];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altLang="ko-KR" sz="1600" b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varsum = 0;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for (int i = 0; i &lt; length; i++)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varsum = varsum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var = varsum / ( length - 1.0 );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sd  = Math.sqrt ( var );</a:t>
            </a:r>
          </a:p>
          <a:p>
            <a:pPr>
              <a:lnSpc>
                <a:spcPct val="85000"/>
              </a:lnSpc>
            </a:pPr>
            <a:endParaRPr lang="en-US" altLang="ko-KR" sz="1600" b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("median:                 " + med);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("variance:                " + var);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System.out.println ("standard deviation: " + sd);</a:t>
            </a:r>
          </a:p>
          <a:p>
            <a:pPr>
              <a:lnSpc>
                <a:spcPct val="85000"/>
              </a:lnSpc>
            </a:pPr>
            <a:r>
              <a:rPr lang="en-US" altLang="ko-KR" sz="1600" b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1223</TotalTime>
  <Pages>49</Pages>
  <Words>3869</Words>
  <Application>Microsoft Office PowerPoint</Application>
  <PresentationFormat>화면 슬라이드 쇼(4:3)</PresentationFormat>
  <Paragraphs>648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Palatino</vt:lpstr>
      <vt:lpstr>굴림</vt:lpstr>
      <vt:lpstr>맑은 고딕</vt:lpstr>
      <vt:lpstr>Arial</vt:lpstr>
      <vt:lpstr>Calibri</vt:lpstr>
      <vt:lpstr>Times New Roman</vt:lpstr>
      <vt:lpstr>Wingdings</vt:lpstr>
      <vt:lpstr>1_cs550</vt:lpstr>
      <vt:lpstr>Graph Coverage for Source Code</vt:lpstr>
      <vt:lpstr>Overview</vt:lpstr>
      <vt:lpstr>Control Flow Graphs</vt:lpstr>
      <vt:lpstr>CFG : The if Statement</vt:lpstr>
      <vt:lpstr>CFG : The if-Return Statement</vt:lpstr>
      <vt:lpstr>Loops</vt:lpstr>
      <vt:lpstr>CFG : while and for Loops</vt:lpstr>
      <vt:lpstr>CFG : The case (switch) Structure</vt:lpstr>
      <vt:lpstr>Example Control Flow – Stats</vt:lpstr>
      <vt:lpstr>Control Flow Graph for Stats</vt:lpstr>
      <vt:lpstr>Control Flow TRs and Test Paths – EC</vt:lpstr>
      <vt:lpstr>Control Flow TRs and Test Paths – EPC</vt:lpstr>
      <vt:lpstr>Control Flow TRs and Test Paths – PPC</vt:lpstr>
      <vt:lpstr>Data Flow Coverage for Source</vt:lpstr>
      <vt:lpstr>Example Data Flow – Stats</vt:lpstr>
      <vt:lpstr>Control Flow Graph for Stats </vt:lpstr>
      <vt:lpstr>CFG for Stats – With Defs &amp; Uses</vt:lpstr>
      <vt:lpstr>Defs and Uses Tables for Stats </vt:lpstr>
      <vt:lpstr>DU Pairs for Stats </vt:lpstr>
      <vt:lpstr>DU Paths for Stats</vt:lpstr>
      <vt:lpstr>DU Paths for Stats – No Duplicates</vt:lpstr>
      <vt:lpstr>Test Cases and Test Paths  w.r.t. Loop behavior</vt:lpstr>
      <vt:lpstr>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Source Code</dc:title>
  <dc:creator>Jeff Offutt</dc:creator>
  <cp:lastModifiedBy>moonzoo</cp:lastModifiedBy>
  <cp:revision>256</cp:revision>
  <cp:lastPrinted>2015-09-14T23:33:15Z</cp:lastPrinted>
  <dcterms:created xsi:type="dcterms:W3CDTF">1996-06-15T03:21:08Z</dcterms:created>
  <dcterms:modified xsi:type="dcterms:W3CDTF">2022-09-22T05:40:02Z</dcterms:modified>
</cp:coreProperties>
</file>