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5" r:id="rId2"/>
  </p:sldMasterIdLst>
  <p:notesMasterIdLst>
    <p:notesMasterId r:id="rId27"/>
  </p:notesMasterIdLst>
  <p:sldIdLst>
    <p:sldId id="256" r:id="rId3"/>
    <p:sldId id="374" r:id="rId4"/>
    <p:sldId id="375" r:id="rId5"/>
    <p:sldId id="309" r:id="rId6"/>
    <p:sldId id="373" r:id="rId7"/>
    <p:sldId id="325" r:id="rId8"/>
    <p:sldId id="326" r:id="rId9"/>
    <p:sldId id="348" r:id="rId10"/>
    <p:sldId id="352" r:id="rId11"/>
    <p:sldId id="351" r:id="rId12"/>
    <p:sldId id="347" r:id="rId13"/>
    <p:sldId id="344" r:id="rId14"/>
    <p:sldId id="376" r:id="rId15"/>
    <p:sldId id="346" r:id="rId16"/>
    <p:sldId id="354" r:id="rId17"/>
    <p:sldId id="353" r:id="rId18"/>
    <p:sldId id="349" r:id="rId19"/>
    <p:sldId id="355" r:id="rId20"/>
    <p:sldId id="356" r:id="rId21"/>
    <p:sldId id="357" r:id="rId22"/>
    <p:sldId id="359" r:id="rId23"/>
    <p:sldId id="336" r:id="rId24"/>
    <p:sldId id="320" r:id="rId25"/>
    <p:sldId id="337" r:id="rId26"/>
  </p:sldIdLst>
  <p:sldSz cx="9144000" cy="6858000" type="screen4x3"/>
  <p:notesSz cx="6802438" cy="9934575"/>
  <p:custDataLst>
    <p:tags r:id="rId2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3130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90" autoAdjust="0"/>
    <p:restoredTop sz="96465" autoAdjust="0"/>
  </p:normalViewPr>
  <p:slideViewPr>
    <p:cSldViewPr>
      <p:cViewPr varScale="1">
        <p:scale>
          <a:sx n="151" d="100"/>
          <a:sy n="151" d="100"/>
        </p:scale>
        <p:origin x="144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32" d="100"/>
          <a:sy n="132" d="100"/>
        </p:scale>
        <p:origin x="-4062" y="-78"/>
      </p:cViewPr>
      <p:guideLst>
        <p:guide orient="horz" pos="3132"/>
        <p:guide pos="2186"/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2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2022-09-22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8" tIns="45385" rIns="90768" bIns="453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8924"/>
            <a:ext cx="5441950" cy="4470558"/>
          </a:xfrm>
          <a:prstGeom prst="rect">
            <a:avLst/>
          </a:prstGeom>
        </p:spPr>
        <p:txBody>
          <a:bodyPr vert="horz" lIns="90768" tIns="45385" rIns="90768" bIns="453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4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6124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32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4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5496" y="59220"/>
            <a:ext cx="7848872" cy="24732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Clang Tutorial, CS453 Automated Software Testing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7CD52CB8-149C-4C81-AF22-CD284BF662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72400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/22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/ 33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file:///\\persona.adds.ytterbium.pe.kr\Documents\Kaist\2013%20&#44032;&#51012;&#54617;&#44592;\Automated%20Software%20Testing\Homeworks\2\&#46300;&#47196;&#51081;1.vsd\Drawing\~main\&#49884;&#51089;\&#45149;.5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ang.llvm.org/doxyg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file:///\\persona.adds.ytterbium.pe.kr\Documents\Kaist\2013%20&#44032;&#51012;&#54617;&#44592;\Automated%20Software%20Testing\Homeworks\2\&#46300;&#47196;&#51081;1.vsd\Drawing\~main\&#49884;&#51089;\&#45149;.5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cap="none" dirty="0"/>
              <a:t>Clang Tutorial</a:t>
            </a:r>
            <a:endParaRPr lang="ko-KR" altLang="en-US" sz="40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/>
          </a:p>
          <a:p>
            <a:r>
              <a:rPr lang="en-US" altLang="ko-KR" b="1"/>
              <a:t>Moonzoo Kim</a:t>
            </a:r>
          </a:p>
          <a:p>
            <a:r>
              <a:rPr lang="en-US" altLang="ko-KR" b="1"/>
              <a:t>School of Computing </a:t>
            </a:r>
          </a:p>
          <a:p>
            <a:r>
              <a:rPr lang="en-US" altLang="ko-KR" b="1"/>
              <a:t>KAIST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6453336"/>
            <a:ext cx="759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The original slides were written by Yongbae Park, yongbae2@gmail.com 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8257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Decl</a:t>
            </a:r>
            <a:r>
              <a:rPr lang="en-US" altLang="ko-KR" dirty="0"/>
              <a:t>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3322" y="1460384"/>
            <a:ext cx="7409198" cy="160857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altLang="ko-KR" dirty="0"/>
              <a:t> is for a local and global variable declaration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altLang="ko-KR" dirty="0"/>
              <a:t> has a child if a variable has a initial value</a:t>
            </a:r>
          </a:p>
          <a:p>
            <a:pPr lvl="2"/>
            <a:r>
              <a:rPr lang="en-US" altLang="ko-KR" dirty="0"/>
              <a:t>In the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altLang="ko-KR" dirty="0"/>
              <a:t> has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618321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Local variable declaration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3"/>
            <a:endCxn id="16" idx="1"/>
          </p:cNvCxnSpPr>
          <p:nvPr/>
        </p:nvCxnSpPr>
        <p:spPr>
          <a:xfrm flipV="1">
            <a:off x="2214068" y="4359617"/>
            <a:ext cx="1185102" cy="412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99170" y="4100912"/>
            <a:ext cx="1028814" cy="517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65275" y="4347591"/>
            <a:ext cx="1186845" cy="5116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364264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Initial value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>
            <a:stCxn id="22" idx="2"/>
            <a:endCxn id="21" idx="0"/>
          </p:cNvCxnSpPr>
          <p:nvPr/>
        </p:nvCxnSpPr>
        <p:spPr>
          <a:xfrm flipH="1">
            <a:off x="5058698" y="3950420"/>
            <a:ext cx="341707" cy="39717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04552"/>
              </p:ext>
            </p:extLst>
          </p:nvPr>
        </p:nvGraphicFramePr>
        <p:xfrm>
          <a:off x="4716016" y="3090987"/>
          <a:ext cx="931653" cy="41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58355" imgH="554040" progId="Visio.Drawing.11">
                  <p:link updateAutomatic="1"/>
                </p:oleObj>
              </mc:Choice>
              <mc:Fallback>
                <p:oleObj name="Visio" r:id="rId4" imgW="1258355" imgH="55404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016" y="3090987"/>
                        <a:ext cx="931653" cy="410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21280" y="3110037"/>
            <a:ext cx="261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Global variable declaration</a:t>
            </a:r>
            <a:endParaRPr lang="ko-KR" altLang="en-US" sz="1600" dirty="0"/>
          </a:p>
        </p:txBody>
      </p:sp>
      <p:cxnSp>
        <p:nvCxnSpPr>
          <p:cNvPr id="36" name="직선 화살표 연결선 35"/>
          <p:cNvCxnSpPr>
            <a:stCxn id="35" idx="1"/>
            <a:endCxn id="34" idx="3"/>
          </p:cNvCxnSpPr>
          <p:nvPr/>
        </p:nvCxnSpPr>
        <p:spPr>
          <a:xfrm flipH="1">
            <a:off x="5647669" y="3279314"/>
            <a:ext cx="273611" cy="16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Decl</a:t>
            </a:r>
            <a:r>
              <a:rPr lang="en-US" altLang="ko-KR" dirty="0"/>
              <a:t>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412776"/>
            <a:ext cx="7920880" cy="139255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altLang="ko-KR" dirty="0">
                <a:latin typeface="Calibri" panose="020F0502020204030204" pitchFamily="34" charset="0"/>
              </a:rPr>
              <a:t>,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ParmVarDecl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have a name and a type of declaration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has a name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ko-KR" dirty="0"/>
              <a:t>’ and a type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char**)</a:t>
            </a:r>
            <a:r>
              <a:rPr lang="en-US" altLang="ko-KR" dirty="0"/>
              <a:t>’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370" y="2615012"/>
            <a:ext cx="1602968" cy="517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56963" y="2852936"/>
            <a:ext cx="1974999" cy="984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7813" y="4110236"/>
            <a:ext cx="1050171" cy="492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30" idx="0"/>
          </p:cNvCxnSpPr>
          <p:nvPr/>
        </p:nvCxnSpPr>
        <p:spPr>
          <a:xfrm flipV="1">
            <a:off x="1086628" y="3068960"/>
            <a:ext cx="100996" cy="214049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5576" y="5209455"/>
            <a:ext cx="6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Types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46" idx="3"/>
          </p:cNvCxnSpPr>
          <p:nvPr/>
        </p:nvCxnSpPr>
        <p:spPr>
          <a:xfrm flipV="1">
            <a:off x="877917" y="4448411"/>
            <a:ext cx="2541955" cy="1538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3968" y="2977207"/>
            <a:ext cx="6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Types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38" idx="1"/>
          </p:cNvCxnSpPr>
          <p:nvPr/>
        </p:nvCxnSpPr>
        <p:spPr>
          <a:xfrm flipH="1">
            <a:off x="2555776" y="3131096"/>
            <a:ext cx="1728192" cy="818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2"/>
          </p:cNvCxnSpPr>
          <p:nvPr/>
        </p:nvCxnSpPr>
        <p:spPr>
          <a:xfrm flipH="1">
            <a:off x="4283968" y="3284984"/>
            <a:ext cx="331052" cy="10081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1"/>
          </p:cNvCxnSpPr>
          <p:nvPr/>
        </p:nvCxnSpPr>
        <p:spPr>
          <a:xfrm flipH="1">
            <a:off x="3535363" y="3131096"/>
            <a:ext cx="748605" cy="53367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788" y="44484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Names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6" idx="0"/>
          </p:cNvCxnSpPr>
          <p:nvPr/>
        </p:nvCxnSpPr>
        <p:spPr>
          <a:xfrm flipV="1">
            <a:off x="501853" y="3717032"/>
            <a:ext cx="1261835" cy="73137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0"/>
          </p:cNvCxnSpPr>
          <p:nvPr/>
        </p:nvCxnSpPr>
        <p:spPr>
          <a:xfrm flipV="1">
            <a:off x="501853" y="3212976"/>
            <a:ext cx="1261835" cy="12354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0"/>
          </p:cNvCxnSpPr>
          <p:nvPr/>
        </p:nvCxnSpPr>
        <p:spPr>
          <a:xfrm flipH="1" flipV="1">
            <a:off x="289219" y="3047052"/>
            <a:ext cx="212634" cy="140135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37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(1/9)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8866" y="1340768"/>
            <a:ext cx="7079678" cy="1608576"/>
          </a:xfrm>
        </p:spPr>
        <p:txBody>
          <a:bodyPr>
            <a:no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/>
              <a:t> represents </a:t>
            </a:r>
            <a:r>
              <a:rPr lang="en-US" altLang="ko-KR"/>
              <a:t>a statement</a:t>
            </a:r>
            <a:endParaRPr lang="en-US" altLang="ko-KR" dirty="0"/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Subclasses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/>
              <a:t>class for code block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en-US" altLang="ko-KR" dirty="0"/>
              <a:t> class for local variable declaration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ReturnStmt</a:t>
            </a:r>
            <a:r>
              <a:rPr lang="en-US" altLang="ko-KR" dirty="0"/>
              <a:t> class for function return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62305" y="3845607"/>
            <a:ext cx="1021073" cy="242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00061" y="3999481"/>
            <a:ext cx="719812" cy="2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66287" y="6204985"/>
            <a:ext cx="1312558" cy="248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456138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Statements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3"/>
            <a:endCxn id="14" idx="2"/>
          </p:cNvCxnSpPr>
          <p:nvPr/>
        </p:nvCxnSpPr>
        <p:spPr>
          <a:xfrm flipV="1">
            <a:off x="1341883" y="4087657"/>
            <a:ext cx="830959" cy="627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3"/>
            <a:endCxn id="15" idx="1"/>
          </p:cNvCxnSpPr>
          <p:nvPr/>
        </p:nvCxnSpPr>
        <p:spPr>
          <a:xfrm flipV="1">
            <a:off x="1341883" y="4109044"/>
            <a:ext cx="1358178" cy="606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16" idx="0"/>
          </p:cNvCxnSpPr>
          <p:nvPr/>
        </p:nvCxnSpPr>
        <p:spPr>
          <a:xfrm>
            <a:off x="1341883" y="4715272"/>
            <a:ext cx="1980683" cy="1489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5048" y="327569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https://clang.llvm.org/doxygen/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60" y="692696"/>
            <a:ext cx="5940152" cy="56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3688" y="980728"/>
            <a:ext cx="7632848" cy="1824600"/>
          </a:xfrm>
        </p:spPr>
        <p:txBody>
          <a:bodyPr>
            <a:no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altLang="ko-KR" dirty="0"/>
              <a:t> represents an expression (a subclass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sz="1800" dirty="0"/>
              <a:t>Subclasses of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altLang="ko-KR" sz="1600" dirty="0"/>
              <a:t> for function call</a:t>
            </a: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ImplicitCastExpr</a:t>
            </a:r>
            <a:r>
              <a:rPr lang="en-US" altLang="ko-KR" sz="1600" dirty="0"/>
              <a:t> for implicit type casts</a:t>
            </a: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DeclRefExpr</a:t>
            </a:r>
            <a:r>
              <a:rPr lang="en-US" altLang="ko-KR" sz="1600" dirty="0"/>
              <a:t> for referencing declared variables and functions</a:t>
            </a: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ko-KR" sz="1600" dirty="0"/>
              <a:t> for integer literals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25186" y="4979434"/>
            <a:ext cx="3004045" cy="1761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47251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Expressions</a:t>
            </a:r>
          </a:p>
          <a:p>
            <a:r>
              <a:rPr lang="en-US" altLang="ko-KR" sz="1400" dirty="0"/>
              <a:t>(also statements)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3"/>
            <a:endCxn id="17" idx="1"/>
          </p:cNvCxnSpPr>
          <p:nvPr/>
        </p:nvCxnSpPr>
        <p:spPr>
          <a:xfrm flipV="1">
            <a:off x="1808356" y="4615160"/>
            <a:ext cx="2639245" cy="37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47601" y="4361160"/>
            <a:ext cx="1271144" cy="50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99792" y="4869160"/>
            <a:ext cx="12711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8" idx="3"/>
            <a:endCxn id="23" idx="1"/>
          </p:cNvCxnSpPr>
          <p:nvPr/>
        </p:nvCxnSpPr>
        <p:spPr>
          <a:xfrm>
            <a:off x="1808356" y="4986754"/>
            <a:ext cx="891436" cy="26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3"/>
            <a:endCxn id="16" idx="1"/>
          </p:cNvCxnSpPr>
          <p:nvPr/>
        </p:nvCxnSpPr>
        <p:spPr>
          <a:xfrm>
            <a:off x="1808356" y="4986754"/>
            <a:ext cx="2216830" cy="873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84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(3/9)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0874" y="1460384"/>
            <a:ext cx="6402711" cy="189660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/>
              <a:t> may have a child containing additional information 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/>
              <a:t>has statements in a code block of braces (“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ko-KR" dirty="0"/>
              <a:t>”)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699794" y="6180979"/>
            <a:ext cx="1224135" cy="296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114" y="4129335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4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4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4414" y="479715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4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4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4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6195" y="614555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4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0;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4" idx="3"/>
          </p:cNvCxnSpPr>
          <p:nvPr/>
        </p:nvCxnSpPr>
        <p:spPr>
          <a:xfrm flipV="1">
            <a:off x="2183186" y="4207234"/>
            <a:ext cx="444598" cy="7599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148551" y="4962307"/>
            <a:ext cx="44015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725337" y="6300549"/>
            <a:ext cx="902447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99794" y="4814296"/>
            <a:ext cx="1224135" cy="296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6145" y="3963396"/>
            <a:ext cx="713728" cy="296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18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842" y="1460384"/>
            <a:ext cx="7079678" cy="189660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/>
              <a:t> may have a child containing additional information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1"/>
            <a:r>
              <a:rPr lang="en-US" altLang="ko-KR" dirty="0"/>
              <a:t>The first child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altLang="ko-KR" dirty="0"/>
              <a:t> is for a function pointer and the others are for function parameters</a:t>
            </a:r>
          </a:p>
          <a:p>
            <a:pPr lvl="2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19872" y="4133948"/>
            <a:ext cx="2232247" cy="7352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904" y="3481263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Declarations for </a:t>
            </a:r>
            <a:r>
              <a:rPr lang="en-US" altLang="ko-KR" sz="1400" dirty="0" err="1">
                <a:latin typeface="Calibri" panose="020F0502020204030204" pitchFamily="34" charset="0"/>
              </a:rPr>
              <a:t>DeclStmt</a:t>
            </a:r>
            <a:r>
              <a:rPr lang="en-US" altLang="ko-KR" sz="1400" dirty="0">
                <a:latin typeface="Calibri" panose="020F0502020204030204" pitchFamily="34" charset="0"/>
              </a:rPr>
              <a:t>  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23" name="직선 화살표 연결선 22"/>
          <p:cNvCxnSpPr>
            <a:stCxn id="21" idx="2"/>
            <a:endCxn id="19" idx="0"/>
          </p:cNvCxnSpPr>
          <p:nvPr/>
        </p:nvCxnSpPr>
        <p:spPr>
          <a:xfrm flipH="1">
            <a:off x="4535996" y="3789040"/>
            <a:ext cx="324036" cy="3449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6296" y="50385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 pointer for </a:t>
            </a:r>
            <a:r>
              <a:rPr lang="en-US" altLang="ko-KR" sz="1400" dirty="0" err="1">
                <a:latin typeface="Calibri" panose="020F0502020204030204" pitchFamily="34" charset="0"/>
              </a:rPr>
              <a:t>CallExpr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95936" y="4950268"/>
            <a:ext cx="3005748" cy="7109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95936" y="5686868"/>
            <a:ext cx="3005748" cy="6631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575193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 parameter for </a:t>
            </a:r>
            <a:r>
              <a:rPr lang="en-US" altLang="ko-KR" sz="1400" dirty="0" err="1">
                <a:latin typeface="Calibri" panose="020F0502020204030204" pitchFamily="34" charset="0"/>
              </a:rPr>
              <a:t>CallExpr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31" name="직선 화살표 연결선 30"/>
          <p:cNvCxnSpPr>
            <a:stCxn id="24" idx="1"/>
            <a:endCxn id="27" idx="3"/>
          </p:cNvCxnSpPr>
          <p:nvPr/>
        </p:nvCxnSpPr>
        <p:spPr>
          <a:xfrm flipH="1">
            <a:off x="7001684" y="5300186"/>
            <a:ext cx="234612" cy="557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  <a:endCxn id="29" idx="3"/>
          </p:cNvCxnSpPr>
          <p:nvPr/>
        </p:nvCxnSpPr>
        <p:spPr>
          <a:xfrm flipH="1">
            <a:off x="7001684" y="6013544"/>
            <a:ext cx="234612" cy="489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23929" y="6337398"/>
            <a:ext cx="1224135" cy="3978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3926" y="6433591"/>
            <a:ext cx="283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Return value for </a:t>
            </a:r>
            <a:r>
              <a:rPr lang="en-US" altLang="ko-KR" sz="1400" dirty="0" err="1">
                <a:latin typeface="Calibri" panose="020F0502020204030204" pitchFamily="34" charset="0"/>
              </a:rPr>
              <a:t>ReturnStmt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40" name="직선 화살표 연결선 39"/>
          <p:cNvCxnSpPr>
            <a:stCxn id="39" idx="1"/>
          </p:cNvCxnSpPr>
          <p:nvPr/>
        </p:nvCxnSpPr>
        <p:spPr>
          <a:xfrm flipH="1" flipV="1">
            <a:off x="5148064" y="6587479"/>
            <a:ext cx="695862" cy="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31457" y="327836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35151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9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" y="2654873"/>
            <a:ext cx="6942300" cy="40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(5/9)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842" y="1460384"/>
            <a:ext cx="6887227" cy="1608576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altLang="ko-KR" dirty="0"/>
              <a:t> has a type of an expression</a:t>
            </a:r>
          </a:p>
          <a:p>
            <a:pPr lvl="1"/>
            <a:r>
              <a:rPr lang="en-US" altLang="ko-KR" dirty="0"/>
              <a:t>Ex) a node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altLang="ko-KR" dirty="0"/>
              <a:t> has a type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Some sub-classes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altLang="ko-KR" dirty="0"/>
              <a:t> can have a value</a:t>
            </a:r>
          </a:p>
          <a:p>
            <a:pPr lvl="1"/>
            <a:r>
              <a:rPr lang="en-US" altLang="ko-KR" dirty="0"/>
              <a:t>Ex) a node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ko-KR" dirty="0"/>
              <a:t> has a value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dirty="0"/>
              <a:t>’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8" name="직선 화살표 연결선 7"/>
          <p:cNvCxnSpPr>
            <a:stCxn id="21" idx="3"/>
          </p:cNvCxnSpPr>
          <p:nvPr/>
        </p:nvCxnSpPr>
        <p:spPr>
          <a:xfrm flipV="1">
            <a:off x="1547664" y="5085184"/>
            <a:ext cx="1872208" cy="80196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5560" y="5733256"/>
            <a:ext cx="6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21" idx="3"/>
          </p:cNvCxnSpPr>
          <p:nvPr/>
        </p:nvCxnSpPr>
        <p:spPr>
          <a:xfrm flipV="1">
            <a:off x="1547664" y="5321679"/>
            <a:ext cx="2899937" cy="5654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</p:cNvCxnSpPr>
          <p:nvPr/>
        </p:nvCxnSpPr>
        <p:spPr>
          <a:xfrm flipV="1">
            <a:off x="1547664" y="4756212"/>
            <a:ext cx="3413626" cy="11309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</p:cNvCxnSpPr>
          <p:nvPr/>
        </p:nvCxnSpPr>
        <p:spPr>
          <a:xfrm>
            <a:off x="1547664" y="5887145"/>
            <a:ext cx="2592288" cy="1538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0352" y="6381328"/>
            <a:ext cx="6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Types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30" idx="1"/>
          </p:cNvCxnSpPr>
          <p:nvPr/>
        </p:nvCxnSpPr>
        <p:spPr>
          <a:xfrm flipH="1" flipV="1">
            <a:off x="6588224" y="5638345"/>
            <a:ext cx="1152128" cy="8968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1"/>
          </p:cNvCxnSpPr>
          <p:nvPr/>
        </p:nvCxnSpPr>
        <p:spPr>
          <a:xfrm flipH="1" flipV="1">
            <a:off x="6804248" y="6292933"/>
            <a:ext cx="936104" cy="2422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1"/>
          </p:cNvCxnSpPr>
          <p:nvPr/>
        </p:nvCxnSpPr>
        <p:spPr>
          <a:xfrm flipH="1">
            <a:off x="4932040" y="6535217"/>
            <a:ext cx="2808312" cy="6213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326" y="3927734"/>
            <a:ext cx="7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Values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508104" y="4235512"/>
            <a:ext cx="72008" cy="12506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</p:cNvCxnSpPr>
          <p:nvPr/>
        </p:nvCxnSpPr>
        <p:spPr>
          <a:xfrm flipH="1">
            <a:off x="5502312" y="4235511"/>
            <a:ext cx="5792" cy="199422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99472" y="6445886"/>
            <a:ext cx="629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>
            <a:off x="2729260" y="6599775"/>
            <a:ext cx="1413904" cy="3568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1457" y="327836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35151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05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572717" cy="51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(6/9)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9912" y="1340768"/>
            <a:ext cx="5364088" cy="1080120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myPrint</a:t>
            </a:r>
            <a:r>
              <a:rPr lang="en-US" altLang="ko-KR" dirty="0"/>
              <a:t> function contains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IfStmt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ForStmt</a:t>
            </a:r>
            <a:r>
              <a:rPr lang="en-US" altLang="ko-KR" dirty="0"/>
              <a:t> in its function body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148064" y="4744103"/>
            <a:ext cx="3600400" cy="1925257"/>
            <a:chOff x="4860032" y="4581128"/>
            <a:chExt cx="3600400" cy="1925257"/>
          </a:xfrm>
        </p:grpSpPr>
        <p:sp>
          <p:nvSpPr>
            <p:cNvPr id="10" name="TextBox 9"/>
            <p:cNvSpPr txBox="1"/>
            <p:nvPr/>
          </p:nvSpPr>
          <p:spPr>
            <a:xfrm>
              <a:off x="5265908" y="4679265"/>
              <a:ext cx="31225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myPrint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ko-KR" sz="1600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ko-KR" altLang="en-US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param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) {</a:t>
              </a:r>
            </a:p>
            <a:p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16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param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== 1)</a:t>
              </a:r>
            </a:p>
            <a:p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param</a:t>
              </a:r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is 1");</a:t>
              </a:r>
            </a:p>
            <a:p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nn-NO" altLang="ko-KR" sz="16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for</a:t>
              </a:r>
              <a:r>
                <a:rPr lang="nn-NO" altLang="ko-KR" sz="160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nn-NO" altLang="ko-KR" sz="16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nn-NO" altLang="ko-KR" sz="1600" dirty="0">
                  <a:latin typeface="Consolas" pitchFamily="49" charset="0"/>
                  <a:cs typeface="Consolas" pitchFamily="49" charset="0"/>
                </a:rPr>
                <a:t> i=0;i&lt;10;i++) {</a:t>
              </a:r>
            </a:p>
            <a:p>
              <a:r>
                <a:rPr lang="nn-NO" altLang="ko-KR" sz="1600" dirty="0">
                  <a:latin typeface="Consolas" pitchFamily="49" charset="0"/>
                  <a:cs typeface="Consolas" pitchFamily="49" charset="0"/>
                </a:rPr>
                <a:t>    global += i;</a:t>
              </a:r>
            </a:p>
            <a:p>
              <a:r>
                <a:rPr lang="nn-NO" altLang="ko-KR" sz="1600" dirty="0">
                  <a:latin typeface="Consolas" pitchFamily="49" charset="0"/>
                  <a:cs typeface="Consolas" pitchFamily="49" charset="0"/>
                </a:rPr>
                <a:t>  }</a:t>
              </a:r>
              <a:endParaRPr lang="en-US" altLang="ko-KR" sz="16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}</a:t>
              </a:r>
              <a:endParaRPr lang="ko-KR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0032" y="4690503"/>
              <a:ext cx="47724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11</a:t>
              </a:r>
            </a:p>
            <a:p>
              <a:pPr algn="r"/>
              <a:r>
                <a:rPr lang="en-US" altLang="ko-KR" sz="1600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60032" y="4581128"/>
              <a:ext cx="3600400" cy="1925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7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526213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(7/9)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21168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IfStmt</a:t>
            </a:r>
            <a:r>
              <a:rPr lang="en-US" altLang="ko-KR" dirty="0"/>
              <a:t> has 4 children</a:t>
            </a:r>
          </a:p>
          <a:p>
            <a:pPr lvl="1"/>
            <a:r>
              <a:rPr lang="en-US" altLang="ko-KR" dirty="0"/>
              <a:t>A condition variable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/>
              <a:t>In C++, you can declare a variable in condition (not in C)</a:t>
            </a:r>
          </a:p>
          <a:p>
            <a:pPr lvl="1"/>
            <a:r>
              <a:rPr lang="en-US" altLang="ko-KR" dirty="0"/>
              <a:t>A condition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Then block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Else block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4169" y="155679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Condition variable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1907704" y="1710681"/>
            <a:ext cx="326465" cy="2781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019" y="19674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Condition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2084555" y="2121348"/>
            <a:ext cx="326464" cy="2781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3527" y="388677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Then block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1437063" y="4040659"/>
            <a:ext cx="326464" cy="2781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1660" y="630850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Else block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2411020" y="6462391"/>
            <a:ext cx="4706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46028" y="3573016"/>
            <a:ext cx="31945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== 1)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is 1");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i = 0 ; i &lt; 10 ; i++ ) {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  global += i;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152" y="3584254"/>
            <a:ext cx="4772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10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of learning code analysis technique</a:t>
            </a:r>
          </a:p>
          <a:p>
            <a:r>
              <a:rPr lang="en-US" altLang="ko-KR" dirty="0"/>
              <a:t>Overview of Clang</a:t>
            </a:r>
          </a:p>
          <a:p>
            <a:r>
              <a:rPr lang="en-US" altLang="ko-KR" dirty="0"/>
              <a:t>AST structure of Clang</a:t>
            </a:r>
          </a:p>
          <a:p>
            <a:pPr lvl="1"/>
            <a:r>
              <a:rPr lang="en-US" altLang="ko-KR" dirty="0" err="1"/>
              <a:t>Decl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 err="1"/>
              <a:t>Stmt</a:t>
            </a:r>
            <a:r>
              <a:rPr lang="en-US" altLang="ko-KR" dirty="0"/>
              <a:t> class</a:t>
            </a:r>
          </a:p>
          <a:p>
            <a:r>
              <a:rPr lang="en-US" altLang="ko-KR" dirty="0"/>
              <a:t>Traversing Clang AST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4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(8/9)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7812" y="1512123"/>
            <a:ext cx="4402832" cy="211683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ForStmt</a:t>
            </a:r>
            <a:r>
              <a:rPr lang="en-US" altLang="ko-KR" dirty="0"/>
              <a:t> has 5 children</a:t>
            </a:r>
          </a:p>
          <a:p>
            <a:pPr lvl="1"/>
            <a:r>
              <a:rPr lang="en-US" altLang="ko-KR" dirty="0"/>
              <a:t>Initialization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A condition variable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A condition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Increment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A loop block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6028" y="4293096"/>
            <a:ext cx="31945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== 1)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is 1");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i = 0 ; i &lt; 10 ; i++ ) {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  global += i;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152" y="4304334"/>
            <a:ext cx="4772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" y="1484784"/>
            <a:ext cx="611455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730113" y="134076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Initialization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1403649" y="1494657"/>
            <a:ext cx="326464" cy="2781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90523" y="278092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Condition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23" idx="1"/>
          </p:cNvCxnSpPr>
          <p:nvPr/>
        </p:nvCxnSpPr>
        <p:spPr>
          <a:xfrm flipH="1">
            <a:off x="1835697" y="2934817"/>
            <a:ext cx="454826" cy="1538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2201" y="155679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Condition variable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1475656" y="1710681"/>
            <a:ext cx="1046545" cy="85422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71934" y="400506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Increment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>
            <a:off x="1745470" y="4158953"/>
            <a:ext cx="326464" cy="13414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8064" y="586739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Loop block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30" idx="1"/>
          </p:cNvCxnSpPr>
          <p:nvPr/>
        </p:nvCxnSpPr>
        <p:spPr>
          <a:xfrm flipH="1" flipV="1">
            <a:off x="1250950" y="5264150"/>
            <a:ext cx="47114" cy="7571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0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Stmt</a:t>
            </a:r>
            <a:r>
              <a:rPr lang="en-US" altLang="ko-KR" dirty="0"/>
              <a:t> (9/9)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6028" y="4293096"/>
            <a:ext cx="31945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== 1)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is 1");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i = 0 ; i &lt; 10 ; i++ ) {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  global += i;</a:t>
            </a:r>
          </a:p>
          <a:p>
            <a:r>
              <a:rPr lang="nn-NO" altLang="ko-KR" sz="1100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152" y="4304334"/>
            <a:ext cx="4772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" y="1484784"/>
            <a:ext cx="611455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내용 개체 틀 2"/>
          <p:cNvSpPr txBox="1">
            <a:spLocks/>
          </p:cNvSpPr>
          <p:nvPr/>
        </p:nvSpPr>
        <p:spPr bwMode="auto">
          <a:xfrm>
            <a:off x="4283968" y="1600200"/>
            <a:ext cx="4402832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ko-KR" sz="2000" dirty="0"/>
              <a:t> has 2 children for operands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ko-KR" sz="2000" dirty="0"/>
              <a:t> has a child for operand</a:t>
            </a:r>
          </a:p>
          <a:p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738789" y="2852936"/>
            <a:ext cx="1260139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789" y="4158953"/>
            <a:ext cx="1260139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3049910"/>
            <a:ext cx="1152128" cy="5040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51720" y="3557910"/>
            <a:ext cx="2376264" cy="7351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1720" y="4402460"/>
            <a:ext cx="1152128" cy="5040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1861" y="3068960"/>
            <a:ext cx="322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Two operands for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1880" y="4500599"/>
            <a:ext cx="2811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operand for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직선 화살표 연결선 9"/>
          <p:cNvCxnSpPr>
            <a:stCxn id="8" idx="1"/>
            <a:endCxn id="7" idx="3"/>
          </p:cNvCxnSpPr>
          <p:nvPr/>
        </p:nvCxnSpPr>
        <p:spPr>
          <a:xfrm flipH="1">
            <a:off x="3203848" y="3222849"/>
            <a:ext cx="518013" cy="7908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3419873" y="3222849"/>
            <a:ext cx="301988" cy="33506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1"/>
            <a:endCxn id="35" idx="3"/>
          </p:cNvCxnSpPr>
          <p:nvPr/>
        </p:nvCxnSpPr>
        <p:spPr>
          <a:xfrm flipH="1">
            <a:off x="3203848" y="4654488"/>
            <a:ext cx="28803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4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Traversing Clang AST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48768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Clang provides a visitor design pattern for user to access AST</a:t>
            </a:r>
            <a:endParaRPr lang="en-US" altLang="ko-KR" sz="1600" dirty="0"/>
          </a:p>
          <a:p>
            <a:r>
              <a:rPr lang="en-US" altLang="ko-KR" sz="2000" dirty="0" err="1">
                <a:latin typeface="Calibri" panose="020F0502020204030204" pitchFamily="34" charset="0"/>
              </a:rPr>
              <a:t>ParseAST</a:t>
            </a:r>
            <a:r>
              <a:rPr lang="en-US" altLang="ko-KR" sz="2000" dirty="0">
                <a:latin typeface="Calibri" panose="020F0502020204030204" pitchFamily="34" charset="0"/>
              </a:rPr>
              <a:t>()</a:t>
            </a:r>
            <a:r>
              <a:rPr lang="en-US" altLang="ko-KR" sz="2000" dirty="0"/>
              <a:t> starts building and traversal of an AST: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   void</a:t>
            </a:r>
            <a:r>
              <a:rPr lang="en-US" altLang="ko-KR" sz="2000" dirty="0">
                <a:latin typeface="Calibri" panose="020F0502020204030204" pitchFamily="34" charset="0"/>
              </a:rPr>
              <a:t> clang::</a:t>
            </a:r>
            <a:r>
              <a:rPr lang="en-US" altLang="ko-KR" sz="2000" dirty="0" err="1">
                <a:latin typeface="Calibri" panose="020F0502020204030204" pitchFamily="34" charset="0"/>
              </a:rPr>
              <a:t>ParseAST</a:t>
            </a:r>
            <a:r>
              <a:rPr lang="en-US" altLang="ko-KR" sz="2000" dirty="0">
                <a:latin typeface="Calibri" panose="020F0502020204030204" pitchFamily="34" charset="0"/>
              </a:rPr>
              <a:t> (Preprocessor &amp;pp, </a:t>
            </a:r>
            <a:r>
              <a:rPr lang="en-US" altLang="ko-KR" sz="2000" b="1" dirty="0" err="1">
                <a:latin typeface="Calibri" panose="020F0502020204030204" pitchFamily="34" charset="0"/>
              </a:rPr>
              <a:t>ASTConsumer</a:t>
            </a:r>
            <a:r>
              <a:rPr lang="en-US" altLang="ko-KR" sz="2000" b="1" dirty="0">
                <a:latin typeface="Calibri" panose="020F0502020204030204" pitchFamily="34" charset="0"/>
              </a:rPr>
              <a:t> *C</a:t>
            </a:r>
            <a:r>
              <a:rPr lang="en-US" altLang="ko-KR" sz="2000" dirty="0">
                <a:latin typeface="Calibri" panose="020F0502020204030204" pitchFamily="34" charset="0"/>
              </a:rPr>
              <a:t>, </a:t>
            </a:r>
            <a:r>
              <a:rPr lang="en-US" altLang="ko-KR" sz="2000" dirty="0" err="1">
                <a:latin typeface="Calibri" panose="020F0502020204030204" pitchFamily="34" charset="0"/>
              </a:rPr>
              <a:t>ASTContext</a:t>
            </a:r>
            <a:r>
              <a:rPr lang="en-US" altLang="ko-KR" sz="2000" dirty="0">
                <a:latin typeface="Calibri" panose="020F0502020204030204" pitchFamily="34" charset="0"/>
              </a:rPr>
              <a:t> &amp;</a:t>
            </a:r>
            <a:r>
              <a:rPr lang="en-US" altLang="ko-KR" sz="2000" dirty="0" err="1">
                <a:latin typeface="Calibri" panose="020F0502020204030204" pitchFamily="34" charset="0"/>
              </a:rPr>
              <a:t>Ctx</a:t>
            </a:r>
            <a:r>
              <a:rPr lang="en-US" altLang="ko-KR" sz="2000" dirty="0">
                <a:latin typeface="Calibri" panose="020F0502020204030204" pitchFamily="34" charset="0"/>
              </a:rPr>
              <a:t>, …)</a:t>
            </a:r>
            <a:endParaRPr lang="ko-KR" altLang="en-US" sz="2000" dirty="0">
              <a:latin typeface="Calibri" panose="020F0502020204030204" pitchFamily="34" charset="0"/>
            </a:endParaRP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The callback function </a:t>
            </a:r>
            <a:r>
              <a:rPr lang="en-US" altLang="ko-KR" sz="1800" dirty="0" err="1">
                <a:latin typeface="Calibri" panose="020F0502020204030204" pitchFamily="34" charset="0"/>
              </a:rPr>
              <a:t>HandleTopLevelDecl</a:t>
            </a:r>
            <a:r>
              <a:rPr lang="en-US" altLang="ko-KR" sz="1800" dirty="0">
                <a:latin typeface="Calibri" panose="020F0502020204030204" pitchFamily="34" charset="0"/>
              </a:rPr>
              <a:t>()</a:t>
            </a:r>
            <a:r>
              <a:rPr lang="en-US" altLang="ko-KR" sz="1800" dirty="0"/>
              <a:t> in </a:t>
            </a:r>
            <a:r>
              <a:rPr lang="en-US" altLang="ko-KR" sz="1800" dirty="0" err="1">
                <a:latin typeface="Calibri" panose="020F0502020204030204" pitchFamily="34" charset="0"/>
              </a:rPr>
              <a:t>ASTConsumer</a:t>
            </a:r>
            <a:r>
              <a:rPr lang="en-US" altLang="ko-KR" sz="1800" dirty="0">
                <a:latin typeface="Calibri" panose="020F0502020204030204" pitchFamily="34" charset="0"/>
              </a:rPr>
              <a:t> is called for each top-level declaration</a:t>
            </a:r>
          </a:p>
          <a:p>
            <a:pPr lvl="2"/>
            <a:r>
              <a:rPr lang="en-US" altLang="ko-KR" sz="1600" dirty="0" err="1">
                <a:latin typeface="Calibri" panose="020F0502020204030204" pitchFamily="34" charset="0"/>
              </a:rPr>
              <a:t>HandleTopLevelDecl</a:t>
            </a:r>
            <a:r>
              <a:rPr lang="en-US" altLang="ko-KR" sz="1600" dirty="0">
                <a:latin typeface="Calibri" panose="020F0502020204030204" pitchFamily="34" charset="0"/>
              </a:rPr>
              <a:t>()</a:t>
            </a:r>
            <a:r>
              <a:rPr lang="en-US" altLang="ko-KR" sz="1600" dirty="0"/>
              <a:t> receives a list of function and global variable declarations as a parameter</a:t>
            </a:r>
          </a:p>
          <a:p>
            <a:r>
              <a:rPr lang="en-US" altLang="ko-KR" sz="1800" dirty="0"/>
              <a:t> A user has to customize </a:t>
            </a:r>
            <a:r>
              <a:rPr lang="en-US" altLang="ko-KR" sz="1800" dirty="0" err="1"/>
              <a:t>ASTConsumer</a:t>
            </a:r>
            <a:r>
              <a:rPr lang="en-US" altLang="ko-KR" sz="1800" dirty="0"/>
              <a:t> to build his/her own program analyzer</a:t>
            </a:r>
            <a:endParaRPr lang="ko-KR" altLang="en-US" sz="14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9552" y="4077072"/>
            <a:ext cx="8208912" cy="2688894"/>
            <a:chOff x="539552" y="3755150"/>
            <a:chExt cx="8208912" cy="2688894"/>
          </a:xfrm>
        </p:grpSpPr>
        <p:sp>
          <p:nvSpPr>
            <p:cNvPr id="7" name="TextBox 6"/>
            <p:cNvSpPr txBox="1"/>
            <p:nvPr/>
          </p:nvSpPr>
          <p:spPr>
            <a:xfrm>
              <a:off x="945428" y="3755150"/>
              <a:ext cx="780303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MyASTConsumer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: 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ASTConsumer</a:t>
              </a:r>
              <a:endParaRPr lang="en-US" altLang="ko-KR" sz="14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MyASTConsumer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(Rewriter &amp;R) {}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virtual </a:t>
              </a:r>
              <a:r>
                <a:rPr lang="en-US" altLang="ko-KR" sz="1400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14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HandleTopLevelDecl</a:t>
              </a:r>
              <a:r>
                <a:rPr lang="en-US" altLang="ko-KR" sz="14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ko-KR" sz="14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DeclGroupRef</a:t>
              </a:r>
              <a:r>
                <a:rPr lang="en-US" altLang="ko-KR" sz="14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DR)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for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DeclGroupRef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::iterator b=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DR.begin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(), e=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DR.end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(); b!=e;++b){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    … // variable b has each </a:t>
              </a:r>
              <a:r>
                <a:rPr lang="en-US" altLang="ko-KR" sz="1400" dirty="0" err="1">
                  <a:latin typeface="Consolas" pitchFamily="49" charset="0"/>
                  <a:cs typeface="Consolas" pitchFamily="49" charset="0"/>
                </a:rPr>
                <a:t>decleration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in DR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ko-KR" sz="14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return</a:t>
              </a:r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true;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};</a:t>
              </a:r>
              <a:endParaRPr lang="ko-KR" altLang="en-US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3766388"/>
              <a:ext cx="4772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11</a:t>
              </a:r>
            </a:p>
            <a:p>
              <a:pPr algn="r"/>
              <a:r>
                <a:rPr lang="en-US" altLang="ko-KR" sz="1400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1560" y="3766388"/>
              <a:ext cx="7128792" cy="26776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81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Traversing Clang AST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HandleTopLevelDecl</a:t>
            </a:r>
            <a:r>
              <a:rPr lang="en-US" altLang="ko-KR" dirty="0">
                <a:latin typeface="Calibri" panose="020F0502020204030204" pitchFamily="34" charset="0"/>
              </a:rPr>
              <a:t>() calls </a:t>
            </a:r>
            <a:r>
              <a:rPr lang="en-US" altLang="ko-KR" dirty="0" err="1">
                <a:latin typeface="Calibri" panose="020F0502020204030204" pitchFamily="34" charset="0"/>
              </a:rPr>
              <a:t>TraverseDecl</a:t>
            </a:r>
            <a:r>
              <a:rPr lang="en-US" altLang="ko-KR" dirty="0">
                <a:latin typeface="Calibri" panose="020F0502020204030204" pitchFamily="34" charset="0"/>
              </a:rPr>
              <a:t>() which recursively travel a target AST from the top-level declaration by calling </a:t>
            </a:r>
            <a:r>
              <a:rPr lang="en-US" altLang="ko-KR" dirty="0" err="1">
                <a:latin typeface="Calibri" panose="020F0502020204030204" pitchFamily="34" charset="0"/>
              </a:rPr>
              <a:t>VisitStmt</a:t>
            </a:r>
            <a:r>
              <a:rPr lang="en-US" altLang="ko-KR" dirty="0">
                <a:latin typeface="Calibri" panose="020F0502020204030204" pitchFamily="34" charset="0"/>
              </a:rPr>
              <a:t> (), </a:t>
            </a:r>
            <a:r>
              <a:rPr lang="en-US" altLang="ko-KR" dirty="0" err="1">
                <a:latin typeface="Calibri" panose="020F0502020204030204" pitchFamily="34" charset="0"/>
              </a:rPr>
              <a:t>VisitFunctionDecl</a:t>
            </a:r>
            <a:r>
              <a:rPr lang="en-US" altLang="ko-KR" dirty="0">
                <a:latin typeface="Calibri" panose="020F0502020204030204" pitchFamily="34" charset="0"/>
              </a:rPr>
              <a:t>(), etc.</a:t>
            </a:r>
          </a:p>
          <a:p>
            <a:pPr lvl="1"/>
            <a:endParaRPr lang="en-US" altLang="ko-KR" dirty="0">
              <a:latin typeface="Calibri" panose="020F0502020204030204" pitchFamily="34" charset="0"/>
            </a:endParaRP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2744424"/>
            <a:ext cx="78030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RecursiveASTVisitor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VisitStmt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*s)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("\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t%s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\n", s-&gt;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getStmtClassName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true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1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VisitFunctionDecl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*f) {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(f-&gt;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hasBody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FuncBody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= f-&gt;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getBody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("%s\n", f-&gt;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getName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true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};</a:t>
            </a:r>
            <a:endParaRPr lang="en-US" altLang="ko-KR" sz="11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MyASTConsumer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ASTConsumer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{  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lang="en-US" altLang="ko-KR" sz="1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HandleTopLevelDecl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DeclGroupRef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DR)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DeclGroupRef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::iterator b =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DR.begin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(), e =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DR.end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(); b != e; ++b) {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1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Visitor;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Visitor.TraverseDecl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(*b);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true;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755662"/>
            <a:ext cx="47724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13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18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19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21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22</a:t>
            </a:r>
          </a:p>
          <a:p>
            <a:pPr algn="r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87824" y="3068960"/>
            <a:ext cx="20882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92494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VisitStmt</a:t>
            </a:r>
            <a:r>
              <a:rPr lang="en-US" altLang="ko-KR" sz="1400" dirty="0"/>
              <a:t> is called when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altLang="ko-KR" sz="1400" dirty="0"/>
              <a:t> is encountered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283968" y="371703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0072" y="35730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VisitFunctionDecl</a:t>
            </a:r>
            <a:r>
              <a:rPr lang="en-US" altLang="ko-KR" sz="1400" dirty="0"/>
              <a:t> is called when </a:t>
            </a:r>
            <a:r>
              <a:rPr lang="en-US" altLang="ko-KR" sz="1400" dirty="0" err="1"/>
              <a:t>FunctionDecl</a:t>
            </a:r>
            <a:r>
              <a:rPr lang="en-US" altLang="ko-KR" sz="1400" dirty="0"/>
              <a:t> is encountered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955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20189"/>
            <a:ext cx="5544616" cy="360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Traversing Clang AST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182880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alibri" panose="020F0502020204030204" pitchFamily="34" charset="0"/>
              </a:rPr>
              <a:t>VisitStmt</a:t>
            </a:r>
            <a:r>
              <a:rPr lang="en-US" altLang="ko-KR" sz="2000" dirty="0"/>
              <a:t>() in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RecursiveASTVisitor</a:t>
            </a:r>
            <a:r>
              <a:rPr lang="en-US" altLang="ko-KR" sz="2000" dirty="0"/>
              <a:t> is called for every </a:t>
            </a:r>
            <a:r>
              <a:rPr lang="en-US" altLang="ko-KR" sz="2000" dirty="0" err="1">
                <a:latin typeface="Calibri" panose="020F0502020204030204" pitchFamily="34" charset="0"/>
              </a:rPr>
              <a:t>Stmt</a:t>
            </a:r>
            <a:r>
              <a:rPr lang="en-US" altLang="ko-KR" sz="2000" dirty="0"/>
              <a:t> object in the AST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RecursiveASTVisitor</a:t>
            </a:r>
            <a:r>
              <a:rPr lang="en-US" altLang="ko-KR" sz="1800" dirty="0"/>
              <a:t> visits each </a:t>
            </a:r>
            <a:r>
              <a:rPr lang="en-US" altLang="ko-KR" sz="1800" dirty="0" err="1">
                <a:latin typeface="Calibri" panose="020F0502020204030204" pitchFamily="34" charset="0"/>
              </a:rPr>
              <a:t>Stmt</a:t>
            </a:r>
            <a:r>
              <a:rPr lang="en-US" altLang="ko-KR" sz="1800" dirty="0"/>
              <a:t> in a depth-first search order</a:t>
            </a:r>
          </a:p>
          <a:p>
            <a:pPr lvl="1"/>
            <a:r>
              <a:rPr lang="en-US" altLang="ko-KR" sz="1800" dirty="0"/>
              <a:t>If the return value of </a:t>
            </a:r>
            <a:r>
              <a:rPr lang="en-US" altLang="ko-KR" sz="1800" dirty="0" err="1">
                <a:latin typeface="Calibri" panose="020F0502020204030204" pitchFamily="34" charset="0"/>
              </a:rPr>
              <a:t>VisitStmt</a:t>
            </a:r>
            <a:r>
              <a:rPr lang="en-US" altLang="ko-KR" sz="1800" dirty="0"/>
              <a:t> is false, recursive traversal halts</a:t>
            </a:r>
          </a:p>
          <a:p>
            <a:pPr lvl="1"/>
            <a:r>
              <a:rPr lang="en-US" altLang="ko-KR" sz="1800" dirty="0"/>
              <a:t>Example: </a:t>
            </a:r>
            <a:r>
              <a:rPr lang="en-US" altLang="ko-KR" sz="1800" dirty="0">
                <a:latin typeface="Calibri" panose="020F0502020204030204" pitchFamily="34" charset="0"/>
              </a:rPr>
              <a:t>main</a:t>
            </a:r>
            <a:r>
              <a:rPr lang="en-US" altLang="ko-KR" sz="1800" dirty="0"/>
              <a:t> function of the previous example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2959" y="43674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4461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35158" y="45520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31302" y="47367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94998" y="49934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8705" y="5191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8148" y="54254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0059" y="57706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6140" y="60212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9050" y="6227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5465" y="6550223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619672" y="4367425"/>
            <a:ext cx="4968552" cy="249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5" y="342900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RecursiveASTVisitor</a:t>
            </a:r>
            <a:r>
              <a:rPr lang="en-US" altLang="ko-KR" sz="1600" dirty="0"/>
              <a:t> will visit all nodes in this box (the numbers are the order of traversal)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>
            <a:off x="4103949" y="3844499"/>
            <a:ext cx="684076" cy="522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8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Code</a:t>
            </a:r>
            <a:r>
              <a:rPr lang="ko-KR" altLang="en-US" sz="3600" dirty="0"/>
              <a:t> </a:t>
            </a:r>
            <a:r>
              <a:rPr lang="en-US" altLang="ko-KR" sz="3600"/>
              <a:t>Analysis Technique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There are frequent chances to analyze/modify program code mechanically/automatically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Ex1. Refactoring code for various purposes 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Ex2. Generate test driver automatically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Ex3. Insert probes to monitor target program behavior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Clang is a library to convert a C program into an abstract syntax tree (AST) and manipulate the </a:t>
            </a:r>
            <a:r>
              <a:rPr lang="en-US" altLang="ko-KR"/>
              <a:t>AST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Clang, the LLVM C/C++ front-end supports the full-features of C/C++ and compatible with GCC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Ex) finding branches, renaming variables, pointer alias analysis,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Clang is particularly useful to simply modify C/C++ code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Ex1. Add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(“Branch Id:%d\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n”,bid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/>
              <a:t>at each branch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Ex2. Add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r>
              <a:rPr lang="en-US" altLang="ko-KR" dirty="0">
                <a:cs typeface="Courier New" panose="02070309020205020404" pitchFamily="49" charset="0"/>
              </a:rPr>
              <a:t>right before </a:t>
            </a:r>
            <a:r>
              <a:rPr lang="en-US" altLang="ko-KR" dirty="0"/>
              <a:t>referencing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73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 code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600200"/>
            <a:ext cx="4680520" cy="4876800"/>
          </a:xfrm>
        </p:spPr>
        <p:txBody>
          <a:bodyPr>
            <a:normAutofit/>
          </a:bodyPr>
          <a:lstStyle/>
          <a:p>
            <a:r>
              <a:rPr lang="en-US" altLang="ko-KR" dirty="0"/>
              <a:t>2 functions are declared: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US" altLang="ko-KR" dirty="0"/>
              <a:t>function calls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/>
              <a:t> and returns 0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/>
              <a:t> function calls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/>
              <a:t> contains </a:t>
            </a:r>
            <a:r>
              <a:rPr lang="en-US" altLang="ko-KR" dirty="0">
                <a:latin typeface="Calibri" panose="020F0502020204030204" pitchFamily="34" charset="0"/>
              </a:rPr>
              <a:t>if</a:t>
            </a:r>
            <a:r>
              <a:rPr lang="en-US" altLang="ko-KR" dirty="0"/>
              <a:t> and </a:t>
            </a:r>
            <a:r>
              <a:rPr lang="en-US" altLang="ko-KR" dirty="0">
                <a:latin typeface="Calibri" panose="020F0502020204030204" pitchFamily="34" charset="0"/>
              </a:rPr>
              <a:t>for</a:t>
            </a:r>
            <a:r>
              <a:rPr lang="en-US" altLang="ko-KR" dirty="0"/>
              <a:t> statements</a:t>
            </a:r>
          </a:p>
          <a:p>
            <a:r>
              <a:rPr lang="en-US" altLang="ko-KR" dirty="0"/>
              <a:t>1 global variable is declared: </a:t>
            </a:r>
            <a:r>
              <a:rPr lang="en-US" altLang="ko-KR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1812" y="1663055"/>
            <a:ext cx="47066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//clang_example.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global;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== 1)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is 1");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dirty="0">
                <a:latin typeface="Consolas" pitchFamily="49" charset="0"/>
                <a:cs typeface="Consolas" pitchFamily="49" charset="0"/>
              </a:rPr>
              <a:t> i = 0 ; i &lt; 10 ; i++ ) {</a:t>
            </a:r>
          </a:p>
          <a:p>
            <a:r>
              <a:rPr lang="nn-NO" altLang="ko-KR" dirty="0">
                <a:latin typeface="Consolas" pitchFamily="49" charset="0"/>
                <a:cs typeface="Consolas" pitchFamily="49" charset="0"/>
              </a:rPr>
              <a:t>    global += i;</a:t>
            </a:r>
          </a:p>
          <a:p>
            <a:r>
              <a:rPr lang="nn-NO" altLang="ko-KR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3671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Clang generates 3 ASTs 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main(), </a:t>
            </a:r>
            <a:r>
              <a:rPr lang="en-US" altLang="ko-KR" dirty="0"/>
              <a:t>and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/>
              <a:t>global</a:t>
            </a:r>
          </a:p>
          <a:p>
            <a:pPr lvl="1"/>
            <a:r>
              <a:rPr lang="en-US" altLang="ko-KR" dirty="0"/>
              <a:t>A function declaration has a function body and parameters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96706"/>
            <a:ext cx="4439095" cy="299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" y="2348881"/>
            <a:ext cx="404986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05098"/>
              </p:ext>
            </p:extLst>
          </p:nvPr>
        </p:nvGraphicFramePr>
        <p:xfrm>
          <a:off x="4690615" y="2492896"/>
          <a:ext cx="931653" cy="41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58355" imgH="554040" progId="Visio.Drawing.11">
                  <p:link updateAutomatic="1"/>
                </p:oleObj>
              </mc:Choice>
              <mc:Fallback>
                <p:oleObj name="Visio" r:id="rId4" imgW="1258355" imgH="55404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0615" y="2492896"/>
                        <a:ext cx="931653" cy="410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5879" y="2511946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AST for global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6" idx="3"/>
          </p:cNvCxnSpPr>
          <p:nvPr/>
        </p:nvCxnSpPr>
        <p:spPr>
          <a:xfrm flipH="1">
            <a:off x="5622268" y="2696612"/>
            <a:ext cx="273611" cy="12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6216" y="3286725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ASTs for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5759073" y="3609891"/>
            <a:ext cx="75714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97556" y="2471063"/>
            <a:ext cx="1606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1760" y="227687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ASTs for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myPrint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76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AST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487680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Each node in AST is an instance of either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ko-KR" sz="3200" dirty="0"/>
              <a:t> or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3200" dirty="0"/>
              <a:t> class</a:t>
            </a:r>
          </a:p>
          <a:p>
            <a:pPr lvl="1"/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ko-KR" sz="2800" dirty="0"/>
              <a:t> represents declarations and there are sub-classes of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ko-KR" sz="2800" dirty="0"/>
              <a:t> for different declaration types</a:t>
            </a:r>
          </a:p>
          <a:p>
            <a:pPr lvl="2"/>
            <a:r>
              <a:rPr lang="en-US" altLang="ko-KR" sz="2400" dirty="0"/>
              <a:t>Ex)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altLang="ko-KR" sz="2400" dirty="0"/>
              <a:t> class for function declaration and </a:t>
            </a:r>
            <a:br>
              <a:rPr lang="en-US" altLang="ko-KR" sz="2400" dirty="0"/>
            </a:b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ParmVarDecl</a:t>
            </a:r>
            <a:r>
              <a:rPr lang="en-US" altLang="ko-KR" sz="2400" dirty="0"/>
              <a:t> class for function parameter declaration</a:t>
            </a:r>
          </a:p>
          <a:p>
            <a:pPr lvl="1"/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2800" dirty="0"/>
              <a:t> represents statements and there are sub-classes of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2800" dirty="0"/>
              <a:t> for different statement types</a:t>
            </a:r>
          </a:p>
          <a:p>
            <a:pPr lvl="2"/>
            <a:r>
              <a:rPr lang="en-US" altLang="ko-KR" sz="2400" dirty="0"/>
              <a:t>Ex)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IfStmt</a:t>
            </a:r>
            <a:r>
              <a:rPr lang="en-US" altLang="ko-KR" sz="2400" dirty="0"/>
              <a:t> for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400" dirty="0"/>
              <a:t> and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ReturnStmt</a:t>
            </a:r>
            <a:r>
              <a:rPr lang="en-US" altLang="ko-KR" sz="2400" dirty="0"/>
              <a:t> class for function return</a:t>
            </a:r>
          </a:p>
          <a:p>
            <a:pPr lvl="1"/>
            <a:r>
              <a:rPr lang="en-US" altLang="ko-KR" sz="2800" dirty="0"/>
              <a:t>Comments (</a:t>
            </a:r>
            <a:r>
              <a:rPr lang="en-US" altLang="ko-KR" sz="2800"/>
              <a:t>i.e. 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 */</a:t>
            </a:r>
            <a:r>
              <a:rPr lang="en-US" altLang="ko-KR" sz="2800" dirty="0"/>
              <a:t>, 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ko-KR" sz="2800" dirty="0"/>
              <a:t> ) are not built into an AST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77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Decl</a:t>
            </a:r>
            <a:r>
              <a:rPr lang="en-US" altLang="ko-KR" dirty="0"/>
              <a:t>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3322" y="1460384"/>
            <a:ext cx="6617110" cy="1392552"/>
          </a:xfrm>
        </p:spPr>
        <p:txBody>
          <a:bodyPr>
            <a:normAutofit/>
          </a:bodyPr>
          <a:lstStyle/>
          <a:p>
            <a:r>
              <a:rPr lang="en-US" altLang="ko-KR" dirty="0"/>
              <a:t>A root of the function AST is 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ko-KR" dirty="0"/>
              <a:t> node </a:t>
            </a:r>
          </a:p>
          <a:p>
            <a:pPr lvl="1"/>
            <a:r>
              <a:rPr lang="en-US" altLang="ko-KR" dirty="0"/>
              <a:t>A root of function AST is an instance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altLang="ko-KR" dirty="0"/>
              <a:t> which is a sub-class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370" y="2615012"/>
            <a:ext cx="1602968" cy="517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5" y="1846014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Function declaration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2"/>
            <a:endCxn id="14" idx="0"/>
          </p:cNvCxnSpPr>
          <p:nvPr/>
        </p:nvCxnSpPr>
        <p:spPr>
          <a:xfrm flipH="1">
            <a:off x="847854" y="2153791"/>
            <a:ext cx="59543" cy="461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236296" y="5170318"/>
            <a:ext cx="1728192" cy="1564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Legend</a:t>
            </a:r>
            <a:endParaRPr lang="ko-KR" altLang="en-US" sz="1400" i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789209" y="2786152"/>
            <a:ext cx="3247287" cy="1642454"/>
            <a:chOff x="5436096" y="2786152"/>
            <a:chExt cx="3247287" cy="1642454"/>
          </a:xfrm>
        </p:grpSpPr>
        <p:sp>
          <p:nvSpPr>
            <p:cNvPr id="23" name="TextBox 22"/>
            <p:cNvSpPr txBox="1"/>
            <p:nvPr/>
          </p:nvSpPr>
          <p:spPr>
            <a:xfrm>
              <a:off x="5850485" y="2786152"/>
              <a:ext cx="283289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main(</a:t>
              </a:r>
              <a:r>
                <a:rPr lang="en-US" altLang="ko-KR" sz="2000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2000" dirty="0" err="1">
                  <a:latin typeface="Consolas" pitchFamily="49" charset="0"/>
                  <a:cs typeface="Consolas" pitchFamily="49" charset="0"/>
                </a:rPr>
                <a:t>argc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altLang="ko-KR" sz="20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char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altLang="ko-KR" sz="2000" dirty="0" err="1">
                  <a:latin typeface="Consolas" pitchFamily="49" charset="0"/>
                  <a:cs typeface="Consolas" pitchFamily="49" charset="0"/>
                </a:rPr>
                <a:t>argv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[]) {</a:t>
              </a:r>
            </a:p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2000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ko-KR" altLang="en-US" sz="2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2000" dirty="0" err="1">
                  <a:latin typeface="Consolas" pitchFamily="49" charset="0"/>
                  <a:cs typeface="Consolas" pitchFamily="49" charset="0"/>
                </a:rPr>
                <a:t>param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= 1;</a:t>
              </a:r>
            </a:p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2000" dirty="0" err="1">
                  <a:latin typeface="Consolas" pitchFamily="49" charset="0"/>
                  <a:cs typeface="Consolas" pitchFamily="49" charset="0"/>
                </a:rPr>
                <a:t>myPrint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ko-KR" sz="2000" dirty="0" err="1">
                  <a:latin typeface="Consolas" pitchFamily="49" charset="0"/>
                  <a:cs typeface="Consolas" pitchFamily="49" charset="0"/>
                </a:rPr>
                <a:t>param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20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return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 0;}</a:t>
              </a:r>
              <a:endParaRPr lang="ko-KR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08104" y="2797390"/>
              <a:ext cx="47724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14</a:t>
              </a:r>
            </a:p>
            <a:p>
              <a:pPr algn="r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15</a:t>
              </a:r>
            </a:p>
            <a:p>
              <a:pPr algn="r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r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17</a:t>
              </a:r>
            </a:p>
            <a:p>
              <a:pPr algn="r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436096" y="2786152"/>
              <a:ext cx="3168352" cy="16424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3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Decl</a:t>
            </a:r>
            <a:r>
              <a:rPr lang="en-US" altLang="ko-KR" dirty="0"/>
              <a:t>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9712" y="1460384"/>
            <a:ext cx="6883873" cy="16085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altLang="ko-KR" dirty="0"/>
              <a:t> can have an instance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ParmVarDecl</a:t>
            </a:r>
            <a:r>
              <a:rPr lang="en-US" altLang="ko-KR" dirty="0"/>
              <a:t> for a function parameter and a function body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ParmVarDecl</a:t>
            </a:r>
            <a:r>
              <a:rPr lang="en-US" altLang="ko-KR" dirty="0"/>
              <a:t> is a child class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Function body is an instance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/>
              <a:t>In the example, the function body is an instance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en-US" altLang="ko-KR" dirty="0"/>
              <a:t> which is a sub-class of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endParaRPr lang="en-US" altLang="ko-KR" dirty="0">
              <a:latin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</a:endParaRPr>
          </a:p>
          <a:p>
            <a:pPr lvl="3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56963" y="3344998"/>
            <a:ext cx="1974999" cy="492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8027" y="3049796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 parameter declarations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28" idx="1"/>
            <a:endCxn id="26" idx="3"/>
          </p:cNvCxnSpPr>
          <p:nvPr/>
        </p:nvCxnSpPr>
        <p:spPr>
          <a:xfrm flipH="1">
            <a:off x="3631962" y="3311406"/>
            <a:ext cx="626065" cy="279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56963" y="3843536"/>
            <a:ext cx="1042829" cy="2335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63339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Function body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0"/>
            <a:endCxn id="15" idx="2"/>
          </p:cNvCxnSpPr>
          <p:nvPr/>
        </p:nvCxnSpPr>
        <p:spPr>
          <a:xfrm flipV="1">
            <a:off x="1121730" y="4077072"/>
            <a:ext cx="1056648" cy="55631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56963" y="2871492"/>
            <a:ext cx="1042829" cy="492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8" idx="1"/>
            <a:endCxn id="21" idx="3"/>
          </p:cNvCxnSpPr>
          <p:nvPr/>
        </p:nvCxnSpPr>
        <p:spPr>
          <a:xfrm flipH="1" flipV="1">
            <a:off x="2699792" y="3117524"/>
            <a:ext cx="1558235" cy="193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" y="2649612"/>
            <a:ext cx="6940787" cy="40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731457" y="501643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Legend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70565" y="4149080"/>
            <a:ext cx="2832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8184" y="4160318"/>
            <a:ext cx="477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3216"/>
            <a:ext cx="1483273" cy="122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529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13532</TotalTime>
  <Words>1954</Words>
  <Application>Microsoft Office PowerPoint</Application>
  <PresentationFormat>화면 슬라이드 쇼(4:3)</PresentationFormat>
  <Paragraphs>418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Courier New</vt:lpstr>
      <vt:lpstr>투명도</vt:lpstr>
      <vt:lpstr>Lecture note</vt:lpstr>
      <vt:lpstr>file:///\\persona.adds.ytterbium.pe.kr\Documents\Kaist\2013%20가을학기\Automated%20Software%20Testing\Homeworks\2\드로잉1.vsd\Drawing\~main\시작\끝.50</vt:lpstr>
      <vt:lpstr>file:///\\persona.adds.ytterbium.pe.kr\Documents\Kaist\2013%20가을학기\Automated%20Software%20Testing\Homeworks\2\드로잉1.vsd\Drawing\~main\시작\끝.50</vt:lpstr>
      <vt:lpstr>Clang Tutorial</vt:lpstr>
      <vt:lpstr>Content</vt:lpstr>
      <vt:lpstr>Motivation for Learning Code Analysis Technique</vt:lpstr>
      <vt:lpstr>Overview</vt:lpstr>
      <vt:lpstr>Example C code  </vt:lpstr>
      <vt:lpstr>Example AST</vt:lpstr>
      <vt:lpstr>Structure of AST </vt:lpstr>
      <vt:lpstr>Decl (1/4)</vt:lpstr>
      <vt:lpstr>Decl (2/4)</vt:lpstr>
      <vt:lpstr>Decl (3/4)</vt:lpstr>
      <vt:lpstr>Decl (4/4)</vt:lpstr>
      <vt:lpstr>Stmt (1/9)</vt:lpstr>
      <vt:lpstr>PowerPoint 프레젠테이션</vt:lpstr>
      <vt:lpstr>Stmt (2/9)</vt:lpstr>
      <vt:lpstr>Stmt (3/9)</vt:lpstr>
      <vt:lpstr>Stmt (4/9)</vt:lpstr>
      <vt:lpstr>Stmt (5/9)</vt:lpstr>
      <vt:lpstr>Stmt (6/9)</vt:lpstr>
      <vt:lpstr>Stmt (7/9)</vt:lpstr>
      <vt:lpstr>Stmt (8/9)</vt:lpstr>
      <vt:lpstr>Stmt (9/9)</vt:lpstr>
      <vt:lpstr>Traversing Clang AST (1/3)</vt:lpstr>
      <vt:lpstr>Traversing Clang AST (2/3)</vt:lpstr>
      <vt:lpstr>Traversing Clang AST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vpluslab1</cp:lastModifiedBy>
  <cp:revision>755</cp:revision>
  <cp:lastPrinted>2014-09-22T09:25:17Z</cp:lastPrinted>
  <dcterms:created xsi:type="dcterms:W3CDTF">2012-07-31T07:33:14Z</dcterms:created>
  <dcterms:modified xsi:type="dcterms:W3CDTF">2022-09-22T03:29:40Z</dcterms:modified>
</cp:coreProperties>
</file>