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33"/>
  </p:notesMasterIdLst>
  <p:handoutMasterIdLst>
    <p:handoutMasterId r:id="rId34"/>
  </p:handoutMasterIdLst>
  <p:sldIdLst>
    <p:sldId id="336" r:id="rId2"/>
    <p:sldId id="415" r:id="rId3"/>
    <p:sldId id="443" r:id="rId4"/>
    <p:sldId id="416" r:id="rId5"/>
    <p:sldId id="417" r:id="rId6"/>
    <p:sldId id="419" r:id="rId7"/>
    <p:sldId id="420" r:id="rId8"/>
    <p:sldId id="421" r:id="rId9"/>
    <p:sldId id="422" r:id="rId10"/>
    <p:sldId id="423" r:id="rId11"/>
    <p:sldId id="454" r:id="rId12"/>
    <p:sldId id="455" r:id="rId13"/>
    <p:sldId id="426" r:id="rId14"/>
    <p:sldId id="427" r:id="rId15"/>
    <p:sldId id="428" r:id="rId16"/>
    <p:sldId id="429" r:id="rId17"/>
    <p:sldId id="431" r:id="rId18"/>
    <p:sldId id="432" r:id="rId19"/>
    <p:sldId id="433" r:id="rId20"/>
    <p:sldId id="456" r:id="rId21"/>
    <p:sldId id="457" r:id="rId22"/>
    <p:sldId id="459" r:id="rId23"/>
    <p:sldId id="434" r:id="rId24"/>
    <p:sldId id="435" r:id="rId25"/>
    <p:sldId id="453" r:id="rId26"/>
    <p:sldId id="437" r:id="rId27"/>
    <p:sldId id="438" r:id="rId28"/>
    <p:sldId id="440" r:id="rId29"/>
    <p:sldId id="441" r:id="rId30"/>
    <p:sldId id="447" r:id="rId31"/>
    <p:sldId id="442" r:id="rId32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0021"/>
    <a:srgbClr val="660066"/>
    <a:srgbClr val="0000CC"/>
    <a:srgbClr val="66CCFF"/>
    <a:srgbClr val="66FFCC"/>
    <a:srgbClr val="0000FF"/>
    <a:srgbClr val="0033CC"/>
    <a:srgbClr val="00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5" autoAdjust="0"/>
  </p:normalViewPr>
  <p:slideViewPr>
    <p:cSldViewPr snapToGrid="0">
      <p:cViewPr varScale="1">
        <p:scale>
          <a:sx n="103" d="100"/>
          <a:sy n="103" d="100"/>
        </p:scale>
        <p:origin x="108" y="3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730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730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>
                <a:ea typeface="굴림" pitchFamily="50" charset="-127"/>
              </a:defRPr>
            </a:lvl1pPr>
          </a:lstStyle>
          <a:p>
            <a:pPr>
              <a:defRPr/>
            </a:pPr>
            <a:fld id="{7FE7619E-CB62-4A90-A3EC-D0C947BFBC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9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730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730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6861D67-D63E-4CA1-ABFB-78000C8D86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7" y="4714042"/>
            <a:ext cx="4987925" cy="446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01" tIns="48651" rIns="97301" bIns="48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53000" cy="3716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57525" y="9456662"/>
            <a:ext cx="803478" cy="2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0" tIns="46972" rIns="92270" bIns="46972">
            <a:spAutoFit/>
          </a:bodyPr>
          <a:lstStyle/>
          <a:p>
            <a:pPr algn="ctr" defTabSz="915934">
              <a:lnSpc>
                <a:spcPct val="9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CA43033E-FEAA-49E9-AA80-5D3BB9597541}" type="slidenum">
              <a:rPr lang="en-US" altLang="ko-KR" sz="1400" b="0">
                <a:solidFill>
                  <a:schemeClr val="tx1"/>
                </a:solidFill>
                <a:ea typeface="굴림" pitchFamily="50" charset="-127"/>
              </a:rPr>
              <a:pPr algn="ctr" defTabSz="915934">
                <a:lnSpc>
                  <a:spcPct val="90000"/>
                </a:lnSpc>
                <a:defRPr/>
              </a:pPr>
              <a:t>‹#›</a:t>
            </a:fld>
            <a:endParaRPr lang="en-US" altLang="ko-KR" sz="14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77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7D775-613C-4CA2-B94E-0F93FAB25859}" type="slidenum">
              <a:rPr lang="en-US" altLang="ko-KR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401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762AF-BF98-4D64-9DEB-F1B23CEAAA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4411D-0A64-496F-A183-A31DE387B8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472B8-3EE6-4B89-9BCA-24A473089BA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2482-71F3-4AE0-8FA2-9C97D83990A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9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0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05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5869E-40BA-4692-9F35-B392456A28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7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E44D2-F2F3-4733-9582-D7190C53FB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CB292-5F5D-40D4-9C97-0FBF6F78B0C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8B4D7-ED54-4519-80BE-4EC507F594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4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EFA20-D964-4D98-8ABA-146F0E2D94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06779-87CF-48BE-937F-7177ECF93D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2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61BD-EC25-4667-9377-141C8949DE9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18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GICC does NOT subsume GACC.  Think about a</a:t>
            </a:r>
            <a:r>
              <a:rPr lang="en-US" baseline="0" dirty="0"/>
              <a:t> case when b as a major clause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61BD-EC25-4667-9377-141C8949DE9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5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DCB0D-FFFA-49F8-8580-77788ADAAB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3A009-8A7B-421B-82D8-C33999AC0D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4F9EC-C8CA-4DE6-8807-A1A62C66A4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FFC1C-3A10-4B36-BCE0-974E7A9BD9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BB12-046E-4598-8297-0644C848DA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F4DF3-DF79-4C54-BFE3-63F86184E6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3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F9D79-636E-460F-8DC2-D3DFFC24C7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8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18A6-E45A-4A27-B38B-EB1282DEEB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F9EFBE-4ECA-4BDD-AD15-88520EFCE0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9932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bg1"/>
                </a:solidFill>
                <a:latin typeface="Calibri" panose="020F0502020204030204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1FF98C2-9F4C-47F9-AD88-638EF0640F0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1" r:id="rId1"/>
    <p:sldLayoutId id="2147483753" r:id="rId2"/>
    <p:sldLayoutId id="2147483756" r:id="rId3"/>
    <p:sldLayoutId id="2147483757" r:id="rId4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 baseline="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99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Logic 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96012" y="6150114"/>
            <a:ext cx="6847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original slides are taken from Chap. 8 of Intro. to SW Testing 2</a:t>
            </a:r>
            <a:r>
              <a:rPr lang="en-US" altLang="ko-KR" b="0" i="1" baseline="3000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nd</a:t>
            </a:r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 by Ammann and Offutt</a:t>
            </a:r>
            <a:endParaRPr lang="ko-KR" altLang="en-US" b="0" i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부제목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Moonzoo Kim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School of Computing 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KAIST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Problems with PC and CC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1" y="1514475"/>
            <a:ext cx="7964631" cy="4824413"/>
          </a:xfrm>
        </p:spPr>
        <p:txBody>
          <a:bodyPr/>
          <a:lstStyle/>
          <a:p>
            <a:r>
              <a:rPr lang="en-US" sz="2800" dirty="0"/>
              <a:t>PC does not fully exercise all the clauses, </a:t>
            </a:r>
            <a:r>
              <a:rPr lang="en-US" sz="2800"/>
              <a:t>especially </a:t>
            </a:r>
            <a:br>
              <a:rPr lang="en-US" sz="2800"/>
            </a:br>
            <a:r>
              <a:rPr lang="en-US" sz="2800"/>
              <a:t>in </a:t>
            </a:r>
            <a:r>
              <a:rPr lang="en-US" sz="2800" dirty="0"/>
              <a:t>the presence of short circuit evaluation</a:t>
            </a:r>
          </a:p>
          <a:p>
            <a:r>
              <a:rPr lang="en-US" sz="2800" dirty="0"/>
              <a:t>CC does not always ensure PC</a:t>
            </a:r>
          </a:p>
          <a:p>
            <a:pPr lvl="1"/>
            <a:r>
              <a:rPr lang="en-US" sz="2400" dirty="0"/>
              <a:t>That is, we can satisfy CC without causing the </a:t>
            </a:r>
            <a:r>
              <a:rPr lang="en-US" sz="2400"/>
              <a:t>predicate </a:t>
            </a:r>
            <a:br>
              <a:rPr lang="en-US" sz="2400"/>
            </a:br>
            <a:r>
              <a:rPr lang="en-US" sz="2400"/>
              <a:t>to </a:t>
            </a:r>
            <a:r>
              <a:rPr lang="en-US" sz="2400" dirty="0"/>
              <a:t>be both true and false</a:t>
            </a:r>
          </a:p>
          <a:p>
            <a:pPr lvl="2"/>
            <a:r>
              <a:rPr lang="en-US" sz="2800" dirty="0"/>
              <a:t>Ex.  x &gt; 3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x &gt; 1 </a:t>
            </a:r>
          </a:p>
          <a:p>
            <a:pPr lvl="3"/>
            <a:r>
              <a:rPr lang="en-US" sz="1800" dirty="0"/>
              <a:t>Two test cases { x=4, x=0} satisfy CC but not PC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Condition/decision coverage</a:t>
            </a:r>
            <a:r>
              <a:rPr lang="en-US" altLang="ko-KR" sz="2800" dirty="0"/>
              <a:t> is a hybrid metric composed by CC union PC </a:t>
            </a:r>
          </a:p>
          <a:p>
            <a:endParaRPr lang="en-US" sz="26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96838" y="6499225"/>
            <a:ext cx="3892550" cy="306388"/>
          </a:xfrm>
          <a:prstGeom prst="rect">
            <a:avLst/>
          </a:prstGeom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156075" y="6473825"/>
            <a:ext cx="2895600" cy="323850"/>
          </a:xfrm>
          <a:prstGeom prst="rect">
            <a:avLst/>
          </a:prstGeom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39125" y="6248400"/>
            <a:ext cx="631825" cy="476250"/>
          </a:xfrm>
          <a:noFill/>
        </p:spPr>
        <p:txBody>
          <a:bodyPr/>
          <a:lstStyle/>
          <a:p>
            <a:fld id="{422A71DA-4074-415D-8576-66F071998725}" type="slidenum">
              <a:rPr lang="en-US" smtClean="0">
                <a:cs typeface="Calibri" panose="020F0502020204030204" pitchFamily="34" charset="0"/>
              </a:rPr>
              <a:pPr/>
              <a:t>11</a:t>
            </a:fld>
            <a:endParaRPr lang="en-US">
              <a:cs typeface="Calibri" panose="020F050202020403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188" y="74613"/>
            <a:ext cx="8929687" cy="782637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Combinatorial Coverage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8113" y="974725"/>
            <a:ext cx="8515350" cy="846138"/>
          </a:xfrm>
        </p:spPr>
        <p:txBody>
          <a:bodyPr/>
          <a:lstStyle/>
          <a:p>
            <a:r>
              <a:rPr lang="en-US" dirty="0" err="1"/>
              <a:t>CoC</a:t>
            </a:r>
            <a:r>
              <a:rPr lang="en-US" dirty="0"/>
              <a:t> requires every possible combination</a:t>
            </a:r>
          </a:p>
          <a:p>
            <a:r>
              <a:rPr lang="en-US" dirty="0"/>
              <a:t>Sometimes called </a:t>
            </a:r>
            <a:r>
              <a:rPr lang="en-US" dirty="0">
                <a:solidFill>
                  <a:srgbClr val="FF0000"/>
                </a:solidFill>
              </a:rPr>
              <a:t>Multiple Condition Coverage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41325" y="1931988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Combinatorial Coverage (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CoC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p in P, TR has test requirements for the clauses in C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to evaluate to each possible combination of truth values.</a:t>
            </a:r>
          </a:p>
        </p:txBody>
      </p:sp>
      <p:graphicFrame>
        <p:nvGraphicFramePr>
          <p:cNvPr id="209118" name="Group 222"/>
          <p:cNvGraphicFramePr>
            <a:graphicFrameLocks noGrp="1"/>
          </p:cNvGraphicFramePr>
          <p:nvPr>
            <p:ph sz="half" idx="4294967295"/>
          </p:nvPr>
        </p:nvGraphicFramePr>
        <p:xfrm>
          <a:off x="1189038" y="3360738"/>
          <a:ext cx="6561137" cy="3346704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&gt;=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n*o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((a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b)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D)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&gt;=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n*o)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32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Combinatorial Coverage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120683"/>
            <a:ext cx="8956675" cy="641350"/>
          </a:xfrm>
        </p:spPr>
        <p:txBody>
          <a:bodyPr/>
          <a:lstStyle/>
          <a:p>
            <a:r>
              <a:rPr lang="en-US" dirty="0"/>
              <a:t>This is simple, neat, clean, and comprehensive …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38113" y="1577975"/>
            <a:ext cx="8867775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quite expensive!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i="1" baseline="30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tests, where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number of clauses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Impractical for predicates with more than 3 or 4 clauses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literature has lots of suggestions – some confusing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general idea is simple: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79828" y="3906838"/>
            <a:ext cx="8503919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each clause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the other clauses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38113" y="4567238"/>
            <a:ext cx="886777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the details right is hard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exactly does “independently” mean ?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book presents this idea as “</a:t>
            </a:r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clauses </a:t>
            </a:r>
            <a:r>
              <a:rPr lang="en-US" sz="2400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…</a:t>
            </a:r>
          </a:p>
        </p:txBody>
      </p:sp>
    </p:spTree>
    <p:extLst>
      <p:ext uri="{BB962C8B-B14F-4D97-AF65-F5344CB8AC3E}">
        <p14:creationId xmlns:p14="http://schemas.microsoft.com/office/powerpoint/2010/main" val="2745378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  <p:bldP spid="209925" grpId="0" animBg="1"/>
      <p:bldP spid="20992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Active Clauses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478843"/>
            <a:ext cx="8867775" cy="3303587"/>
          </a:xfrm>
        </p:spPr>
        <p:txBody>
          <a:bodyPr/>
          <a:lstStyle/>
          <a:p>
            <a:r>
              <a:rPr lang="en-US" dirty="0"/>
              <a:t>Clause coverage has a weakness</a:t>
            </a:r>
          </a:p>
          <a:p>
            <a:pPr lvl="1"/>
            <a:r>
              <a:rPr lang="en-US" dirty="0"/>
              <a:t>The values 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always make a difference to a whole predicate</a:t>
            </a:r>
          </a:p>
          <a:p>
            <a:r>
              <a:rPr lang="en-US" dirty="0"/>
              <a:t>To really test the results of a clause, the clause should be </a:t>
            </a:r>
            <a:r>
              <a:rPr lang="en-US"/>
              <a:t>the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determining </a:t>
            </a:r>
            <a:r>
              <a:rPr lang="en-US" dirty="0">
                <a:solidFill>
                  <a:srgbClr val="FF0000"/>
                </a:solidFill>
              </a:rPr>
              <a:t>factor</a:t>
            </a:r>
            <a:r>
              <a:rPr lang="en-US" dirty="0"/>
              <a:t> in the value of the predicate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634538" y="3239044"/>
            <a:ext cx="2357438" cy="4000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Determination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</p:txBody>
      </p:sp>
      <p:sp>
        <p:nvSpPr>
          <p:cNvPr id="28682" name="Text Box 7"/>
          <p:cNvSpPr txBox="1">
            <a:spLocks noChangeArrowheads="1"/>
          </p:cNvSpPr>
          <p:nvPr/>
        </p:nvSpPr>
        <p:spPr bwMode="auto">
          <a:xfrm>
            <a:off x="615797" y="3655356"/>
            <a:ext cx="6367463" cy="14465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clause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predicate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called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clause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and only if the 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remaining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minor clauses </a:t>
            </a:r>
            <a:r>
              <a:rPr lang="en-US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i="1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such that changing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changes the value of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599021" y="5498141"/>
            <a:ext cx="773465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considered to make the clause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735233" cy="11430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Determining Predicates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678238"/>
            <a:ext cx="8783051" cy="2774950"/>
          </a:xfrm>
        </p:spPr>
        <p:txBody>
          <a:bodyPr/>
          <a:lstStyle/>
          <a:p>
            <a:r>
              <a:rPr lang="en-US" dirty="0"/>
              <a:t>Goal : Find tests for </a:t>
            </a:r>
            <a:r>
              <a:rPr lang="en-US" dirty="0">
                <a:solidFill>
                  <a:srgbClr val="FF0000"/>
                </a:solidFill>
              </a:rPr>
              <a:t>each</a:t>
            </a:r>
            <a:r>
              <a:rPr lang="en-US" dirty="0"/>
              <a:t> clause when the clause determines </a:t>
            </a:r>
            <a:r>
              <a:rPr lang="en-US"/>
              <a:t>the </a:t>
            </a:r>
            <a:br>
              <a:rPr lang="en-US"/>
            </a:br>
            <a:r>
              <a:rPr lang="en-US"/>
              <a:t>value </a:t>
            </a:r>
            <a:r>
              <a:rPr lang="en-US" dirty="0"/>
              <a:t>of the predicate</a:t>
            </a:r>
          </a:p>
          <a:p>
            <a:r>
              <a:rPr lang="en-US" dirty="0"/>
              <a:t>This is formalized in </a:t>
            </a:r>
            <a:r>
              <a:rPr lang="en-US" dirty="0">
                <a:solidFill>
                  <a:srgbClr val="FF0000"/>
                </a:solidFill>
              </a:rPr>
              <a:t>several criteria </a:t>
            </a:r>
            <a:r>
              <a:rPr lang="en-US" dirty="0"/>
              <a:t>that have subtle, but </a:t>
            </a:r>
            <a:r>
              <a:rPr lang="en-US"/>
              <a:t>very </a:t>
            </a:r>
            <a:br>
              <a:rPr lang="en-US"/>
            </a:br>
            <a:r>
              <a:rPr lang="en-US"/>
              <a:t>important</a:t>
            </a:r>
            <a:r>
              <a:rPr lang="en-US" dirty="0"/>
              <a:t>, differences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506438" y="1496507"/>
            <a:ext cx="4058528" cy="178510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true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always true.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false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930774" y="1496507"/>
            <a:ext cx="3840431" cy="178510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false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always false.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true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true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7" grpId="0" animBg="1"/>
      <p:bldP spid="2129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0" name="Text Box 5"/>
          <p:cNvSpPr txBox="1">
            <a:spLocks noChangeArrowheads="1"/>
          </p:cNvSpPr>
          <p:nvPr/>
        </p:nvSpPr>
        <p:spPr bwMode="auto">
          <a:xfrm>
            <a:off x="677863" y="2641600"/>
            <a:ext cx="2767013" cy="203200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sz="18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true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 = false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 = false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false,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true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false,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false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Active Clause Coverage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5081588"/>
            <a:ext cx="8607954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This is a form of </a:t>
            </a:r>
            <a:r>
              <a:rPr lang="en-US" dirty="0">
                <a:solidFill>
                  <a:srgbClr val="FF0000"/>
                </a:solidFill>
              </a:rPr>
              <a:t>MCDC</a:t>
            </a:r>
            <a:r>
              <a:rPr lang="en-US" dirty="0"/>
              <a:t>, which is required by the Federal Avionics Administration (FAA) for safety critical software</a:t>
            </a:r>
          </a:p>
          <a:p>
            <a:pPr>
              <a:lnSpc>
                <a:spcPct val="80000"/>
              </a:lnSpc>
            </a:pPr>
            <a:r>
              <a:rPr lang="en-US" u="sng" dirty="0"/>
              <a:t>Ambiguity</a:t>
            </a:r>
            <a:r>
              <a:rPr lang="en-US" dirty="0"/>
              <a:t> : Do the minor clauses have to have the </a:t>
            </a:r>
            <a:r>
              <a:rPr lang="en-US" dirty="0">
                <a:solidFill>
                  <a:srgbClr val="FF0000"/>
                </a:solidFill>
              </a:rPr>
              <a:t>same values </a:t>
            </a:r>
            <a:r>
              <a:rPr lang="en-US" dirty="0"/>
              <a:t>when the major clause is true and false?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399122" y="1262453"/>
            <a:ext cx="8262938" cy="101566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Active Clause Coverage (ACC)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For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major clause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two requirements for each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evaluates to true and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5613" y="4452938"/>
            <a:ext cx="4951412" cy="400050"/>
            <a:chOff x="1195" y="3335"/>
            <a:chExt cx="3119" cy="252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>
              <a:off x="1195" y="3488"/>
              <a:ext cx="21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3311" y="3335"/>
              <a:ext cx="1003" cy="25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algn="ctr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Duplicate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7275" y="2890838"/>
            <a:ext cx="5214938" cy="1185862"/>
            <a:chOff x="666" y="1821"/>
            <a:chExt cx="3285" cy="747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273" cy="233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a is major clause</a:t>
              </a:r>
            </a:p>
          </p:txBody>
        </p:sp>
        <p:sp>
          <p:nvSpPr>
            <p:cNvPr id="30737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62163" y="3790950"/>
            <a:ext cx="5214937" cy="1185863"/>
            <a:chOff x="666" y="1821"/>
            <a:chExt cx="3285" cy="747"/>
          </a:xfrm>
        </p:grpSpPr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273" cy="233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b is major clause</a:t>
              </a:r>
            </a:p>
          </p:txBody>
        </p:sp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 bwMode="auto">
          <a:xfrm flipV="1">
            <a:off x="675503" y="3797643"/>
            <a:ext cx="2759675" cy="823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Resolving the Ambiguity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81375"/>
            <a:ext cx="9143999" cy="3071813"/>
          </a:xfrm>
        </p:spPr>
        <p:txBody>
          <a:bodyPr/>
          <a:lstStyle/>
          <a:p>
            <a:r>
              <a:rPr lang="en-US" sz="2800" dirty="0"/>
              <a:t>This question caused confusion among testers for years</a:t>
            </a:r>
          </a:p>
          <a:p>
            <a:r>
              <a:rPr lang="en-US" sz="2800" dirty="0"/>
              <a:t>Considering this carefully leads to three separate criteria :</a:t>
            </a:r>
          </a:p>
          <a:p>
            <a:pPr lvl="1"/>
            <a:r>
              <a:rPr lang="en-US" sz="2400" dirty="0"/>
              <a:t>Minor clauses </a:t>
            </a:r>
            <a:r>
              <a:rPr lang="en-US" sz="2400" u="sng" dirty="0"/>
              <a:t>do</a:t>
            </a:r>
            <a:r>
              <a:rPr lang="en-US" sz="2400" dirty="0"/>
              <a:t> need to be the same (RACC)</a:t>
            </a:r>
          </a:p>
          <a:p>
            <a:pPr lvl="1"/>
            <a:r>
              <a:rPr lang="en-US" sz="2400" dirty="0"/>
              <a:t>Minor clauses </a:t>
            </a:r>
            <a:r>
              <a:rPr lang="en-US" altLang="ko-KR" sz="2400" u="sng" dirty="0"/>
              <a:t>do not</a:t>
            </a:r>
            <a:r>
              <a:rPr lang="en-US" altLang="ko-KR" sz="2400" dirty="0"/>
              <a:t> need to be the same but </a:t>
            </a:r>
            <a:r>
              <a:rPr lang="en-US" sz="2400" u="sng" dirty="0"/>
              <a:t>force the predicate</a:t>
            </a:r>
            <a:r>
              <a:rPr lang="en-US" sz="2400" dirty="0"/>
              <a:t> to become both true and false (CACC)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552450" y="1298754"/>
            <a:ext cx="3279775" cy="1615827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sz="18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 </a:t>
            </a: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 sz="18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clause :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true, b = false, c = true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false, b = false, c = false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28888" y="2014716"/>
            <a:ext cx="4911725" cy="1081088"/>
            <a:chOff x="1593" y="1052"/>
            <a:chExt cx="3094" cy="681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593" y="1202"/>
              <a:ext cx="1532" cy="531"/>
              <a:chOff x="1593" y="1202"/>
              <a:chExt cx="1532" cy="531"/>
            </a:xfrm>
          </p:grpSpPr>
          <p:sp>
            <p:nvSpPr>
              <p:cNvPr id="31755" name="Oval 7"/>
              <p:cNvSpPr>
                <a:spLocks noChangeArrowheads="1"/>
              </p:cNvSpPr>
              <p:nvPr/>
            </p:nvSpPr>
            <p:spPr bwMode="auto">
              <a:xfrm>
                <a:off x="1593" y="1474"/>
                <a:ext cx="777" cy="259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6" name="Text Box 8"/>
              <p:cNvSpPr txBox="1">
                <a:spLocks noChangeArrowheads="1"/>
              </p:cNvSpPr>
              <p:nvPr/>
            </p:nvSpPr>
            <p:spPr bwMode="auto">
              <a:xfrm>
                <a:off x="1632" y="1478"/>
                <a:ext cx="69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 = false</a:t>
                </a:r>
              </a:p>
            </p:txBody>
          </p:sp>
          <p:sp>
            <p:nvSpPr>
              <p:cNvPr id="31757" name="Line 10"/>
              <p:cNvSpPr>
                <a:spLocks noChangeShapeType="1"/>
              </p:cNvSpPr>
              <p:nvPr/>
            </p:nvSpPr>
            <p:spPr bwMode="auto">
              <a:xfrm flipV="1">
                <a:off x="2362" y="1202"/>
                <a:ext cx="763" cy="4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3130" y="1052"/>
              <a:ext cx="1557" cy="25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algn="ctr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Is this allowed 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Restricted Active Clause Coverage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2341"/>
            <a:ext cx="8169804" cy="2271713"/>
          </a:xfrm>
        </p:spPr>
        <p:txBody>
          <a:bodyPr/>
          <a:lstStyle/>
          <a:p>
            <a:r>
              <a:rPr lang="en-US" sz="2800" dirty="0"/>
              <a:t>This has been a common interpretation of MCDC by aviation developers</a:t>
            </a:r>
          </a:p>
          <a:p>
            <a:pPr lvl="1"/>
            <a:r>
              <a:rPr lang="en-US" dirty="0"/>
              <a:t>Often called “unique-cause MCDC”</a:t>
            </a:r>
          </a:p>
          <a:p>
            <a:r>
              <a:rPr lang="en-US" sz="2800" dirty="0"/>
              <a:t>RACC often leads to </a:t>
            </a:r>
            <a:r>
              <a:rPr lang="en-US" sz="2800" u="sng" dirty="0"/>
              <a:t>infeasible</a:t>
            </a:r>
            <a:r>
              <a:rPr lang="en-US" sz="2800" dirty="0"/>
              <a:t> test requirements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11667" y="1353903"/>
            <a:ext cx="8492596" cy="286232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Restricted Active Clause Coverage (RACC)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two requirements for each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 and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  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values chosen for the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must be the same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true as when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false, that is, it is required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1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Correlated Active Clause Coverage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597" y="4221840"/>
            <a:ext cx="8978403" cy="2271713"/>
          </a:xfrm>
        </p:spPr>
        <p:txBody>
          <a:bodyPr/>
          <a:lstStyle/>
          <a:p>
            <a:r>
              <a:rPr lang="en-US" dirty="0"/>
              <a:t>A more recent interpretation</a:t>
            </a:r>
          </a:p>
          <a:p>
            <a:pPr lvl="1"/>
            <a:r>
              <a:rPr lang="en-US" altLang="ko-KR" sz="1800" dirty="0"/>
              <a:t>Also known as “Masking MCDC”</a:t>
            </a:r>
          </a:p>
          <a:p>
            <a:r>
              <a:rPr lang="en-US" dirty="0"/>
              <a:t>Implicitly allows minor clauses to have </a:t>
            </a:r>
            <a:r>
              <a:rPr lang="en-US"/>
              <a:t>different values</a:t>
            </a:r>
          </a:p>
          <a:p>
            <a:pPr lvl="1"/>
            <a:r>
              <a:rPr lang="en-US"/>
              <a:t>But still the major clause should be </a:t>
            </a:r>
            <a:r>
              <a:rPr lang="en-US" b="1"/>
              <a:t>the only clause </a:t>
            </a:r>
            <a:r>
              <a:rPr lang="en-US"/>
              <a:t>that affects the predicate</a:t>
            </a:r>
            <a:endParaRPr lang="en-US" dirty="0"/>
          </a:p>
          <a:p>
            <a:r>
              <a:rPr lang="en-US" dirty="0"/>
              <a:t>Explicitly satisfies (subsumes) predicate coverage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325397" y="1368396"/>
            <a:ext cx="8262938" cy="286232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Correlated Active Clause Coverage (CACC)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two requirements for each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evaluates to true and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  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values chosen for the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cause </a:t>
            </a:r>
            <a:r>
              <a:rPr lang="en-US" sz="24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to be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true for one value of the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false for the other, that is, it is required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!= p(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5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219950" y="6481763"/>
            <a:ext cx="1905000" cy="323850"/>
          </a:xfrm>
          <a:noFill/>
        </p:spPr>
        <p:txBody>
          <a:bodyPr/>
          <a:lstStyle/>
          <a:p>
            <a:fld id="{33A93F97-08EB-4C2D-8088-D063FC6B703F}" type="slidenum">
              <a:rPr lang="en-US" smtClean="0">
                <a:cs typeface="Calibri" panose="020F0502020204030204" pitchFamily="34" charset="0"/>
              </a:rPr>
              <a:pPr/>
              <a:t>19</a:t>
            </a:fld>
            <a:endParaRPr lang="en-US">
              <a:cs typeface="Calibri" panose="020F0502020204030204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CACC and RACC</a:t>
            </a:r>
          </a:p>
        </p:txBody>
      </p:sp>
      <p:graphicFrame>
        <p:nvGraphicFramePr>
          <p:cNvPr id="244921" name="Group 185"/>
          <p:cNvGraphicFramePr>
            <a:graphicFrameLocks noGrp="1"/>
          </p:cNvGraphicFramePr>
          <p:nvPr>
            <p:ph sz="half" idx="4294967295"/>
          </p:nvPr>
        </p:nvGraphicFramePr>
        <p:xfrm>
          <a:off x="93663" y="860425"/>
          <a:ext cx="4100512" cy="28384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4922" name="Group 186"/>
          <p:cNvGraphicFramePr>
            <a:graphicFrameLocks noGrp="1"/>
          </p:cNvGraphicFramePr>
          <p:nvPr>
            <p:ph sz="quarter" idx="4294967295"/>
          </p:nvPr>
        </p:nvGraphicFramePr>
        <p:xfrm>
          <a:off x="4868863" y="860425"/>
          <a:ext cx="4181475" cy="2819402"/>
        </p:xfrm>
        <a:graphic>
          <a:graphicData uri="http://schemas.openxmlformats.org/drawingml/2006/table">
            <a:tbl>
              <a:tblPr/>
              <a:tblGrid>
                <a:gridCol w="465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183"/>
          <p:cNvGrpSpPr>
            <a:grpSpLocks/>
          </p:cNvGrpSpPr>
          <p:nvPr/>
        </p:nvGrpSpPr>
        <p:grpSpPr bwMode="auto">
          <a:xfrm>
            <a:off x="342900" y="2890838"/>
            <a:ext cx="4057650" cy="3259137"/>
            <a:chOff x="216" y="1821"/>
            <a:chExt cx="2556" cy="2053"/>
          </a:xfrm>
        </p:grpSpPr>
        <p:sp>
          <p:nvSpPr>
            <p:cNvPr id="35966" name="Text Box 109"/>
            <p:cNvSpPr txBox="1">
              <a:spLocks noChangeArrowheads="1"/>
            </p:cNvSpPr>
            <p:nvPr/>
          </p:nvSpPr>
          <p:spPr bwMode="auto">
            <a:xfrm>
              <a:off x="216" y="3234"/>
              <a:ext cx="2556" cy="640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CACC </a:t>
              </a: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 be satisfied by choosing any of rows 1, 2, 3 AND any of rows 5, 6, 7 – a total of nine pairs</a:t>
              </a:r>
            </a:p>
          </p:txBody>
        </p:sp>
        <p:sp>
          <p:nvSpPr>
            <p:cNvPr id="35967" name="Line 110"/>
            <p:cNvSpPr>
              <a:spLocks noChangeShapeType="1"/>
            </p:cNvSpPr>
            <p:nvPr/>
          </p:nvSpPr>
          <p:spPr bwMode="auto">
            <a:xfrm flipV="1">
              <a:off x="1505" y="1821"/>
              <a:ext cx="302" cy="141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4743450" y="3141663"/>
            <a:ext cx="4057650" cy="2874962"/>
            <a:chOff x="2988" y="1979"/>
            <a:chExt cx="2556" cy="1811"/>
          </a:xfrm>
        </p:grpSpPr>
        <p:sp>
          <p:nvSpPr>
            <p:cNvPr id="35964" name="Text Box 112"/>
            <p:cNvSpPr txBox="1">
              <a:spLocks noChangeArrowheads="1"/>
            </p:cNvSpPr>
            <p:nvPr/>
          </p:nvSpPr>
          <p:spPr bwMode="auto">
            <a:xfrm>
              <a:off x="2988" y="3330"/>
              <a:ext cx="2556" cy="460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RACC </a:t>
              </a: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 only be satisfied by one of the three pairs above</a:t>
              </a:r>
            </a:p>
          </p:txBody>
        </p:sp>
        <p:sp>
          <p:nvSpPr>
            <p:cNvPr id="35965" name="Line 113"/>
            <p:cNvSpPr>
              <a:spLocks noChangeShapeType="1"/>
            </p:cNvSpPr>
            <p:nvPr/>
          </p:nvSpPr>
          <p:spPr bwMode="auto">
            <a:xfrm flipV="1">
              <a:off x="4270" y="1979"/>
              <a:ext cx="474" cy="13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163"/>
          <p:cNvGrpSpPr>
            <a:grpSpLocks/>
          </p:cNvGrpSpPr>
          <p:nvPr/>
        </p:nvGrpSpPr>
        <p:grpSpPr bwMode="auto">
          <a:xfrm>
            <a:off x="5324475" y="1085850"/>
            <a:ext cx="514350" cy="2562225"/>
            <a:chOff x="3354" y="684"/>
            <a:chExt cx="324" cy="1614"/>
          </a:xfrm>
        </p:grpSpPr>
        <p:grpSp>
          <p:nvGrpSpPr>
            <p:cNvPr id="5" name="Group 158"/>
            <p:cNvGrpSpPr>
              <a:grpSpLocks/>
            </p:cNvGrpSpPr>
            <p:nvPr/>
          </p:nvGrpSpPr>
          <p:grpSpPr bwMode="auto">
            <a:xfrm>
              <a:off x="3354" y="684"/>
              <a:ext cx="324" cy="1608"/>
              <a:chOff x="3354" y="684"/>
              <a:chExt cx="324" cy="1608"/>
            </a:xfrm>
          </p:grpSpPr>
          <p:sp>
            <p:nvSpPr>
              <p:cNvPr id="35960" name="Rectangle 154"/>
              <p:cNvSpPr>
                <a:spLocks noChangeArrowheads="1"/>
              </p:cNvSpPr>
              <p:nvPr/>
            </p:nvSpPr>
            <p:spPr bwMode="auto">
              <a:xfrm>
                <a:off x="3354" y="684"/>
                <a:ext cx="324" cy="160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1" name="Line 155"/>
              <p:cNvSpPr>
                <a:spLocks noChangeShapeType="1"/>
              </p:cNvSpPr>
              <p:nvPr/>
            </p:nvSpPr>
            <p:spPr bwMode="auto">
              <a:xfrm>
                <a:off x="3357" y="915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2" name="Line 156"/>
              <p:cNvSpPr>
                <a:spLocks noChangeShapeType="1"/>
              </p:cNvSpPr>
              <p:nvPr/>
            </p:nvSpPr>
            <p:spPr bwMode="auto">
              <a:xfrm>
                <a:off x="3357" y="1374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3" name="Line 157"/>
              <p:cNvSpPr>
                <a:spLocks noChangeShapeType="1"/>
              </p:cNvSpPr>
              <p:nvPr/>
            </p:nvSpPr>
            <p:spPr bwMode="auto">
              <a:xfrm>
                <a:off x="3357" y="1833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5956" name="Text Box 159"/>
            <p:cNvSpPr txBox="1">
              <a:spLocks noChangeArrowheads="1"/>
            </p:cNvSpPr>
            <p:nvPr/>
          </p:nvSpPr>
          <p:spPr bwMode="auto">
            <a:xfrm>
              <a:off x="3411" y="951"/>
              <a:ext cx="210" cy="4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7" name="Text Box 160"/>
            <p:cNvSpPr txBox="1">
              <a:spLocks noChangeArrowheads="1"/>
            </p:cNvSpPr>
            <p:nvPr/>
          </p:nvSpPr>
          <p:spPr bwMode="auto">
            <a:xfrm>
              <a:off x="3411" y="1404"/>
              <a:ext cx="210" cy="4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8" name="Text Box 161"/>
            <p:cNvSpPr txBox="1">
              <a:spLocks noChangeArrowheads="1"/>
            </p:cNvSpPr>
            <p:nvPr/>
          </p:nvSpPr>
          <p:spPr bwMode="auto">
            <a:xfrm>
              <a:off x="3411" y="1869"/>
              <a:ext cx="210" cy="4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9" name="Text Box 162"/>
            <p:cNvSpPr txBox="1">
              <a:spLocks noChangeArrowheads="1"/>
            </p:cNvSpPr>
            <p:nvPr/>
          </p:nvSpPr>
          <p:spPr bwMode="auto">
            <a:xfrm>
              <a:off x="3411" y="717"/>
              <a:ext cx="210" cy="2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6" name="Group 175"/>
          <p:cNvGrpSpPr>
            <a:grpSpLocks/>
          </p:cNvGrpSpPr>
          <p:nvPr/>
        </p:nvGrpSpPr>
        <p:grpSpPr bwMode="auto">
          <a:xfrm>
            <a:off x="581025" y="1085850"/>
            <a:ext cx="514350" cy="2579688"/>
            <a:chOff x="366" y="684"/>
            <a:chExt cx="324" cy="1625"/>
          </a:xfrm>
        </p:grpSpPr>
        <p:sp>
          <p:nvSpPr>
            <p:cNvPr id="35949" name="Rectangle 167"/>
            <p:cNvSpPr>
              <a:spLocks noChangeArrowheads="1"/>
            </p:cNvSpPr>
            <p:nvPr/>
          </p:nvSpPr>
          <p:spPr bwMode="auto">
            <a:xfrm>
              <a:off x="366" y="684"/>
              <a:ext cx="324" cy="162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50" name="Line 168"/>
            <p:cNvSpPr>
              <a:spLocks noChangeShapeType="1"/>
            </p:cNvSpPr>
            <p:nvPr/>
          </p:nvSpPr>
          <p:spPr bwMode="auto">
            <a:xfrm>
              <a:off x="369" y="914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51" name="Line 170"/>
            <p:cNvSpPr>
              <a:spLocks noChangeShapeType="1"/>
            </p:cNvSpPr>
            <p:nvPr/>
          </p:nvSpPr>
          <p:spPr bwMode="auto">
            <a:xfrm>
              <a:off x="369" y="1613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52" name="Text Box 171"/>
            <p:cNvSpPr txBox="1">
              <a:spLocks noChangeArrowheads="1"/>
            </p:cNvSpPr>
            <p:nvPr/>
          </p:nvSpPr>
          <p:spPr bwMode="auto">
            <a:xfrm>
              <a:off x="423" y="957"/>
              <a:ext cx="210" cy="6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</p:txBody>
        </p:sp>
        <p:sp>
          <p:nvSpPr>
            <p:cNvPr id="35953" name="Text Box 172"/>
            <p:cNvSpPr txBox="1">
              <a:spLocks noChangeArrowheads="1"/>
            </p:cNvSpPr>
            <p:nvPr/>
          </p:nvSpPr>
          <p:spPr bwMode="auto">
            <a:xfrm>
              <a:off x="432" y="1647"/>
              <a:ext cx="210" cy="6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4" name="Text Box 174"/>
            <p:cNvSpPr txBox="1">
              <a:spLocks noChangeArrowheads="1"/>
            </p:cNvSpPr>
            <p:nvPr/>
          </p:nvSpPr>
          <p:spPr bwMode="auto">
            <a:xfrm>
              <a:off x="423" y="723"/>
              <a:ext cx="210" cy="2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7" name="Group 179"/>
          <p:cNvGrpSpPr>
            <a:grpSpLocks/>
          </p:cNvGrpSpPr>
          <p:nvPr/>
        </p:nvGrpSpPr>
        <p:grpSpPr bwMode="auto">
          <a:xfrm>
            <a:off x="265113" y="3362325"/>
            <a:ext cx="1600200" cy="1184275"/>
            <a:chOff x="167" y="2118"/>
            <a:chExt cx="1008" cy="746"/>
          </a:xfrm>
        </p:grpSpPr>
        <p:sp>
          <p:nvSpPr>
            <p:cNvPr id="35947" name="Text Box 177"/>
            <p:cNvSpPr txBox="1">
              <a:spLocks noChangeArrowheads="1"/>
            </p:cNvSpPr>
            <p:nvPr/>
          </p:nvSpPr>
          <p:spPr bwMode="auto">
            <a:xfrm>
              <a:off x="167" y="2612"/>
              <a:ext cx="1008" cy="252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major clause</a:t>
              </a:r>
              <a:endPara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48" name="Line 178"/>
            <p:cNvSpPr>
              <a:spLocks noChangeShapeType="1"/>
            </p:cNvSpPr>
            <p:nvPr/>
          </p:nvSpPr>
          <p:spPr bwMode="auto">
            <a:xfrm flipH="1" flipV="1">
              <a:off x="613" y="2118"/>
              <a:ext cx="51" cy="4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180"/>
          <p:cNvGrpSpPr>
            <a:grpSpLocks/>
          </p:cNvGrpSpPr>
          <p:nvPr/>
        </p:nvGrpSpPr>
        <p:grpSpPr bwMode="auto">
          <a:xfrm>
            <a:off x="5046663" y="3321050"/>
            <a:ext cx="1600200" cy="1184275"/>
            <a:chOff x="167" y="2118"/>
            <a:chExt cx="1008" cy="746"/>
          </a:xfrm>
        </p:grpSpPr>
        <p:sp>
          <p:nvSpPr>
            <p:cNvPr id="35945" name="Text Box 181"/>
            <p:cNvSpPr txBox="1">
              <a:spLocks noChangeArrowheads="1"/>
            </p:cNvSpPr>
            <p:nvPr/>
          </p:nvSpPr>
          <p:spPr bwMode="auto">
            <a:xfrm>
              <a:off x="167" y="2612"/>
              <a:ext cx="1008" cy="252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major clause</a:t>
              </a:r>
              <a:endPara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46" name="Line 182"/>
            <p:cNvSpPr>
              <a:spLocks noChangeShapeType="1"/>
            </p:cNvSpPr>
            <p:nvPr/>
          </p:nvSpPr>
          <p:spPr bwMode="auto">
            <a:xfrm flipH="1" flipV="1">
              <a:off x="613" y="2118"/>
              <a:ext cx="51" cy="4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6D81AD-E42E-D069-8885-9C2F7EE29A20}"/>
              </a:ext>
            </a:extLst>
          </p:cNvPr>
          <p:cNvSpPr txBox="1"/>
          <p:nvPr/>
        </p:nvSpPr>
        <p:spPr>
          <a:xfrm>
            <a:off x="1046224" y="6220474"/>
            <a:ext cx="3615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>
                <a:solidFill>
                  <a:schemeClr val="bg2"/>
                </a:solidFill>
              </a:rPr>
              <a:t>Note that only </a:t>
            </a:r>
            <a:r>
              <a:rPr lang="en-US" altLang="ko-KR" sz="1600">
                <a:solidFill>
                  <a:schemeClr val="bg2"/>
                </a:solidFill>
              </a:rPr>
              <a:t>a </a:t>
            </a:r>
            <a:r>
              <a:rPr lang="en-US" altLang="ko-KR" sz="1600" b="0">
                <a:solidFill>
                  <a:schemeClr val="bg2"/>
                </a:solidFill>
              </a:rPr>
              <a:t>affects the predicate </a:t>
            </a:r>
            <a:br>
              <a:rPr lang="en-US" altLang="ko-KR" sz="1600" b="0">
                <a:solidFill>
                  <a:schemeClr val="bg2"/>
                </a:solidFill>
              </a:rPr>
            </a:br>
            <a:r>
              <a:rPr lang="en-US" altLang="ko-KR" sz="1600" b="0">
                <a:solidFill>
                  <a:schemeClr val="bg2"/>
                </a:solidFill>
              </a:rPr>
              <a:t>since the</a:t>
            </a:r>
            <a:r>
              <a:rPr lang="ko-KR" altLang="en-US" sz="1600" b="0">
                <a:solidFill>
                  <a:schemeClr val="bg2"/>
                </a:solidFill>
              </a:rPr>
              <a:t> </a:t>
            </a:r>
            <a:r>
              <a:rPr lang="en-US" altLang="ko-KR" sz="1600" b="0">
                <a:solidFill>
                  <a:schemeClr val="bg2"/>
                </a:solidFill>
              </a:rPr>
              <a:t>value</a:t>
            </a:r>
            <a:r>
              <a:rPr lang="ko-KR" altLang="en-US" sz="1600" b="0">
                <a:solidFill>
                  <a:schemeClr val="bg2"/>
                </a:solidFill>
              </a:rPr>
              <a:t> </a:t>
            </a:r>
            <a:r>
              <a:rPr lang="en-US" altLang="ko-KR" sz="1600" b="0">
                <a:solidFill>
                  <a:schemeClr val="bg2"/>
                </a:solidFill>
              </a:rPr>
              <a:t>of</a:t>
            </a:r>
            <a:r>
              <a:rPr lang="ko-KR" altLang="en-US" sz="1600" b="0">
                <a:solidFill>
                  <a:schemeClr val="bg2"/>
                </a:solidFill>
              </a:rPr>
              <a:t> </a:t>
            </a:r>
            <a:r>
              <a:rPr lang="en-US" altLang="ko-KR" sz="1600" b="0">
                <a:solidFill>
                  <a:schemeClr val="bg2"/>
                </a:solidFill>
              </a:rPr>
              <a:t>(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b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c) does not change</a:t>
            </a:r>
            <a:endParaRPr lang="ko-KR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1076325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Covering Logic Expressions  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2688"/>
            <a:ext cx="7460673" cy="52705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 expressions show up in many situations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Covering logic expressions is required by the US Federal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Aviation Administration for safety critical software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Logical expressions can come from many sources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Decisions in programs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FSMs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statecharts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Tests are intended to choose some subset of the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# of truth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assignments to the expressions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A50021"/>
                </a:solidFill>
                <a:cs typeface="Calibri" panose="020F0502020204030204" pitchFamily="34" charset="0"/>
              </a:rPr>
              <a:t>Modified condition/decision coverage (MCDC)</a:t>
            </a:r>
            <a:endParaRPr lang="en-US" dirty="0">
              <a:solidFill>
                <a:srgbClr val="A50021"/>
              </a:solidFill>
              <a:cs typeface="Calibri" panose="020F0502020204030204" pitchFamily="34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323" y="1885953"/>
            <a:ext cx="8279605" cy="4824413"/>
          </a:xfrm>
        </p:spPr>
        <p:txBody>
          <a:bodyPr/>
          <a:lstStyle/>
          <a:p>
            <a:r>
              <a:rPr lang="en-US" dirty="0"/>
              <a:t>Standard requirement for safety critical systems such as avionics and automotive (e.g., DO 178B/C, ISO26262)  </a:t>
            </a:r>
          </a:p>
          <a:p>
            <a:r>
              <a:rPr lang="en-US" dirty="0"/>
              <a:t>Modified condition/decision coverage (MCDC) requires </a:t>
            </a:r>
          </a:p>
          <a:p>
            <a:pPr lvl="1"/>
            <a:r>
              <a:rPr lang="en-US" dirty="0"/>
              <a:t>Satisfying CC and DC, and</a:t>
            </a:r>
          </a:p>
          <a:p>
            <a:pPr lvl="1"/>
            <a:r>
              <a:rPr lang="en-US" dirty="0"/>
              <a:t>every condition in a decision should be shown to </a:t>
            </a:r>
            <a:r>
              <a:rPr lang="en-US" b="1" u="sng" dirty="0"/>
              <a:t>independently</a:t>
            </a:r>
            <a:r>
              <a:rPr lang="en-US" dirty="0"/>
              <a:t> affect that decision's outcome </a:t>
            </a:r>
          </a:p>
          <a:p>
            <a:r>
              <a:rPr lang="en-US" dirty="0"/>
              <a:t>Example: C = A || B  </a:t>
            </a:r>
          </a:p>
          <a:p>
            <a:pPr lvl="1"/>
            <a:r>
              <a:rPr lang="en-US" dirty="0"/>
              <a:t>Which test cases are necessary to satisfy</a:t>
            </a:r>
          </a:p>
          <a:p>
            <a:pPr lvl="2"/>
            <a:r>
              <a:rPr lang="en-US" sz="1800" dirty="0"/>
              <a:t>Condition coverage</a:t>
            </a:r>
          </a:p>
          <a:p>
            <a:pPr lvl="2"/>
            <a:r>
              <a:rPr lang="en-US" sz="1800" dirty="0"/>
              <a:t>Decision coverage</a:t>
            </a:r>
          </a:p>
          <a:p>
            <a:pPr lvl="2"/>
            <a:r>
              <a:rPr lang="en-US" sz="1800" dirty="0"/>
              <a:t>Condition/decision coverage</a:t>
            </a:r>
          </a:p>
          <a:p>
            <a:pPr lvl="2"/>
            <a:r>
              <a:rPr lang="en-US" sz="1800" dirty="0"/>
              <a:t>MCDC coverage</a:t>
            </a:r>
          </a:p>
          <a:p>
            <a:endParaRPr lang="en-US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265055" y="4726933"/>
          <a:ext cx="20859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01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509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A50021"/>
                </a:solidFill>
                <a:cs typeface="Calibri" panose="020F0502020204030204" pitchFamily="34" charset="0"/>
              </a:rPr>
              <a:t>Minimum Testing to Achieve MCDC [</a:t>
            </a:r>
            <a:r>
              <a:rPr lang="en-US" altLang="ko-KR" sz="3200" dirty="0" err="1">
                <a:solidFill>
                  <a:srgbClr val="A50021"/>
                </a:solidFill>
                <a:cs typeface="Calibri" panose="020F0502020204030204" pitchFamily="34" charset="0"/>
              </a:rPr>
              <a:t>Chilenski</a:t>
            </a:r>
            <a:r>
              <a:rPr lang="en-US" altLang="ko-KR" sz="3200" dirty="0">
                <a:solidFill>
                  <a:srgbClr val="A50021"/>
                </a:solidFill>
                <a:cs typeface="Calibri" panose="020F0502020204030204" pitchFamily="34" charset="0"/>
              </a:rPr>
              <a:t> and Miller’94] </a:t>
            </a:r>
            <a:endParaRPr lang="en-US" sz="3200" dirty="0">
              <a:solidFill>
                <a:srgbClr val="A50021"/>
              </a:solidFill>
              <a:cs typeface="Calibri" panose="020F0502020204030204" pitchFamily="34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628775"/>
            <a:ext cx="6807993" cy="4824413"/>
          </a:xfrm>
        </p:spPr>
        <p:txBody>
          <a:bodyPr/>
          <a:lstStyle/>
          <a:p>
            <a:r>
              <a:rPr lang="en-US" dirty="0"/>
              <a:t>For C = A &amp;&amp; B,</a:t>
            </a:r>
          </a:p>
          <a:p>
            <a:pPr lvl="1"/>
            <a:r>
              <a:rPr lang="en-US" dirty="0"/>
              <a:t>All conditions (i.e., A and B) should be true so that</a:t>
            </a:r>
            <a:br>
              <a:rPr lang="en-US" dirty="0"/>
            </a:br>
            <a:r>
              <a:rPr lang="en-US" dirty="0"/>
              <a:t> decision (i.e., C) becomes true</a:t>
            </a:r>
          </a:p>
          <a:p>
            <a:pPr lvl="2"/>
            <a:r>
              <a:rPr lang="en-US" sz="1600" dirty="0"/>
              <a:t>1 test case required</a:t>
            </a:r>
          </a:p>
          <a:p>
            <a:pPr lvl="1"/>
            <a:r>
              <a:rPr lang="en-US" dirty="0"/>
              <a:t>Each and every input should be exclusively false so that decision becomes false.</a:t>
            </a:r>
          </a:p>
          <a:p>
            <a:pPr lvl="2"/>
            <a:r>
              <a:rPr lang="en-US" sz="1600" dirty="0"/>
              <a:t>2 (or n for n-</a:t>
            </a:r>
            <a:r>
              <a:rPr lang="en-US" sz="1600" dirty="0" err="1"/>
              <a:t>ary</a:t>
            </a:r>
            <a:r>
              <a:rPr lang="en-US" sz="1600" dirty="0"/>
              <a:t> and) test cases required</a:t>
            </a:r>
            <a:endParaRPr lang="en-US" dirty="0"/>
          </a:p>
          <a:p>
            <a:r>
              <a:rPr lang="en-US" dirty="0"/>
              <a:t>For C= A || B</a:t>
            </a:r>
          </a:p>
          <a:p>
            <a:pPr lvl="1"/>
            <a:r>
              <a:rPr lang="en-US" altLang="ko-KR" dirty="0"/>
              <a:t>All conditions (i.e., A and B) should be false so that decision (i.e., C) becomes false</a:t>
            </a:r>
          </a:p>
          <a:p>
            <a:pPr lvl="2"/>
            <a:r>
              <a:rPr lang="en-US" altLang="ko-KR" sz="1600" dirty="0"/>
              <a:t>1 test case required</a:t>
            </a:r>
          </a:p>
          <a:p>
            <a:pPr lvl="1"/>
            <a:r>
              <a:rPr lang="en-US" altLang="ko-KR" dirty="0"/>
              <a:t>Each and every input should be exclusively true so that decision becomes true.</a:t>
            </a:r>
          </a:p>
          <a:p>
            <a:pPr lvl="2"/>
            <a:r>
              <a:rPr lang="en-US" altLang="ko-KR" sz="1600" dirty="0"/>
              <a:t>2 (or n for n-</a:t>
            </a:r>
            <a:r>
              <a:rPr lang="en-US" altLang="ko-KR" sz="1600" dirty="0" err="1"/>
              <a:t>ary</a:t>
            </a:r>
            <a:r>
              <a:rPr lang="en-US" altLang="ko-KR" sz="1600" dirty="0"/>
              <a:t> or) test cases required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93704" y="2157413"/>
          <a:ext cx="2085988" cy="1836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1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79416" y="4548340"/>
          <a:ext cx="2085992" cy="178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63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44833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solidFill>
                  <a:srgbClr val="A50021"/>
                </a:solidFill>
                <a:cs typeface="Calibri" panose="020F0502020204030204" pitchFamily="34" charset="0"/>
              </a:rPr>
              <a:t>A Few Notes for Masking MC/DC</a:t>
            </a:r>
            <a:endParaRPr lang="en-US" sz="3200" dirty="0">
              <a:solidFill>
                <a:srgbClr val="A50021"/>
              </a:solidFill>
              <a:cs typeface="Calibri" panose="020F0502020204030204" pitchFamily="34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331" y="1341089"/>
            <a:ext cx="8771137" cy="4824413"/>
          </a:xfrm>
        </p:spPr>
        <p:txBody>
          <a:bodyPr/>
          <a:lstStyle/>
          <a:p>
            <a:r>
              <a:rPr lang="en-US" altLang="ko-K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masking MC/DC allows more than one condition to change in an independence pair, </a:t>
            </a:r>
            <a:r>
              <a:rPr lang="en-US" altLang="ko-KR" b="1" i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as long as</a:t>
            </a:r>
            <a:r>
              <a:rPr lang="en-US" altLang="ko-KR" b="0" i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condition of interest (i.e., major clause) is the only condition that affects the value of the decision outcome.</a:t>
            </a:r>
          </a:p>
          <a:p>
            <a:pPr lvl="1"/>
            <a:r>
              <a:rPr lang="en-US" altLang="ko-KR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Masking </a:t>
            </a:r>
            <a:r>
              <a:rPr lang="en-US" altLang="ko-KR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refers to the approach where specific conditions can mask the effects of other conditions. </a:t>
            </a:r>
          </a:p>
          <a:p>
            <a:r>
              <a:rPr lang="en-US"/>
              <a:t>Example. If (A and B) or (C and D) then X; else  Y;</a:t>
            </a:r>
          </a:p>
          <a:p>
            <a:pPr lvl="1"/>
            <a:r>
              <a:rPr lang="en-US" altLang="ko-KR"/>
              <a:t>The following 2 test inputs </a:t>
            </a:r>
            <a:r>
              <a:rPr lang="en-US"/>
              <a:t>show that A can independently affect the </a:t>
            </a:r>
            <a:br>
              <a:rPr lang="en-US"/>
            </a:br>
            <a:r>
              <a:rPr lang="en-US"/>
              <a:t>outcome of the decision.</a:t>
            </a:r>
          </a:p>
          <a:p>
            <a:pPr lvl="1"/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FB68C2-16DD-9452-F472-B39D9744C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24278"/>
              </p:ext>
            </p:extLst>
          </p:nvPr>
        </p:nvGraphicFramePr>
        <p:xfrm>
          <a:off x="1415987" y="4717341"/>
          <a:ext cx="4674095" cy="1085850"/>
        </p:xfrm>
        <a:graphic>
          <a:graphicData uri="http://schemas.openxmlformats.org/drawingml/2006/table">
            <a:tbl>
              <a:tblPr/>
              <a:tblGrid>
                <a:gridCol w="934819">
                  <a:extLst>
                    <a:ext uri="{9D8B030D-6E8A-4147-A177-3AD203B41FA5}">
                      <a16:colId xmlns:a16="http://schemas.microsoft.com/office/drawing/2014/main" val="3863839398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3659694963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2679041604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4020701128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228313010"/>
                    </a:ext>
                  </a:extLst>
                </a:gridCol>
              </a:tblGrid>
              <a:tr h="17754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A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B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D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Outcome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86812"/>
                  </a:ext>
                </a:extLst>
              </a:tr>
              <a:tr h="257798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86623"/>
                  </a:ext>
                </a:extLst>
              </a:tr>
              <a:tr h="257798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155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048252-DD31-A118-5CA4-728BE2B8BEE4}"/>
              </a:ext>
            </a:extLst>
          </p:cNvPr>
          <p:cNvSpPr txBox="1"/>
          <p:nvPr/>
        </p:nvSpPr>
        <p:spPr>
          <a:xfrm>
            <a:off x="1020933" y="6232975"/>
            <a:ext cx="8123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chemeClr val="bg2"/>
                </a:solidFill>
              </a:rPr>
              <a:t>https://www.rapitasystems.com/blog/masking-mcdc-whats-all-about-then#:~:text=Masking%20refers%20to%20the%20approach,value%20of%20the%20decision%20outcome.</a:t>
            </a:r>
            <a:endParaRPr lang="ko-KR" altLang="en-US" sz="1400" i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444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856"/>
            <a:ext cx="8229600" cy="11430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Inactive Clause Coverage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3511"/>
            <a:ext cx="8322204" cy="1776413"/>
          </a:xfrm>
        </p:spPr>
        <p:txBody>
          <a:bodyPr/>
          <a:lstStyle/>
          <a:p>
            <a:pPr algn="just"/>
            <a:r>
              <a:rPr lang="en-US" dirty="0"/>
              <a:t>The active clause coverage criteria ensure that “major” </a:t>
            </a:r>
            <a:br>
              <a:rPr lang="en-US" dirty="0"/>
            </a:br>
            <a:r>
              <a:rPr lang="en-US" dirty="0"/>
              <a:t>clauses </a:t>
            </a:r>
            <a:r>
              <a:rPr lang="en-US" u="sng" dirty="0"/>
              <a:t>do affect</a:t>
            </a:r>
            <a:r>
              <a:rPr lang="en-US" dirty="0"/>
              <a:t> the predicates</a:t>
            </a:r>
          </a:p>
          <a:p>
            <a:pPr algn="just"/>
            <a:r>
              <a:rPr lang="en-US" dirty="0"/>
              <a:t>Inactive clause coverage takes the opposite approach – major clauses </a:t>
            </a:r>
            <a:r>
              <a:rPr lang="en-US" u="sng"/>
              <a:t>do </a:t>
            </a:r>
            <a:r>
              <a:rPr lang="en-US" u="sng">
                <a:solidFill>
                  <a:srgbClr val="FF0000"/>
                </a:solidFill>
              </a:rPr>
              <a:t>NOT</a:t>
            </a:r>
            <a:r>
              <a:rPr lang="en-US" u="sng"/>
              <a:t> </a:t>
            </a:r>
            <a:r>
              <a:rPr lang="en-US" u="sng" dirty="0"/>
              <a:t>affect</a:t>
            </a:r>
            <a:r>
              <a:rPr lang="en-US" dirty="0"/>
              <a:t> the predicates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423862" y="2799924"/>
            <a:ext cx="8262938" cy="341632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Inactive Clause Coverage (ICC)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does </a:t>
            </a:r>
            <a:r>
              <a:rPr 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four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requirements for each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true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true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false, and 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4221342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General and Restricted ICC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46989"/>
            <a:ext cx="8794750" cy="1344613"/>
          </a:xfrm>
        </p:spPr>
        <p:txBody>
          <a:bodyPr/>
          <a:lstStyle/>
          <a:p>
            <a:r>
              <a:rPr lang="en-US" dirty="0"/>
              <a:t>Unlike ACC, the notion of correlation is not relevant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does not determine p, so cannot correlate with p</a:t>
            </a:r>
          </a:p>
          <a:p>
            <a:r>
              <a:rPr lang="en-US" dirty="0"/>
              <a:t>Predicate coverage is always guaranteed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316969" y="2754316"/>
            <a:ext cx="8480425" cy="1631216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General Inactive Clause Coverage (GICC)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The values chosen for the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need to be the same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true as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false, that is,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 true)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20144" y="4651375"/>
            <a:ext cx="8477250" cy="1323439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Restricted Inactive Clause Coverage (RICC)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The values chosen for the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must be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the same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true as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false, that is, it is required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030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 autoUpdateAnimBg="0"/>
      <p:bldP spid="22426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19949" y="6489700"/>
            <a:ext cx="1981265" cy="323850"/>
          </a:xfrm>
          <a:prstGeom prst="rect">
            <a:avLst/>
          </a:prstGeom>
          <a:noFill/>
        </p:spPr>
        <p:txBody>
          <a:bodyPr/>
          <a:lstStyle/>
          <a:p>
            <a:fld id="{D78CA8A7-DB6E-4B19-8DAE-D86B961EB7BA}" type="slidenum">
              <a:rPr lang="en-US" smtClean="0">
                <a:cs typeface="Calibri" panose="020F0502020204030204" pitchFamily="34" charset="0"/>
              </a:rPr>
              <a:pPr/>
              <a:t>25</a:t>
            </a:fld>
            <a:endParaRPr lang="en-US">
              <a:cs typeface="Calibri" panose="020F0502020204030204" pitchFamily="34" charset="0"/>
            </a:endParaRPr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253219" y="96838"/>
            <a:ext cx="8613878" cy="9398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Logic Coverage Criteria </a:t>
            </a:r>
            <a:r>
              <a:rPr lang="en-US" dirty="0" err="1">
                <a:cs typeface="Calibri" panose="020F0502020204030204" pitchFamily="34" charset="0"/>
              </a:rPr>
              <a:t>Subsumption</a:t>
            </a:r>
            <a:r>
              <a:rPr lang="en-US" dirty="0"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353516" y="914400"/>
            <a:ext cx="6662214" cy="5454650"/>
            <a:chOff x="1079" y="576"/>
            <a:chExt cx="3827" cy="3436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CC</a:t>
                </a: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Predicate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</a:t>
                </a: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66" y="576"/>
              <a:ext cx="1229" cy="512"/>
              <a:chOff x="3145" y="576"/>
              <a:chExt cx="1099" cy="512"/>
            </a:xfrm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145" y="576"/>
                <a:ext cx="1099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Combinatorial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CoC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272" cy="3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37" y="1291"/>
              <a:ext cx="1200" cy="512"/>
              <a:chOff x="3153" y="1294"/>
              <a:chExt cx="1092" cy="512"/>
            </a:xfrm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RACC</a:t>
                </a: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2987" y="1290"/>
              <a:ext cx="1336" cy="512"/>
              <a:chOff x="3153" y="1294"/>
              <a:chExt cx="1092" cy="512"/>
            </a:xfrm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RICC</a:t>
                </a: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079" y="2235"/>
              <a:ext cx="1308" cy="526"/>
              <a:chOff x="3153" y="1523"/>
              <a:chExt cx="1092" cy="526"/>
            </a:xfrm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153" y="1523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Correlated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CACC</a:t>
                </a: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840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3599" y="2215"/>
              <a:ext cx="1307" cy="526"/>
              <a:chOff x="2873" y="1455"/>
              <a:chExt cx="1092" cy="526"/>
            </a:xfrm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2873" y="1455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General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GICC</a:t>
                </a: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2930" y="1763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713" y="1931"/>
              <a:ext cx="269" cy="29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>
              <a:off x="1762" y="2761"/>
              <a:ext cx="593" cy="7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747"/>
              <a:ext cx="1696" cy="7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01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96838"/>
            <a:ext cx="7989888" cy="915987"/>
          </a:xfrm>
        </p:spPr>
        <p:txBody>
          <a:bodyPr/>
          <a:lstStyle/>
          <a:p>
            <a:r>
              <a:rPr lang="en-US" sz="3200" dirty="0">
                <a:cs typeface="Calibri" panose="020F0502020204030204" pitchFamily="34" charset="0"/>
              </a:rPr>
              <a:t>Making Clauses Determine a Predicate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990595"/>
            <a:ext cx="8873067" cy="4498975"/>
          </a:xfrm>
        </p:spPr>
        <p:txBody>
          <a:bodyPr/>
          <a:lstStyle/>
          <a:p>
            <a:r>
              <a:rPr lang="en-US" dirty="0"/>
              <a:t>Finding values for minor clauses </a:t>
            </a:r>
            <a:r>
              <a:rPr lang="en-US" sz="2800" i="1" dirty="0" err="1"/>
              <a:t>c</a:t>
            </a:r>
            <a:r>
              <a:rPr lang="en-US" sz="2800" i="1" baseline="-25000" dirty="0" err="1"/>
              <a:t>j</a:t>
            </a:r>
            <a:r>
              <a:rPr lang="en-US" dirty="0"/>
              <a:t> is easy for simple predicates</a:t>
            </a:r>
          </a:p>
          <a:p>
            <a:r>
              <a:rPr lang="en-US" dirty="0"/>
              <a:t>But how to find values for more complicated predicates ?</a:t>
            </a:r>
          </a:p>
          <a:p>
            <a:r>
              <a:rPr lang="en-US" dirty="0"/>
              <a:t>Definitional approach:</a:t>
            </a:r>
          </a:p>
          <a:p>
            <a:pPr lvl="1"/>
            <a:r>
              <a:rPr lang="en-US" sz="2400" i="1" dirty="0"/>
              <a:t>p</a:t>
            </a:r>
            <a:r>
              <a:rPr lang="en-US" sz="2400" i="1" baseline="-25000" dirty="0"/>
              <a:t>c=true</a:t>
            </a:r>
            <a:r>
              <a:rPr lang="en-US" dirty="0"/>
              <a:t> is predicate </a:t>
            </a:r>
            <a:r>
              <a:rPr lang="en-US" i="1" dirty="0"/>
              <a:t>p</a:t>
            </a:r>
            <a:r>
              <a:rPr lang="en-US" dirty="0"/>
              <a:t> with every occurrence of </a:t>
            </a:r>
            <a:r>
              <a:rPr lang="en-US" i="1" dirty="0"/>
              <a:t>c</a:t>
            </a:r>
            <a:r>
              <a:rPr lang="en-US" dirty="0"/>
              <a:t> replaced by </a:t>
            </a:r>
            <a:r>
              <a:rPr lang="en-US" i="1" dirty="0"/>
              <a:t>true</a:t>
            </a:r>
          </a:p>
          <a:p>
            <a:pPr lvl="1"/>
            <a:r>
              <a:rPr lang="en-US" sz="2400" i="1" dirty="0"/>
              <a:t>p</a:t>
            </a:r>
            <a:r>
              <a:rPr lang="en-US" sz="2400" i="1" baseline="-25000" dirty="0"/>
              <a:t>c=false</a:t>
            </a:r>
            <a:r>
              <a:rPr lang="en-US" dirty="0"/>
              <a:t> is predicate </a:t>
            </a:r>
            <a:r>
              <a:rPr lang="en-US" i="1" dirty="0"/>
              <a:t>p</a:t>
            </a:r>
            <a:r>
              <a:rPr lang="en-US" dirty="0"/>
              <a:t> with every occurrence of </a:t>
            </a:r>
            <a:r>
              <a:rPr lang="en-US" i="1" dirty="0"/>
              <a:t>c</a:t>
            </a:r>
            <a:r>
              <a:rPr lang="en-US" dirty="0"/>
              <a:t> replaced by </a:t>
            </a:r>
            <a:r>
              <a:rPr lang="en-US" i="1" dirty="0"/>
              <a:t>false</a:t>
            </a:r>
          </a:p>
          <a:p>
            <a:r>
              <a:rPr lang="en-US" dirty="0"/>
              <a:t>To find values for the minor clauses, connect </a:t>
            </a:r>
            <a:r>
              <a:rPr lang="en-US" sz="2800" i="1" dirty="0"/>
              <a:t>p</a:t>
            </a:r>
            <a:r>
              <a:rPr lang="en-US" sz="3600" i="1" baseline="-25000" dirty="0"/>
              <a:t>c=true</a:t>
            </a:r>
            <a:r>
              <a:rPr lang="en-US" dirty="0"/>
              <a:t> and </a:t>
            </a:r>
            <a:r>
              <a:rPr lang="en-US" sz="2800" i="1" dirty="0"/>
              <a:t>p</a:t>
            </a:r>
            <a:r>
              <a:rPr lang="en-US" sz="3600" i="1" baseline="-25000" dirty="0"/>
              <a:t>c=false</a:t>
            </a:r>
            <a:r>
              <a:rPr lang="en-US" dirty="0"/>
              <a:t> with exclusive </a:t>
            </a:r>
            <a:r>
              <a:rPr lang="en-US" i="1" dirty="0"/>
              <a:t>OR</a:t>
            </a:r>
          </a:p>
          <a:p>
            <a:pPr algn="ctr">
              <a:buFontTx/>
              <a:buNone/>
            </a:pPr>
            <a:r>
              <a:rPr lang="en-US" sz="2800" i="1" dirty="0">
                <a:solidFill>
                  <a:srgbClr val="33CC33"/>
                </a:solidFill>
              </a:rPr>
              <a:t>p</a:t>
            </a:r>
            <a:r>
              <a:rPr lang="en-US" sz="3600" i="1" baseline="-25000" dirty="0">
                <a:solidFill>
                  <a:srgbClr val="33CC33"/>
                </a:solidFill>
              </a:rPr>
              <a:t>c</a:t>
            </a:r>
            <a:r>
              <a:rPr lang="en-US" sz="2800" i="1" dirty="0">
                <a:solidFill>
                  <a:srgbClr val="33CC33"/>
                </a:solidFill>
              </a:rPr>
              <a:t>  =  p</a:t>
            </a:r>
            <a:r>
              <a:rPr lang="en-US" sz="3600" i="1" baseline="-25000" dirty="0">
                <a:solidFill>
                  <a:srgbClr val="33CC33"/>
                </a:solidFill>
              </a:rPr>
              <a:t>c=true</a:t>
            </a:r>
            <a:r>
              <a:rPr lang="en-US" sz="2800" i="1" dirty="0">
                <a:solidFill>
                  <a:srgbClr val="33CC33"/>
                </a:solidFill>
              </a:rPr>
              <a:t> </a:t>
            </a:r>
            <a:r>
              <a:rPr lang="en-US" sz="2800" dirty="0">
                <a:solidFill>
                  <a:srgbClr val="33CC33"/>
                </a:solidFill>
                <a:sym typeface="Symbol" pitchFamily="18" charset="2"/>
              </a:rPr>
              <a:t></a:t>
            </a:r>
            <a:r>
              <a:rPr lang="en-US" sz="2800" i="1" dirty="0">
                <a:solidFill>
                  <a:srgbClr val="33CC33"/>
                </a:solidFill>
              </a:rPr>
              <a:t> p</a:t>
            </a:r>
            <a:r>
              <a:rPr lang="en-US" sz="3600" i="1" baseline="-25000" dirty="0">
                <a:solidFill>
                  <a:srgbClr val="33CC33"/>
                </a:solidFill>
              </a:rPr>
              <a:t>c=false</a:t>
            </a:r>
          </a:p>
          <a:p>
            <a:r>
              <a:rPr lang="en-US" dirty="0"/>
              <a:t>After solving, </a:t>
            </a:r>
            <a:r>
              <a:rPr lang="en-US" i="1" dirty="0"/>
              <a:t> </a:t>
            </a:r>
            <a:r>
              <a:rPr lang="en-US" sz="2800" i="1" dirty="0"/>
              <a:t>p</a:t>
            </a:r>
            <a:r>
              <a:rPr lang="en-US" sz="3600" i="1" baseline="-25000" dirty="0"/>
              <a:t>c</a:t>
            </a:r>
            <a:r>
              <a:rPr lang="en-US" dirty="0"/>
              <a:t> describes exactly the values needed for </a:t>
            </a:r>
            <a:r>
              <a:rPr lang="en-US" sz="2800" i="1" dirty="0"/>
              <a:t>c</a:t>
            </a:r>
            <a:r>
              <a:rPr lang="en-US" dirty="0"/>
              <a:t> to determine </a:t>
            </a:r>
            <a:r>
              <a:rPr lang="en-US" sz="2800" i="1" dirty="0"/>
              <a:t>p</a:t>
            </a:r>
          </a:p>
          <a:p>
            <a:r>
              <a:rPr lang="en-US" dirty="0"/>
              <a:t>Note that we have to calculate</a:t>
            </a:r>
            <a:r>
              <a:rPr lang="en-US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┐</a:t>
            </a:r>
            <a:r>
              <a:rPr lang="en-US" altLang="ko-KR" i="1" dirty="0">
                <a:solidFill>
                  <a:srgbClr val="00B050"/>
                </a:solidFill>
              </a:rPr>
              <a:t>p</a:t>
            </a:r>
            <a:r>
              <a:rPr lang="en-US" altLang="ko-KR" sz="3200" i="1" baseline="-25000" dirty="0">
                <a:solidFill>
                  <a:srgbClr val="00B050"/>
                </a:solidFill>
              </a:rPr>
              <a:t>c </a:t>
            </a:r>
            <a:r>
              <a:rPr lang="en-US" altLang="ko-KR" dirty="0">
                <a:solidFill>
                  <a:srgbClr val="00B050"/>
                </a:solidFill>
              </a:rPr>
              <a:t>/\ p=true </a:t>
            </a:r>
            <a:r>
              <a:rPr lang="en-US" altLang="ko-KR" dirty="0"/>
              <a:t>and/or </a:t>
            </a:r>
            <a:r>
              <a:rPr lang="en-US" altLang="ko-KR" i="1" dirty="0">
                <a:solidFill>
                  <a:srgbClr val="00B050"/>
                </a:solidFill>
              </a:rPr>
              <a:t>┐p</a:t>
            </a:r>
            <a:r>
              <a:rPr lang="en-US" altLang="ko-KR" sz="3200" i="1" baseline="-25000" dirty="0">
                <a:solidFill>
                  <a:srgbClr val="00B050"/>
                </a:solidFill>
              </a:rPr>
              <a:t>c </a:t>
            </a:r>
            <a:r>
              <a:rPr lang="en-US" altLang="ko-KR" dirty="0">
                <a:solidFill>
                  <a:srgbClr val="00B050"/>
                </a:solidFill>
              </a:rPr>
              <a:t>/\ p=false </a:t>
            </a:r>
            <a:r>
              <a:rPr lang="en-US" altLang="ko-KR" dirty="0"/>
              <a:t>to get values for minor clauses for Inactive Coverage Criteria</a:t>
            </a:r>
            <a:endParaRPr lang="en-US" i="1" dirty="0"/>
          </a:p>
          <a:p>
            <a:pPr lvl="1"/>
            <a:endParaRPr lang="en-US" sz="18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3" y="17728"/>
            <a:ext cx="8229600" cy="1143000"/>
          </a:xfrm>
        </p:spPr>
        <p:txBody>
          <a:bodyPr/>
          <a:lstStyle/>
          <a:p>
            <a:r>
              <a:rPr lang="en-US" sz="4000">
                <a:cs typeface="Calibri" panose="020F0502020204030204" pitchFamily="34" charset="0"/>
              </a:rPr>
              <a:t>Examples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49238" y="1290109"/>
            <a:ext cx="4032250" cy="176530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(false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32313" y="1290109"/>
            <a:ext cx="4362450" cy="1782763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b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503363" y="3358622"/>
            <a:ext cx="6135687" cy="210026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(b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811779" y="5717647"/>
            <a:ext cx="7956550" cy="8617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b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c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means either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false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RACC requires the same choice for both values of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CACC does not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uild="p" animBg="1"/>
      <p:bldP spid="226311" grpId="0" build="p" animBg="1"/>
      <p:bldP spid="226312" grpId="0" build="p" animBg="1"/>
      <p:bldP spid="2263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9467" y="-88900"/>
            <a:ext cx="8229600" cy="11430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A More Subtle Example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524935" y="822240"/>
            <a:ext cx="8043333" cy="249299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p = ( a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b )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( a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3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((true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(true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((false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(false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(b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true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974725" y="5837853"/>
            <a:ext cx="8465608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always determines the value of this predicate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never determines the value –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irrelevant !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524935" y="3344863"/>
            <a:ext cx="8043333" cy="249299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p = ( a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b )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( a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b=true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b=false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true))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false))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false)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a)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nimBg="1"/>
      <p:bldP spid="249862" grpId="0" build="p"/>
      <p:bldP spid="24986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33" y="274638"/>
            <a:ext cx="8822267" cy="1143000"/>
          </a:xfrm>
        </p:spPr>
        <p:txBody>
          <a:bodyPr/>
          <a:lstStyle/>
          <a:p>
            <a:r>
              <a:rPr lang="en-US" sz="4000">
                <a:cs typeface="Calibri" panose="020F0502020204030204" pitchFamily="34" charset="0"/>
              </a:rPr>
              <a:t>Infeasible Test Requirements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33" y="1600200"/>
            <a:ext cx="8822267" cy="4498975"/>
          </a:xfrm>
        </p:spPr>
        <p:txBody>
          <a:bodyPr/>
          <a:lstStyle/>
          <a:p>
            <a:r>
              <a:rPr lang="en-US" sz="2800" dirty="0"/>
              <a:t>Consider the predicate:</a:t>
            </a:r>
          </a:p>
          <a:p>
            <a:pPr algn="ctr">
              <a:buFontTx/>
              <a:buNone/>
            </a:pPr>
            <a:r>
              <a:rPr lang="en-US" sz="2800" i="1" dirty="0">
                <a:solidFill>
                  <a:schemeClr val="bg2"/>
                </a:solidFill>
              </a:rPr>
              <a:t>(a &gt; b </a:t>
            </a:r>
            <a:r>
              <a:rPr lang="en-US" sz="3200" dirty="0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sz="2800" i="1" dirty="0">
                <a:solidFill>
                  <a:schemeClr val="bg2"/>
                </a:solidFill>
              </a:rPr>
              <a:t> b &gt; c) </a:t>
            </a:r>
            <a:r>
              <a:rPr lang="en-US" sz="3200" dirty="0">
                <a:solidFill>
                  <a:schemeClr val="bg2"/>
                </a:solidFill>
                <a:sym typeface="Symbol" pitchFamily="18" charset="2"/>
              </a:rPr>
              <a:t></a:t>
            </a:r>
            <a:r>
              <a:rPr lang="en-US" sz="2800" i="1" dirty="0">
                <a:solidFill>
                  <a:schemeClr val="bg2"/>
                </a:solidFill>
              </a:rPr>
              <a:t> c &gt; a</a:t>
            </a:r>
          </a:p>
          <a:p>
            <a:r>
              <a:rPr lang="en-US" sz="2800" i="1" dirty="0">
                <a:solidFill>
                  <a:schemeClr val="bg2"/>
                </a:solidFill>
              </a:rPr>
              <a:t>(a &gt; b) = true, (b &gt; c) = true, (c &gt; a) = true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FF0000"/>
                </a:solidFill>
              </a:rPr>
              <a:t>infeasible</a:t>
            </a:r>
          </a:p>
          <a:p>
            <a:pPr lvl="1"/>
            <a:endParaRPr lang="en-US" sz="2400" dirty="0"/>
          </a:p>
          <a:p>
            <a:r>
              <a:rPr lang="en-US" sz="2800" dirty="0"/>
              <a:t>As with graph-based criteria, infeasible test requirements have to be recognized and ignored</a:t>
            </a:r>
          </a:p>
          <a:p>
            <a:pPr lvl="1"/>
            <a:endParaRPr lang="en-US" sz="2400" dirty="0"/>
          </a:p>
          <a:p>
            <a:r>
              <a:rPr lang="en-US" sz="2800" dirty="0"/>
              <a:t>Recognizing infeasible test requirements is hard, and </a:t>
            </a:r>
            <a:r>
              <a:rPr lang="en-US" sz="2800"/>
              <a:t>in  general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0000"/>
                </a:solidFill>
              </a:rPr>
              <a:t>undecidable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19949" y="6489700"/>
            <a:ext cx="1981265" cy="323850"/>
          </a:xfrm>
          <a:prstGeom prst="rect">
            <a:avLst/>
          </a:prstGeom>
          <a:noFill/>
        </p:spPr>
        <p:txBody>
          <a:bodyPr/>
          <a:lstStyle/>
          <a:p>
            <a:fld id="{D78CA8A7-DB6E-4B19-8DAE-D86B961EB7BA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253219" y="96838"/>
            <a:ext cx="8613878" cy="939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 Coverage Criteria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Subsumption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353516" y="914400"/>
            <a:ext cx="6662214" cy="5454650"/>
            <a:chOff x="1079" y="576"/>
            <a:chExt cx="3827" cy="3436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CC</a:t>
                </a: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Predicate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</a:t>
                </a: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66" y="576"/>
              <a:ext cx="1229" cy="512"/>
              <a:chOff x="3145" y="576"/>
              <a:chExt cx="1099" cy="512"/>
            </a:xfrm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145" y="576"/>
                <a:ext cx="1099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Combinatorial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CoC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272" cy="3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37" y="1291"/>
              <a:ext cx="1200" cy="634"/>
              <a:chOff x="3153" y="1294"/>
              <a:chExt cx="1092" cy="634"/>
            </a:xfrm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634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RACC (unique cause MCDC)</a:t>
                </a: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2987" y="1290"/>
              <a:ext cx="1336" cy="512"/>
              <a:chOff x="3153" y="1294"/>
              <a:chExt cx="1092" cy="512"/>
            </a:xfrm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RICC</a:t>
                </a: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079" y="2235"/>
              <a:ext cx="1308" cy="634"/>
              <a:chOff x="3153" y="1523"/>
              <a:chExt cx="1092" cy="634"/>
            </a:xfrm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153" y="1523"/>
                <a:ext cx="1092" cy="634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Correlated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CACC (masking MCDC)</a:t>
                </a: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840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3599" y="2215"/>
              <a:ext cx="1307" cy="526"/>
              <a:chOff x="2873" y="1455"/>
              <a:chExt cx="1092" cy="526"/>
            </a:xfrm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2873" y="1455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General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GICC</a:t>
                </a: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2930" y="1763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713" y="1931"/>
              <a:ext cx="269" cy="29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>
              <a:off x="1806" y="2866"/>
              <a:ext cx="549" cy="60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747"/>
              <a:ext cx="1696" cy="7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6088" y="0"/>
            <a:ext cx="3178098" cy="564995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3658" y="752339"/>
            <a:ext cx="185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(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¬b 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c)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15191" y="1428864"/>
            <a:ext cx="565738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CACC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{1,3,4} x {5,7,8}, b: {(2,4)}, c:{(1,2)}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RACC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{(1,5),(3,7),(4,8)}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Same as CACC pairs for b, c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{(2,6)} for p=F, no feasible pair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{5,6}x{7,8} for p=F, {(1,3)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{5,7}x{6,8} for p=F, {(3,4)} for p=T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same as GICC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{(5,7),(6,8)} for p=F, {(1,3)}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{(5,6),(7,8)} for p=F, {(3,4)}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215" y="4562720"/>
            <a:ext cx="3873189" cy="17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Conditions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under which each of the clauses determines p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¬b 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b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84385"/>
              </p:ext>
            </p:extLst>
          </p:nvPr>
        </p:nvGraphicFramePr>
        <p:xfrm>
          <a:off x="52038" y="1344970"/>
          <a:ext cx="339740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26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</a:t>
                      </a:r>
                      <a:r>
                        <a:rPr lang="en-US" sz="1600" b="1" baseline="-25000" dirty="0" err="1"/>
                        <a:t>b</a:t>
                      </a:r>
                      <a:endParaRPr 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T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Logic Coverage Summary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266825"/>
            <a:ext cx="8956675" cy="5186363"/>
          </a:xfrm>
        </p:spPr>
        <p:txBody>
          <a:bodyPr/>
          <a:lstStyle/>
          <a:p>
            <a:r>
              <a:rPr lang="en-US" dirty="0"/>
              <a:t>Predicates are often </a:t>
            </a:r>
            <a:r>
              <a:rPr lang="en-US" dirty="0">
                <a:solidFill>
                  <a:srgbClr val="FF0000"/>
                </a:solidFill>
              </a:rPr>
              <a:t>very simple</a:t>
            </a:r>
            <a:r>
              <a:rPr lang="en-US" dirty="0"/>
              <a:t>—in practice, most have </a:t>
            </a:r>
            <a:r>
              <a:rPr lang="en-US"/>
              <a:t>less </a:t>
            </a:r>
            <a:br>
              <a:rPr lang="en-US"/>
            </a:br>
            <a:r>
              <a:rPr lang="en-US"/>
              <a:t>than </a:t>
            </a:r>
            <a:r>
              <a:rPr lang="en-US" dirty="0"/>
              <a:t>3 clauses</a:t>
            </a:r>
          </a:p>
          <a:p>
            <a:pPr lvl="1"/>
            <a:r>
              <a:rPr lang="en-US" dirty="0"/>
              <a:t>In fact, most predicates only have one clause !</a:t>
            </a:r>
          </a:p>
          <a:p>
            <a:pPr lvl="1"/>
            <a:r>
              <a:rPr lang="en-US" dirty="0"/>
              <a:t>With only clause, PC is enough</a:t>
            </a:r>
          </a:p>
          <a:p>
            <a:pPr lvl="1"/>
            <a:r>
              <a:rPr lang="en-US" dirty="0"/>
              <a:t>With 2 or 3 clauses, </a:t>
            </a:r>
            <a:r>
              <a:rPr lang="en-US" dirty="0" err="1"/>
              <a:t>CoC</a:t>
            </a:r>
            <a:r>
              <a:rPr lang="en-US" dirty="0"/>
              <a:t> is practical</a:t>
            </a:r>
          </a:p>
          <a:p>
            <a:pPr lvl="1"/>
            <a:r>
              <a:rPr lang="en-US" dirty="0"/>
              <a:t>Advantages of ACC and ICC criteria significant for large predicates</a:t>
            </a:r>
          </a:p>
          <a:p>
            <a:pPr lvl="2"/>
            <a:r>
              <a:rPr lang="en-US" sz="1800" dirty="0" err="1"/>
              <a:t>CoC</a:t>
            </a:r>
            <a:r>
              <a:rPr lang="en-US" sz="1800" dirty="0"/>
              <a:t> is impractical for predicates with many clauses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Control software </a:t>
            </a:r>
            <a:r>
              <a:rPr lang="en-US" dirty="0"/>
              <a:t>often has many complicated predicates, </a:t>
            </a:r>
            <a:r>
              <a:rPr lang="en-US"/>
              <a:t>with </a:t>
            </a:r>
            <a:br>
              <a:rPr lang="en-US"/>
            </a:br>
            <a:r>
              <a:rPr lang="en-US"/>
              <a:t>lots of clauses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 Predicates and Clauses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an expression that evaluates to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Predicates can contain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variables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variables that contain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&gt;, &lt;, ==, &gt;=, &lt;=, !=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calls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Internal structure is created by logical operators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implication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exclusive 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operator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operator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predicate with no logical operators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17588"/>
            <a:ext cx="8867775" cy="5253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b)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 (z)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n*o)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Four clauses: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b) – relational expression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 (z)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-valued function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variable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n*o) – relational expression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predicates have few clauses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Sources of predicates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Decisions in programs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Guards in finite state machines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Decisions in UML activity graphs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Requirements, both formal and informal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queries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Testing and Covering Predicates 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563688"/>
            <a:ext cx="8956675" cy="420211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use predicates in testing as follows 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Developing a model of the software as one or more predicates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Requiring tests to satisfy some combination of clauses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Abbreviations: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set of predicates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is a single predicate in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set of clauses in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 set of clauses in predicate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 single clause in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038"/>
            <a:ext cx="7772400" cy="720725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Predicate and Clause Coverage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052513"/>
            <a:ext cx="8956675" cy="814387"/>
          </a:xfrm>
        </p:spPr>
        <p:txBody>
          <a:bodyPr/>
          <a:lstStyle/>
          <a:p>
            <a:r>
              <a:rPr lang="en-US"/>
              <a:t>The first (and simplest) two criteria require that each predicate and each clause be evaluated to both true and false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441325" y="2043889"/>
            <a:ext cx="8262938" cy="83099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Predicate Coverage (PC)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contains two requirements: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439738" y="5037138"/>
            <a:ext cx="8262937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Clause Coverage (CC)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contains two requirements: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66249" y="3571048"/>
            <a:ext cx="88677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predicates come from conditions on edges, this is equivalent to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 does not evaluate all the clauses, so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045" y="5959450"/>
            <a:ext cx="436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a.k.a. “condition coverage” in literature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045" y="2986043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a.k.a. “decision coverage” in literature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Predicate Coverage Example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((a &lt; b)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 &gt;= n*o)</a:t>
            </a: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predicate coverage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125663" y="2097088"/>
            <a:ext cx="5133266" cy="175432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Predicate = true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5, b = 10, D = true, m = 1, n = 1, o = 1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(5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true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160588" y="4406900"/>
            <a:ext cx="5084274" cy="175432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Predicate = false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10, b = 5, D = false, m = 1, n = 1, o = 1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(10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5)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false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false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Clause Coverage Example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((a &lt; b)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 &gt;= n*o)</a:t>
            </a: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 coverage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906807" y="4751388"/>
            <a:ext cx="5710848" cy="13398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Two tests</a:t>
            </a:r>
          </a:p>
          <a:p>
            <a:pPr marL="457200" indent="-457200">
              <a:spcBef>
                <a:spcPct val="50000"/>
              </a:spcBef>
            </a:pP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ct val="50000"/>
              </a:spcBef>
            </a:pP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75030" y="2119241"/>
            <a:ext cx="3933686" cy="863601"/>
            <a:chOff x="399" y="1345"/>
            <a:chExt cx="2157" cy="544"/>
          </a:xfrm>
        </p:grpSpPr>
        <p:sp>
          <p:nvSpPr>
            <p:cNvPr id="24603" name="Text Box 4"/>
            <p:cNvSpPr txBox="1">
              <a:spLocks noChangeArrowheads="1"/>
            </p:cNvSpPr>
            <p:nvPr/>
          </p:nvSpPr>
          <p:spPr bwMode="auto">
            <a:xfrm>
              <a:off x="399" y="1345"/>
              <a:ext cx="1059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(a &lt; b) = true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= 5, b = 10</a:t>
              </a:r>
            </a:p>
          </p:txBody>
        </p:sp>
        <p:sp>
          <p:nvSpPr>
            <p:cNvPr id="24604" name="Text Box 6"/>
            <p:cNvSpPr txBox="1">
              <a:spLocks noChangeArrowheads="1"/>
            </p:cNvSpPr>
            <p:nvPr/>
          </p:nvSpPr>
          <p:spPr bwMode="auto">
            <a:xfrm>
              <a:off x="1453" y="1346"/>
              <a:ext cx="1103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>
                  <a:latin typeface="Calibri" panose="020F0502020204030204" pitchFamily="34" charset="0"/>
                  <a:cs typeface="Calibri" panose="020F0502020204030204" pitchFamily="34" charset="0"/>
                </a:rPr>
                <a:t>(a &lt; b) = false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= 10, b = 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428688" y="2091104"/>
            <a:ext cx="2695404" cy="890588"/>
            <a:chOff x="1943" y="1504"/>
            <a:chExt cx="1478" cy="561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943" y="1504"/>
              <a:ext cx="741" cy="556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D = true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 = true</a:t>
              </a:r>
            </a:p>
          </p:txBody>
        </p:sp>
        <p:sp>
          <p:nvSpPr>
            <p:cNvPr id="24602" name="Text Box 8"/>
            <p:cNvSpPr txBox="1">
              <a:spLocks noChangeArrowheads="1"/>
            </p:cNvSpPr>
            <p:nvPr/>
          </p:nvSpPr>
          <p:spPr bwMode="auto">
            <a:xfrm>
              <a:off x="2680" y="1505"/>
              <a:ext cx="741" cy="56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>
                  <a:latin typeface="Calibri" panose="020F0502020204030204" pitchFamily="34" charset="0"/>
                  <a:cs typeface="Calibri" panose="020F0502020204030204" pitchFamily="34" charset="0"/>
                </a:rPr>
                <a:t>D = false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 = false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30437" y="3408364"/>
            <a:ext cx="4873747" cy="863600"/>
            <a:chOff x="1865" y="2077"/>
            <a:chExt cx="2829" cy="544"/>
          </a:xfrm>
        </p:grpSpPr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1865" y="2078"/>
              <a:ext cx="148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m &gt;= n*o = true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 = 1, n = 1, o = 1</a:t>
              </a:r>
            </a:p>
          </p:txBody>
        </p:sp>
        <p:sp>
          <p:nvSpPr>
            <p:cNvPr id="24600" name="Text Box 12"/>
            <p:cNvSpPr txBox="1">
              <a:spLocks noChangeArrowheads="1"/>
            </p:cNvSpPr>
            <p:nvPr/>
          </p:nvSpPr>
          <p:spPr bwMode="auto">
            <a:xfrm>
              <a:off x="3333" y="2077"/>
              <a:ext cx="136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m &gt;= n*o = false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 = 1, n = 2, o = 2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30200" y="2973388"/>
            <a:ext cx="6884988" cy="2635250"/>
            <a:chOff x="208" y="1873"/>
            <a:chExt cx="4337" cy="1660"/>
          </a:xfrm>
        </p:grpSpPr>
        <p:cxnSp>
          <p:nvCxnSpPr>
            <p:cNvPr id="24594" name="AutoShape 15"/>
            <p:cNvCxnSpPr>
              <a:cxnSpLocks noChangeShapeType="1"/>
              <a:stCxn id="24603" idx="2"/>
              <a:endCxn id="24598" idx="1"/>
            </p:cNvCxnSpPr>
            <p:nvPr/>
          </p:nvCxnSpPr>
          <p:spPr bwMode="auto">
            <a:xfrm rot="16200000" flipH="1">
              <a:off x="421" y="2617"/>
              <a:ext cx="1530" cy="53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5" name="AutoShape 16"/>
            <p:cNvCxnSpPr>
              <a:cxnSpLocks noChangeShapeType="1"/>
              <a:stCxn id="24601" idx="2"/>
              <a:endCxn id="24598" idx="1"/>
            </p:cNvCxnSpPr>
            <p:nvPr/>
          </p:nvCxnSpPr>
          <p:spPr bwMode="auto">
            <a:xfrm rot="5400000">
              <a:off x="1761" y="1324"/>
              <a:ext cx="1535" cy="2633"/>
            </a:xfrm>
            <a:prstGeom prst="curvedConnector4">
              <a:avLst>
                <a:gd name="adj1" fmla="val 45928"/>
                <a:gd name="adj2" fmla="val 105468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6" name="AutoShape 17"/>
            <p:cNvCxnSpPr>
              <a:cxnSpLocks noChangeShapeType="1"/>
              <a:stCxn id="24599" idx="2"/>
              <a:endCxn id="24598" idx="1"/>
            </p:cNvCxnSpPr>
            <p:nvPr/>
          </p:nvCxnSpPr>
          <p:spPr bwMode="auto">
            <a:xfrm rot="5400000">
              <a:off x="1352" y="2551"/>
              <a:ext cx="717" cy="997"/>
            </a:xfrm>
            <a:prstGeom prst="curvedConnector4">
              <a:avLst>
                <a:gd name="adj1" fmla="val 41283"/>
                <a:gd name="adj2" fmla="val 114449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208" y="3175"/>
              <a:ext cx="814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8" name="Text Box 20"/>
            <p:cNvSpPr txBox="1">
              <a:spLocks noChangeArrowheads="1"/>
            </p:cNvSpPr>
            <p:nvPr/>
          </p:nvSpPr>
          <p:spPr bwMode="auto">
            <a:xfrm>
              <a:off x="1212" y="3283"/>
              <a:ext cx="333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1) a = 5, b = 10, D = true, m = 1, n = 1, o = 1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924050" y="2982912"/>
            <a:ext cx="5524500" cy="3089275"/>
            <a:chOff x="1212" y="1879"/>
            <a:chExt cx="3480" cy="1946"/>
          </a:xfrm>
        </p:grpSpPr>
        <p:sp>
          <p:nvSpPr>
            <p:cNvPr id="24590" name="Text Box 21"/>
            <p:cNvSpPr txBox="1">
              <a:spLocks noChangeArrowheads="1"/>
            </p:cNvSpPr>
            <p:nvPr/>
          </p:nvSpPr>
          <p:spPr bwMode="auto">
            <a:xfrm>
              <a:off x="1212" y="3573"/>
              <a:ext cx="3454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2) a = 10, b = 5, D = false, m = 1, n = 2, o = 2</a:t>
              </a:r>
            </a:p>
          </p:txBody>
        </p:sp>
        <p:cxnSp>
          <p:nvCxnSpPr>
            <p:cNvPr id="24591" name="AutoShape 22"/>
            <p:cNvCxnSpPr>
              <a:cxnSpLocks noChangeShapeType="1"/>
              <a:stCxn id="24604" idx="2"/>
              <a:endCxn id="24590" idx="3"/>
            </p:cNvCxnSpPr>
            <p:nvPr/>
          </p:nvCxnSpPr>
          <p:spPr bwMode="auto">
            <a:xfrm rot="16200000" flipH="1">
              <a:off x="2621" y="1654"/>
              <a:ext cx="1820" cy="2270"/>
            </a:xfrm>
            <a:prstGeom prst="curvedConnector4">
              <a:avLst>
                <a:gd name="adj1" fmla="val 46539"/>
                <a:gd name="adj2" fmla="val 106342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2" name="AutoShape 23"/>
            <p:cNvCxnSpPr>
              <a:cxnSpLocks noChangeShapeType="1"/>
              <a:stCxn id="24602" idx="2"/>
              <a:endCxn id="24590" idx="3"/>
            </p:cNvCxnSpPr>
            <p:nvPr/>
          </p:nvCxnSpPr>
          <p:spPr bwMode="auto">
            <a:xfrm rot="5400000">
              <a:off x="3769" y="2776"/>
              <a:ext cx="1820" cy="26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3" name="AutoShape 24"/>
            <p:cNvCxnSpPr>
              <a:cxnSpLocks noChangeShapeType="1"/>
              <a:stCxn id="24600" idx="2"/>
              <a:endCxn id="24590" idx="3"/>
            </p:cNvCxnSpPr>
            <p:nvPr/>
          </p:nvCxnSpPr>
          <p:spPr bwMode="auto">
            <a:xfrm rot="16200000" flipH="1">
              <a:off x="3697" y="2730"/>
              <a:ext cx="1009" cy="929"/>
            </a:xfrm>
            <a:prstGeom prst="curvedConnector4">
              <a:avLst>
                <a:gd name="adj1" fmla="val 43756"/>
                <a:gd name="adj2" fmla="val 1155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1714</TotalTime>
  <Pages>49</Pages>
  <Words>3603</Words>
  <Application>Microsoft Office PowerPoint</Application>
  <PresentationFormat>화면 슬라이드 쇼(4:3)</PresentationFormat>
  <Paragraphs>628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Palatino</vt:lpstr>
      <vt:lpstr>arial</vt:lpstr>
      <vt:lpstr>arial</vt:lpstr>
      <vt:lpstr>Calibri</vt:lpstr>
      <vt:lpstr>Times New Roman</vt:lpstr>
      <vt:lpstr>Wingdings</vt:lpstr>
      <vt:lpstr>1_cs550</vt:lpstr>
      <vt:lpstr>Logic Coverage</vt:lpstr>
      <vt:lpstr>Covering Logic Expressions  </vt:lpstr>
      <vt:lpstr>Logic Coverage Criteria Subsumption </vt:lpstr>
      <vt:lpstr>Logic Predicates and Clauses</vt:lpstr>
      <vt:lpstr>Examples</vt:lpstr>
      <vt:lpstr>Testing and Covering Predicates  </vt:lpstr>
      <vt:lpstr>Predicate and Clause Coverage</vt:lpstr>
      <vt:lpstr>Predicate Coverage Example</vt:lpstr>
      <vt:lpstr>Clause Coverage Example</vt:lpstr>
      <vt:lpstr>Problems with PC and CC</vt:lpstr>
      <vt:lpstr>Combinatorial Coverage</vt:lpstr>
      <vt:lpstr>Combinatorial Coverage</vt:lpstr>
      <vt:lpstr>Active Clauses</vt:lpstr>
      <vt:lpstr>Determining Predicates</vt:lpstr>
      <vt:lpstr>Active Clause Coverage</vt:lpstr>
      <vt:lpstr>Resolving the Ambiguity</vt:lpstr>
      <vt:lpstr>Restricted Active Clause Coverage</vt:lpstr>
      <vt:lpstr>Correlated Active Clause Coverage</vt:lpstr>
      <vt:lpstr>CACC and RACC</vt:lpstr>
      <vt:lpstr>Modified condition/decision coverage (MCDC)</vt:lpstr>
      <vt:lpstr>Minimum Testing to Achieve MCDC [Chilenski and Miller’94] </vt:lpstr>
      <vt:lpstr>A Few Notes for Masking MC/DC</vt:lpstr>
      <vt:lpstr>Inactive Clause Coverage</vt:lpstr>
      <vt:lpstr>General and Restricted ICC</vt:lpstr>
      <vt:lpstr>Logic Coverage Criteria Subsumption </vt:lpstr>
      <vt:lpstr>Making Clauses Determine a Predicate</vt:lpstr>
      <vt:lpstr>Examples</vt:lpstr>
      <vt:lpstr>A More Subtle Example</vt:lpstr>
      <vt:lpstr>Infeasible Test Requirements</vt:lpstr>
      <vt:lpstr>Example</vt:lpstr>
      <vt:lpstr>Logic Coverage 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637, Tools &amp; Process</dc:title>
  <dc:subject/>
  <dc:creator>Jeff Offutt</dc:creator>
  <cp:keywords/>
  <dc:description/>
  <cp:lastModifiedBy>vpluslab1</cp:lastModifiedBy>
  <cp:revision>421</cp:revision>
  <cp:lastPrinted>2014-10-06T05:19:37Z</cp:lastPrinted>
  <dcterms:created xsi:type="dcterms:W3CDTF">1996-06-15T03:21:08Z</dcterms:created>
  <dcterms:modified xsi:type="dcterms:W3CDTF">2022-12-13T04:22:35Z</dcterms:modified>
</cp:coreProperties>
</file>