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58" r:id="rId2"/>
  </p:sldMasterIdLst>
  <p:notesMasterIdLst>
    <p:notesMasterId r:id="rId19"/>
  </p:notesMasterIdLst>
  <p:sldIdLst>
    <p:sldId id="256" r:id="rId3"/>
    <p:sldId id="332" r:id="rId4"/>
    <p:sldId id="278" r:id="rId5"/>
    <p:sldId id="333" r:id="rId6"/>
    <p:sldId id="318" r:id="rId7"/>
    <p:sldId id="330" r:id="rId8"/>
    <p:sldId id="319" r:id="rId9"/>
    <p:sldId id="320" r:id="rId10"/>
    <p:sldId id="322" r:id="rId11"/>
    <p:sldId id="323" r:id="rId12"/>
    <p:sldId id="336" r:id="rId13"/>
    <p:sldId id="324" r:id="rId14"/>
    <p:sldId id="331" r:id="rId15"/>
    <p:sldId id="327" r:id="rId16"/>
    <p:sldId id="321" r:id="rId17"/>
    <p:sldId id="335" r:id="rId18"/>
  </p:sldIdLst>
  <p:sldSz cx="9144000" cy="6858000" type="screen4x3"/>
  <p:notesSz cx="6797675" cy="9926638"/>
  <p:embeddedFontLst>
    <p:embeddedFont>
      <p:font typeface="cmmi10" panose="020B0600000101010101" charset="-127"/>
      <p:regular r:id="rId20"/>
    </p:embeddedFont>
    <p:embeddedFont>
      <p:font typeface="cmsy10" panose="020B0600000101010101" charset="-12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aramond" panose="02020404030301010803" pitchFamily="18" charset="0"/>
      <p:regular r:id="rId26"/>
      <p:bold r:id="rId27"/>
      <p:italic r:id="rId28"/>
    </p:embeddedFont>
    <p:embeddedFont>
      <p:font typeface="Microsoft Sans Serif" panose="020B0604020202020204" pitchFamily="34" charset="0"/>
      <p:regular r:id="rId29"/>
    </p:embeddedFont>
    <p:embeddedFont>
      <p:font typeface="MT Extra" panose="05050102010205020202" pitchFamily="18" charset="2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custDataLst>
    <p:tags r:id="rId3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65" autoAdjust="0"/>
  </p:normalViewPr>
  <p:slideViewPr>
    <p:cSldViewPr>
      <p:cViewPr varScale="1">
        <p:scale>
          <a:sx n="103" d="100"/>
          <a:sy n="103" d="100"/>
        </p:scale>
        <p:origin x="108" y="24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/>
          <a:lstStyle>
            <a:lvl1pPr algn="r">
              <a:defRPr sz="1300"/>
            </a:lvl1pPr>
          </a:lstStyle>
          <a:p>
            <a:fld id="{117CEAFE-D269-4953-999B-7CBC85D871CD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9" tIns="46198" rIns="92399" bIns="461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399" tIns="46198" rIns="92399" bIns="461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6332"/>
          </a:xfrm>
          <a:prstGeom prst="rect">
            <a:avLst/>
          </a:prstGeom>
        </p:spPr>
        <p:txBody>
          <a:bodyPr vert="horz" lIns="92399" tIns="46198" rIns="92399" bIns="46198" rtlCol="0" anchor="b"/>
          <a:lstStyle>
            <a:lvl1pPr algn="r">
              <a:defRPr sz="1300"/>
            </a:lvl1pPr>
          </a:lstStyle>
          <a:p>
            <a:fld id="{C1EC2DCC-8750-4A47-8AEC-5DB665F4C3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10BF1E-0453-498A-A520-0510537E258D}" type="slidenum"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x1</a:t>
            </a:r>
            <a:r>
              <a:rPr lang="en-US" altLang="ko-KR" dirty="0"/>
              <a:t>=1</a:t>
            </a:r>
          </a:p>
          <a:p>
            <a:r>
              <a:rPr lang="en-US" altLang="ko-KR" dirty="0" err="1"/>
              <a:t>x2</a:t>
            </a:r>
            <a:r>
              <a:rPr lang="en-US" altLang="ko-KR" dirty="0"/>
              <a:t>=0</a:t>
            </a:r>
          </a:p>
          <a:p>
            <a:r>
              <a:rPr lang="en-US" altLang="ko-KR" dirty="0" err="1"/>
              <a:t>x3</a:t>
            </a:r>
            <a:r>
              <a:rPr lang="en-US" altLang="ko-KR" dirty="0"/>
              <a:t>=0</a:t>
            </a:r>
          </a:p>
          <a:p>
            <a:r>
              <a:rPr lang="en-US" altLang="ko-KR" dirty="0" err="1"/>
              <a:t>x4</a:t>
            </a:r>
            <a:r>
              <a:rPr lang="en-US" altLang="ko-KR" dirty="0"/>
              <a:t>=0</a:t>
            </a:r>
          </a:p>
          <a:p>
            <a:r>
              <a:rPr lang="en-US" altLang="ko-KR" dirty="0" err="1"/>
              <a:t>x5</a:t>
            </a:r>
            <a:r>
              <a:rPr lang="en-US" altLang="ko-KR" dirty="0"/>
              <a:t>=1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8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moonzoo@verifier4</a:t>
            </a:r>
            <a:r>
              <a:rPr lang="en-US" altLang="ko-KR" dirty="0"/>
              <a:t>:~/</a:t>
            </a:r>
            <a:r>
              <a:rPr lang="en-US" altLang="ko-KR" dirty="0" err="1"/>
              <a:t>smtlib</a:t>
            </a:r>
            <a:r>
              <a:rPr lang="en-US" altLang="ko-KR" dirty="0"/>
              <a:t>$ </a:t>
            </a:r>
            <a:r>
              <a:rPr lang="en-US" altLang="ko-KR" dirty="0" err="1"/>
              <a:t>z3</a:t>
            </a:r>
            <a:r>
              <a:rPr lang="en-US" altLang="ko-KR" dirty="0"/>
              <a:t> </a:t>
            </a:r>
            <a:r>
              <a:rPr lang="en-US" altLang="ko-KR" dirty="0" err="1"/>
              <a:t>qf-uf-example.smt2</a:t>
            </a:r>
            <a:endParaRPr lang="en-US" altLang="ko-KR" dirty="0"/>
          </a:p>
          <a:p>
            <a:r>
              <a:rPr lang="en-US" altLang="ko-KR" dirty="0"/>
              <a:t>sat</a:t>
            </a:r>
          </a:p>
          <a:p>
            <a:r>
              <a:rPr lang="en-US" altLang="ko-KR" dirty="0"/>
              <a:t>(model</a:t>
            </a:r>
          </a:p>
          <a:p>
            <a:r>
              <a:rPr lang="en-US" altLang="ko-KR" dirty="0"/>
              <a:t>  ;; universe for A:</a:t>
            </a:r>
          </a:p>
          <a:p>
            <a:r>
              <a:rPr lang="en-US" altLang="ko-KR" dirty="0"/>
              <a:t>  ;;   </a:t>
            </a:r>
            <a:r>
              <a:rPr lang="en-US" altLang="ko-KR" dirty="0" err="1"/>
              <a:t>A!val!0</a:t>
            </a:r>
            <a:r>
              <a:rPr lang="en-US" altLang="ko-KR" dirty="0"/>
              <a:t> </a:t>
            </a:r>
            <a:r>
              <a:rPr lang="en-US" altLang="ko-KR" dirty="0" err="1"/>
              <a:t>A!val!1</a:t>
            </a:r>
            <a:endParaRPr lang="en-US" altLang="ko-KR" dirty="0"/>
          </a:p>
          <a:p>
            <a:r>
              <a:rPr lang="en-US" altLang="ko-KR" dirty="0"/>
              <a:t>  ;; -----------</a:t>
            </a:r>
          </a:p>
          <a:p>
            <a:r>
              <a:rPr lang="en-US" altLang="ko-KR" dirty="0"/>
              <a:t>  ;; definitions for universe elements: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A!val!0</a:t>
            </a:r>
            <a:r>
              <a:rPr lang="en-US" altLang="ko-KR" dirty="0"/>
              <a:t> () A)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A!val!1</a:t>
            </a:r>
            <a:r>
              <a:rPr lang="en-US" altLang="ko-KR" dirty="0"/>
              <a:t> () A)</a:t>
            </a:r>
          </a:p>
          <a:p>
            <a:r>
              <a:rPr lang="en-US" altLang="ko-KR" dirty="0"/>
              <a:t>  ;; cardinality constraint:</a:t>
            </a:r>
          </a:p>
          <a:p>
            <a:r>
              <a:rPr lang="en-US" altLang="ko-KR" dirty="0"/>
              <a:t>  (</a:t>
            </a:r>
            <a:r>
              <a:rPr lang="en-US" altLang="ko-KR" dirty="0" err="1"/>
              <a:t>forall</a:t>
            </a:r>
            <a:r>
              <a:rPr lang="en-US" altLang="ko-KR" dirty="0"/>
              <a:t> ((x A)) (or (= x </a:t>
            </a:r>
            <a:r>
              <a:rPr lang="en-US" altLang="ko-KR" dirty="0" err="1"/>
              <a:t>A!val!0</a:t>
            </a:r>
            <a:r>
              <a:rPr lang="en-US" altLang="ko-KR" dirty="0"/>
              <a:t>) (= x </a:t>
            </a:r>
            <a:r>
              <a:rPr lang="en-US" altLang="ko-KR" dirty="0" err="1"/>
              <a:t>A!val!1</a:t>
            </a:r>
            <a:r>
              <a:rPr lang="en-US" altLang="ko-KR" dirty="0"/>
              <a:t>)))</a:t>
            </a:r>
          </a:p>
          <a:p>
            <a:r>
              <a:rPr lang="en-US" altLang="ko-KR" dirty="0"/>
              <a:t>  ;; -----------</a:t>
            </a:r>
          </a:p>
          <a:p>
            <a:r>
              <a:rPr lang="en-US" altLang="ko-KR" dirty="0"/>
              <a:t>  ;; universe for B:</a:t>
            </a:r>
          </a:p>
          <a:p>
            <a:r>
              <a:rPr lang="en-US" altLang="ko-KR" dirty="0"/>
              <a:t>  ;;   </a:t>
            </a:r>
            <a:r>
              <a:rPr lang="en-US" altLang="ko-KR" dirty="0" err="1"/>
              <a:t>B!val!3</a:t>
            </a:r>
            <a:r>
              <a:rPr lang="en-US" altLang="ko-KR" dirty="0"/>
              <a:t> </a:t>
            </a:r>
            <a:r>
              <a:rPr lang="en-US" altLang="ko-KR" dirty="0" err="1"/>
              <a:t>B!val!2</a:t>
            </a:r>
            <a:r>
              <a:rPr lang="en-US" altLang="ko-KR" dirty="0"/>
              <a:t> </a:t>
            </a:r>
            <a:r>
              <a:rPr lang="en-US" altLang="ko-KR" dirty="0" err="1"/>
              <a:t>B!val!1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endParaRPr lang="en-US" altLang="ko-KR" dirty="0"/>
          </a:p>
          <a:p>
            <a:r>
              <a:rPr lang="en-US" altLang="ko-KR" dirty="0"/>
              <a:t>  ;; -----------</a:t>
            </a:r>
          </a:p>
          <a:p>
            <a:r>
              <a:rPr lang="en-US" altLang="ko-KR" dirty="0"/>
              <a:t>  ;; definitions for universe elements: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B!val!3</a:t>
            </a:r>
            <a:r>
              <a:rPr lang="en-US" altLang="ko-KR" dirty="0"/>
              <a:t> () B)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B!val!2</a:t>
            </a:r>
            <a:r>
              <a:rPr lang="en-US" altLang="ko-KR" dirty="0"/>
              <a:t> () B)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B!val!1</a:t>
            </a:r>
            <a:r>
              <a:rPr lang="en-US" altLang="ko-KR" dirty="0"/>
              <a:t> () B)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B!val!0</a:t>
            </a:r>
            <a:r>
              <a:rPr lang="en-US" altLang="ko-KR" dirty="0"/>
              <a:t> () B)</a:t>
            </a:r>
          </a:p>
          <a:p>
            <a:r>
              <a:rPr lang="en-US" altLang="ko-KR" dirty="0"/>
              <a:t>  ;; cardinality constraint:</a:t>
            </a:r>
          </a:p>
          <a:p>
            <a:r>
              <a:rPr lang="en-US" altLang="ko-KR" dirty="0"/>
              <a:t>  (</a:t>
            </a:r>
            <a:r>
              <a:rPr lang="en-US" altLang="ko-KR" dirty="0" err="1"/>
              <a:t>forall</a:t>
            </a:r>
            <a:r>
              <a:rPr lang="en-US" altLang="ko-KR" dirty="0"/>
              <a:t> ((x B)) (or (= x </a:t>
            </a:r>
            <a:r>
              <a:rPr lang="en-US" altLang="ko-KR" dirty="0" err="1"/>
              <a:t>B!val!3</a:t>
            </a:r>
            <a:r>
              <a:rPr lang="en-US" altLang="ko-KR" dirty="0"/>
              <a:t>) (= x </a:t>
            </a:r>
            <a:r>
              <a:rPr lang="en-US" altLang="ko-KR" dirty="0" err="1"/>
              <a:t>B!val!2</a:t>
            </a:r>
            <a:r>
              <a:rPr lang="en-US" altLang="ko-KR" dirty="0"/>
              <a:t>) (= x </a:t>
            </a:r>
            <a:r>
              <a:rPr lang="en-US" altLang="ko-KR" dirty="0" err="1"/>
              <a:t>B!val!1</a:t>
            </a:r>
            <a:r>
              <a:rPr lang="en-US" altLang="ko-KR" dirty="0"/>
              <a:t>) (= x </a:t>
            </a:r>
            <a:r>
              <a:rPr lang="en-US" altLang="ko-KR" dirty="0" err="1"/>
              <a:t>B!val!0</a:t>
            </a:r>
            <a:r>
              <a:rPr lang="en-US" altLang="ko-KR" dirty="0"/>
              <a:t>)))</a:t>
            </a:r>
          </a:p>
          <a:p>
            <a:r>
              <a:rPr lang="en-US" altLang="ko-KR" dirty="0"/>
              <a:t>  ;; -----------</a:t>
            </a:r>
          </a:p>
          <a:p>
            <a:r>
              <a:rPr lang="en-US" altLang="ko-KR" dirty="0"/>
              <a:t>  (define-fun w () A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A!val!1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(define-fun y ()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B!val!0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(define-fun x () A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A!val!0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(define-fun </a:t>
            </a:r>
            <a:r>
              <a:rPr lang="en-US" altLang="ko-KR" dirty="0" err="1"/>
              <a:t>h1</a:t>
            </a:r>
            <a:r>
              <a:rPr lang="en-US" altLang="ko-KR" dirty="0"/>
              <a:t> ((</a:t>
            </a:r>
            <a:r>
              <a:rPr lang="en-US" altLang="ko-KR" dirty="0" err="1"/>
              <a:t>x!1</a:t>
            </a:r>
            <a:r>
              <a:rPr lang="en-US" altLang="ko-KR" dirty="0"/>
              <a:t> B) (</a:t>
            </a:r>
            <a:r>
              <a:rPr lang="en-US" altLang="ko-KR" dirty="0" err="1"/>
              <a:t>x!2</a:t>
            </a:r>
            <a:r>
              <a:rPr lang="en-US" altLang="ko-KR" dirty="0"/>
              <a:t> A)) B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)) </a:t>
            </a:r>
            <a:r>
              <a:rPr lang="en-US" altLang="ko-KR" dirty="0" err="1"/>
              <a:t>B!val!1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B!val!1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(define-fun </a:t>
            </a:r>
            <a:r>
              <a:rPr lang="en-US" altLang="ko-KR" dirty="0" err="1"/>
              <a:t>h2</a:t>
            </a:r>
            <a:r>
              <a:rPr lang="en-US" altLang="ko-KR" dirty="0"/>
              <a:t> ((</a:t>
            </a:r>
            <a:r>
              <a:rPr lang="en-US" altLang="ko-KR" dirty="0" err="1"/>
              <a:t>x!1</a:t>
            </a:r>
            <a:r>
              <a:rPr lang="en-US" altLang="ko-KR" dirty="0"/>
              <a:t> B) (</a:t>
            </a:r>
            <a:r>
              <a:rPr lang="en-US" altLang="ko-KR" dirty="0" err="1"/>
              <a:t>x!2</a:t>
            </a:r>
            <a:r>
              <a:rPr lang="en-US" altLang="ko-KR" dirty="0"/>
              <a:t> B)) B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r>
              <a:rPr lang="en-US" altLang="ko-KR" dirty="0"/>
              <a:t>)) </a:t>
            </a:r>
            <a:r>
              <a:rPr lang="en-US" altLang="ko-KR" dirty="0" err="1"/>
              <a:t>B!val!2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B!val!2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(define-fun g ((</a:t>
            </a:r>
            <a:r>
              <a:rPr lang="en-US" altLang="ko-KR" dirty="0" err="1"/>
              <a:t>x!1</a:t>
            </a:r>
            <a:r>
              <a:rPr lang="en-US" altLang="ko-KR" dirty="0"/>
              <a:t> A) (</a:t>
            </a:r>
            <a:r>
              <a:rPr lang="en-US" altLang="ko-KR" dirty="0" err="1"/>
              <a:t>x!2</a:t>
            </a:r>
            <a:r>
              <a:rPr lang="en-US" altLang="ko-KR" dirty="0"/>
              <a:t> B)) B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r>
              <a:rPr lang="en-US" altLang="ko-KR" dirty="0"/>
              <a:t>)) </a:t>
            </a:r>
            <a:r>
              <a:rPr lang="en-US" altLang="ko-KR" dirty="0" err="1"/>
              <a:t>B!val!1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B!val!1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(define-fun f ((</a:t>
            </a:r>
            <a:r>
              <a:rPr lang="en-US" altLang="ko-KR" dirty="0" err="1"/>
              <a:t>x!1</a:t>
            </a:r>
            <a:r>
              <a:rPr lang="en-US" altLang="ko-KR" dirty="0"/>
              <a:t> A) (</a:t>
            </a:r>
            <a:r>
              <a:rPr lang="en-US" altLang="ko-KR" dirty="0" err="1"/>
              <a:t>x!2</a:t>
            </a:r>
            <a:r>
              <a:rPr lang="en-US" altLang="ko-KR" dirty="0"/>
              <a:t> A)) B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)) </a:t>
            </a:r>
            <a:r>
              <a:rPr lang="en-US" altLang="ko-KR" dirty="0" err="1"/>
              <a:t>B!val!2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A!val!1</a:t>
            </a:r>
            <a:r>
              <a:rPr lang="en-US" altLang="ko-KR" dirty="0"/>
              <a:t>)) </a:t>
            </a:r>
            <a:r>
              <a:rPr lang="en-US" altLang="ko-KR" dirty="0" err="1"/>
              <a:t>B!val!3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B!val!2</a:t>
            </a:r>
            <a:r>
              <a:rPr lang="en-US" altLang="ko-KR" dirty="0"/>
              <a:t>)))</a:t>
            </a:r>
          </a:p>
          <a:p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moonzoo@verifier4</a:t>
            </a:r>
            <a:r>
              <a:rPr lang="en-US" altLang="ko-KR" dirty="0"/>
              <a:t>:~/</a:t>
            </a:r>
            <a:r>
              <a:rPr lang="en-US" altLang="ko-KR" dirty="0" err="1"/>
              <a:t>smtlib</a:t>
            </a:r>
            <a:r>
              <a:rPr lang="en-US" altLang="ko-KR" dirty="0"/>
              <a:t>$ </a:t>
            </a:r>
            <a:r>
              <a:rPr lang="en-US" altLang="ko-KR" dirty="0" err="1"/>
              <a:t>z3</a:t>
            </a:r>
            <a:r>
              <a:rPr lang="en-US" altLang="ko-KR" dirty="0"/>
              <a:t> </a:t>
            </a:r>
            <a:r>
              <a:rPr lang="en-US" altLang="ko-KR" dirty="0" err="1"/>
              <a:t>qf-uf-example.smt2</a:t>
            </a:r>
            <a:endParaRPr lang="en-US" altLang="ko-KR" dirty="0"/>
          </a:p>
          <a:p>
            <a:r>
              <a:rPr lang="en-US" altLang="ko-KR" dirty="0"/>
              <a:t>sat</a:t>
            </a:r>
          </a:p>
          <a:p>
            <a:r>
              <a:rPr lang="en-US" altLang="ko-KR" dirty="0"/>
              <a:t>(model</a:t>
            </a:r>
          </a:p>
          <a:p>
            <a:r>
              <a:rPr lang="en-US" altLang="ko-KR" dirty="0"/>
              <a:t>  ;; universe for A:</a:t>
            </a:r>
          </a:p>
          <a:p>
            <a:r>
              <a:rPr lang="en-US" altLang="ko-KR" dirty="0"/>
              <a:t>  ;;   </a:t>
            </a:r>
            <a:r>
              <a:rPr lang="en-US" altLang="ko-KR" dirty="0" err="1"/>
              <a:t>A!val!0</a:t>
            </a:r>
            <a:r>
              <a:rPr lang="en-US" altLang="ko-KR" dirty="0"/>
              <a:t> </a:t>
            </a:r>
            <a:r>
              <a:rPr lang="en-US" altLang="ko-KR" dirty="0" err="1"/>
              <a:t>A!val!1</a:t>
            </a:r>
            <a:endParaRPr lang="en-US" altLang="ko-KR" dirty="0"/>
          </a:p>
          <a:p>
            <a:r>
              <a:rPr lang="en-US" altLang="ko-KR" dirty="0"/>
              <a:t>  ;; -----------</a:t>
            </a:r>
          </a:p>
          <a:p>
            <a:r>
              <a:rPr lang="en-US" altLang="ko-KR" dirty="0"/>
              <a:t>  ;; definitions for universe elements: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A!val!0</a:t>
            </a:r>
            <a:r>
              <a:rPr lang="en-US" altLang="ko-KR" dirty="0"/>
              <a:t> () A)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A!val!1</a:t>
            </a:r>
            <a:r>
              <a:rPr lang="en-US" altLang="ko-KR" dirty="0"/>
              <a:t> () A)</a:t>
            </a:r>
          </a:p>
          <a:p>
            <a:r>
              <a:rPr lang="en-US" altLang="ko-KR" dirty="0"/>
              <a:t>  ;; cardinality constraint:</a:t>
            </a:r>
          </a:p>
          <a:p>
            <a:r>
              <a:rPr lang="en-US" altLang="ko-KR" dirty="0"/>
              <a:t>  (</a:t>
            </a:r>
            <a:r>
              <a:rPr lang="en-US" altLang="ko-KR" dirty="0" err="1"/>
              <a:t>forall</a:t>
            </a:r>
            <a:r>
              <a:rPr lang="en-US" altLang="ko-KR" dirty="0"/>
              <a:t> ((x A)) (or (= x </a:t>
            </a:r>
            <a:r>
              <a:rPr lang="en-US" altLang="ko-KR" dirty="0" err="1"/>
              <a:t>A!val!0</a:t>
            </a:r>
            <a:r>
              <a:rPr lang="en-US" altLang="ko-KR" dirty="0"/>
              <a:t>) (= x </a:t>
            </a:r>
            <a:r>
              <a:rPr lang="en-US" altLang="ko-KR" dirty="0" err="1"/>
              <a:t>A!val!1</a:t>
            </a:r>
            <a:r>
              <a:rPr lang="en-US" altLang="ko-KR" dirty="0"/>
              <a:t>)))</a:t>
            </a:r>
          </a:p>
          <a:p>
            <a:r>
              <a:rPr lang="en-US" altLang="ko-KR" dirty="0"/>
              <a:t>  ;; -----------</a:t>
            </a:r>
          </a:p>
          <a:p>
            <a:r>
              <a:rPr lang="en-US" altLang="ko-KR" dirty="0"/>
              <a:t>  ;; universe for B:</a:t>
            </a:r>
          </a:p>
          <a:p>
            <a:r>
              <a:rPr lang="en-US" altLang="ko-KR" dirty="0"/>
              <a:t>  ;;   </a:t>
            </a:r>
            <a:r>
              <a:rPr lang="en-US" altLang="ko-KR" dirty="0" err="1"/>
              <a:t>B!val!3</a:t>
            </a:r>
            <a:r>
              <a:rPr lang="en-US" altLang="ko-KR" dirty="0"/>
              <a:t> </a:t>
            </a:r>
            <a:r>
              <a:rPr lang="en-US" altLang="ko-KR" dirty="0" err="1"/>
              <a:t>B!val!2</a:t>
            </a:r>
            <a:r>
              <a:rPr lang="en-US" altLang="ko-KR" dirty="0"/>
              <a:t> </a:t>
            </a:r>
            <a:r>
              <a:rPr lang="en-US" altLang="ko-KR" dirty="0" err="1"/>
              <a:t>B!val!1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endParaRPr lang="en-US" altLang="ko-KR" dirty="0"/>
          </a:p>
          <a:p>
            <a:r>
              <a:rPr lang="en-US" altLang="ko-KR" dirty="0"/>
              <a:t>  ;; -----------</a:t>
            </a:r>
          </a:p>
          <a:p>
            <a:r>
              <a:rPr lang="en-US" altLang="ko-KR" dirty="0"/>
              <a:t>  ;; definitions for universe elements: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B!val!3</a:t>
            </a:r>
            <a:r>
              <a:rPr lang="en-US" altLang="ko-KR" dirty="0"/>
              <a:t> () B)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B!val!2</a:t>
            </a:r>
            <a:r>
              <a:rPr lang="en-US" altLang="ko-KR" dirty="0"/>
              <a:t> () B)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B!val!1</a:t>
            </a:r>
            <a:r>
              <a:rPr lang="en-US" altLang="ko-KR" dirty="0"/>
              <a:t> () B)</a:t>
            </a:r>
          </a:p>
          <a:p>
            <a:r>
              <a:rPr lang="en-US" altLang="ko-KR" dirty="0"/>
              <a:t>  (declare-fun </a:t>
            </a:r>
            <a:r>
              <a:rPr lang="en-US" altLang="ko-KR" dirty="0" err="1"/>
              <a:t>B!val!0</a:t>
            </a:r>
            <a:r>
              <a:rPr lang="en-US" altLang="ko-KR" dirty="0"/>
              <a:t> () B)</a:t>
            </a:r>
          </a:p>
          <a:p>
            <a:r>
              <a:rPr lang="en-US" altLang="ko-KR" dirty="0"/>
              <a:t>  ;; cardinality constraint:</a:t>
            </a:r>
          </a:p>
          <a:p>
            <a:r>
              <a:rPr lang="en-US" altLang="ko-KR" dirty="0"/>
              <a:t>  (</a:t>
            </a:r>
            <a:r>
              <a:rPr lang="en-US" altLang="ko-KR" dirty="0" err="1"/>
              <a:t>forall</a:t>
            </a:r>
            <a:r>
              <a:rPr lang="en-US" altLang="ko-KR" dirty="0"/>
              <a:t> ((x B)) (or (= x </a:t>
            </a:r>
            <a:r>
              <a:rPr lang="en-US" altLang="ko-KR" dirty="0" err="1"/>
              <a:t>B!val!3</a:t>
            </a:r>
            <a:r>
              <a:rPr lang="en-US" altLang="ko-KR" dirty="0"/>
              <a:t>) (= x </a:t>
            </a:r>
            <a:r>
              <a:rPr lang="en-US" altLang="ko-KR" dirty="0" err="1"/>
              <a:t>B!val!2</a:t>
            </a:r>
            <a:r>
              <a:rPr lang="en-US" altLang="ko-KR" dirty="0"/>
              <a:t>) (= x </a:t>
            </a:r>
            <a:r>
              <a:rPr lang="en-US" altLang="ko-KR" dirty="0" err="1"/>
              <a:t>B!val!1</a:t>
            </a:r>
            <a:r>
              <a:rPr lang="en-US" altLang="ko-KR" dirty="0"/>
              <a:t>) (= x </a:t>
            </a:r>
            <a:r>
              <a:rPr lang="en-US" altLang="ko-KR" dirty="0" err="1"/>
              <a:t>B!val!0</a:t>
            </a:r>
            <a:r>
              <a:rPr lang="en-US" altLang="ko-KR" dirty="0"/>
              <a:t>)))</a:t>
            </a:r>
          </a:p>
          <a:p>
            <a:r>
              <a:rPr lang="en-US" altLang="ko-KR" dirty="0"/>
              <a:t>  ;; -----------</a:t>
            </a:r>
          </a:p>
          <a:p>
            <a:r>
              <a:rPr lang="en-US" altLang="ko-KR" dirty="0"/>
              <a:t>  (define-fun w () A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A!val!1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(define-fun y () B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B!val!0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(define-fun x () A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A!val!0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(define-fun </a:t>
            </a:r>
            <a:r>
              <a:rPr lang="en-US" altLang="ko-KR" dirty="0" err="1"/>
              <a:t>h1</a:t>
            </a:r>
            <a:r>
              <a:rPr lang="en-US" altLang="ko-KR" dirty="0"/>
              <a:t> ((</a:t>
            </a:r>
            <a:r>
              <a:rPr lang="en-US" altLang="ko-KR" dirty="0" err="1"/>
              <a:t>x!1</a:t>
            </a:r>
            <a:r>
              <a:rPr lang="en-US" altLang="ko-KR" dirty="0"/>
              <a:t> B) (</a:t>
            </a:r>
            <a:r>
              <a:rPr lang="en-US" altLang="ko-KR" dirty="0" err="1"/>
              <a:t>x!2</a:t>
            </a:r>
            <a:r>
              <a:rPr lang="en-US" altLang="ko-KR" dirty="0"/>
              <a:t> A)) B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)) </a:t>
            </a:r>
            <a:r>
              <a:rPr lang="en-US" altLang="ko-KR" dirty="0" err="1"/>
              <a:t>B!val!1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B!val!1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(define-fun </a:t>
            </a:r>
            <a:r>
              <a:rPr lang="en-US" altLang="ko-KR" dirty="0" err="1"/>
              <a:t>h2</a:t>
            </a:r>
            <a:r>
              <a:rPr lang="en-US" altLang="ko-KR" dirty="0"/>
              <a:t> ((</a:t>
            </a:r>
            <a:r>
              <a:rPr lang="en-US" altLang="ko-KR" dirty="0" err="1"/>
              <a:t>x!1</a:t>
            </a:r>
            <a:r>
              <a:rPr lang="en-US" altLang="ko-KR" dirty="0"/>
              <a:t> B) (</a:t>
            </a:r>
            <a:r>
              <a:rPr lang="en-US" altLang="ko-KR" dirty="0" err="1"/>
              <a:t>x!2</a:t>
            </a:r>
            <a:r>
              <a:rPr lang="en-US" altLang="ko-KR" dirty="0"/>
              <a:t> B)) B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r>
              <a:rPr lang="en-US" altLang="ko-KR" dirty="0"/>
              <a:t>)) </a:t>
            </a:r>
            <a:r>
              <a:rPr lang="en-US" altLang="ko-KR" dirty="0" err="1"/>
              <a:t>B!val!2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B!val!2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(define-fun g ((</a:t>
            </a:r>
            <a:r>
              <a:rPr lang="en-US" altLang="ko-KR" dirty="0" err="1"/>
              <a:t>x!1</a:t>
            </a:r>
            <a:r>
              <a:rPr lang="en-US" altLang="ko-KR" dirty="0"/>
              <a:t> A) (</a:t>
            </a:r>
            <a:r>
              <a:rPr lang="en-US" altLang="ko-KR" dirty="0" err="1"/>
              <a:t>x!2</a:t>
            </a:r>
            <a:r>
              <a:rPr lang="en-US" altLang="ko-KR" dirty="0"/>
              <a:t> B)) B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B!val!0</a:t>
            </a:r>
            <a:r>
              <a:rPr lang="en-US" altLang="ko-KR" dirty="0"/>
              <a:t>)) </a:t>
            </a:r>
            <a:r>
              <a:rPr lang="en-US" altLang="ko-KR" dirty="0" err="1"/>
              <a:t>B!val!1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B!val!1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(define-fun f ((</a:t>
            </a:r>
            <a:r>
              <a:rPr lang="en-US" altLang="ko-KR" dirty="0" err="1"/>
              <a:t>x!1</a:t>
            </a:r>
            <a:r>
              <a:rPr lang="en-US" altLang="ko-KR" dirty="0"/>
              <a:t> A) (</a:t>
            </a:r>
            <a:r>
              <a:rPr lang="en-US" altLang="ko-KR" dirty="0" err="1"/>
              <a:t>x!2</a:t>
            </a:r>
            <a:r>
              <a:rPr lang="en-US" altLang="ko-KR" dirty="0"/>
              <a:t> A)) B</a:t>
            </a:r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)) </a:t>
            </a:r>
            <a:r>
              <a:rPr lang="en-US" altLang="ko-KR" dirty="0" err="1"/>
              <a:t>B!val!2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en-US" altLang="ko-KR" dirty="0" err="1"/>
              <a:t>ite</a:t>
            </a:r>
            <a:r>
              <a:rPr lang="en-US" altLang="ko-KR" dirty="0"/>
              <a:t> (and (= </a:t>
            </a:r>
            <a:r>
              <a:rPr lang="en-US" altLang="ko-KR" dirty="0" err="1"/>
              <a:t>x!1</a:t>
            </a:r>
            <a:r>
              <a:rPr lang="en-US" altLang="ko-KR" dirty="0"/>
              <a:t> </a:t>
            </a:r>
            <a:r>
              <a:rPr lang="en-US" altLang="ko-KR" dirty="0" err="1"/>
              <a:t>A!val!0</a:t>
            </a:r>
            <a:r>
              <a:rPr lang="en-US" altLang="ko-KR" dirty="0"/>
              <a:t>) (= </a:t>
            </a:r>
            <a:r>
              <a:rPr lang="en-US" altLang="ko-KR" dirty="0" err="1"/>
              <a:t>x!2</a:t>
            </a:r>
            <a:r>
              <a:rPr lang="en-US" altLang="ko-KR" dirty="0"/>
              <a:t> </a:t>
            </a:r>
            <a:r>
              <a:rPr lang="en-US" altLang="ko-KR" dirty="0" err="1"/>
              <a:t>A!val!1</a:t>
            </a:r>
            <a:r>
              <a:rPr lang="en-US" altLang="ko-KR" dirty="0"/>
              <a:t>)) </a:t>
            </a:r>
            <a:r>
              <a:rPr lang="en-US" altLang="ko-KR" dirty="0" err="1"/>
              <a:t>B!val!3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B!val!2</a:t>
            </a:r>
            <a:r>
              <a:rPr lang="en-US" altLang="ko-KR" dirty="0"/>
              <a:t>)))</a:t>
            </a:r>
          </a:p>
          <a:p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C2DCC-8750-4A47-8AEC-5DB665F4C30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4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Microsoft Sans Serif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r>
              <a:rPr lang="en-US" altLang="ko-KR" dirty="0"/>
              <a:t>Moonzoo Kim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Microsoft Sans Serif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CEC2E-EEFF-4B2A-86D7-2A6B9D2BEA6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93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6AD853-27FD-45F1-B77B-6A2B58802D1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78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738C8-5984-42EC-97AF-43DABE28B48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982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81D2E-6CAE-4638-958D-E8CDD505E39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39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D8A01-CB7D-458F-B508-5A0F54766C3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3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6522464"/>
            <a:ext cx="1017182" cy="31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altLang="ko-KR" dirty="0"/>
              <a:t>Moonzoo Kim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A8859A-7996-41F0-BA4F-A84DE770594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922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06F4B-DC38-45BF-AF8B-5A3A7C8EBC7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27AB3-319E-4A5F-BA50-1679A0754CB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6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B52A1-60CC-472C-93FD-095022D804C2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62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F8A76-83AC-4904-8166-F768DE31CF9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43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74EE8-FF0A-431C-B7D0-3DEFFF4D3AB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12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58016" y="6492899"/>
            <a:ext cx="1357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Moonzoo Kim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57200" y="6492899"/>
            <a:ext cx="90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/14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5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D33457F1-EFD2-465D-A962-CDAFC0CC3C34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2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2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2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bination.cs.uiowa.edu/smtlib/theories/BitVectors.smt" TargetMode="External"/><Relationship Id="rId2" Type="http://schemas.openxmlformats.org/officeDocument/2006/relationships/hyperlink" Target="http://combination.cs.uiowa.edu/smtlib/theories/ArraysEx.sm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bination.cs.uiowa.edu/smtlib/theories/Reals_Ints.smt" TargetMode="External"/><Relationship Id="rId5" Type="http://schemas.openxmlformats.org/officeDocument/2006/relationships/hyperlink" Target="http://combination.cs.uiowa.edu/smtlib/theories/Reals.smt" TargetMode="External"/><Relationship Id="rId4" Type="http://schemas.openxmlformats.org/officeDocument/2006/relationships/hyperlink" Target="http://combination.cs.uiowa.edu/smtlib/theories/Ints.sm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goedel.cs.uiowa.edu/smtlib/logics/QF_AUFLIA.smt2" TargetMode="External"/><Relationship Id="rId13" Type="http://schemas.openxmlformats.org/officeDocument/2006/relationships/hyperlink" Target="http://goedel.cs.uiowa.edu/smtlib/logics/QF_LRA.smt2" TargetMode="External"/><Relationship Id="rId18" Type="http://schemas.openxmlformats.org/officeDocument/2006/relationships/hyperlink" Target="http://goedel.cs.uiowa.edu/smtlib/logics/QF_UFBV.smt2" TargetMode="External"/><Relationship Id="rId3" Type="http://schemas.openxmlformats.org/officeDocument/2006/relationships/hyperlink" Target="http://goedel.cs.uiowa.edu/smtlib/logics/AUFLIRA.smt2" TargetMode="External"/><Relationship Id="rId21" Type="http://schemas.openxmlformats.org/officeDocument/2006/relationships/hyperlink" Target="http://goedel.cs.uiowa.edu/smtlib/logics/QF_UFLRA.smt2" TargetMode="External"/><Relationship Id="rId7" Type="http://schemas.openxmlformats.org/officeDocument/2006/relationships/hyperlink" Target="http://goedel.cs.uiowa.edu/smtlib/logics/QF_AUFBV.smt2" TargetMode="External"/><Relationship Id="rId12" Type="http://schemas.openxmlformats.org/officeDocument/2006/relationships/hyperlink" Target="http://goedel.cs.uiowa.edu/smtlib/logics/QF_LIA.smt2" TargetMode="External"/><Relationship Id="rId17" Type="http://schemas.openxmlformats.org/officeDocument/2006/relationships/hyperlink" Target="http://goedel.cs.uiowa.edu/smtlib/logics/QF_UF.smt2" TargetMode="External"/><Relationship Id="rId2" Type="http://schemas.openxmlformats.org/officeDocument/2006/relationships/hyperlink" Target="http://goedel.cs.uiowa.edu/smtlib/logics/AUFLIA.smt2" TargetMode="External"/><Relationship Id="rId16" Type="http://schemas.openxmlformats.org/officeDocument/2006/relationships/hyperlink" Target="http://goedel.cs.uiowa.edu/smtlib/logics/QF_RDL.smt2" TargetMode="External"/><Relationship Id="rId20" Type="http://schemas.openxmlformats.org/officeDocument/2006/relationships/hyperlink" Target="http://goedel.cs.uiowa.edu/smtlib/logics/QF_UFLIA.smt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edel.cs.uiowa.edu/smtlib/logics/QF_ABV.smt2" TargetMode="External"/><Relationship Id="rId11" Type="http://schemas.openxmlformats.org/officeDocument/2006/relationships/hyperlink" Target="http://goedel.cs.uiowa.edu/smtlib/logics/QF_IDL.smt2" TargetMode="External"/><Relationship Id="rId24" Type="http://schemas.openxmlformats.org/officeDocument/2006/relationships/hyperlink" Target="http://goedel.cs.uiowa.edu/smtlib/logics/UFNIA.smt2" TargetMode="External"/><Relationship Id="rId5" Type="http://schemas.openxmlformats.org/officeDocument/2006/relationships/hyperlink" Target="http://goedel.cs.uiowa.edu/smtlib/logics/LRA.smt2" TargetMode="External"/><Relationship Id="rId15" Type="http://schemas.openxmlformats.org/officeDocument/2006/relationships/hyperlink" Target="http://goedel.cs.uiowa.edu/smtlib/logics/QF_NRA.smt2" TargetMode="External"/><Relationship Id="rId23" Type="http://schemas.openxmlformats.org/officeDocument/2006/relationships/hyperlink" Target="http://goedel.cs.uiowa.edu/smtlib/logics/UFLRA.smt2" TargetMode="External"/><Relationship Id="rId10" Type="http://schemas.openxmlformats.org/officeDocument/2006/relationships/hyperlink" Target="http://goedel.cs.uiowa.edu/smtlib/logics/QF_BV.smt2" TargetMode="External"/><Relationship Id="rId19" Type="http://schemas.openxmlformats.org/officeDocument/2006/relationships/hyperlink" Target="http://goedel.cs.uiowa.edu/smtlib/logics/QF_UFIDL.smt2" TargetMode="External"/><Relationship Id="rId4" Type="http://schemas.openxmlformats.org/officeDocument/2006/relationships/hyperlink" Target="http://goedel.cs.uiowa.edu/smtlib/logics/AUFNIRA.smt2" TargetMode="External"/><Relationship Id="rId9" Type="http://schemas.openxmlformats.org/officeDocument/2006/relationships/hyperlink" Target="http://goedel.cs.uiowa.edu/smtlib/logics/QF_AX.smt2" TargetMode="External"/><Relationship Id="rId14" Type="http://schemas.openxmlformats.org/officeDocument/2006/relationships/hyperlink" Target="http://goedel.cs.uiowa.edu/smtlib/logics/QF_NIA.smt2" TargetMode="External"/><Relationship Id="rId22" Type="http://schemas.openxmlformats.org/officeDocument/2006/relationships/hyperlink" Target="http://goedel.cs.uiowa.edu/smtlib/logics/QF_UFNRA.smt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0114" y="1601785"/>
            <a:ext cx="8101042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Satisfiability</a:t>
            </a:r>
            <a:r>
              <a:rPr lang="en-US" b="1" dirty="0"/>
              <a:t> Modulo Theories </a:t>
            </a:r>
            <a:br>
              <a:rPr lang="en-US" b="1" dirty="0"/>
            </a:br>
            <a:r>
              <a:rPr lang="en-US" b="1" dirty="0"/>
              <a:t>Library (SMT-LIB)</a:t>
            </a:r>
            <a:br>
              <a:rPr lang="en-US" b="1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-36512" y="4391044"/>
            <a:ext cx="3283836" cy="196691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Moonzoo Kim</a:t>
            </a:r>
          </a:p>
          <a:p>
            <a:r>
              <a:rPr lang="en-US" altLang="ko-KR" i="1"/>
              <a:t>SoC. </a:t>
            </a:r>
            <a:r>
              <a:rPr lang="en-US" altLang="ko-KR" i="1" dirty="0"/>
              <a:t>KAIST</a:t>
            </a:r>
          </a:p>
          <a:p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FC304-390E-41B8-BACE-220E702E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59" y="2924944"/>
            <a:ext cx="6005141" cy="33190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QF_LIA Benchmark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786578" y="6492899"/>
            <a:ext cx="1357322" cy="365125"/>
          </a:xfrm>
        </p:spPr>
        <p:txBody>
          <a:bodyPr/>
          <a:lstStyle/>
          <a:p>
            <a:r>
              <a:rPr lang="en-US" altLang="ko-KR" dirty="0"/>
              <a:t>Moonzoo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10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0" y="1124744"/>
            <a:ext cx="8429655" cy="5214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/>
              <a:t>(</a:t>
            </a:r>
            <a:r>
              <a:rPr lang="en-US" altLang="ko-KR" sz="1800"/>
              <a:t>set-</a:t>
            </a:r>
            <a:r>
              <a:rPr lang="en-US" sz="1800"/>
              <a:t>logic </a:t>
            </a:r>
            <a:r>
              <a:rPr lang="en-US" sz="1800" dirty="0"/>
              <a:t>QF</a:t>
            </a:r>
            <a:r>
              <a:rPr lang="en-US" sz="1800"/>
              <a:t>_LIA)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sz="1800"/>
              <a:t>(declare-const </a:t>
            </a:r>
            <a:r>
              <a:rPr lang="en-US" sz="1800">
                <a:solidFill>
                  <a:srgbClr val="FF0000"/>
                </a:solidFill>
              </a:rPr>
              <a:t>x1</a:t>
            </a:r>
            <a:r>
              <a:rPr lang="en-US" sz="1800"/>
              <a:t> </a:t>
            </a:r>
            <a:r>
              <a:rPr lang="en-US" sz="1800" dirty="0" err="1"/>
              <a:t>Int</a:t>
            </a:r>
            <a:r>
              <a:rPr lang="en-US" sz="1800" dirty="0"/>
              <a:t>) 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(declare-const </a:t>
            </a:r>
            <a:r>
              <a:rPr lang="en-US" altLang="ko-KR" sz="1800">
                <a:solidFill>
                  <a:srgbClr val="FF0000"/>
                </a:solidFill>
              </a:rPr>
              <a:t>x2</a:t>
            </a:r>
            <a:r>
              <a:rPr lang="en-US" altLang="ko-KR" sz="1800"/>
              <a:t> Int)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(declare-const </a:t>
            </a:r>
            <a:r>
              <a:rPr lang="en-US" altLang="ko-KR" sz="1800">
                <a:solidFill>
                  <a:srgbClr val="FF0000"/>
                </a:solidFill>
              </a:rPr>
              <a:t>x3</a:t>
            </a:r>
            <a:r>
              <a:rPr lang="en-US" altLang="ko-KR" sz="1800"/>
              <a:t> Int)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(declare-const </a:t>
            </a:r>
            <a:r>
              <a:rPr lang="en-US" altLang="ko-KR" sz="1800">
                <a:solidFill>
                  <a:srgbClr val="FF0000"/>
                </a:solidFill>
              </a:rPr>
              <a:t>x4</a:t>
            </a:r>
            <a:r>
              <a:rPr lang="en-US" altLang="ko-KR" sz="1800"/>
              <a:t> Int)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(declare-const </a:t>
            </a:r>
            <a:r>
              <a:rPr lang="en-US" altLang="ko-KR" sz="1800">
                <a:solidFill>
                  <a:srgbClr val="FF0000"/>
                </a:solidFill>
              </a:rPr>
              <a:t>x5</a:t>
            </a:r>
            <a:r>
              <a:rPr lang="en-US" altLang="ko-KR" sz="1800"/>
              <a:t> Int)</a:t>
            </a:r>
            <a:endParaRPr lang="en-US" sz="1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>
                <a:solidFill>
                  <a:srgbClr val="FF0000"/>
                </a:solidFill>
              </a:rPr>
              <a:t>;</a:t>
            </a:r>
            <a:r>
              <a:rPr lang="en-US" sz="1800" dirty="0"/>
              <a:t>human readable form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1800" dirty="0"/>
              <a:t>; x1-1 &gt;= x2 /\ 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1800" dirty="0"/>
              <a:t>; x1-3 &lt;= x2 /\ 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1800" dirty="0"/>
              <a:t>; x1 = 2 x3+x5 /\</a:t>
            </a:r>
          </a:p>
          <a:p>
            <a:pPr lvl="0">
              <a:lnSpc>
                <a:spcPct val="90000"/>
              </a:lnSpc>
              <a:buNone/>
              <a:defRPr/>
            </a:pPr>
            <a:r>
              <a:rPr lang="en-US" sz="1800"/>
              <a:t>; </a:t>
            </a:r>
            <a:r>
              <a:rPr lang="en-US" sz="1800" dirty="0"/>
              <a:t>x2 = 6 x4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(assert (&gt;= </a:t>
            </a:r>
            <a:r>
              <a:rPr lang="en-US" sz="1800" dirty="0"/>
              <a:t>(- x1 x2) </a:t>
            </a:r>
            <a:r>
              <a:rPr lang="en-US" sz="1800"/>
              <a:t>1))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(assert</a:t>
            </a:r>
            <a:r>
              <a:rPr lang="en-US" sz="1800"/>
              <a:t> </a:t>
            </a:r>
            <a:r>
              <a:rPr lang="en-US" sz="1800" dirty="0"/>
              <a:t>(&lt;= (- x1 x2) </a:t>
            </a:r>
            <a:r>
              <a:rPr lang="en-US" sz="1800"/>
              <a:t>3))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1800"/>
              <a:t>(assert</a:t>
            </a:r>
            <a:r>
              <a:rPr lang="en-US" sz="1800"/>
              <a:t> </a:t>
            </a:r>
            <a:r>
              <a:rPr lang="en-US" sz="1800" dirty="0"/>
              <a:t>(= x1 (+ (* 2 x3) </a:t>
            </a:r>
            <a:r>
              <a:rPr lang="en-US" sz="1800"/>
              <a:t>x5)))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(assert </a:t>
            </a:r>
            <a:r>
              <a:rPr lang="en-US" sz="1800" dirty="0"/>
              <a:t>(= x2 (* 6 </a:t>
            </a:r>
            <a:r>
              <a:rPr lang="en-US" sz="1800"/>
              <a:t>x4)))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(check-sat)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(get-model)</a:t>
            </a:r>
          </a:p>
          <a:p>
            <a:pPr>
              <a:lnSpc>
                <a:spcPct val="90000"/>
              </a:lnSpc>
              <a:buNone/>
            </a:pPr>
            <a:r>
              <a:rPr lang="en-US" sz="1800"/>
              <a:t>(exit)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endParaRPr lang="en-US" sz="18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107388" y="1055626"/>
            <a:ext cx="1556092" cy="307782"/>
            <a:chOff x="-957395" y="2394701"/>
            <a:chExt cx="2908084" cy="307777"/>
          </a:xfrm>
        </p:grpSpPr>
        <p:sp>
          <p:nvSpPr>
            <p:cNvPr id="16" name="TextBox 15"/>
            <p:cNvSpPr txBox="1"/>
            <p:nvPr/>
          </p:nvSpPr>
          <p:spPr>
            <a:xfrm>
              <a:off x="482122" y="2394701"/>
              <a:ext cx="146856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Theory</a:t>
              </a:r>
            </a:p>
          </p:txBody>
        </p:sp>
        <p:cxnSp>
          <p:nvCxnSpPr>
            <p:cNvPr id="17" name="직선 화살표 연결선 16"/>
            <p:cNvCxnSpPr>
              <a:cxnSpLocks/>
              <a:stCxn id="16" idx="1"/>
            </p:cNvCxnSpPr>
            <p:nvPr/>
          </p:nvCxnSpPr>
          <p:spPr>
            <a:xfrm flipH="1">
              <a:off x="-957395" y="2548589"/>
              <a:ext cx="1439517" cy="6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403864" y="1472092"/>
            <a:ext cx="2708374" cy="307776"/>
            <a:chOff x="-1287542" y="1644061"/>
            <a:chExt cx="5061512" cy="307772"/>
          </a:xfrm>
        </p:grpSpPr>
        <p:sp>
          <p:nvSpPr>
            <p:cNvPr id="22" name="TextBox 21"/>
            <p:cNvSpPr txBox="1"/>
            <p:nvPr/>
          </p:nvSpPr>
          <p:spPr>
            <a:xfrm>
              <a:off x="-480114" y="1644061"/>
              <a:ext cx="4254084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User defined variables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직선 화살표 연결선 22"/>
            <p:cNvCxnSpPr>
              <a:cxnSpLocks/>
              <a:stCxn id="22" idx="1"/>
            </p:cNvCxnSpPr>
            <p:nvPr/>
          </p:nvCxnSpPr>
          <p:spPr>
            <a:xfrm flipH="1">
              <a:off x="-1287542" y="1797947"/>
              <a:ext cx="8074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/>
          <p:cNvCxnSpPr/>
          <p:nvPr/>
        </p:nvCxnSpPr>
        <p:spPr>
          <a:xfrm>
            <a:off x="4714876" y="2726762"/>
            <a:ext cx="350046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5400000" flipH="1" flipV="1">
            <a:off x="5642776" y="3083952"/>
            <a:ext cx="242968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53824" y="2727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5140" y="1500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5214942" y="2656118"/>
            <a:ext cx="2295940" cy="17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09326" y="301251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5572132" y="3084746"/>
            <a:ext cx="2224502" cy="17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09326" y="371475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6" name="직사각형 45"/>
          <p:cNvSpPr/>
          <p:nvPr/>
        </p:nvSpPr>
        <p:spPr>
          <a:xfrm rot="19321258">
            <a:off x="5065454" y="3526486"/>
            <a:ext cx="2878114" cy="494512"/>
          </a:xfrm>
          <a:prstGeom prst="rect">
            <a:avLst/>
          </a:prstGeom>
          <a:solidFill>
            <a:srgbClr val="33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타원 49"/>
          <p:cNvSpPr/>
          <p:nvPr/>
        </p:nvSpPr>
        <p:spPr>
          <a:xfrm>
            <a:off x="5500694" y="4786322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43570" y="4786322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(x1,x2)=(-3,-6)</a:t>
            </a:r>
          </a:p>
          <a:p>
            <a:r>
              <a:rPr lang="en-US" dirty="0"/>
              <a:t>(x3,x4,x5)=(-1,-1,-1)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609471" y="4405978"/>
            <a:ext cx="1595415" cy="523220"/>
            <a:chOff x="-582214" y="2153063"/>
            <a:chExt cx="2981573" cy="523212"/>
          </a:xfrm>
        </p:grpSpPr>
        <p:sp>
          <p:nvSpPr>
            <p:cNvPr id="53" name="TextBox 52"/>
            <p:cNvSpPr txBox="1"/>
            <p:nvPr/>
          </p:nvSpPr>
          <p:spPr>
            <a:xfrm>
              <a:off x="797286" y="2153063"/>
              <a:ext cx="1602073" cy="52321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Target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formula</a:t>
              </a:r>
            </a:p>
          </p:txBody>
        </p:sp>
        <p:cxnSp>
          <p:nvCxnSpPr>
            <p:cNvPr id="54" name="직선 화살표 연결선 53"/>
            <p:cNvCxnSpPr>
              <a:cxnSpLocks/>
              <a:stCxn id="53" idx="1"/>
            </p:cNvCxnSpPr>
            <p:nvPr/>
          </p:nvCxnSpPr>
          <p:spPr>
            <a:xfrm flipH="1">
              <a:off x="-582214" y="2414669"/>
              <a:ext cx="1379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2583706" y="2967414"/>
            <a:ext cx="1500198" cy="307777"/>
            <a:chOff x="81604" y="2132107"/>
            <a:chExt cx="2803627" cy="307772"/>
          </a:xfrm>
        </p:grpSpPr>
        <p:sp>
          <p:nvSpPr>
            <p:cNvPr id="68" name="TextBox 67"/>
            <p:cNvSpPr txBox="1"/>
            <p:nvPr/>
          </p:nvSpPr>
          <p:spPr>
            <a:xfrm>
              <a:off x="615628" y="2132107"/>
              <a:ext cx="2269603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Comments</a:t>
              </a:r>
            </a:p>
          </p:txBody>
        </p:sp>
        <p:cxnSp>
          <p:nvCxnSpPr>
            <p:cNvPr id="69" name="직선 화살표 연결선 68"/>
            <p:cNvCxnSpPr>
              <a:stCxn id="68" idx="1"/>
            </p:cNvCxnSpPr>
            <p:nvPr/>
          </p:nvCxnSpPr>
          <p:spPr>
            <a:xfrm rot="10800000">
              <a:off x="81604" y="2274982"/>
              <a:ext cx="534024" cy="110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346494-10BF-4BC9-B802-E9EAA008E4DE}"/>
              </a:ext>
            </a:extLst>
          </p:cNvPr>
          <p:cNvGrpSpPr/>
          <p:nvPr/>
        </p:nvGrpSpPr>
        <p:grpSpPr>
          <a:xfrm>
            <a:off x="1477940" y="5648485"/>
            <a:ext cx="3583424" cy="307777"/>
            <a:chOff x="-939590" y="2099168"/>
            <a:chExt cx="6696841" cy="30777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773C3C-EE0A-45B9-B869-96D816BB72ED}"/>
                </a:ext>
              </a:extLst>
            </p:cNvPr>
            <p:cNvSpPr txBox="1"/>
            <p:nvPr/>
          </p:nvSpPr>
          <p:spPr>
            <a:xfrm>
              <a:off x="532410" y="2099168"/>
              <a:ext cx="5224841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Command to check satisfiability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CD48C0-EDD2-4274-ABC8-01B2E2E97BDA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-939590" y="2253054"/>
              <a:ext cx="14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6055002-A07C-4F2C-A5FB-62D6F2D4937E}"/>
              </a:ext>
            </a:extLst>
          </p:cNvPr>
          <p:cNvGrpSpPr/>
          <p:nvPr/>
        </p:nvGrpSpPr>
        <p:grpSpPr>
          <a:xfrm>
            <a:off x="1474890" y="5994101"/>
            <a:ext cx="3583423" cy="307777"/>
            <a:chOff x="-939588" y="2099168"/>
            <a:chExt cx="6696839" cy="30777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B99825-4B87-4F64-8A7F-89519950196A}"/>
                </a:ext>
              </a:extLst>
            </p:cNvPr>
            <p:cNvSpPr txBox="1"/>
            <p:nvPr/>
          </p:nvSpPr>
          <p:spPr>
            <a:xfrm>
              <a:off x="532410" y="2099168"/>
              <a:ext cx="5224841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Command to get a mode if SAT 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C015B9D-6962-4E32-AB4B-0D5262189E28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>
              <a:off x="-939588" y="2253054"/>
              <a:ext cx="147199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F491DD4C-4287-4B95-A937-8B2C62B4D8EC}"/>
              </a:ext>
            </a:extLst>
          </p:cNvPr>
          <p:cNvSpPr/>
          <p:nvPr/>
        </p:nvSpPr>
        <p:spPr>
          <a:xfrm>
            <a:off x="7370832" y="2652554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95DE18-E082-4775-B07C-440F8F291A61}"/>
              </a:ext>
            </a:extLst>
          </p:cNvPr>
          <p:cNvSpPr txBox="1"/>
          <p:nvPr/>
        </p:nvSpPr>
        <p:spPr>
          <a:xfrm>
            <a:off x="6874464" y="1887698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x1,x2</a:t>
            </a:r>
            <a:r>
              <a:rPr lang="en-US" dirty="0"/>
              <a:t>)=(1,0)</a:t>
            </a:r>
          </a:p>
          <a:p>
            <a:r>
              <a:rPr lang="en-US" dirty="0"/>
              <a:t>(</a:t>
            </a:r>
            <a:r>
              <a:rPr lang="en-US" dirty="0" err="1"/>
              <a:t>x3,x4,x5</a:t>
            </a:r>
            <a:r>
              <a:rPr lang="en-US" dirty="0"/>
              <a:t>)=(0,0,1)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QF_UF</a:t>
            </a:r>
            <a:r>
              <a:rPr lang="en-US" dirty="0"/>
              <a:t> Benchmark (1/2)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11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950330"/>
            <a:ext cx="5072098" cy="52149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/>
              <a:t>(set-logic </a:t>
            </a:r>
            <a:r>
              <a:rPr lang="en-US" sz="1600" dirty="0"/>
              <a:t>QF</a:t>
            </a:r>
            <a:r>
              <a:rPr lang="en-US" sz="1600"/>
              <a:t>_UF)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(declare-sort </a:t>
            </a:r>
            <a:r>
              <a:rPr lang="en-US" sz="1600">
                <a:solidFill>
                  <a:srgbClr val="FF0000"/>
                </a:solidFill>
              </a:rPr>
              <a:t>A 0</a:t>
            </a:r>
            <a:r>
              <a:rPr lang="en-US" sz="160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/>
              <a:t>(declare-sort </a:t>
            </a:r>
            <a:r>
              <a:rPr lang="en-US" altLang="ko-KR" sz="1600">
                <a:solidFill>
                  <a:srgbClr val="FF0000"/>
                </a:solidFill>
              </a:rPr>
              <a:t>B 0</a:t>
            </a:r>
            <a:r>
              <a:rPr lang="en-US" altLang="ko-KR" sz="1600"/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ko-KR" sz="16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</a:t>
            </a:r>
            <a:r>
              <a:rPr lang="en-US" sz="1600">
                <a:solidFill>
                  <a:srgbClr val="FF0000"/>
                </a:solidFill>
              </a:rPr>
              <a:t>f (A A) </a:t>
            </a:r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g (A B) </a:t>
            </a:r>
            <a:r>
              <a:rPr lang="en-US" sz="1600" dirty="0" err="1"/>
              <a:t>B</a:t>
            </a:r>
            <a:r>
              <a:rPr lang="en-US" sz="160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h1 (B A) </a:t>
            </a:r>
            <a:r>
              <a:rPr lang="en-US" sz="1600" dirty="0"/>
              <a:t>B</a:t>
            </a:r>
            <a:r>
              <a:rPr lang="en-US" sz="160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h2 (B B) </a:t>
            </a:r>
            <a:r>
              <a:rPr lang="en-US" sz="1600" err="1"/>
              <a:t>B</a:t>
            </a:r>
            <a:r>
              <a:rPr lang="en-US" sz="1600"/>
              <a:t>)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endParaRPr lang="en-US" sz="1600"/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x A)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y B)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w A)</a:t>
            </a:r>
          </a:p>
          <a:p>
            <a:pPr>
              <a:lnSpc>
                <a:spcPct val="80000"/>
              </a:lnSpc>
              <a:buNone/>
            </a:pP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;</a:t>
            </a:r>
            <a:r>
              <a:rPr lang="en-US" sz="1600" dirty="0"/>
              <a:t>human readable form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1600" dirty="0"/>
              <a:t>;   g(</a:t>
            </a:r>
            <a:r>
              <a:rPr lang="en-US" sz="1600" dirty="0" err="1"/>
              <a:t>x,y</a:t>
            </a:r>
            <a:r>
              <a:rPr lang="en-US" sz="1600" dirty="0"/>
              <a:t>) = h1(</a:t>
            </a:r>
            <a:r>
              <a:rPr lang="en-US" sz="1600" dirty="0" err="1"/>
              <a:t>y,x</a:t>
            </a:r>
            <a:r>
              <a:rPr lang="en-US" sz="1600" dirty="0"/>
              <a:t>) /\ 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1600" dirty="0"/>
              <a:t>;   f(</a:t>
            </a:r>
            <a:r>
              <a:rPr lang="en-US" sz="1600" dirty="0" err="1"/>
              <a:t>x,x</a:t>
            </a:r>
            <a:r>
              <a:rPr lang="en-US" sz="1600" dirty="0"/>
              <a:t>) = h2(</a:t>
            </a:r>
            <a:r>
              <a:rPr lang="en-US" sz="1600" dirty="0" err="1"/>
              <a:t>y,y</a:t>
            </a:r>
            <a:r>
              <a:rPr lang="en-US" sz="1600" dirty="0"/>
              <a:t>) /\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1600" dirty="0"/>
              <a:t>;   f(</a:t>
            </a:r>
            <a:r>
              <a:rPr lang="en-US" sz="1600" dirty="0" err="1"/>
              <a:t>x,x</a:t>
            </a:r>
            <a:r>
              <a:rPr lang="en-US" sz="1600" dirty="0"/>
              <a:t>) != f(</a:t>
            </a:r>
            <a:r>
              <a:rPr lang="en-US" sz="1600" dirty="0" err="1"/>
              <a:t>x,w</a:t>
            </a:r>
            <a:r>
              <a:rPr lang="en-US" sz="1600" dirty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</a:t>
            </a:r>
            <a:r>
              <a:rPr lang="en-US" sz="1600" dirty="0"/>
              <a:t>(g x y) (h1 y x)))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</a:t>
            </a:r>
            <a:r>
              <a:rPr lang="en-US" sz="1600" dirty="0"/>
              <a:t>(f x </a:t>
            </a:r>
            <a:r>
              <a:rPr lang="en-US" sz="1600" dirty="0" err="1"/>
              <a:t>x</a:t>
            </a:r>
            <a:r>
              <a:rPr lang="en-US" sz="1600" dirty="0"/>
              <a:t>) (h2 y </a:t>
            </a:r>
            <a:r>
              <a:rPr lang="en-US" sz="1600" err="1"/>
              <a:t>y</a:t>
            </a:r>
            <a:r>
              <a:rPr lang="en-US" sz="1600"/>
              <a:t>))) 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(not </a:t>
            </a:r>
            <a:r>
              <a:rPr lang="en-US" sz="1600" dirty="0"/>
              <a:t>(= (f x </a:t>
            </a:r>
            <a:r>
              <a:rPr lang="en-US" sz="1600" dirty="0" err="1"/>
              <a:t>x</a:t>
            </a:r>
            <a:r>
              <a:rPr lang="en-US" sz="1600" dirty="0"/>
              <a:t>) (f x </a:t>
            </a:r>
            <a:r>
              <a:rPr lang="en-US" sz="1600"/>
              <a:t>w))))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/>
              <a:t>(check-sat)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(get-model)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(exit)</a:t>
            </a:r>
            <a:endParaRPr lang="en-US" sz="1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114397" y="1897087"/>
            <a:ext cx="2479609" cy="307777"/>
            <a:chOff x="-859329" y="2251830"/>
            <a:chExt cx="4633987" cy="307772"/>
          </a:xfrm>
        </p:grpSpPr>
        <p:sp>
          <p:nvSpPr>
            <p:cNvPr id="42" name="TextBox 41"/>
            <p:cNvSpPr txBox="1"/>
            <p:nvPr/>
          </p:nvSpPr>
          <p:spPr>
            <a:xfrm>
              <a:off x="-97017" y="2251830"/>
              <a:ext cx="3871675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User defined functions </a:t>
              </a:r>
            </a:p>
          </p:txBody>
        </p:sp>
        <p:cxnSp>
          <p:nvCxnSpPr>
            <p:cNvPr id="43" name="직선 화살표 연결선 42"/>
            <p:cNvCxnSpPr>
              <a:cxnSpLocks/>
              <a:stCxn id="42" idx="1"/>
            </p:cNvCxnSpPr>
            <p:nvPr/>
          </p:nvCxnSpPr>
          <p:spPr>
            <a:xfrm flipH="1">
              <a:off x="-859329" y="2405716"/>
              <a:ext cx="76231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1763688" y="1168242"/>
            <a:ext cx="2664296" cy="523220"/>
            <a:chOff x="-1145131" y="2203547"/>
            <a:chExt cx="4979138" cy="523212"/>
          </a:xfrm>
        </p:grpSpPr>
        <p:sp>
          <p:nvSpPr>
            <p:cNvPr id="49" name="TextBox 48"/>
            <p:cNvSpPr txBox="1"/>
            <p:nvPr/>
          </p:nvSpPr>
          <p:spPr>
            <a:xfrm>
              <a:off x="-318914" y="2203547"/>
              <a:ext cx="4152921" cy="52321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User defined </a:t>
              </a:r>
              <a:r>
                <a:rPr lang="en-US" sz="1400">
                  <a:solidFill>
                    <a:srgbClr val="FF0000"/>
                  </a:solidFill>
                </a:rPr>
                <a:t>data types</a:t>
              </a:r>
            </a:p>
            <a:p>
              <a:r>
                <a:rPr lang="en-US" sz="1400">
                  <a:solidFill>
                    <a:srgbClr val="FF0000"/>
                  </a:solidFill>
                </a:rPr>
                <a:t>(0 is arity of a type)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/>
            <p:cNvCxnSpPr>
              <a:cxnSpLocks/>
              <a:stCxn id="49" idx="1"/>
            </p:cNvCxnSpPr>
            <p:nvPr/>
          </p:nvCxnSpPr>
          <p:spPr>
            <a:xfrm flipH="1">
              <a:off x="-1145131" y="2465153"/>
              <a:ext cx="8262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A850BB-2EDB-4B6D-ABB6-186DB3D9A46D}"/>
              </a:ext>
            </a:extLst>
          </p:cNvPr>
          <p:cNvSpPr/>
          <p:nvPr/>
        </p:nvSpPr>
        <p:spPr>
          <a:xfrm>
            <a:off x="3566159" y="2328201"/>
            <a:ext cx="548597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(</a:t>
            </a:r>
            <a:r>
              <a:rPr lang="ko-KR" altLang="en-US" dirty="0" err="1"/>
              <a:t>define-fun</a:t>
            </a:r>
            <a:r>
              <a:rPr lang="ko-KR" altLang="en-US" dirty="0"/>
              <a:t> </a:t>
            </a:r>
            <a:r>
              <a:rPr lang="ko-KR" altLang="en-US" dirty="0" err="1"/>
              <a:t>h1</a:t>
            </a:r>
            <a:r>
              <a:rPr lang="ko-KR" altLang="en-US" dirty="0"/>
              <a:t> ((</a:t>
            </a:r>
            <a:r>
              <a:rPr lang="ko-KR" altLang="en-US" dirty="0" err="1"/>
              <a:t>x!1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ko-KR" altLang="en-US" dirty="0"/>
              <a:t>) (</a:t>
            </a:r>
            <a:r>
              <a:rPr lang="ko-KR" altLang="en-US" dirty="0" err="1"/>
              <a:t>x!2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)) </a:t>
            </a:r>
            <a:r>
              <a:rPr lang="ko-KR" altLang="en-US" dirty="0" err="1"/>
              <a:t>B</a:t>
            </a:r>
            <a:endParaRPr lang="ko-KR" altLang="en-US" dirty="0"/>
          </a:p>
          <a:p>
            <a:r>
              <a:rPr lang="ko-KR" altLang="en-US" dirty="0"/>
              <a:t>    (</a:t>
            </a:r>
            <a:r>
              <a:rPr lang="ko-KR" altLang="en-US" dirty="0" err="1">
                <a:solidFill>
                  <a:srgbClr val="FF0000"/>
                </a:solidFill>
              </a:rPr>
              <a:t>ite</a:t>
            </a:r>
            <a:r>
              <a:rPr lang="ko-KR" altLang="en-US" dirty="0"/>
              <a:t> (and (= </a:t>
            </a:r>
            <a:r>
              <a:rPr lang="ko-KR" altLang="en-US" dirty="0" err="1"/>
              <a:t>x!1</a:t>
            </a:r>
            <a:r>
              <a:rPr lang="ko-KR" altLang="en-US" dirty="0"/>
              <a:t> </a:t>
            </a:r>
            <a:r>
              <a:rPr lang="ko-KR" altLang="en-US" dirty="0" err="1"/>
              <a:t>B!val!0</a:t>
            </a:r>
            <a:r>
              <a:rPr lang="ko-KR" altLang="en-US" dirty="0"/>
              <a:t>) (= </a:t>
            </a:r>
            <a:r>
              <a:rPr lang="ko-KR" altLang="en-US" dirty="0" err="1"/>
              <a:t>x!2</a:t>
            </a:r>
            <a:r>
              <a:rPr lang="ko-KR" altLang="en-US" dirty="0"/>
              <a:t> </a:t>
            </a:r>
            <a:r>
              <a:rPr lang="ko-KR" altLang="en-US" dirty="0" err="1"/>
              <a:t>A!val!0</a:t>
            </a:r>
            <a:r>
              <a:rPr lang="ko-KR" altLang="en-US" dirty="0"/>
              <a:t>)) </a:t>
            </a:r>
            <a:r>
              <a:rPr lang="ko-KR" altLang="en-US" dirty="0" err="1"/>
              <a:t>B!val!1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B!val!1</a:t>
            </a:r>
            <a:r>
              <a:rPr lang="ko-KR" altLang="en-US" dirty="0"/>
              <a:t>))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 (</a:t>
            </a:r>
            <a:r>
              <a:rPr lang="ko-KR" altLang="en-US" dirty="0" err="1"/>
              <a:t>define-fun</a:t>
            </a:r>
            <a:r>
              <a:rPr lang="ko-KR" altLang="en-US" dirty="0"/>
              <a:t> </a:t>
            </a:r>
            <a:r>
              <a:rPr lang="ko-KR" altLang="en-US" dirty="0" err="1"/>
              <a:t>h2</a:t>
            </a:r>
            <a:r>
              <a:rPr lang="ko-KR" altLang="en-US" dirty="0"/>
              <a:t> ((</a:t>
            </a:r>
            <a:r>
              <a:rPr lang="ko-KR" altLang="en-US" dirty="0" err="1"/>
              <a:t>x!1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ko-KR" altLang="en-US" dirty="0"/>
              <a:t>) (</a:t>
            </a:r>
            <a:r>
              <a:rPr lang="ko-KR" altLang="en-US" dirty="0" err="1"/>
              <a:t>x!2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ko-KR" altLang="en-US" dirty="0"/>
              <a:t>)) </a:t>
            </a:r>
            <a:r>
              <a:rPr lang="ko-KR" altLang="en-US" dirty="0" err="1"/>
              <a:t>B</a:t>
            </a:r>
            <a:endParaRPr lang="ko-KR" altLang="en-US" dirty="0"/>
          </a:p>
          <a:p>
            <a:r>
              <a:rPr lang="ko-KR" altLang="en-US" dirty="0"/>
              <a:t>    (</a:t>
            </a:r>
            <a:r>
              <a:rPr lang="ko-KR" altLang="en-US" dirty="0" err="1"/>
              <a:t>ite</a:t>
            </a:r>
            <a:r>
              <a:rPr lang="ko-KR" altLang="en-US" dirty="0"/>
              <a:t> (and (= </a:t>
            </a:r>
            <a:r>
              <a:rPr lang="ko-KR" altLang="en-US" dirty="0" err="1"/>
              <a:t>x!1</a:t>
            </a:r>
            <a:r>
              <a:rPr lang="ko-KR" altLang="en-US" dirty="0"/>
              <a:t> </a:t>
            </a:r>
            <a:r>
              <a:rPr lang="ko-KR" altLang="en-US" dirty="0" err="1"/>
              <a:t>B!val!0</a:t>
            </a:r>
            <a:r>
              <a:rPr lang="ko-KR" altLang="en-US" dirty="0"/>
              <a:t>) (= </a:t>
            </a:r>
            <a:r>
              <a:rPr lang="ko-KR" altLang="en-US" dirty="0" err="1"/>
              <a:t>x!2</a:t>
            </a:r>
            <a:r>
              <a:rPr lang="ko-KR" altLang="en-US" dirty="0"/>
              <a:t> </a:t>
            </a:r>
            <a:r>
              <a:rPr lang="ko-KR" altLang="en-US" dirty="0" err="1"/>
              <a:t>B!val!0</a:t>
            </a:r>
            <a:r>
              <a:rPr lang="ko-KR" altLang="en-US" dirty="0"/>
              <a:t>)) </a:t>
            </a:r>
            <a:r>
              <a:rPr lang="ko-KR" altLang="en-US" dirty="0" err="1"/>
              <a:t>B!val!2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B!val!2</a:t>
            </a:r>
            <a:r>
              <a:rPr lang="ko-KR" altLang="en-US" dirty="0"/>
              <a:t>))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 (</a:t>
            </a:r>
            <a:r>
              <a:rPr lang="ko-KR" altLang="en-US" dirty="0" err="1"/>
              <a:t>define-fun</a:t>
            </a:r>
            <a:r>
              <a:rPr lang="ko-KR" altLang="en-US" dirty="0"/>
              <a:t> </a:t>
            </a:r>
            <a:r>
              <a:rPr lang="ko-KR" altLang="en-US" dirty="0" err="1"/>
              <a:t>g</a:t>
            </a:r>
            <a:r>
              <a:rPr lang="ko-KR" altLang="en-US" dirty="0"/>
              <a:t> ((</a:t>
            </a:r>
            <a:r>
              <a:rPr lang="ko-KR" altLang="en-US" dirty="0" err="1"/>
              <a:t>x!1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) (</a:t>
            </a:r>
            <a:r>
              <a:rPr lang="ko-KR" altLang="en-US" dirty="0" err="1"/>
              <a:t>x!2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ko-KR" altLang="en-US" dirty="0"/>
              <a:t>)) </a:t>
            </a:r>
            <a:r>
              <a:rPr lang="ko-KR" altLang="en-US" dirty="0" err="1"/>
              <a:t>B</a:t>
            </a:r>
            <a:endParaRPr lang="ko-KR" altLang="en-US" dirty="0"/>
          </a:p>
          <a:p>
            <a:r>
              <a:rPr lang="ko-KR" altLang="en-US" dirty="0"/>
              <a:t>    (</a:t>
            </a:r>
            <a:r>
              <a:rPr lang="ko-KR" altLang="en-US" dirty="0" err="1"/>
              <a:t>ite</a:t>
            </a:r>
            <a:r>
              <a:rPr lang="ko-KR" altLang="en-US" dirty="0"/>
              <a:t> (and (= </a:t>
            </a:r>
            <a:r>
              <a:rPr lang="ko-KR" altLang="en-US" dirty="0" err="1"/>
              <a:t>x!1</a:t>
            </a:r>
            <a:r>
              <a:rPr lang="ko-KR" altLang="en-US" dirty="0"/>
              <a:t> </a:t>
            </a:r>
            <a:r>
              <a:rPr lang="ko-KR" altLang="en-US" dirty="0" err="1"/>
              <a:t>A!val!0</a:t>
            </a:r>
            <a:r>
              <a:rPr lang="ko-KR" altLang="en-US" dirty="0"/>
              <a:t>) (= </a:t>
            </a:r>
            <a:r>
              <a:rPr lang="ko-KR" altLang="en-US" dirty="0" err="1"/>
              <a:t>x!2</a:t>
            </a:r>
            <a:r>
              <a:rPr lang="ko-KR" altLang="en-US" dirty="0"/>
              <a:t> </a:t>
            </a:r>
            <a:r>
              <a:rPr lang="ko-KR" altLang="en-US" dirty="0" err="1"/>
              <a:t>B!val!0</a:t>
            </a:r>
            <a:r>
              <a:rPr lang="ko-KR" altLang="en-US" dirty="0"/>
              <a:t>)) </a:t>
            </a:r>
            <a:r>
              <a:rPr lang="ko-KR" altLang="en-US" dirty="0" err="1"/>
              <a:t>B!val!1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B!val!1</a:t>
            </a:r>
            <a:r>
              <a:rPr lang="ko-KR" altLang="en-US" dirty="0"/>
              <a:t>))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 (</a:t>
            </a:r>
            <a:r>
              <a:rPr lang="ko-KR" altLang="en-US" dirty="0" err="1"/>
              <a:t>define-fun</a:t>
            </a:r>
            <a:r>
              <a:rPr lang="ko-KR" altLang="en-US" dirty="0"/>
              <a:t> </a:t>
            </a:r>
            <a:r>
              <a:rPr lang="ko-KR" altLang="en-US" dirty="0" err="1"/>
              <a:t>f</a:t>
            </a:r>
            <a:r>
              <a:rPr lang="ko-KR" altLang="en-US" dirty="0"/>
              <a:t> ((</a:t>
            </a:r>
            <a:r>
              <a:rPr lang="ko-KR" altLang="en-US" dirty="0" err="1"/>
              <a:t>x!1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) (</a:t>
            </a:r>
            <a:r>
              <a:rPr lang="ko-KR" altLang="en-US" dirty="0" err="1"/>
              <a:t>x!2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)) </a:t>
            </a:r>
            <a:r>
              <a:rPr lang="ko-KR" altLang="en-US" dirty="0" err="1"/>
              <a:t>B</a:t>
            </a:r>
            <a:endParaRPr lang="ko-KR" altLang="en-US" dirty="0"/>
          </a:p>
          <a:p>
            <a:r>
              <a:rPr lang="ko-KR" altLang="en-US" dirty="0"/>
              <a:t>    (</a:t>
            </a:r>
            <a:r>
              <a:rPr lang="ko-KR" altLang="en-US" dirty="0" err="1"/>
              <a:t>ite</a:t>
            </a:r>
            <a:r>
              <a:rPr lang="ko-KR" altLang="en-US" dirty="0"/>
              <a:t> (and (= </a:t>
            </a:r>
            <a:r>
              <a:rPr lang="ko-KR" altLang="en-US" dirty="0" err="1"/>
              <a:t>x!1</a:t>
            </a:r>
            <a:r>
              <a:rPr lang="ko-KR" altLang="en-US" dirty="0"/>
              <a:t> </a:t>
            </a:r>
            <a:r>
              <a:rPr lang="ko-KR" altLang="en-US" dirty="0" err="1"/>
              <a:t>A!val!0</a:t>
            </a:r>
            <a:r>
              <a:rPr lang="ko-KR" altLang="en-US" dirty="0"/>
              <a:t>) (= </a:t>
            </a:r>
            <a:r>
              <a:rPr lang="ko-KR" altLang="en-US" dirty="0" err="1"/>
              <a:t>x!2</a:t>
            </a:r>
            <a:r>
              <a:rPr lang="ko-KR" altLang="en-US" dirty="0"/>
              <a:t> </a:t>
            </a:r>
            <a:r>
              <a:rPr lang="ko-KR" altLang="en-US" dirty="0" err="1"/>
              <a:t>A!val!0</a:t>
            </a:r>
            <a:r>
              <a:rPr lang="ko-KR" altLang="en-US" dirty="0"/>
              <a:t>)) </a:t>
            </a:r>
            <a:r>
              <a:rPr lang="ko-KR" altLang="en-US" dirty="0" err="1"/>
              <a:t>B!val!2</a:t>
            </a:r>
            <a:endParaRPr lang="ko-KR" altLang="en-US" dirty="0"/>
          </a:p>
          <a:p>
            <a:r>
              <a:rPr lang="ko-KR" altLang="en-US" dirty="0"/>
              <a:t>    (</a:t>
            </a:r>
            <a:r>
              <a:rPr lang="ko-KR" altLang="en-US" dirty="0" err="1"/>
              <a:t>ite</a:t>
            </a:r>
            <a:r>
              <a:rPr lang="ko-KR" altLang="en-US" dirty="0"/>
              <a:t> (and (= </a:t>
            </a:r>
            <a:r>
              <a:rPr lang="ko-KR" altLang="en-US" dirty="0" err="1"/>
              <a:t>x!1</a:t>
            </a:r>
            <a:r>
              <a:rPr lang="ko-KR" altLang="en-US" dirty="0"/>
              <a:t> </a:t>
            </a:r>
            <a:r>
              <a:rPr lang="ko-KR" altLang="en-US" dirty="0" err="1"/>
              <a:t>A!val!0</a:t>
            </a:r>
            <a:r>
              <a:rPr lang="ko-KR" altLang="en-US" dirty="0"/>
              <a:t>) (= </a:t>
            </a:r>
            <a:r>
              <a:rPr lang="ko-KR" altLang="en-US" dirty="0" err="1"/>
              <a:t>x!2</a:t>
            </a:r>
            <a:r>
              <a:rPr lang="ko-KR" altLang="en-US" dirty="0"/>
              <a:t> </a:t>
            </a:r>
            <a:r>
              <a:rPr lang="ko-KR" altLang="en-US" dirty="0" err="1"/>
              <a:t>A!val!1</a:t>
            </a:r>
            <a:r>
              <a:rPr lang="ko-KR" altLang="en-US" dirty="0"/>
              <a:t>)) </a:t>
            </a:r>
            <a:r>
              <a:rPr lang="ko-KR" altLang="en-US" dirty="0" err="1"/>
              <a:t>B!val!3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B!val!2</a:t>
            </a:r>
            <a:r>
              <a:rPr lang="ko-KR" altLang="en-US" dirty="0"/>
              <a:t>)))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4B7F5B-9E71-44D8-9ECE-BA7CF03599D4}"/>
              </a:ext>
            </a:extLst>
          </p:cNvPr>
          <p:cNvGrpSpPr/>
          <p:nvPr/>
        </p:nvGrpSpPr>
        <p:grpSpPr>
          <a:xfrm>
            <a:off x="2307749" y="2627561"/>
            <a:ext cx="1535088" cy="307777"/>
            <a:chOff x="1648211" y="944499"/>
            <a:chExt cx="2868831" cy="3077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889F99-1734-4494-B7D3-41D07BBB1338}"/>
                </a:ext>
              </a:extLst>
            </p:cNvPr>
            <p:cNvSpPr txBox="1"/>
            <p:nvPr/>
          </p:nvSpPr>
          <p:spPr>
            <a:xfrm>
              <a:off x="1648211" y="944499"/>
              <a:ext cx="2212951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If-Then-Else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7F40C1F-8B07-42BC-9A11-757C3DB1A00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861162" y="1098384"/>
              <a:ext cx="65588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78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QF_UF</a:t>
            </a:r>
            <a:r>
              <a:rPr lang="en-US" dirty="0"/>
              <a:t> Benchmark (2/2)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12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950330"/>
            <a:ext cx="5072098" cy="52149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/>
              <a:t>(set-logic </a:t>
            </a:r>
            <a:r>
              <a:rPr lang="en-US" sz="1600" dirty="0"/>
              <a:t>QF</a:t>
            </a:r>
            <a:r>
              <a:rPr lang="en-US" sz="1600"/>
              <a:t>_UF)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(declare-sort </a:t>
            </a:r>
            <a:r>
              <a:rPr lang="en-US" sz="1600">
                <a:solidFill>
                  <a:srgbClr val="FF0000"/>
                </a:solidFill>
              </a:rPr>
              <a:t>A 0</a:t>
            </a:r>
            <a:r>
              <a:rPr lang="en-US" sz="160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1600"/>
              <a:t>(declare-sort </a:t>
            </a:r>
            <a:r>
              <a:rPr lang="en-US" altLang="ko-KR" sz="1600">
                <a:solidFill>
                  <a:srgbClr val="FF0000"/>
                </a:solidFill>
              </a:rPr>
              <a:t>B 0</a:t>
            </a:r>
            <a:r>
              <a:rPr lang="en-US" altLang="ko-KR" sz="1600"/>
              <a:t>)</a:t>
            </a:r>
          </a:p>
          <a:p>
            <a:pPr>
              <a:lnSpc>
                <a:spcPct val="80000"/>
              </a:lnSpc>
              <a:buNone/>
            </a:pPr>
            <a:endParaRPr lang="en-US" altLang="ko-KR" sz="16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</a:t>
            </a:r>
            <a:r>
              <a:rPr lang="en-US" sz="1600">
                <a:solidFill>
                  <a:srgbClr val="FF0000"/>
                </a:solidFill>
              </a:rPr>
              <a:t>f (A A) </a:t>
            </a:r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g (A B) </a:t>
            </a:r>
            <a:r>
              <a:rPr lang="en-US" sz="1600" dirty="0" err="1"/>
              <a:t>B</a:t>
            </a:r>
            <a:r>
              <a:rPr lang="en-US" sz="160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h1 (B A) </a:t>
            </a:r>
            <a:r>
              <a:rPr lang="en-US" sz="1600" dirty="0"/>
              <a:t>B</a:t>
            </a:r>
            <a:r>
              <a:rPr lang="en-US" sz="160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(declare-fun h2 (B B) </a:t>
            </a:r>
            <a:r>
              <a:rPr lang="en-US" sz="1600" err="1"/>
              <a:t>B</a:t>
            </a:r>
            <a:r>
              <a:rPr lang="en-US" sz="1600"/>
              <a:t>)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endParaRPr lang="en-US" sz="1600"/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x A)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y B)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w A)</a:t>
            </a:r>
          </a:p>
          <a:p>
            <a:pPr>
              <a:lnSpc>
                <a:spcPct val="80000"/>
              </a:lnSpc>
              <a:buNone/>
            </a:pP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;</a:t>
            </a:r>
            <a:r>
              <a:rPr lang="en-US" sz="1600" dirty="0"/>
              <a:t>human readable form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1600" dirty="0"/>
              <a:t>;   g(</a:t>
            </a:r>
            <a:r>
              <a:rPr lang="en-US" sz="1600" dirty="0" err="1"/>
              <a:t>x,y</a:t>
            </a:r>
            <a:r>
              <a:rPr lang="en-US" sz="1600" dirty="0"/>
              <a:t>) = h1(</a:t>
            </a:r>
            <a:r>
              <a:rPr lang="en-US" sz="1600" dirty="0" err="1"/>
              <a:t>y,x</a:t>
            </a:r>
            <a:r>
              <a:rPr lang="en-US" sz="1600" dirty="0"/>
              <a:t>) /\ 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1600" dirty="0"/>
              <a:t>;   f(</a:t>
            </a:r>
            <a:r>
              <a:rPr lang="en-US" sz="1600" dirty="0" err="1"/>
              <a:t>x,x</a:t>
            </a:r>
            <a:r>
              <a:rPr lang="en-US" sz="1600" dirty="0"/>
              <a:t>) = h2(</a:t>
            </a:r>
            <a:r>
              <a:rPr lang="en-US" sz="1600" dirty="0" err="1"/>
              <a:t>y,y</a:t>
            </a:r>
            <a:r>
              <a:rPr lang="en-US" sz="1600" dirty="0"/>
              <a:t>) /\</a:t>
            </a:r>
          </a:p>
          <a:p>
            <a:pPr lvl="0">
              <a:lnSpc>
                <a:spcPct val="80000"/>
              </a:lnSpc>
              <a:buNone/>
              <a:defRPr/>
            </a:pPr>
            <a:r>
              <a:rPr lang="en-US" sz="1600" dirty="0"/>
              <a:t>;   f(</a:t>
            </a:r>
            <a:r>
              <a:rPr lang="en-US" sz="1600" dirty="0" err="1"/>
              <a:t>x,x</a:t>
            </a:r>
            <a:r>
              <a:rPr lang="en-US" sz="1600" dirty="0"/>
              <a:t>) != f(</a:t>
            </a:r>
            <a:r>
              <a:rPr lang="en-US" sz="1600" dirty="0" err="1"/>
              <a:t>x,w</a:t>
            </a:r>
            <a:r>
              <a:rPr lang="en-US" sz="1600" dirty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</a:t>
            </a:r>
            <a:r>
              <a:rPr lang="en-US" sz="1600" dirty="0"/>
              <a:t>(g x y) (h1 y x)))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</a:t>
            </a:r>
            <a:r>
              <a:rPr lang="en-US" sz="1600" dirty="0"/>
              <a:t>(f x </a:t>
            </a:r>
            <a:r>
              <a:rPr lang="en-US" sz="1600" dirty="0" err="1"/>
              <a:t>x</a:t>
            </a:r>
            <a:r>
              <a:rPr lang="en-US" sz="1600" dirty="0"/>
              <a:t>) (h2 y </a:t>
            </a:r>
            <a:r>
              <a:rPr lang="en-US" sz="1600" err="1"/>
              <a:t>y</a:t>
            </a:r>
            <a:r>
              <a:rPr lang="en-US" sz="1600"/>
              <a:t>))) 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(not </a:t>
            </a:r>
            <a:r>
              <a:rPr lang="en-US" sz="1600" dirty="0"/>
              <a:t>(= (f x </a:t>
            </a:r>
            <a:r>
              <a:rPr lang="en-US" sz="1600" dirty="0" err="1"/>
              <a:t>x</a:t>
            </a:r>
            <a:r>
              <a:rPr lang="en-US" sz="1600" dirty="0"/>
              <a:t>) (f x </a:t>
            </a:r>
            <a:r>
              <a:rPr lang="en-US" sz="1600"/>
              <a:t>w))))</a:t>
            </a:r>
            <a:endParaRPr lang="en-US" sz="1600" dirty="0"/>
          </a:p>
          <a:p>
            <a:pPr>
              <a:lnSpc>
                <a:spcPct val="80000"/>
              </a:lnSpc>
              <a:buNone/>
            </a:pPr>
            <a:r>
              <a:rPr lang="en-US" sz="1600"/>
              <a:t>(check-sat)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(get-model)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(exit)</a:t>
            </a:r>
            <a:endParaRPr lang="en-US" sz="1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114120" y="1897087"/>
            <a:ext cx="2479609" cy="307777"/>
            <a:chOff x="-859329" y="2251830"/>
            <a:chExt cx="4633987" cy="307772"/>
          </a:xfrm>
        </p:grpSpPr>
        <p:sp>
          <p:nvSpPr>
            <p:cNvPr id="42" name="TextBox 41"/>
            <p:cNvSpPr txBox="1"/>
            <p:nvPr/>
          </p:nvSpPr>
          <p:spPr>
            <a:xfrm>
              <a:off x="-97017" y="2251830"/>
              <a:ext cx="3871675" cy="30777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User defined functions </a:t>
              </a:r>
            </a:p>
          </p:txBody>
        </p:sp>
        <p:cxnSp>
          <p:nvCxnSpPr>
            <p:cNvPr id="43" name="직선 화살표 연결선 42"/>
            <p:cNvCxnSpPr>
              <a:cxnSpLocks/>
              <a:stCxn id="42" idx="1"/>
            </p:cNvCxnSpPr>
            <p:nvPr/>
          </p:nvCxnSpPr>
          <p:spPr>
            <a:xfrm flipH="1">
              <a:off x="-859329" y="2405716"/>
              <a:ext cx="76231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1763688" y="1168242"/>
            <a:ext cx="2664296" cy="523220"/>
            <a:chOff x="-1145131" y="2203547"/>
            <a:chExt cx="4979138" cy="523212"/>
          </a:xfrm>
        </p:grpSpPr>
        <p:sp>
          <p:nvSpPr>
            <p:cNvPr id="49" name="TextBox 48"/>
            <p:cNvSpPr txBox="1"/>
            <p:nvPr/>
          </p:nvSpPr>
          <p:spPr>
            <a:xfrm>
              <a:off x="-318914" y="2203547"/>
              <a:ext cx="4152921" cy="52321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User defined </a:t>
              </a:r>
              <a:r>
                <a:rPr lang="en-US" sz="1400">
                  <a:solidFill>
                    <a:srgbClr val="FF0000"/>
                  </a:solidFill>
                </a:rPr>
                <a:t>data types</a:t>
              </a:r>
            </a:p>
            <a:p>
              <a:r>
                <a:rPr lang="en-US" sz="1400">
                  <a:solidFill>
                    <a:srgbClr val="FF0000"/>
                  </a:solidFill>
                </a:rPr>
                <a:t>(0 is arity of a type)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직선 화살표 연결선 51"/>
            <p:cNvCxnSpPr>
              <a:cxnSpLocks/>
              <a:stCxn id="49" idx="1"/>
            </p:cNvCxnSpPr>
            <p:nvPr/>
          </p:nvCxnSpPr>
          <p:spPr>
            <a:xfrm flipH="1">
              <a:off x="-1145131" y="2465153"/>
              <a:ext cx="82621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내용 개체 틀 4"/>
          <p:cNvSpPr txBox="1">
            <a:spLocks/>
          </p:cNvSpPr>
          <p:nvPr/>
        </p:nvSpPr>
        <p:spPr>
          <a:xfrm>
            <a:off x="5214942" y="1214422"/>
            <a:ext cx="3286148" cy="5214974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dirty="0">
                <a:latin typeface="Calibri" pitchFamily="34" charset="0"/>
              </a:rPr>
              <a:t>A model for the formula</a:t>
            </a:r>
            <a:endParaRPr lang="en-US" sz="2400" u="sng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x-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 a0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>
                <a:latin typeface="Calibri" pitchFamily="34" charset="0"/>
              </a:rPr>
              <a:t>y</a:t>
            </a:r>
            <a:r>
              <a:rPr lang="en-US" sz="2400" baseline="0">
                <a:latin typeface="Calibri" pitchFamily="34" charset="0"/>
              </a:rPr>
              <a:t>-&gt; b0</a:t>
            </a:r>
            <a:endParaRPr lang="en-US" sz="24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w-&gt;a1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f-&gt;{(a0,a0)-&gt;b2,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       (a0,a1)-&gt;b3,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       else-&gt;b2}</a:t>
            </a: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0">
                <a:latin typeface="Calibri" pitchFamily="34" charset="0"/>
              </a:rPr>
              <a:t>g-&gt;{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(a0,b0)-&gt;b1,</a:t>
            </a:r>
            <a:r>
              <a:rPr lang="en-US" sz="2400" baseline="0">
                <a:latin typeface="Calibri" pitchFamily="34" charset="0"/>
              </a:rPr>
              <a:t> </a:t>
            </a:r>
            <a:endParaRPr lang="en-US" sz="24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 pitchFamily="34" charset="0"/>
              </a:rPr>
              <a:t>         </a:t>
            </a:r>
            <a:r>
              <a:rPr lang="en-US" sz="2400" baseline="0" dirty="0">
                <a:latin typeface="Calibri" pitchFamily="34" charset="0"/>
              </a:rPr>
              <a:t>else-</a:t>
            </a:r>
            <a:r>
              <a:rPr lang="en-US" sz="2400" baseline="0">
                <a:latin typeface="Calibri" pitchFamily="34" charset="0"/>
              </a:rPr>
              <a:t>&gt; b1}</a:t>
            </a:r>
            <a:endParaRPr lang="en-US" sz="2400" baseline="0" dirty="0">
              <a:latin typeface="Calibri" pitchFamily="34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h1-&gt;{(b0,a0)-&gt;b1,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400">
                <a:latin typeface="Calibri" pitchFamily="34" charset="0"/>
              </a:rPr>
              <a:t>          else -&gt; b1}</a:t>
            </a: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0">
                <a:latin typeface="Calibri" pitchFamily="34" charset="0"/>
              </a:rPr>
              <a:t>h2-&gt;{(b0,b0)-&gt;b2, </a:t>
            </a:r>
            <a:endParaRPr lang="en-US" sz="24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 pitchFamily="34" charset="0"/>
              </a:rPr>
              <a:t>          </a:t>
            </a:r>
            <a:r>
              <a:rPr lang="en-US" sz="2400" baseline="0" dirty="0">
                <a:latin typeface="Calibri" pitchFamily="34" charset="0"/>
              </a:rPr>
              <a:t>else </a:t>
            </a:r>
            <a:r>
              <a:rPr lang="en-US" sz="2400" baseline="0">
                <a:latin typeface="Calibri" pitchFamily="34" charset="0"/>
              </a:rPr>
              <a:t>-&gt; b2}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QF_UF Benchmark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13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1" y="1214422"/>
            <a:ext cx="4071965" cy="3143272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000" dirty="0"/>
              <a:t>1. Prove that</a:t>
            </a:r>
          </a:p>
          <a:p>
            <a:pPr>
              <a:buNone/>
            </a:pPr>
            <a:r>
              <a:rPr lang="en-US" sz="2000" dirty="0"/>
              <a:t>F : a=b ^ b=c -&gt; g(f(a), b) = g(f (c), a) </a:t>
            </a:r>
          </a:p>
          <a:p>
            <a:pPr>
              <a:buNone/>
            </a:pPr>
            <a:r>
              <a:rPr lang="en-US" sz="2000"/>
              <a:t>is T</a:t>
            </a:r>
            <a:r>
              <a:rPr lang="en-US" sz="2000" baseline="-25000"/>
              <a:t>QF</a:t>
            </a:r>
            <a:r>
              <a:rPr lang="en-US" sz="2000" baseline="-25000" dirty="0"/>
              <a:t>_</a:t>
            </a:r>
            <a:r>
              <a:rPr lang="en-US" sz="2000" baseline="-25000"/>
              <a:t>UF</a:t>
            </a:r>
            <a:r>
              <a:rPr lang="en-US" sz="2000" dirty="0"/>
              <a:t>–</a:t>
            </a:r>
            <a:r>
              <a:rPr lang="en-US" sz="2000" b="1" dirty="0" err="1"/>
              <a:t>satisfiable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/>
              <a:t>2</a:t>
            </a:r>
            <a:r>
              <a:rPr lang="en-US" sz="2000"/>
              <a:t>. </a:t>
            </a:r>
            <a:r>
              <a:rPr lang="en-US" sz="2000" dirty="0"/>
              <a:t>Prove</a:t>
            </a:r>
          </a:p>
          <a:p>
            <a:pPr>
              <a:buNone/>
            </a:pPr>
            <a:r>
              <a:rPr lang="en-US" sz="2000" dirty="0"/>
              <a:t>F : a=b ^ b=c -&gt; g(f(a), b) = g(f (c), a) </a:t>
            </a:r>
          </a:p>
          <a:p>
            <a:pPr>
              <a:buNone/>
            </a:pPr>
            <a:r>
              <a:rPr lang="en-US" sz="2000"/>
              <a:t>is T</a:t>
            </a:r>
            <a:r>
              <a:rPr lang="en-US" sz="2000" baseline="-25000"/>
              <a:t>QF</a:t>
            </a:r>
            <a:r>
              <a:rPr lang="en-US" sz="2000" baseline="-25000" dirty="0"/>
              <a:t>_</a:t>
            </a:r>
            <a:r>
              <a:rPr lang="en-US" sz="2000" baseline="-25000"/>
              <a:t>UF</a:t>
            </a:r>
            <a:r>
              <a:rPr lang="en-US" sz="2000" dirty="0"/>
              <a:t>–</a:t>
            </a:r>
            <a:r>
              <a:rPr lang="en-US" sz="2000" b="1" dirty="0"/>
              <a:t>valid</a:t>
            </a:r>
            <a:r>
              <a:rPr lang="en-US" sz="2000" dirty="0"/>
              <a:t> through proof tree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4500563" y="1214422"/>
            <a:ext cx="4071966" cy="314327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(set-logic QF_UF)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(declare-sort A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(declare-sort B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(declare-sort C 0)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(declare-const a A)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(declare-const b A)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(declare-const c A)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(declare-fun f (A) B)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(declare-fun g (B A) C)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; a=b/\ b=c -&gt;  g(f(a),b) = g(f(c),a)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(assert (=&gt; (and (= a b) (= b c)) (= (g ( f a) b) (g (f c) a))))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(check-sat)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ko-KR" sz="1600">
                <a:latin typeface="Calibri" pitchFamily="34" charset="0"/>
              </a:rPr>
              <a:t>(get-model)</a:t>
            </a:r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4500562" y="4429132"/>
            <a:ext cx="4071966" cy="221457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u="sng" dirty="0">
                <a:latin typeface="Calibri" pitchFamily="34" charset="0"/>
              </a:rPr>
              <a:t>A model for the formula</a:t>
            </a:r>
            <a:endParaRPr lang="en-US" sz="2000" u="sng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a-&gt;</a:t>
            </a:r>
            <a:r>
              <a:rPr lang="en-US" sz="2000">
                <a:latin typeface="Calibri" pitchFamily="34" charset="0"/>
              </a:rPr>
              <a:t>a0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>
                <a:latin typeface="Calibri" pitchFamily="34" charset="0"/>
              </a:rPr>
              <a:t>b-&gt;</a:t>
            </a:r>
            <a:r>
              <a:rPr lang="en-US" sz="2000">
                <a:latin typeface="Calibri" pitchFamily="34" charset="0"/>
              </a:rPr>
              <a:t>a1</a:t>
            </a:r>
            <a:endParaRPr lang="en-US" sz="2000" baseline="0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c-&gt;</a:t>
            </a:r>
            <a:r>
              <a:rPr lang="en-US" sz="2000">
                <a:latin typeface="Calibri" pitchFamily="34" charset="0"/>
              </a:rPr>
              <a:t>a2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f-&gt;{a0-&gt;b0, a2-&gt;b1, else-&gt;b0}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aseline="0">
                <a:latin typeface="Calibri" pitchFamily="34" charset="0"/>
              </a:rPr>
              <a:t>g-&gt;{(b0,a1)-&gt;c0,(b1,a0)-&gt;c1,else-&gt;c0}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4929198"/>
            <a:ext cx="3523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Then, how to check </a:t>
            </a:r>
          </a:p>
          <a:p>
            <a:r>
              <a:rPr lang="en-US" sz="2400" b="1">
                <a:solidFill>
                  <a:srgbClr val="FF0000"/>
                </a:solidFill>
              </a:rPr>
              <a:t>T</a:t>
            </a:r>
            <a:r>
              <a:rPr lang="en-US" sz="2400" b="1" baseline="-25000">
                <a:solidFill>
                  <a:srgbClr val="FF0000"/>
                </a:solidFill>
              </a:rPr>
              <a:t>QF</a:t>
            </a:r>
            <a:r>
              <a:rPr lang="en-US" sz="2400" b="1" baseline="-25000" dirty="0">
                <a:solidFill>
                  <a:srgbClr val="FF0000"/>
                </a:solidFill>
              </a:rPr>
              <a:t>_</a:t>
            </a:r>
            <a:r>
              <a:rPr lang="en-US" sz="2400" b="1" baseline="-25000">
                <a:solidFill>
                  <a:srgbClr val="FF0000"/>
                </a:solidFill>
              </a:rPr>
              <a:t>UF</a:t>
            </a:r>
            <a:r>
              <a:rPr lang="en-US" sz="2400" b="1" dirty="0">
                <a:solidFill>
                  <a:srgbClr val="FF0000"/>
                </a:solidFill>
              </a:rPr>
              <a:t>–validity of F by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using a SMT solver???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393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QF_AUFLIA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14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-32" y="857232"/>
            <a:ext cx="5868176" cy="521497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/>
              <a:t>(set-logic QF_AUFLIA)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 (Array Int Int)) </a:t>
            </a:r>
            <a:r>
              <a:rPr lang="en-US" altLang="ko-KR" sz="1600">
                <a:solidFill>
                  <a:srgbClr val="00B050"/>
                </a:solidFill>
              </a:rPr>
              <a:t>; initial data[] declaration</a:t>
            </a:r>
            <a:endParaRPr lang="en-US" sz="160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; Iteration 1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data_3_1_0 (Array Int Int))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data_3_1_0 data_3)) ; data_(size)_(iteration)_(ssa idx)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i_1 Int)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i_1 0)) </a:t>
            </a:r>
            <a:r>
              <a:rPr lang="en-US" sz="1600">
                <a:solidFill>
                  <a:srgbClr val="00B050"/>
                </a:solidFill>
              </a:rPr>
              <a:t>; i = 0;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j_1 Int)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j_1 1)) ; </a:t>
            </a:r>
            <a:r>
              <a:rPr lang="en-US" sz="1600">
                <a:solidFill>
                  <a:srgbClr val="00B050"/>
                </a:solidFill>
              </a:rPr>
              <a:t>j = 1;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tmp_1 Int)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tmp_1 (select data_3_1_0 0))) </a:t>
            </a:r>
            <a:r>
              <a:rPr lang="en-US" sz="1600">
                <a:solidFill>
                  <a:srgbClr val="00B050"/>
                </a:solidFill>
              </a:rPr>
              <a:t>; tmp = data[0];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data_3_1_1 (Array Int Int))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data_3_1_1 (store data_3_1_0 0 (select data_3_1_0 1)))) </a:t>
            </a:r>
            <a:r>
              <a:rPr lang="en-US" sz="1600">
                <a:solidFill>
                  <a:srgbClr val="00B050"/>
                </a:solidFill>
              </a:rPr>
              <a:t>; data[0] = data[1];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data_3_1_2 (Array Int Int))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data_3_1_2 (store data_3_1_1 1 tmp_1))) </a:t>
            </a:r>
            <a:r>
              <a:rPr lang="en-US" sz="1600">
                <a:solidFill>
                  <a:srgbClr val="00B050"/>
                </a:solidFill>
              </a:rPr>
              <a:t>; data[1] = tmp</a:t>
            </a:r>
            <a:endParaRPr lang="en-US" sz="1600"/>
          </a:p>
          <a:p>
            <a:pPr>
              <a:lnSpc>
                <a:spcPct val="80000"/>
              </a:lnSpc>
              <a:buNone/>
            </a:pPr>
            <a:r>
              <a:rPr lang="en-US" sz="1600"/>
              <a:t>(declare-const data_3_1_3 (Array Int Int))</a:t>
            </a:r>
          </a:p>
          <a:p>
            <a:pPr>
              <a:lnSpc>
                <a:spcPct val="80000"/>
              </a:lnSpc>
              <a:buNone/>
            </a:pPr>
            <a:r>
              <a:rPr lang="en-US" sz="1600">
                <a:solidFill>
                  <a:srgbClr val="00B050"/>
                </a:solidFill>
              </a:rPr>
              <a:t>; if (data[0] &gt; data[1]) {tmp = data[0]; data[0] = data[1]; data[1] = tmp;}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(= data_3_1_3 (ite (&gt; (select data_3_1_0 0) (select data_3_1_0 1)) data_3_1_2 data_3_1_0)))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...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(assert (</a:t>
            </a:r>
            <a:r>
              <a:rPr lang="en-US" sz="1600" b="1">
                <a:solidFill>
                  <a:srgbClr val="FF0000"/>
                </a:solidFill>
              </a:rPr>
              <a:t>not</a:t>
            </a:r>
            <a:r>
              <a:rPr lang="en-US" sz="1600"/>
              <a:t> (and (&lt;= (select data_3_3_3 0) (select data_3_3_3 1))</a:t>
            </a:r>
          </a:p>
          <a:p>
            <a:pPr>
              <a:lnSpc>
                <a:spcPct val="80000"/>
              </a:lnSpc>
              <a:buNone/>
            </a:pPr>
            <a:r>
              <a:rPr lang="en-US" sz="1600"/>
              <a:t>                               (&lt;= (select data_3_3_3 1) (select data_3_3_3 2)))))</a:t>
            </a:r>
          </a:p>
          <a:p>
            <a:pPr>
              <a:lnSpc>
                <a:spcPct val="80000"/>
              </a:lnSpc>
              <a:buNone/>
            </a:pPr>
            <a:endParaRPr 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1357298"/>
            <a:ext cx="3275856" cy="267765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#define N 7</a:t>
            </a:r>
          </a:p>
          <a:p>
            <a:pPr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data[N],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&lt;N-1;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(j=i+1; j&lt;N; j++)         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if(data[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]&gt;data[j]){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data[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data[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= data[j];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data[j]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assert(data[0]&lt;=data[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1]…);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</a:t>
            </a:r>
            <a:r>
              <a:rPr lang="en-US" dirty="0" err="1"/>
              <a:t>Fixed_Size_BitVectors</a:t>
            </a:r>
            <a:r>
              <a:rPr lang="en-US" dirty="0"/>
              <a:t>[32]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571472" y="764704"/>
            <a:ext cx="3500462" cy="5429264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sorts_description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sort symbols of the form </a:t>
            </a:r>
            <a:r>
              <a:rPr lang="en-US" sz="1100" dirty="0" err="1"/>
              <a:t>BitVec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],</a:t>
            </a:r>
          </a:p>
          <a:p>
            <a:pPr>
              <a:buNone/>
            </a:pPr>
            <a:r>
              <a:rPr lang="en-US" sz="1100" dirty="0"/>
              <a:t>    where </a:t>
            </a:r>
            <a:r>
              <a:rPr lang="en-US" sz="1100" dirty="0" err="1"/>
              <a:t>i</a:t>
            </a:r>
            <a:r>
              <a:rPr lang="en-US" sz="1100" dirty="0"/>
              <a:t> is a numeral between 1 and 32, inclusive.“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funs_description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function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(</a:t>
            </a:r>
            <a:r>
              <a:rPr lang="en-US" sz="1100" dirty="0" err="1">
                <a:solidFill>
                  <a:srgbClr val="FF0000"/>
                </a:solidFill>
              </a:rPr>
              <a:t>concat</a:t>
            </a:r>
            <a:r>
              <a:rPr lang="en-US" sz="1100" dirty="0"/>
              <a:t> </a:t>
            </a:r>
            <a:r>
              <a:rPr lang="en-US" sz="1100" dirty="0" err="1"/>
              <a:t>BitVec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</a:t>
            </a:r>
            <a:r>
              <a:rPr lang="en-US" sz="1100" dirty="0" err="1"/>
              <a:t>BitVec</a:t>
            </a:r>
            <a:r>
              <a:rPr lang="en-US" sz="1100" dirty="0"/>
              <a:t>[j] </a:t>
            </a:r>
            <a:r>
              <a:rPr lang="en-US" sz="1100" dirty="0" err="1"/>
              <a:t>BitVec</a:t>
            </a:r>
            <a:r>
              <a:rPr lang="en-US" sz="1100" dirty="0"/>
              <a:t>[m])    where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i,j,m</a:t>
            </a:r>
            <a:r>
              <a:rPr lang="en-US" sz="1100" dirty="0"/>
              <a:t> are numerals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i,j</a:t>
            </a:r>
            <a:r>
              <a:rPr lang="en-US" sz="1100" dirty="0"/>
              <a:t> &gt; 0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</a:t>
            </a:r>
            <a:r>
              <a:rPr lang="en-US" sz="1100" dirty="0"/>
              <a:t> + j = m &lt;= 32   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funs_description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function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(</a:t>
            </a:r>
            <a:r>
              <a:rPr lang="en-US" sz="1100" dirty="0">
                <a:solidFill>
                  <a:srgbClr val="FF0000"/>
                </a:solidFill>
              </a:rPr>
              <a:t>extract[i:j]</a:t>
            </a:r>
            <a:r>
              <a:rPr lang="en-US" sz="1100" dirty="0"/>
              <a:t>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[n])    where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i,j,m,n</a:t>
            </a:r>
            <a:r>
              <a:rPr lang="en-US" sz="1100" dirty="0"/>
              <a:t> are numerals</a:t>
            </a:r>
          </a:p>
          <a:p>
            <a:pPr>
              <a:buNone/>
            </a:pPr>
            <a:r>
              <a:rPr lang="en-US" sz="1100" dirty="0"/>
              <a:t>    - 32 &gt;= m &gt; </a:t>
            </a:r>
            <a:r>
              <a:rPr lang="en-US" sz="1100" dirty="0" err="1"/>
              <a:t>i</a:t>
            </a:r>
            <a:r>
              <a:rPr lang="en-US" sz="1100" dirty="0"/>
              <a:t> &gt;= j &gt;= 0,</a:t>
            </a:r>
          </a:p>
          <a:p>
            <a:pPr>
              <a:buNone/>
            </a:pPr>
            <a:r>
              <a:rPr lang="en-US" sz="1100" dirty="0"/>
              <a:t>    - n = i-j+1.   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funs_description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function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 (op1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[m])    or</a:t>
            </a:r>
          </a:p>
          <a:p>
            <a:pPr>
              <a:buNone/>
            </a:pPr>
            <a:r>
              <a:rPr lang="en-US" sz="1100" dirty="0"/>
              <a:t>       (op2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[m])    where</a:t>
            </a:r>
          </a:p>
          <a:p>
            <a:pPr>
              <a:buNone/>
            </a:pPr>
            <a:r>
              <a:rPr lang="en-US" sz="1100" dirty="0"/>
              <a:t>    - op1 is from {</a:t>
            </a:r>
            <a:r>
              <a:rPr lang="en-US" sz="1100" dirty="0" err="1">
                <a:solidFill>
                  <a:srgbClr val="FF0000"/>
                </a:solidFill>
              </a:rPr>
              <a:t>bvnot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bvneg</a:t>
            </a:r>
            <a:r>
              <a:rPr lang="en-US" sz="1100" dirty="0"/>
              <a:t>}</a:t>
            </a:r>
          </a:p>
          <a:p>
            <a:pPr>
              <a:buNone/>
            </a:pPr>
            <a:r>
              <a:rPr lang="en-US" sz="1100" dirty="0"/>
              <a:t>    - op2 is from {</a:t>
            </a:r>
            <a:r>
              <a:rPr lang="en-US" sz="1100" dirty="0" err="1">
                <a:solidFill>
                  <a:srgbClr val="FF0000"/>
                </a:solidFill>
              </a:rPr>
              <a:t>bvand,bvor,bvxor,bvsub,bvadd,bvmul</a:t>
            </a:r>
            <a:r>
              <a:rPr lang="en-US" sz="1100" dirty="0"/>
              <a:t>}</a:t>
            </a:r>
          </a:p>
          <a:p>
            <a:pPr>
              <a:buNone/>
            </a:pPr>
            <a:r>
              <a:rPr lang="en-US" sz="1100" dirty="0"/>
              <a:t>    - m is a numeral</a:t>
            </a:r>
          </a:p>
          <a:p>
            <a:pPr>
              <a:buNone/>
            </a:pPr>
            <a:r>
              <a:rPr lang="en-US" sz="1100" dirty="0"/>
              <a:t>    - 0 &lt; m &lt;= 32 “</a:t>
            </a:r>
          </a:p>
          <a:p>
            <a:pPr>
              <a:buNone/>
            </a:pPr>
            <a:r>
              <a:rPr lang="en-US" sz="1100" dirty="0"/>
              <a:t>:</a:t>
            </a:r>
            <a:r>
              <a:rPr lang="en-US" sz="1100" dirty="0" err="1"/>
              <a:t>preds_description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"All predicate symbols with </a:t>
            </a:r>
            <a:r>
              <a:rPr lang="en-US" sz="1100" dirty="0" err="1"/>
              <a:t>arity</a:t>
            </a:r>
            <a:r>
              <a:rPr lang="en-US" sz="1100" dirty="0"/>
              <a:t> of the form</a:t>
            </a:r>
          </a:p>
          <a:p>
            <a:pPr>
              <a:buNone/>
            </a:pPr>
            <a:r>
              <a:rPr lang="en-US" sz="1100" dirty="0"/>
              <a:t>       (</a:t>
            </a:r>
            <a:r>
              <a:rPr lang="en-US" sz="1100" dirty="0" err="1"/>
              <a:t>pred</a:t>
            </a:r>
            <a:r>
              <a:rPr lang="en-US" sz="1100" dirty="0"/>
              <a:t> </a:t>
            </a:r>
            <a:r>
              <a:rPr lang="en-US" sz="1100" dirty="0" err="1"/>
              <a:t>BitVec</a:t>
            </a:r>
            <a:r>
              <a:rPr lang="en-US" sz="1100" dirty="0"/>
              <a:t>[m] </a:t>
            </a:r>
            <a:r>
              <a:rPr lang="en-US" sz="1100" dirty="0" err="1"/>
              <a:t>BitVec</a:t>
            </a:r>
            <a:r>
              <a:rPr lang="en-US" sz="1100" dirty="0"/>
              <a:t>[m])    where</a:t>
            </a:r>
          </a:p>
          <a:p>
            <a:pPr>
              <a:buNone/>
            </a:pPr>
            <a:r>
              <a:rPr lang="en-US" sz="1100" dirty="0"/>
              <a:t>    - </a:t>
            </a:r>
            <a:r>
              <a:rPr lang="en-US" sz="1100" dirty="0" err="1"/>
              <a:t>pred</a:t>
            </a:r>
            <a:r>
              <a:rPr lang="en-US" sz="1100" dirty="0"/>
              <a:t> is from </a:t>
            </a:r>
            <a:r>
              <a:rPr lang="en-US" sz="1100"/>
              <a:t>{</a:t>
            </a:r>
            <a:r>
              <a:rPr lang="en-US" sz="1100">
                <a:solidFill>
                  <a:srgbClr val="FF0000"/>
                </a:solidFill>
              </a:rPr>
              <a:t>bvult, bvule, bvuge, bvugt,</a:t>
            </a:r>
            <a:br>
              <a:rPr lang="en-US" sz="1100">
                <a:solidFill>
                  <a:srgbClr val="FF0000"/>
                </a:solidFill>
              </a:rPr>
            </a:br>
            <a:r>
              <a:rPr lang="en-US" sz="1100">
                <a:solidFill>
                  <a:srgbClr val="FF0000"/>
                </a:solidFill>
              </a:rPr>
              <a:t> </a:t>
            </a:r>
            <a:r>
              <a:rPr lang="en-US" altLang="ko-KR" sz="1100">
                <a:solidFill>
                  <a:srgbClr val="FF0000"/>
                </a:solidFill>
              </a:rPr>
              <a:t>bvslt, bvsle, bvsge, bvsgt,</a:t>
            </a:r>
            <a:r>
              <a:rPr lang="en-US" sz="1100"/>
              <a:t>}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    - m is a numeral</a:t>
            </a:r>
          </a:p>
          <a:p>
            <a:pPr>
              <a:buNone/>
            </a:pPr>
            <a:r>
              <a:rPr lang="en-US" sz="1100" dirty="0"/>
              <a:t>    - 0 &lt; m &lt;= 32   "</a:t>
            </a:r>
          </a:p>
          <a:p>
            <a:pPr>
              <a:buNone/>
            </a:pPr>
            <a:endParaRPr lang="en-US" sz="11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286248" y="928670"/>
            <a:ext cx="4000529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Variables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If v is a variable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[m] with 0 &lt; m &lt;= 32, then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[[v]] is some element of [{0,...,m-1} -&gt; {0,1}], the set of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total   functions from {0,...,m-1} to {0,1}.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Constant symbols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bv0</a:t>
            </a:r>
            <a:r>
              <a:rPr lang="en-US" sz="1100" dirty="0">
                <a:latin typeface="Calibri" pitchFamily="34" charset="0"/>
              </a:rPr>
              <a:t> and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bv1</a:t>
            </a:r>
            <a:r>
              <a:rPr lang="en-US" sz="1100" dirty="0">
                <a:latin typeface="Calibri" pitchFamily="34" charset="0"/>
              </a:rPr>
              <a:t>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[32]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[[bv0]] := \lambda x : [0...32).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[[bv1]] := \lambda x : [0...32). if x = 0 then 1 else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- Function symbols for concatenation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[[(</a:t>
            </a:r>
            <a:r>
              <a:rPr lang="en-US" sz="1100" dirty="0" err="1">
                <a:solidFill>
                  <a:srgbClr val="FF0000"/>
                </a:solidFill>
                <a:latin typeface="Calibri" pitchFamily="34" charset="0"/>
              </a:rPr>
              <a:t>concat</a:t>
            </a:r>
            <a:r>
              <a:rPr lang="en-US" sz="1100" dirty="0">
                <a:latin typeface="Calibri" pitchFamily="34" charset="0"/>
              </a:rPr>
              <a:t> s t)]] := \lambda x : [0...</a:t>
            </a:r>
            <a:r>
              <a:rPr lang="en-US" sz="1100" dirty="0" err="1">
                <a:latin typeface="Calibri" pitchFamily="34" charset="0"/>
              </a:rPr>
              <a:t>n+m</a:t>
            </a:r>
            <a:r>
              <a:rPr lang="en-US" sz="1100" dirty="0">
                <a:latin typeface="Calibri" pitchFamily="34" charset="0"/>
              </a:rPr>
              <a:t>).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                     if (x&lt;m) then [[t]](x) else [[s]](x-m)  where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s and t are terms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[n] and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[m],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respectively,  0 &lt; n &lt;= 32, 0 &lt; m &lt;= 32, and </a:t>
            </a:r>
            <a:r>
              <a:rPr lang="en-US" sz="1100" dirty="0" err="1">
                <a:latin typeface="Calibri" pitchFamily="34" charset="0"/>
              </a:rPr>
              <a:t>n+m</a:t>
            </a:r>
            <a:r>
              <a:rPr lang="en-US" sz="1100" dirty="0">
                <a:latin typeface="Calibri" pitchFamily="34" charset="0"/>
              </a:rPr>
              <a:t> &lt;= 32.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Function symbols for extraction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[[(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extract[i:j</a:t>
            </a:r>
            <a:r>
              <a:rPr lang="en-US" sz="1100" dirty="0">
                <a:latin typeface="Calibri" pitchFamily="34" charset="0"/>
              </a:rPr>
              <a:t>] s)]] := \lambda x : [0...i-j+1). [[s]](</a:t>
            </a:r>
            <a:r>
              <a:rPr lang="en-US" sz="1100" dirty="0" err="1">
                <a:latin typeface="Calibri" pitchFamily="34" charset="0"/>
              </a:rPr>
              <a:t>j+x</a:t>
            </a:r>
            <a:r>
              <a:rPr lang="en-US" sz="1100" dirty="0">
                <a:latin typeface="Calibri" pitchFamily="34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where s is of sort </a:t>
            </a:r>
            <a:r>
              <a:rPr lang="en-US" sz="1100" dirty="0" err="1">
                <a:latin typeface="Calibri" pitchFamily="34" charset="0"/>
              </a:rPr>
              <a:t>BitVec</a:t>
            </a:r>
            <a:r>
              <a:rPr lang="en-US" sz="1100" dirty="0">
                <a:latin typeface="Calibri" pitchFamily="34" charset="0"/>
              </a:rPr>
              <a:t>[l], 0 &lt;= j &lt;= </a:t>
            </a:r>
            <a:r>
              <a:rPr lang="en-US" sz="1100" dirty="0" err="1">
                <a:latin typeface="Calibri" pitchFamily="34" charset="0"/>
              </a:rPr>
              <a:t>i</a:t>
            </a:r>
            <a:r>
              <a:rPr lang="en-US" sz="1100" dirty="0">
                <a:latin typeface="Calibri" pitchFamily="34" charset="0"/>
              </a:rPr>
              <a:t> &lt; l &lt;= 32.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- Function symbols for arithmetic operations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To define the semantics of the </a:t>
            </a:r>
            <a:r>
              <a:rPr lang="en-US" sz="1100" dirty="0" err="1">
                <a:latin typeface="Calibri" pitchFamily="34" charset="0"/>
              </a:rPr>
              <a:t>bitvector</a:t>
            </a:r>
            <a:r>
              <a:rPr lang="en-US" sz="1100" dirty="0">
                <a:latin typeface="Calibri" pitchFamily="34" charset="0"/>
              </a:rPr>
              <a:t> operators </a:t>
            </a:r>
            <a:r>
              <a:rPr lang="en-US" sz="1100" dirty="0" err="1">
                <a:latin typeface="Calibri" pitchFamily="34" charset="0"/>
              </a:rPr>
              <a:t>bvadd</a:t>
            </a:r>
            <a:endParaRPr lang="en-US" sz="1100" dirty="0">
              <a:latin typeface="Calibri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, </a:t>
            </a:r>
            <a:r>
              <a:rPr lang="en-US" sz="1100" dirty="0" err="1">
                <a:latin typeface="Calibri" pitchFamily="34" charset="0"/>
              </a:rPr>
              <a:t>bvsub</a:t>
            </a:r>
            <a:r>
              <a:rPr lang="en-US" sz="1100" dirty="0">
                <a:latin typeface="Calibri" pitchFamily="34" charset="0"/>
              </a:rPr>
              <a:t>,  </a:t>
            </a:r>
            <a:r>
              <a:rPr lang="en-US" sz="1100" dirty="0" err="1">
                <a:latin typeface="Calibri" pitchFamily="34" charset="0"/>
              </a:rPr>
              <a:t>bvneg</a:t>
            </a:r>
            <a:r>
              <a:rPr lang="en-US" sz="1100" dirty="0">
                <a:latin typeface="Calibri" pitchFamily="34" charset="0"/>
              </a:rPr>
              <a:t>, and </a:t>
            </a:r>
            <a:r>
              <a:rPr lang="en-US" sz="1100" dirty="0" err="1">
                <a:latin typeface="Calibri" pitchFamily="34" charset="0"/>
              </a:rPr>
              <a:t>bvmul</a:t>
            </a:r>
            <a:r>
              <a:rPr lang="en-US" sz="1100" dirty="0">
                <a:latin typeface="Calibri" pitchFamily="34" charset="0"/>
              </a:rPr>
              <a:t>, it is helpful to use these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ancillary functions: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o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bv2nat</a:t>
            </a:r>
            <a:r>
              <a:rPr lang="en-US" sz="1100" dirty="0">
                <a:latin typeface="Calibri" pitchFamily="34" charset="0"/>
              </a:rPr>
              <a:t> which takes a </a:t>
            </a:r>
            <a:r>
              <a:rPr lang="en-US" sz="1100" dirty="0" err="1">
                <a:latin typeface="Calibri" pitchFamily="34" charset="0"/>
              </a:rPr>
              <a:t>bitvector</a:t>
            </a:r>
            <a:r>
              <a:rPr lang="en-US" sz="1100" dirty="0">
                <a:latin typeface="Calibri" pitchFamily="34" charset="0"/>
              </a:rPr>
              <a:t> b: [0...m) --&gt; {0,1}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with 0 &lt; m &lt;= 32, and returns an integer in the range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[0...2^m),  and is defined as follows: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bv2nat(b) := b(m-1)*2^{m-1} + b(m-2)*2^{m-2} + ... + b(0)*2^0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o </a:t>
            </a:r>
            <a:r>
              <a:rPr lang="en-US" sz="1100" dirty="0">
                <a:solidFill>
                  <a:srgbClr val="FF0000"/>
                </a:solidFill>
                <a:latin typeface="Calibri" pitchFamily="34" charset="0"/>
              </a:rPr>
              <a:t>nat2bv[m</a:t>
            </a:r>
            <a:r>
              <a:rPr lang="en-US" sz="1100" dirty="0">
                <a:latin typeface="Calibri" pitchFamily="34" charset="0"/>
              </a:rPr>
              <a:t>], with 0 &lt; m &lt;= 32, which takes a non-negative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 integer  n and returns the (unique) </a:t>
            </a:r>
            <a:r>
              <a:rPr lang="en-US" sz="1100" dirty="0" err="1">
                <a:latin typeface="Calibri" pitchFamily="34" charset="0"/>
              </a:rPr>
              <a:t>bitvector</a:t>
            </a:r>
            <a:r>
              <a:rPr lang="en-US" sz="1100" dirty="0">
                <a:latin typeface="Calibri" pitchFamily="34" charset="0"/>
              </a:rPr>
              <a:t> b: [0,...,m) -&gt; {0,1}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such that   b(m-1)*2^{m-1} + ... + b(0)*2^0 = n MOD 2^m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>
                <a:latin typeface="Calibri" pitchFamily="34" charset="0"/>
              </a:rPr>
              <a:t>     where MOD is usual modulo operation.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/>
              <a:t>   [[(</a:t>
            </a:r>
            <a:r>
              <a:rPr lang="en-US" sz="1050" dirty="0" err="1"/>
              <a:t>bvadd</a:t>
            </a:r>
            <a:r>
              <a:rPr lang="en-US" sz="1050" dirty="0"/>
              <a:t> s t)]] := nat2bv[m](bv2nat(s) + bv2nat(t))</a:t>
            </a:r>
            <a:endParaRPr lang="en-US" sz="105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E4D3-16C8-476F-A7FF-A84E6C9D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20"/>
            <a:ext cx="2987824" cy="857256"/>
          </a:xfrm>
        </p:spPr>
        <p:txBody>
          <a:bodyPr/>
          <a:lstStyle/>
          <a:p>
            <a:r>
              <a:rPr lang="en-US" altLang="ko-KR"/>
              <a:t>QF_BV Example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0117C-44D7-44A7-B535-29253D79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376A3-C4F0-41D6-8311-A1720728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16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36B9D5-2143-41A5-B68B-42021FEF3A34}"/>
              </a:ext>
            </a:extLst>
          </p:cNvPr>
          <p:cNvSpPr/>
          <p:nvPr/>
        </p:nvSpPr>
        <p:spPr>
          <a:xfrm>
            <a:off x="3427784" y="332656"/>
            <a:ext cx="571621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/>
              <a:t>; Modeling sequential code with bitvectors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Correct swap with no temp var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int x, y;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x = x + y;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y = x - y;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; x = x - y;</a:t>
            </a:r>
          </a:p>
          <a:p>
            <a:pPr>
              <a:lnSpc>
                <a:spcPct val="90000"/>
              </a:lnSpc>
            </a:pPr>
            <a:endParaRPr lang="ko-KR" altLang="en-US" sz="2000"/>
          </a:p>
          <a:p>
            <a:pPr>
              <a:lnSpc>
                <a:spcPct val="90000"/>
              </a:lnSpc>
            </a:pPr>
            <a:r>
              <a:rPr lang="ko-KR" altLang="en-US" sz="2000"/>
              <a:t>(set-logic QF_BV) 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(set-option :produce-models true)</a:t>
            </a:r>
          </a:p>
          <a:p>
            <a:pPr>
              <a:lnSpc>
                <a:spcPct val="90000"/>
              </a:lnSpc>
            </a:pPr>
            <a:endParaRPr lang="ko-KR" altLang="en-US" sz="2000"/>
          </a:p>
          <a:p>
            <a:pPr>
              <a:lnSpc>
                <a:spcPct val="90000"/>
              </a:lnSpc>
            </a:pPr>
            <a:r>
              <a:rPr lang="ko-KR" altLang="en-US" sz="2000"/>
              <a:t>(declare-const x_0 (_ BitVec 32))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(declare-const x_1 (_ BitVec 32))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(declare-const x_2 (_ BitVec 32))   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(declare-const y_0 (_ BitVec 32))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(declare-const y_1 (_ BitVec 32))   </a:t>
            </a:r>
            <a:endParaRPr lang="en-US" altLang="ko-KR" sz="2000"/>
          </a:p>
          <a:p>
            <a:pPr>
              <a:lnSpc>
                <a:spcPct val="90000"/>
              </a:lnSpc>
            </a:pPr>
            <a:endParaRPr lang="ko-KR" altLang="en-US" sz="2000"/>
          </a:p>
          <a:p>
            <a:pPr>
              <a:lnSpc>
                <a:spcPct val="90000"/>
              </a:lnSpc>
            </a:pPr>
            <a:r>
              <a:rPr lang="ko-KR" altLang="en-US" sz="2000"/>
              <a:t>(assert (= x_1 (bvadd x_0 y_0))) 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(assert (= y_1 (bvsub x_1 y_0)))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(assert (= x_2 (bvsub x_1 y_1)))</a:t>
            </a:r>
          </a:p>
          <a:p>
            <a:pPr>
              <a:lnSpc>
                <a:spcPct val="90000"/>
              </a:lnSpc>
            </a:pPr>
            <a:endParaRPr lang="ko-KR" altLang="en-US" sz="2000"/>
          </a:p>
          <a:p>
            <a:pPr>
              <a:lnSpc>
                <a:spcPct val="90000"/>
              </a:lnSpc>
            </a:pPr>
            <a:r>
              <a:rPr lang="ko-KR" altLang="en-US" sz="2000"/>
              <a:t>(assert (</a:t>
            </a:r>
            <a:r>
              <a:rPr lang="ko-KR" altLang="en-US" sz="2000" b="1">
                <a:solidFill>
                  <a:srgbClr val="FF0000"/>
                </a:solidFill>
              </a:rPr>
              <a:t>not</a:t>
            </a:r>
            <a:r>
              <a:rPr lang="ko-KR" altLang="en-US" sz="2000"/>
              <a:t>  (and (= x_2 y_0) (= y_1 x_0))))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(check-sat)  ; unsat</a:t>
            </a:r>
          </a:p>
          <a:p>
            <a:pPr>
              <a:lnSpc>
                <a:spcPct val="90000"/>
              </a:lnSpc>
            </a:pPr>
            <a:r>
              <a:rPr lang="ko-KR" altLang="en-US" sz="2000"/>
              <a:t>(exit)</a:t>
            </a:r>
          </a:p>
        </p:txBody>
      </p:sp>
    </p:spTree>
    <p:extLst>
      <p:ext uri="{BB962C8B-B14F-4D97-AF65-F5344CB8AC3E}">
        <p14:creationId xmlns:p14="http://schemas.microsoft.com/office/powerpoint/2010/main" val="218689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DE73-8B55-4261-A4C5-CE3C8FC5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Motivation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5E13A-01BD-41DC-B654-6E78A711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67DD3-97BA-4E3A-A80E-ECAF7A6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2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3DABFA-01B2-4CB6-9C1E-BCFD29DBC4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980728"/>
            <a:ext cx="8712968" cy="5214974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How to convert the following C code into a logic formula to automatically solve by using a </a:t>
            </a:r>
            <a:r>
              <a:rPr lang="en-US" altLang="ko-KR" sz="2400" dirty="0" err="1"/>
              <a:t>SMT</a:t>
            </a:r>
            <a:r>
              <a:rPr lang="en-US" altLang="ko-KR" sz="2400" dirty="0"/>
              <a:t> (Satisfiability Modulo Theory) solver?</a:t>
            </a:r>
          </a:p>
          <a:p>
            <a:pPr marL="0" indent="0">
              <a:buNone/>
            </a:pP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altLang="ko-KR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x*y + 3.14 * a[</a:t>
            </a:r>
            <a:r>
              <a:rPr lang="en-US" altLang="ko-KR" sz="24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]&lt;&lt;2 &gt; x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indent="0">
              <a:buNone/>
            </a:pPr>
            <a:r>
              <a:rPr lang="en-US" altLang="ko-KR" sz="2000" dirty="0">
                <a:cs typeface="Calibri" panose="020F0502020204030204" pitchFamily="34" charset="0"/>
              </a:rPr>
              <a:t>1. There exist various </a:t>
            </a:r>
            <a:r>
              <a:rPr lang="en-US" altLang="ko-KR" sz="2000" dirty="0" err="1">
                <a:cs typeface="Calibri" panose="020F0502020204030204" pitchFamily="34" charset="0"/>
              </a:rPr>
              <a:t>SMT</a:t>
            </a:r>
            <a:r>
              <a:rPr lang="en-US" altLang="ko-KR" sz="2000" dirty="0">
                <a:cs typeface="Calibri" panose="020F0502020204030204" pitchFamily="34" charset="0"/>
              </a:rPr>
              <a:t> theories w/ different pros and cons</a:t>
            </a:r>
          </a:p>
          <a:p>
            <a:pPr marL="0" indent="0">
              <a:buNone/>
            </a:pPr>
            <a:r>
              <a:rPr lang="en-US" altLang="ko-KR" sz="2000" dirty="0">
                <a:cs typeface="Calibri" panose="020F0502020204030204" pitchFamily="34" charset="0"/>
              </a:rPr>
              <a:t>- There exists tradeoff between </a:t>
            </a:r>
            <a:r>
              <a:rPr lang="en-US" altLang="ko-KR" sz="2000" b="1" dirty="0" err="1">
                <a:cs typeface="Calibri" panose="020F0502020204030204" pitchFamily="34" charset="0"/>
              </a:rPr>
              <a:t>expressibility</a:t>
            </a:r>
            <a:r>
              <a:rPr lang="en-US" altLang="ko-KR" sz="2000" dirty="0">
                <a:cs typeface="Calibri" panose="020F0502020204030204" pitchFamily="34" charset="0"/>
              </a:rPr>
              <a:t> and computational </a:t>
            </a:r>
            <a:r>
              <a:rPr lang="en-US" altLang="ko-KR" sz="2000" b="1" dirty="0">
                <a:cs typeface="Calibri" panose="020F0502020204030204" pitchFamily="34" charset="0"/>
              </a:rPr>
              <a:t>complexity</a:t>
            </a:r>
            <a:r>
              <a:rPr lang="en-US" altLang="ko-KR" sz="2000" dirty="0"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000" dirty="0">
                <a:cs typeface="Calibri" panose="020F0502020204030204" pitchFamily="34" charset="0"/>
              </a:rPr>
              <a:t>2. Which </a:t>
            </a:r>
            <a:r>
              <a:rPr lang="en-US" altLang="ko-KR" sz="2000" dirty="0" err="1">
                <a:cs typeface="Calibri" panose="020F0502020204030204" pitchFamily="34" charset="0"/>
              </a:rPr>
              <a:t>SMT</a:t>
            </a:r>
            <a:r>
              <a:rPr lang="en-US" altLang="ko-KR" sz="2000" dirty="0">
                <a:cs typeface="Calibri" panose="020F0502020204030204" pitchFamily="34" charset="0"/>
              </a:rPr>
              <a:t> solver do you use?  </a:t>
            </a:r>
          </a:p>
          <a:p>
            <a:pPr marL="0" indent="0">
              <a:buNone/>
            </a:pPr>
            <a:r>
              <a:rPr lang="en-US" altLang="ko-KR" sz="2000" dirty="0">
                <a:cs typeface="Calibri" panose="020F0502020204030204" pitchFamily="34" charset="0"/>
              </a:rPr>
              <a:t>a) LIA (linear integer arithmetic (i.e., not supporting bitwise operators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ko-KR" sz="2000" dirty="0">
                <a:cs typeface="Calibri" panose="020F0502020204030204" pitchFamily="34" charset="0"/>
              </a:rPr>
              <a:t>,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ko-KR" sz="2000" dirty="0">
                <a:cs typeface="Calibri" panose="020F0502020204030204" pitchFamily="34" charset="0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cs typeface="Calibri" panose="020F0502020204030204" pitchFamily="34" charset="0"/>
              </a:rPr>
              <a:t>b) </a:t>
            </a:r>
            <a:r>
              <a:rPr lang="en-US" altLang="ko-KR" sz="2000" dirty="0" err="1">
                <a:cs typeface="Calibri" panose="020F0502020204030204" pitchFamily="34" charset="0"/>
              </a:rPr>
              <a:t>AUFLIA</a:t>
            </a:r>
            <a:r>
              <a:rPr lang="en-US" altLang="ko-KR" sz="2000" dirty="0">
                <a:cs typeface="Calibri" panose="020F0502020204030204" pitchFamily="34" charset="0"/>
              </a:rPr>
              <a:t>  (Array w/ Uninterpreted </a:t>
            </a:r>
            <a:r>
              <a:rPr lang="en-US" altLang="ko-KR" sz="2000" dirty="0" err="1">
                <a:cs typeface="Calibri" panose="020F0502020204030204" pitchFamily="34" charset="0"/>
              </a:rPr>
              <a:t>Func</a:t>
            </a:r>
            <a:r>
              <a:rPr lang="en-US" altLang="ko-KR" sz="2000" dirty="0">
                <a:cs typeface="Calibri" panose="020F0502020204030204" pitchFamily="34" charset="0"/>
              </a:rPr>
              <a:t>. and Linear Integer Arithmetic)</a:t>
            </a:r>
          </a:p>
          <a:p>
            <a:pPr marL="0" indent="0">
              <a:buNone/>
            </a:pPr>
            <a:r>
              <a:rPr lang="en-US" altLang="ko-KR" sz="2000" dirty="0">
                <a:cs typeface="Calibri" panose="020F0502020204030204" pitchFamily="34" charset="0"/>
              </a:rPr>
              <a:t>c) </a:t>
            </a:r>
            <a:r>
              <a:rPr lang="en-US" altLang="ko-KR" sz="2000" dirty="0" err="1">
                <a:cs typeface="Calibri" panose="020F0502020204030204" pitchFamily="34" charset="0"/>
              </a:rPr>
              <a:t>AUFLIRA</a:t>
            </a:r>
            <a:r>
              <a:rPr lang="en-US" altLang="ko-KR" sz="2000" dirty="0">
                <a:cs typeface="Calibri" panose="020F0502020204030204" pitchFamily="34" charset="0"/>
              </a:rPr>
              <a:t>  (Array w/ </a:t>
            </a:r>
            <a:r>
              <a:rPr lang="en-US" altLang="ko-KR" sz="2000" dirty="0" err="1">
                <a:cs typeface="Calibri" panose="020F0502020204030204" pitchFamily="34" charset="0"/>
              </a:rPr>
              <a:t>Uninter</a:t>
            </a:r>
            <a:r>
              <a:rPr lang="en-US" altLang="ko-KR" sz="2000" dirty="0">
                <a:cs typeface="Calibri" panose="020F0502020204030204" pitchFamily="34" charset="0"/>
              </a:rPr>
              <a:t>. </a:t>
            </a:r>
            <a:r>
              <a:rPr lang="en-US" altLang="ko-KR" sz="2000" dirty="0" err="1">
                <a:cs typeface="Calibri" panose="020F0502020204030204" pitchFamily="34" charset="0"/>
              </a:rPr>
              <a:t>Func</a:t>
            </a:r>
            <a:r>
              <a:rPr lang="en-US" altLang="ko-KR" sz="2000" dirty="0">
                <a:cs typeface="Calibri" panose="020F0502020204030204" pitchFamily="34" charset="0"/>
              </a:rPr>
              <a:t>. and Linear Integer Real Arithmetic)</a:t>
            </a:r>
          </a:p>
          <a:p>
            <a:pPr marL="0" indent="0">
              <a:buNone/>
            </a:pPr>
            <a:r>
              <a:rPr lang="en-US" altLang="ko-KR" sz="2000" dirty="0">
                <a:cs typeface="Calibri" panose="020F0502020204030204" pitchFamily="34" charset="0"/>
              </a:rPr>
              <a:t>d) BV (Bit Vector)</a:t>
            </a:r>
          </a:p>
          <a:p>
            <a:pPr marL="0" indent="0">
              <a:buNone/>
            </a:pPr>
            <a:r>
              <a:rPr lang="en-US" altLang="ko-KR" sz="2000" dirty="0">
                <a:cs typeface="Calibri" panose="020F050202020403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altLang="ko-KR" sz="2000" dirty="0">
                <a:cs typeface="Calibri" panose="020F0502020204030204" pitchFamily="34" charset="0"/>
              </a:rPr>
              <a:t>2. Based on your choice of </a:t>
            </a:r>
            <a:r>
              <a:rPr lang="en-US" altLang="ko-KR" sz="2000" dirty="0" err="1">
                <a:cs typeface="Calibri" panose="020F0502020204030204" pitchFamily="34" charset="0"/>
              </a:rPr>
              <a:t>SMT</a:t>
            </a:r>
            <a:r>
              <a:rPr lang="en-US" altLang="ko-KR" sz="2000" dirty="0">
                <a:cs typeface="Calibri" panose="020F0502020204030204" pitchFamily="34" charset="0"/>
              </a:rPr>
              <a:t> solver, how to convert the C code into a logic formula? </a:t>
            </a:r>
          </a:p>
        </p:txBody>
      </p:sp>
    </p:spTree>
    <p:extLst>
      <p:ext uri="{BB962C8B-B14F-4D97-AF65-F5344CB8AC3E}">
        <p14:creationId xmlns:p14="http://schemas.microsoft.com/office/powerpoint/2010/main" val="24955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F7F78D-0BEC-47C2-BC93-4249EE7BB6A3}" type="slidenum">
              <a:rPr kumimoji="0" lang="he-IL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569325" cy="955675"/>
          </a:xfrm>
        </p:spPr>
        <p:txBody>
          <a:bodyPr/>
          <a:lstStyle/>
          <a:p>
            <a:r>
              <a:rPr lang="en-US"/>
              <a:t>Tradeoff: expressiveness/computational hardness.</a:t>
            </a:r>
            <a:r>
              <a:rPr lang="en-US" sz="280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we are given theories </a:t>
            </a:r>
            <a:r>
              <a:rPr lang="en-US" dirty="0" err="1">
                <a:solidFill>
                  <a:schemeClr val="tx1"/>
                </a:solidFill>
                <a:latin typeface="cmsy10" pitchFamily="34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mmi10" pitchFamily="34" charset="0"/>
                <a:sym typeface="MT Extra" pitchFamily="18" charset="2"/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  <a:sym typeface="Symbol" panose="05050102010706020507" pitchFamily="18" charset="2"/>
              </a:rPr>
              <a:t> </a:t>
            </a:r>
            <a:r>
              <a:rPr lang="en-US" dirty="0">
                <a:solidFill>
                  <a:schemeClr val="tx1"/>
                </a:solidFill>
                <a:latin typeface="cmsy10" pitchFamily="34" charset="0"/>
              </a:rPr>
              <a:t>L</a:t>
            </a:r>
            <a:r>
              <a:rPr lang="en-US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331913" y="4005263"/>
            <a:ext cx="46799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487988" y="4098925"/>
            <a:ext cx="170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More expressive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11188" y="4151313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Easier to decide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4427538" y="2997200"/>
            <a:ext cx="0" cy="3024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427538" y="5734050"/>
            <a:ext cx="1223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Undecidable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348038" y="5734050"/>
            <a:ext cx="1020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Decidable</a:t>
            </a:r>
          </a:p>
        </p:txBody>
      </p:sp>
      <p:grpSp>
        <p:nvGrpSpPr>
          <p:cNvPr id="36874" name="Group 10"/>
          <p:cNvGrpSpPr>
            <a:grpSpLocks/>
          </p:cNvGrpSpPr>
          <p:nvPr/>
        </p:nvGrpSpPr>
        <p:grpSpPr bwMode="auto">
          <a:xfrm>
            <a:off x="1190625" y="2997200"/>
            <a:ext cx="2768600" cy="2592388"/>
            <a:chOff x="750" y="1888"/>
            <a:chExt cx="1744" cy="1633"/>
          </a:xfrm>
        </p:grpSpPr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1610" y="1888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1610" y="3114"/>
              <a:ext cx="8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Intractable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(exponential)</a:t>
              </a:r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750" y="3114"/>
              <a:ext cx="8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Tractable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(polynomial)</a:t>
              </a:r>
            </a:p>
          </p:txBody>
        </p:sp>
      </p:grp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2555875" y="3219450"/>
            <a:ext cx="1887538" cy="641350"/>
            <a:chOff x="1610" y="1992"/>
            <a:chExt cx="1189" cy="404"/>
          </a:xfrm>
        </p:grpSpPr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1610" y="2205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1791" y="1992"/>
              <a:ext cx="10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Computational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9966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Challenge!</a:t>
              </a:r>
            </a:p>
          </p:txBody>
        </p:sp>
      </p:grp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651500" y="3429000"/>
            <a:ext cx="633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 pitchFamily="34" charset="0"/>
                <a:ea typeface="+mn-ea"/>
                <a:cs typeface="Times New Roman" pitchFamily="18" charset="0"/>
              </a:rPr>
              <a:t>L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1258888" y="3429000"/>
            <a:ext cx="633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 pitchFamily="34" charset="0"/>
                <a:ea typeface="+mn-ea"/>
                <a:cs typeface="Times New Roman" pitchFamily="18" charset="0"/>
              </a:rPr>
              <a:t>L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DE944-D783-4486-A5C3-6292F28926DD}"/>
              </a:ext>
            </a:extLst>
          </p:cNvPr>
          <p:cNvSpPr txBox="1"/>
          <p:nvPr/>
        </p:nvSpPr>
        <p:spPr>
          <a:xfrm>
            <a:off x="2791920" y="6165304"/>
            <a:ext cx="674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 the slides for the </a:t>
            </a:r>
            <a:r>
              <a:rPr lang="en-US" i="1"/>
              <a:t>book “</a:t>
            </a:r>
            <a:r>
              <a:rPr lang="en-US" i="1" dirty="0"/>
              <a:t>Decision procedures” </a:t>
            </a:r>
          </a:p>
          <a:p>
            <a:r>
              <a:rPr lang="en-US" i="1" dirty="0"/>
              <a:t>by </a:t>
            </a:r>
            <a:r>
              <a:rPr lang="en-US" i="1" dirty="0" err="1"/>
              <a:t>D.Kroening</a:t>
            </a:r>
            <a:r>
              <a:rPr lang="en-US" i="1" dirty="0"/>
              <a:t> and </a:t>
            </a:r>
            <a:r>
              <a:rPr lang="en-US" i="1" dirty="0" err="1"/>
              <a:t>O.Strichman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C2CA9-F6A6-4FA8-9B1E-67212AE7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14FA7A-F5E8-4E7B-A9B4-C4C41D5D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Moonzoo Kim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C2C76-EBEB-4C69-B717-26A5EB1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4</a:t>
            </a:fld>
            <a:r>
              <a:rPr lang="en-US" altLang="ko-KR"/>
              <a:t>/14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B088E5-C2AA-419D-9E23-24CBBF76CE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A0F1E8D-97BE-4AC7-8018-EE89BB74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21140" cy="684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C4599CE7-190C-419C-BEFA-287054A56E3A}"/>
              </a:ext>
            </a:extLst>
          </p:cNvPr>
          <p:cNvSpPr txBox="1">
            <a:spLocks/>
          </p:cNvSpPr>
          <p:nvPr/>
        </p:nvSpPr>
        <p:spPr>
          <a:xfrm>
            <a:off x="4572000" y="5999553"/>
            <a:ext cx="4572000" cy="857256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i="1"/>
              <a:t>Slides from the original slides from CS156 by Prof. Z.Manna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9062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Theories (SMT-Lib v2)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5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42844" y="1214422"/>
            <a:ext cx="8749636" cy="5214974"/>
          </a:xfrm>
        </p:spPr>
        <p:txBody>
          <a:bodyPr>
            <a:noAutofit/>
          </a:bodyPr>
          <a:lstStyle/>
          <a:p>
            <a:r>
              <a:rPr lang="en-US" sz="2400" b="1" dirty="0" err="1">
                <a:hlinkClick r:id="rId2" action="ppaction://hlinkfile"/>
              </a:rPr>
              <a:t>ArraysEx</a:t>
            </a:r>
            <a:endParaRPr lang="en-US" sz="2400" b="1" dirty="0"/>
          </a:p>
          <a:p>
            <a:pPr lvl="1"/>
            <a:r>
              <a:rPr lang="en-US" sz="2000" dirty="0"/>
              <a:t>Functional arrays with extensionality. </a:t>
            </a:r>
          </a:p>
          <a:p>
            <a:r>
              <a:rPr lang="en-US" sz="2400" b="1" dirty="0" err="1">
                <a:hlinkClick r:id="rId3" action="ppaction://hlinkfile"/>
              </a:rPr>
              <a:t>Fixed_Size_BitVectors</a:t>
            </a:r>
            <a:endParaRPr lang="en-US" sz="2400" b="1" dirty="0"/>
          </a:p>
          <a:p>
            <a:pPr lvl="1"/>
            <a:r>
              <a:rPr lang="en-US" sz="2000" dirty="0"/>
              <a:t>Bit vectors with arbitrary size. </a:t>
            </a:r>
          </a:p>
          <a:p>
            <a:r>
              <a:rPr lang="en-US" sz="2400" b="1" dirty="0"/>
              <a:t>Core</a:t>
            </a:r>
          </a:p>
          <a:p>
            <a:pPr lvl="1"/>
            <a:r>
              <a:rPr lang="en-US" sz="2000" dirty="0"/>
              <a:t>Core theory, defining the basic Boolean operators</a:t>
            </a:r>
          </a:p>
          <a:p>
            <a:r>
              <a:rPr lang="en-US" sz="2400" b="1" dirty="0" err="1">
                <a:hlinkClick r:id="rId4" action="ppaction://hlinkfile"/>
              </a:rPr>
              <a:t>Ints</a:t>
            </a:r>
            <a:r>
              <a:rPr lang="en-US" sz="2400" b="1" dirty="0">
                <a:hlinkClick r:id="rId4" action="ppaction://hlinkfile"/>
              </a:rPr>
              <a:t> </a:t>
            </a:r>
            <a:endParaRPr lang="en-US" sz="2400" b="1" dirty="0"/>
          </a:p>
          <a:p>
            <a:pPr lvl="1"/>
            <a:r>
              <a:rPr lang="en-US" sz="2000" dirty="0"/>
              <a:t>Integer numbers. </a:t>
            </a:r>
          </a:p>
          <a:p>
            <a:pPr lvl="0">
              <a:defRPr/>
            </a:pPr>
            <a:r>
              <a:rPr lang="en-US" altLang="ko-KR" sz="2400" b="1" dirty="0" err="1">
                <a:hlinkClick r:id="rId5" action="ppaction://hlinkfile"/>
              </a:rPr>
              <a:t>Reals</a:t>
            </a:r>
            <a:endParaRPr lang="en-US" altLang="ko-KR" sz="2400" b="1" dirty="0">
              <a:hlinkClick r:id="rId5" action="ppaction://hlinkfile"/>
            </a:endParaRPr>
          </a:p>
          <a:p>
            <a:pPr lvl="1">
              <a:defRPr/>
            </a:pPr>
            <a:r>
              <a:rPr lang="en-US" altLang="ko-KR" sz="2000" dirty="0"/>
              <a:t>Real numbers. </a:t>
            </a:r>
          </a:p>
          <a:p>
            <a:pPr lvl="0">
              <a:defRPr/>
            </a:pPr>
            <a:r>
              <a:rPr lang="en-US" altLang="ko-KR" sz="2400" b="1" dirty="0" err="1">
                <a:hlinkClick r:id="rId6" action="ppaction://hlinkfile"/>
              </a:rPr>
              <a:t>Reals_Ints</a:t>
            </a:r>
            <a:r>
              <a:rPr lang="en-US" altLang="ko-KR" sz="2400" b="1" dirty="0">
                <a:hlinkClick r:id="rId6" action="ppaction://hlinkfile"/>
              </a:rPr>
              <a:t> </a:t>
            </a:r>
            <a:endParaRPr lang="en-US" altLang="ko-KR" sz="2400" b="1" dirty="0"/>
          </a:p>
          <a:p>
            <a:pPr lvl="1">
              <a:defRPr/>
            </a:pPr>
            <a:r>
              <a:rPr lang="en-US" altLang="ko-KR" sz="2000" dirty="0"/>
              <a:t>Real and integer numbers.</a:t>
            </a:r>
            <a:br>
              <a:rPr lang="en-US" sz="2400" dirty="0"/>
            </a:b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Supported </a:t>
            </a:r>
            <a:r>
              <a:rPr lang="en-US" altLang="ko-KR" dirty="0" err="1"/>
              <a:t>Sublogics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b="1" dirty="0">
                <a:hlinkClick r:id="rId2" action="ppaction://hlinkfile"/>
              </a:rPr>
              <a:t>AUFLIA: </a:t>
            </a:r>
            <a:r>
              <a:rPr lang="en-US" altLang="ko-KR" sz="1200" dirty="0"/>
              <a:t>Closed formulas over the theory of linear integer arithmetic and arrays extended with free sort and function symbols but restricted to arrays with integer indices and values. </a:t>
            </a:r>
            <a:br>
              <a:rPr lang="en-US" altLang="ko-KR" sz="1200" dirty="0"/>
            </a:br>
            <a:r>
              <a:rPr lang="en-US" altLang="ko-KR" sz="1200" b="1" dirty="0">
                <a:hlinkClick r:id="rId3" action="ppaction://hlinkfile"/>
              </a:rPr>
              <a:t>AUFLIRA: </a:t>
            </a:r>
            <a:r>
              <a:rPr lang="en-US" altLang="ko-KR" sz="1200" dirty="0"/>
              <a:t>Closed linear formulas with free sort and function symbols over one- and two-</a:t>
            </a:r>
            <a:r>
              <a:rPr lang="en-US" altLang="ko-KR" sz="1200" dirty="0" err="1"/>
              <a:t>dimentional</a:t>
            </a:r>
            <a:r>
              <a:rPr lang="en-US" altLang="ko-KR" sz="1200" dirty="0"/>
              <a:t> arrays of integer index and real value. </a:t>
            </a:r>
            <a:br>
              <a:rPr lang="en-US" altLang="ko-KR" sz="1200" dirty="0"/>
            </a:br>
            <a:r>
              <a:rPr lang="en-US" altLang="ko-KR" sz="1200" b="1" dirty="0">
                <a:hlinkClick r:id="rId4" action="ppaction://hlinkfile"/>
              </a:rPr>
              <a:t>AUFNIRA: </a:t>
            </a:r>
            <a:r>
              <a:rPr lang="en-US" altLang="ko-KR" sz="1200" dirty="0"/>
              <a:t>Closed formulas with free function and predicate symbols over a theory of arrays of arrays of integer index and real value. </a:t>
            </a:r>
            <a:br>
              <a:rPr lang="en-US" altLang="ko-KR" sz="1200" dirty="0"/>
            </a:br>
            <a:r>
              <a:rPr lang="en-US" altLang="ko-KR" sz="1200" b="1" dirty="0">
                <a:hlinkClick r:id="rId5" action="ppaction://hlinkfile"/>
              </a:rPr>
              <a:t>LRA: </a:t>
            </a:r>
            <a:r>
              <a:rPr lang="en-US" altLang="ko-KR" sz="1200" dirty="0"/>
              <a:t>Closed linear formulas in linear real arithmetic. </a:t>
            </a:r>
            <a:br>
              <a:rPr lang="en-US" altLang="ko-KR" sz="1200" dirty="0"/>
            </a:br>
            <a:r>
              <a:rPr lang="en-US" altLang="ko-KR" sz="1200" b="1" dirty="0">
                <a:hlinkClick r:id="rId6" action="ppaction://hlinkfile"/>
              </a:rPr>
              <a:t>QF_ABV: </a:t>
            </a:r>
            <a:r>
              <a:rPr lang="en-US" altLang="ko-KR" sz="1200" dirty="0"/>
              <a:t>Closed quantifier-free formulas over the theory of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bitvector</a:t>
            </a:r>
            <a:r>
              <a:rPr lang="en-US" altLang="ko-KR" sz="1200" dirty="0"/>
              <a:t> arrays. </a:t>
            </a:r>
            <a:br>
              <a:rPr lang="en-US" altLang="ko-KR" sz="1200" dirty="0"/>
            </a:br>
            <a:r>
              <a:rPr lang="en-US" altLang="ko-KR" sz="1200" b="1" dirty="0">
                <a:hlinkClick r:id="rId7" action="ppaction://hlinkfile"/>
              </a:rPr>
              <a:t>QF_AUFBV: </a:t>
            </a:r>
            <a:r>
              <a:rPr lang="en-US" altLang="ko-KR" sz="1200" dirty="0"/>
              <a:t>Closed quantifier-free formulas over the theory of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bitvector</a:t>
            </a:r>
            <a:r>
              <a:rPr lang="en-US" altLang="ko-KR" sz="1200" dirty="0"/>
              <a:t> arrays extended with free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8" action="ppaction://hlinkfile"/>
              </a:rPr>
              <a:t>QF_AUFLIA: </a:t>
            </a:r>
            <a:r>
              <a:rPr lang="en-US" altLang="ko-KR" sz="1200" dirty="0"/>
              <a:t>Closed quantifier-free linear formulas over the theory of integer arrays extended with free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9" action="ppaction://hlinkfile"/>
              </a:rPr>
              <a:t>QF_AX: </a:t>
            </a:r>
            <a:r>
              <a:rPr lang="en-US" altLang="ko-KR" sz="1200" dirty="0"/>
              <a:t>Closed quantifier-free formulas over the theory of arrays with extensionality. </a:t>
            </a:r>
            <a:br>
              <a:rPr lang="en-US" altLang="ko-KR" sz="1200" dirty="0"/>
            </a:br>
            <a:r>
              <a:rPr lang="en-US" altLang="ko-KR" sz="1200" b="1" dirty="0">
                <a:hlinkClick r:id="rId10" action="ppaction://hlinkfile"/>
              </a:rPr>
              <a:t>QF_BV: </a:t>
            </a:r>
            <a:r>
              <a:rPr lang="en-US" altLang="ko-KR" sz="1200" dirty="0"/>
              <a:t>Closed quantifier-free formulas over the theory of fixed-size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b="1" dirty="0">
                <a:hlinkClick r:id="rId11" action="ppaction://hlinkfile"/>
              </a:rPr>
              <a:t>QF_IDL: </a:t>
            </a:r>
            <a:r>
              <a:rPr lang="en-US" altLang="ko-KR" sz="1200" dirty="0"/>
              <a:t>Difference Logic over the integers.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of the form </a:t>
            </a:r>
            <a:r>
              <a:rPr lang="en-US" altLang="ko-KR" sz="1200" i="1" dirty="0"/>
              <a:t>x - y &lt; b</a:t>
            </a:r>
            <a:r>
              <a:rPr lang="en-US" altLang="ko-KR" sz="1200" dirty="0"/>
              <a:t> where </a:t>
            </a:r>
            <a:r>
              <a:rPr lang="en-US" altLang="ko-KR" sz="1200" i="1" dirty="0"/>
              <a:t>x</a:t>
            </a:r>
            <a:r>
              <a:rPr lang="en-US" altLang="ko-KR" sz="1200" dirty="0"/>
              <a:t> and </a:t>
            </a:r>
            <a:r>
              <a:rPr lang="en-US" altLang="ko-KR" sz="1200" i="1" dirty="0"/>
              <a:t>y</a:t>
            </a:r>
            <a:r>
              <a:rPr lang="en-US" altLang="ko-KR" sz="1200" dirty="0"/>
              <a:t> are integer variables and </a:t>
            </a:r>
            <a:r>
              <a:rPr lang="en-US" altLang="ko-KR" sz="1200" i="1" dirty="0"/>
              <a:t>b</a:t>
            </a:r>
            <a:r>
              <a:rPr lang="en-US" altLang="ko-KR" sz="1200" dirty="0"/>
              <a:t> is an integer constant. </a:t>
            </a:r>
            <a:br>
              <a:rPr lang="en-US" altLang="ko-KR" sz="1200" dirty="0"/>
            </a:br>
            <a:r>
              <a:rPr lang="en-US" altLang="ko-KR" sz="1200" b="1" dirty="0">
                <a:hlinkClick r:id="rId12" action="ppaction://hlinkfile"/>
              </a:rPr>
              <a:t>QF_LIA: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integer arithmetic.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between linear polynomials over integer variables. </a:t>
            </a:r>
            <a:br>
              <a:rPr lang="en-US" altLang="ko-KR" sz="1200" dirty="0"/>
            </a:br>
            <a:r>
              <a:rPr lang="en-US" altLang="ko-KR" sz="1200" b="1" dirty="0">
                <a:hlinkClick r:id="rId13" action="ppaction://hlinkfile"/>
              </a:rPr>
              <a:t>QF_LRA: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real arithmetic.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between linear polynomials over real variables. </a:t>
            </a:r>
            <a:br>
              <a:rPr lang="en-US" altLang="ko-KR" sz="1200" dirty="0"/>
            </a:br>
            <a:r>
              <a:rPr lang="en-US" altLang="ko-KR" sz="1200" b="1" dirty="0">
                <a:hlinkClick r:id="rId14" action="ppaction://hlinkfile"/>
              </a:rPr>
              <a:t>QF_NIA: </a:t>
            </a:r>
            <a:r>
              <a:rPr lang="en-US" altLang="ko-KR" sz="1200" dirty="0"/>
              <a:t>Quantifier-free integer arithmetic. </a:t>
            </a:r>
            <a:br>
              <a:rPr lang="en-US" altLang="ko-KR" sz="1200" dirty="0"/>
            </a:br>
            <a:r>
              <a:rPr lang="en-US" altLang="ko-KR" sz="1200" b="1" dirty="0">
                <a:hlinkClick r:id="rId15" action="ppaction://hlinkfile"/>
              </a:rPr>
              <a:t>QF_NRA: </a:t>
            </a:r>
            <a:r>
              <a:rPr lang="en-US" altLang="ko-KR" sz="1200" dirty="0"/>
              <a:t>Quantifier-free real arithmetic. </a:t>
            </a:r>
            <a:br>
              <a:rPr lang="en-US" altLang="ko-KR" sz="1200" dirty="0"/>
            </a:br>
            <a:r>
              <a:rPr lang="en-US" altLang="ko-KR" sz="1200" b="1" dirty="0">
                <a:hlinkClick r:id="rId16" action="ppaction://hlinkfile"/>
              </a:rPr>
              <a:t>QF_RDL: </a:t>
            </a:r>
            <a:r>
              <a:rPr lang="en-US" altLang="ko-KR" sz="1200" dirty="0"/>
              <a:t>Difference Logic over the </a:t>
            </a:r>
            <a:r>
              <a:rPr lang="en-US" altLang="ko-KR" sz="1200" dirty="0" err="1"/>
              <a:t>reals</a:t>
            </a:r>
            <a:r>
              <a:rPr lang="en-US" altLang="ko-KR" sz="1200" dirty="0"/>
              <a:t>. In essence, Boolean combinations of </a:t>
            </a:r>
            <a:r>
              <a:rPr lang="en-US" altLang="ko-KR" sz="1200" dirty="0" err="1"/>
              <a:t>inequations</a:t>
            </a:r>
            <a:r>
              <a:rPr lang="en-US" altLang="ko-KR" sz="1200" dirty="0"/>
              <a:t> of the form </a:t>
            </a:r>
            <a:r>
              <a:rPr lang="en-US" altLang="ko-KR" sz="1200" i="1" dirty="0"/>
              <a:t>x - y &lt; b</a:t>
            </a:r>
            <a:r>
              <a:rPr lang="en-US" altLang="ko-KR" sz="1200" dirty="0"/>
              <a:t> where </a:t>
            </a:r>
            <a:r>
              <a:rPr lang="en-US" altLang="ko-KR" sz="1200" i="1" dirty="0"/>
              <a:t>x</a:t>
            </a:r>
            <a:r>
              <a:rPr lang="en-US" altLang="ko-KR" sz="1200" dirty="0"/>
              <a:t> and </a:t>
            </a:r>
            <a:r>
              <a:rPr lang="en-US" altLang="ko-KR" sz="1200" i="1" dirty="0"/>
              <a:t>y</a:t>
            </a:r>
            <a:r>
              <a:rPr lang="en-US" altLang="ko-KR" sz="1200" dirty="0"/>
              <a:t> are real variables and </a:t>
            </a:r>
            <a:r>
              <a:rPr lang="en-US" altLang="ko-KR" sz="1200" i="1" dirty="0"/>
              <a:t>b</a:t>
            </a:r>
            <a:r>
              <a:rPr lang="en-US" altLang="ko-KR" sz="1200" dirty="0"/>
              <a:t> is a rational constant. </a:t>
            </a:r>
            <a:br>
              <a:rPr lang="en-US" altLang="ko-KR" sz="1200" dirty="0"/>
            </a:br>
            <a:r>
              <a:rPr lang="en-US" altLang="ko-KR" sz="1200" b="1" dirty="0">
                <a:hlinkClick r:id="rId17" action="ppaction://hlinkfile"/>
              </a:rPr>
              <a:t>QF_UF: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formulas built over a signature of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(i.e., free)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18" action="ppaction://hlinkfile"/>
              </a:rPr>
              <a:t>QF_UFBV: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formulas over </a:t>
            </a:r>
            <a:r>
              <a:rPr lang="en-US" altLang="ko-KR" sz="1200" dirty="0" err="1"/>
              <a:t>bitvectors</a:t>
            </a:r>
            <a:r>
              <a:rPr lang="en-US" altLang="ko-KR" sz="1200" dirty="0"/>
              <a:t>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function and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19" action="ppaction://hlinkfile"/>
              </a:rPr>
              <a:t>QF_UFIDL: </a:t>
            </a:r>
            <a:r>
              <a:rPr lang="en-US" altLang="ko-KR" sz="1200" dirty="0"/>
              <a:t>Difference Logic over the integers (in essence) but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0" action="ppaction://hlinkfile"/>
              </a:rPr>
              <a:t>QF_UFLIA: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integer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1" action="ppaction://hlinkfile"/>
              </a:rPr>
              <a:t>QF_UFLRA: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linear real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2" action="ppaction://hlinkfile"/>
              </a:rPr>
              <a:t>QF_UFNRA: </a:t>
            </a:r>
            <a:r>
              <a:rPr lang="en-US" altLang="ko-KR" sz="1200" dirty="0" err="1"/>
              <a:t>Unquantified</a:t>
            </a:r>
            <a:r>
              <a:rPr lang="en-US" altLang="ko-KR" sz="1200" dirty="0"/>
              <a:t> non-linear real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3" action="ppaction://hlinkfile"/>
              </a:rPr>
              <a:t>UFLRA: </a:t>
            </a:r>
            <a:r>
              <a:rPr lang="en-US" altLang="ko-KR" sz="1200" dirty="0"/>
              <a:t>Non-linear real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r>
              <a:rPr lang="en-US" altLang="ko-KR" sz="1200" b="1" dirty="0">
                <a:hlinkClick r:id="rId24" action="ppaction://hlinkfile"/>
              </a:rPr>
              <a:t>UFNIA: </a:t>
            </a:r>
            <a:r>
              <a:rPr lang="en-US" altLang="ko-KR" sz="1200" dirty="0"/>
              <a:t>Non-linear integer arithmetic with </a:t>
            </a:r>
            <a:r>
              <a:rPr lang="en-US" altLang="ko-KR" sz="1200" dirty="0" err="1"/>
              <a:t>uninterpreted</a:t>
            </a:r>
            <a:r>
              <a:rPr lang="en-US" altLang="ko-KR" sz="1200" dirty="0"/>
              <a:t> sort and function symbols. </a:t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555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Arrays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Moonzoo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7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14282" y="1214422"/>
            <a:ext cx="5000659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(theory Arrays</a:t>
            </a:r>
          </a:p>
          <a:p>
            <a:pPr>
              <a:buNone/>
            </a:pPr>
            <a:r>
              <a:rPr lang="en-US" sz="1400" dirty="0"/>
              <a:t> :</a:t>
            </a:r>
            <a:r>
              <a:rPr lang="en-US" sz="1400" dirty="0" err="1"/>
              <a:t>written_by</a:t>
            </a:r>
            <a:r>
              <a:rPr lang="en-US" sz="1400" dirty="0"/>
              <a:t> {</a:t>
            </a:r>
            <a:r>
              <a:rPr lang="en-US" sz="1400" dirty="0" err="1"/>
              <a:t>Silvio</a:t>
            </a:r>
            <a:r>
              <a:rPr lang="en-US" sz="1400" dirty="0"/>
              <a:t> </a:t>
            </a:r>
            <a:r>
              <a:rPr lang="en-US" sz="1400" dirty="0" err="1"/>
              <a:t>Ranise</a:t>
            </a:r>
            <a:r>
              <a:rPr lang="en-US" sz="1400" dirty="0"/>
              <a:t> and </a:t>
            </a:r>
            <a:r>
              <a:rPr lang="en-US" sz="1400" dirty="0" err="1"/>
              <a:t>Cesare</a:t>
            </a:r>
            <a:r>
              <a:rPr lang="en-US" sz="1400" dirty="0"/>
              <a:t> </a:t>
            </a:r>
            <a:r>
              <a:rPr lang="en-US" sz="1400" dirty="0" err="1"/>
              <a:t>Tinelli</a:t>
            </a:r>
            <a:r>
              <a:rPr lang="en-US" sz="1400" dirty="0"/>
              <a:t>}</a:t>
            </a:r>
          </a:p>
          <a:p>
            <a:pPr>
              <a:buNone/>
            </a:pPr>
            <a:r>
              <a:rPr lang="en-US" sz="1400" dirty="0"/>
              <a:t> :date {08/04/05}</a:t>
            </a:r>
          </a:p>
          <a:p>
            <a:pPr>
              <a:buNone/>
            </a:pPr>
            <a:r>
              <a:rPr lang="en-US" sz="1400" dirty="0"/>
              <a:t> :</a:t>
            </a:r>
            <a:r>
              <a:rPr lang="en-US" sz="1400" dirty="0">
                <a:solidFill>
                  <a:srgbClr val="FF0000"/>
                </a:solidFill>
              </a:rPr>
              <a:t>sorts</a:t>
            </a:r>
            <a:r>
              <a:rPr lang="en-US" sz="1400" dirty="0"/>
              <a:t> (Index Element Array)</a:t>
            </a:r>
          </a:p>
          <a:p>
            <a:pPr>
              <a:buNone/>
            </a:pPr>
            <a:r>
              <a:rPr lang="en-US" sz="1400" dirty="0"/>
              <a:t> :funs ((</a:t>
            </a:r>
            <a:r>
              <a:rPr lang="en-US" sz="1400" dirty="0">
                <a:solidFill>
                  <a:srgbClr val="FF0000"/>
                </a:solidFill>
              </a:rPr>
              <a:t>select</a:t>
            </a:r>
            <a:r>
              <a:rPr lang="en-US" sz="1400" dirty="0"/>
              <a:t> Array Index Element) </a:t>
            </a:r>
          </a:p>
          <a:p>
            <a:pPr>
              <a:buNone/>
            </a:pPr>
            <a:r>
              <a:rPr lang="en-US" sz="1400" dirty="0"/>
              <a:t>            (</a:t>
            </a:r>
            <a:r>
              <a:rPr lang="en-US" sz="1400" dirty="0">
                <a:solidFill>
                  <a:srgbClr val="FF0000"/>
                </a:solidFill>
              </a:rPr>
              <a:t>store</a:t>
            </a:r>
            <a:r>
              <a:rPr lang="en-US" sz="1400" dirty="0"/>
              <a:t> Array Index Element Array))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:definition </a:t>
            </a:r>
          </a:p>
          <a:p>
            <a:pPr>
              <a:buNone/>
            </a:pPr>
            <a:r>
              <a:rPr lang="en-US" sz="1400" dirty="0"/>
              <a:t> "This is a theory of functional arrays without extensionality.</a:t>
            </a:r>
          </a:p>
          <a:p>
            <a:pPr>
              <a:buNone/>
            </a:pPr>
            <a:r>
              <a:rPr lang="en-US" sz="1400" dirty="0"/>
              <a:t>  It is formally and completely defined by the axioms below. "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:axioms  (</a:t>
            </a:r>
          </a:p>
          <a:p>
            <a:pPr>
              <a:buNone/>
            </a:pPr>
            <a:r>
              <a:rPr lang="en-US" sz="1400" dirty="0"/>
              <a:t>  (</a:t>
            </a:r>
            <a:r>
              <a:rPr lang="en-US" sz="1400" dirty="0" err="1"/>
              <a:t>forall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FF0000"/>
                </a:solidFill>
              </a:rPr>
              <a:t>?a</a:t>
            </a:r>
            <a:r>
              <a:rPr lang="en-US" sz="1400" dirty="0"/>
              <a:t> Array) (</a:t>
            </a:r>
            <a:r>
              <a:rPr lang="en-US" sz="1400" dirty="0">
                <a:solidFill>
                  <a:srgbClr val="FF0000"/>
                </a:solidFill>
              </a:rPr>
              <a:t>?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r>
              <a:rPr lang="en-US" sz="1400" dirty="0"/>
              <a:t> Index) (</a:t>
            </a:r>
            <a:r>
              <a:rPr lang="en-US" sz="1400" dirty="0">
                <a:solidFill>
                  <a:srgbClr val="FF0000"/>
                </a:solidFill>
              </a:rPr>
              <a:t>?e</a:t>
            </a:r>
            <a:r>
              <a:rPr lang="en-US" sz="1400" dirty="0"/>
              <a:t> Element)</a:t>
            </a:r>
          </a:p>
          <a:p>
            <a:pPr>
              <a:buNone/>
            </a:pPr>
            <a:r>
              <a:rPr lang="en-US" sz="1400" dirty="0"/>
              <a:t>     (= (select (store ?a ?</a:t>
            </a:r>
            <a:r>
              <a:rPr lang="en-US" sz="1400" dirty="0" err="1"/>
              <a:t>i</a:t>
            </a:r>
            <a:r>
              <a:rPr lang="en-US" sz="1400" dirty="0"/>
              <a:t> ?e) ?</a:t>
            </a:r>
            <a:r>
              <a:rPr lang="en-US" sz="1400" dirty="0" err="1"/>
              <a:t>i</a:t>
            </a:r>
            <a:r>
              <a:rPr lang="en-US" sz="1400" dirty="0"/>
              <a:t>) ?e))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  (</a:t>
            </a:r>
            <a:r>
              <a:rPr lang="en-US" sz="1400" dirty="0" err="1"/>
              <a:t>forall</a:t>
            </a:r>
            <a:r>
              <a:rPr lang="en-US" sz="1400" dirty="0"/>
              <a:t> (?a Array) (?</a:t>
            </a:r>
            <a:r>
              <a:rPr lang="en-US" sz="1400" dirty="0" err="1"/>
              <a:t>i</a:t>
            </a:r>
            <a:r>
              <a:rPr lang="en-US" sz="1400" dirty="0"/>
              <a:t> Index) (?j Index) (?e Element) </a:t>
            </a:r>
          </a:p>
          <a:p>
            <a:pPr>
              <a:buNone/>
            </a:pPr>
            <a:r>
              <a:rPr lang="en-US" sz="1400" dirty="0"/>
              <a:t>     (or (= ?</a:t>
            </a:r>
            <a:r>
              <a:rPr lang="en-US" sz="1400" dirty="0" err="1"/>
              <a:t>i</a:t>
            </a:r>
            <a:r>
              <a:rPr lang="en-US" sz="1400" dirty="0"/>
              <a:t> ?j) </a:t>
            </a:r>
          </a:p>
          <a:p>
            <a:pPr>
              <a:buNone/>
            </a:pPr>
            <a:r>
              <a:rPr lang="en-US" sz="1400" dirty="0"/>
              <a:t>           (= (select (store ?a ?</a:t>
            </a:r>
            <a:r>
              <a:rPr lang="en-US" sz="1400" dirty="0" err="1"/>
              <a:t>i</a:t>
            </a:r>
            <a:r>
              <a:rPr lang="en-US" sz="1400" dirty="0"/>
              <a:t> ?e) ?j)  (select ?a ?j))))</a:t>
            </a:r>
          </a:p>
          <a:p>
            <a:pPr>
              <a:buNone/>
            </a:pPr>
            <a:r>
              <a:rPr lang="en-US" sz="1400" dirty="0"/>
              <a:t> )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5500694" y="1142984"/>
            <a:ext cx="3429024" cy="5214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:notes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"It is not difficult to prove that the two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axioms above are logically equivalent to the following \"McCarthy axiom\":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(?a Array) (?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(?j Index)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latin typeface="Calibri" pitchFamily="34" charset="0"/>
              </a:rPr>
              <a:t>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(?e Element)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(= (select (store ?a ?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?e) ?j)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   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(= ?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?j) ?e (select ?a ?j))))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Such an axiom appeared in the following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paper: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Correctness of a Compiler for Arithmetic Expressions,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by John McCarthy and James Painter,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available at http://www-formal.stanford.edu/jmc/mcpain.html.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42976" y="2285992"/>
            <a:ext cx="3429023" cy="523220"/>
            <a:chOff x="1142976" y="1988098"/>
            <a:chExt cx="3429023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3357554" y="1988098"/>
              <a:ext cx="1214445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Predefined functions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rot="10800000" flipV="1">
              <a:off x="1142976" y="2285991"/>
              <a:ext cx="2214578" cy="11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714348" y="1714488"/>
            <a:ext cx="3509985" cy="523220"/>
            <a:chOff x="998350" y="1988098"/>
            <a:chExt cx="3573649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3357554" y="1988098"/>
              <a:ext cx="1214445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Predefined data types</a:t>
              </a: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rot="10800000" flipV="1">
              <a:off x="998350" y="2214552"/>
              <a:ext cx="2359205" cy="130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1142976" y="4000504"/>
            <a:ext cx="3062311" cy="523220"/>
            <a:chOff x="1066549" y="1988098"/>
            <a:chExt cx="3276170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3357556" y="1988098"/>
              <a:ext cx="98516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Bounded variables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rot="10800000" flipV="1">
              <a:off x="1066549" y="2285990"/>
              <a:ext cx="2291006" cy="592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26912" y="5643580"/>
            <a:ext cx="920854" cy="857254"/>
            <a:chOff x="3357556" y="1654064"/>
            <a:chExt cx="985163" cy="857254"/>
          </a:xfrm>
        </p:grpSpPr>
        <p:sp>
          <p:nvSpPr>
            <p:cNvPr id="23" name="TextBox 22"/>
            <p:cNvSpPr txBox="1"/>
            <p:nvPr/>
          </p:nvSpPr>
          <p:spPr>
            <a:xfrm>
              <a:off x="3357556" y="1988098"/>
              <a:ext cx="98516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Prefix 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operator 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rot="16200000" flipV="1">
              <a:off x="3437731" y="1804969"/>
              <a:ext cx="334034" cy="32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714876" y="3071810"/>
            <a:ext cx="1500198" cy="523220"/>
            <a:chOff x="2669711" y="1654064"/>
            <a:chExt cx="1604966" cy="523220"/>
          </a:xfrm>
        </p:grpSpPr>
        <p:sp>
          <p:nvSpPr>
            <p:cNvPr id="32" name="TextBox 31"/>
            <p:cNvSpPr txBox="1"/>
            <p:nvPr/>
          </p:nvSpPr>
          <p:spPr>
            <a:xfrm>
              <a:off x="2669711" y="1654064"/>
              <a:ext cx="1528539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If-then-else </a:t>
              </a:r>
              <a:br>
                <a:rPr lang="en-US" sz="1400" dirty="0">
                  <a:solidFill>
                    <a:srgbClr val="FF0000"/>
                  </a:solidFill>
                </a:rPr>
              </a:br>
              <a:r>
                <a:rPr lang="en-US" sz="1400" dirty="0">
                  <a:solidFill>
                    <a:srgbClr val="FF0000"/>
                  </a:solidFill>
                </a:rPr>
                <a:t>term construct </a:t>
              </a:r>
            </a:p>
          </p:txBody>
        </p:sp>
        <p:cxnSp>
          <p:nvCxnSpPr>
            <p:cNvPr id="33" name="직선 화살표 연결선 32"/>
            <p:cNvCxnSpPr>
              <a:stCxn id="32" idx="3"/>
            </p:cNvCxnSpPr>
            <p:nvPr/>
          </p:nvCxnSpPr>
          <p:spPr>
            <a:xfrm flipV="1">
              <a:off x="4198250" y="1796942"/>
              <a:ext cx="76427" cy="1187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Arrays w/ </a:t>
            </a:r>
            <a:r>
              <a:rPr lang="en-US" dirty="0" err="1"/>
              <a:t>Extensionability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Moonzoo Kim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/>
              <a:pPr/>
              <a:t>8</a:t>
            </a:fld>
            <a:r>
              <a:rPr lang="en-US" altLang="ko-KR" dirty="0"/>
              <a:t>/14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71407" y="1285860"/>
            <a:ext cx="4572032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(theory </a:t>
            </a:r>
            <a:r>
              <a:rPr lang="en-US" sz="1400" dirty="0" err="1"/>
              <a:t>ArraysEx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:</a:t>
            </a:r>
            <a:r>
              <a:rPr lang="en-US" sz="1400" dirty="0" err="1"/>
              <a:t>written_by</a:t>
            </a:r>
            <a:r>
              <a:rPr lang="en-US" sz="1400" dirty="0"/>
              <a:t> {</a:t>
            </a:r>
            <a:r>
              <a:rPr lang="en-US" sz="1400" dirty="0" err="1"/>
              <a:t>Silvio</a:t>
            </a:r>
            <a:r>
              <a:rPr lang="en-US" sz="1400" dirty="0"/>
              <a:t> </a:t>
            </a:r>
            <a:r>
              <a:rPr lang="en-US" sz="1400" dirty="0" err="1"/>
              <a:t>Ranise</a:t>
            </a:r>
            <a:r>
              <a:rPr lang="en-US" sz="1400" dirty="0"/>
              <a:t> and </a:t>
            </a:r>
            <a:r>
              <a:rPr lang="en-US" sz="1400" dirty="0" err="1"/>
              <a:t>Cesare</a:t>
            </a:r>
            <a:r>
              <a:rPr lang="en-US" sz="1400" dirty="0"/>
              <a:t> </a:t>
            </a:r>
            <a:r>
              <a:rPr lang="en-US" sz="1400" dirty="0" err="1"/>
              <a:t>Tinelli</a:t>
            </a:r>
            <a:r>
              <a:rPr lang="en-US" sz="1400" dirty="0"/>
              <a:t>}</a:t>
            </a:r>
          </a:p>
          <a:p>
            <a:pPr>
              <a:buNone/>
            </a:pPr>
            <a:r>
              <a:rPr lang="en-US" sz="1400" dirty="0"/>
              <a:t> :date {08/04/05}</a:t>
            </a:r>
          </a:p>
          <a:p>
            <a:pPr>
              <a:buNone/>
            </a:pPr>
            <a:r>
              <a:rPr lang="en-US" sz="1400" dirty="0"/>
              <a:t> :updated {28/10/05}</a:t>
            </a:r>
          </a:p>
          <a:p>
            <a:pPr>
              <a:buNone/>
            </a:pPr>
            <a:r>
              <a:rPr lang="en-US" sz="1400" dirty="0"/>
              <a:t> :history {</a:t>
            </a:r>
          </a:p>
          <a:p>
            <a:pPr>
              <a:buNone/>
            </a:pPr>
            <a:r>
              <a:rPr lang="en-US" sz="1400" dirty="0"/>
              <a:t>  Bug fix in the third axiom, pointed out by Robert </a:t>
            </a:r>
          </a:p>
          <a:p>
            <a:pPr>
              <a:buNone/>
            </a:pPr>
            <a:r>
              <a:rPr lang="en-US" sz="1400" dirty="0"/>
              <a:t>  </a:t>
            </a:r>
            <a:r>
              <a:rPr lang="en-US" sz="1400" dirty="0" err="1"/>
              <a:t>Nieuwenhuis</a:t>
            </a:r>
            <a:r>
              <a:rPr lang="en-US" sz="1400" dirty="0"/>
              <a:t>:</a:t>
            </a:r>
          </a:p>
          <a:p>
            <a:pPr>
              <a:buNone/>
            </a:pPr>
            <a:r>
              <a:rPr lang="en-US" sz="1400" dirty="0"/>
              <a:t>  The scope of '</a:t>
            </a:r>
            <a:r>
              <a:rPr lang="en-US" sz="1400" dirty="0" err="1"/>
              <a:t>forall</a:t>
            </a:r>
            <a:r>
              <a:rPr lang="en-US" sz="1400" dirty="0"/>
              <a:t> (?</a:t>
            </a:r>
            <a:r>
              <a:rPr lang="en-US" sz="1400" dirty="0" err="1"/>
              <a:t>i</a:t>
            </a:r>
            <a:r>
              <a:rPr lang="en-US" sz="1400" dirty="0"/>
              <a:t> Index)' was the whole implication</a:t>
            </a:r>
          </a:p>
          <a:p>
            <a:pPr>
              <a:buNone/>
            </a:pPr>
            <a:r>
              <a:rPr lang="en-US" sz="1400" dirty="0"/>
              <a:t>  instead of just the premise of the implication.</a:t>
            </a:r>
          </a:p>
          <a:p>
            <a:pPr>
              <a:buNone/>
            </a:pPr>
            <a:r>
              <a:rPr lang="en-US" sz="1400" dirty="0"/>
              <a:t>  }</a:t>
            </a:r>
          </a:p>
          <a:p>
            <a:pPr>
              <a:buNone/>
            </a:pPr>
            <a:r>
              <a:rPr lang="en-US" sz="1400" dirty="0"/>
              <a:t> :sorts (Index Element Array)</a:t>
            </a:r>
          </a:p>
          <a:p>
            <a:pPr>
              <a:buNone/>
            </a:pPr>
            <a:r>
              <a:rPr lang="en-US" sz="1400" dirty="0"/>
              <a:t> :funs ((select Array Index Element)</a:t>
            </a:r>
          </a:p>
          <a:p>
            <a:pPr>
              <a:buNone/>
            </a:pPr>
            <a:r>
              <a:rPr lang="en-US" sz="1400" dirty="0"/>
              <a:t>            (store Array Index Element Array))</a:t>
            </a:r>
          </a:p>
          <a:p>
            <a:pPr>
              <a:buNone/>
            </a:pPr>
            <a:r>
              <a:rPr lang="en-US" sz="1400" dirty="0"/>
              <a:t> :definition </a:t>
            </a:r>
          </a:p>
          <a:p>
            <a:pPr>
              <a:buNone/>
            </a:pPr>
            <a:r>
              <a:rPr lang="en-US" sz="1400" dirty="0"/>
              <a:t> "This is a theory of functional arrays </a:t>
            </a:r>
            <a:r>
              <a:rPr lang="en-US" sz="1400" dirty="0">
                <a:solidFill>
                  <a:srgbClr val="FF0000"/>
                </a:solidFill>
              </a:rPr>
              <a:t>with extensionality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/>
              <a:t>  It is formally and completely defined by the axioms below.</a:t>
            </a:r>
          </a:p>
          <a:p>
            <a:pPr>
              <a:buNone/>
            </a:pPr>
            <a:r>
              <a:rPr lang="en-US" sz="1400" dirty="0"/>
              <a:t> “</a:t>
            </a:r>
          </a:p>
        </p:txBody>
      </p:sp>
      <p:sp>
        <p:nvSpPr>
          <p:cNvPr id="22" name="내용 개체 틀 4"/>
          <p:cNvSpPr txBox="1">
            <a:spLocks/>
          </p:cNvSpPr>
          <p:nvPr/>
        </p:nvSpPr>
        <p:spPr>
          <a:xfrm>
            <a:off x="4643439" y="1000108"/>
            <a:ext cx="4357717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:axioms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(?a Array) (?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(?e Element)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(= (select (store ?a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?e)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 ?e))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(?a Array) (?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(?j Index) (?e Element)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(or (=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?j)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(= (select (store ?a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?e) ?j)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(select ?a ?j))))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(?a Array) (?b Array)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(implies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forall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Index) (= (select ?a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 (select ?b 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)))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            (= ?a ?b)))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:notes "This theory extends the theory Arrays with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>
                <a:latin typeface="Calibr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 axiom stating that any two arrays with the same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>
                <a:latin typeface="Calibri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elements are in fact the same array. " 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Integer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285721" y="857232"/>
            <a:ext cx="4071966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(theory </a:t>
            </a:r>
            <a:r>
              <a:rPr lang="en-US" sz="1400" dirty="0" err="1"/>
              <a:t>Ints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:sorts (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  <a:p>
            <a:pPr>
              <a:buNone/>
            </a:pPr>
            <a:r>
              <a:rPr lang="en-US" sz="1400" dirty="0"/>
              <a:t>:notes </a:t>
            </a:r>
          </a:p>
          <a:p>
            <a:pPr>
              <a:buNone/>
            </a:pPr>
            <a:r>
              <a:rPr lang="en-US" sz="1400" dirty="0"/>
              <a:t> "The (unsupported) annotations of the function/predicate symbols have</a:t>
            </a:r>
          </a:p>
          <a:p>
            <a:pPr>
              <a:buNone/>
            </a:pPr>
            <a:r>
              <a:rPr lang="en-US" sz="1400" dirty="0"/>
              <a:t>  the following meaning: </a:t>
            </a:r>
          </a:p>
          <a:p>
            <a:pPr>
              <a:buNone/>
            </a:pPr>
            <a:r>
              <a:rPr lang="en-US" sz="1400" dirty="0"/>
              <a:t>    attribute | possible value | meaning </a:t>
            </a:r>
          </a:p>
          <a:p>
            <a:pPr>
              <a:buNone/>
            </a:pPr>
            <a:r>
              <a:rPr lang="en-US" sz="1400" dirty="0"/>
              <a:t>  -------------------------------------------------------</a:t>
            </a:r>
          </a:p>
          <a:p>
            <a:pPr>
              <a:buNone/>
            </a:pPr>
            <a:r>
              <a:rPr lang="en-US" sz="1400" dirty="0"/>
              <a:t>  :assoc           //          the symbol is associative</a:t>
            </a:r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comm</a:t>
            </a:r>
            <a:r>
              <a:rPr lang="en-US" sz="1400" dirty="0"/>
              <a:t>            //          the symbol is commutative</a:t>
            </a:r>
          </a:p>
          <a:p>
            <a:pPr>
              <a:buNone/>
            </a:pPr>
            <a:r>
              <a:rPr lang="en-US" sz="1400" dirty="0"/>
              <a:t>  :unit       a constant  </a:t>
            </a:r>
          </a:p>
          <a:p>
            <a:pPr>
              <a:buNone/>
            </a:pPr>
            <a:r>
              <a:rPr lang="en-US" sz="1400" dirty="0"/>
              <a:t>  :trans           //          the symbol is transitive</a:t>
            </a:r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refl</a:t>
            </a:r>
            <a:r>
              <a:rPr lang="en-US" sz="1400" dirty="0"/>
              <a:t>            //          the symbol is reflexive</a:t>
            </a:r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irref</a:t>
            </a:r>
            <a:r>
              <a:rPr lang="en-US" sz="1400" dirty="0"/>
              <a:t>           //          the symbol is </a:t>
            </a:r>
            <a:r>
              <a:rPr lang="en-US" sz="1400" dirty="0" err="1"/>
              <a:t>irreflexive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 :</a:t>
            </a:r>
            <a:r>
              <a:rPr lang="en-US" sz="1400" dirty="0" err="1"/>
              <a:t>antisym</a:t>
            </a:r>
            <a:r>
              <a:rPr lang="en-US" sz="1400" dirty="0"/>
              <a:t>         //          the symbol is </a:t>
            </a:r>
            <a:r>
              <a:rPr lang="en-US" sz="1400" dirty="0" err="1"/>
              <a:t>antisymmetric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"</a:t>
            </a:r>
          </a:p>
          <a:p>
            <a:pPr>
              <a:buNone/>
            </a:pPr>
            <a:r>
              <a:rPr lang="en-US" sz="1400" dirty="0"/>
              <a:t> :funs ((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 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~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     ; unary minus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-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) ; binary minus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+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:assoc :</a:t>
            </a:r>
            <a:r>
              <a:rPr lang="en-US" sz="1400" dirty="0" err="1"/>
              <a:t>comm</a:t>
            </a:r>
            <a:r>
              <a:rPr lang="en-US" sz="1400" dirty="0"/>
              <a:t> :unit {0}) </a:t>
            </a:r>
          </a:p>
          <a:p>
            <a:pPr>
              <a:buNone/>
            </a:pPr>
            <a:r>
              <a:rPr lang="en-US" sz="1400" dirty="0"/>
              <a:t>        (</a:t>
            </a:r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:assoc :</a:t>
            </a:r>
            <a:r>
              <a:rPr lang="en-US" sz="1400" dirty="0" err="1"/>
              <a:t>comm</a:t>
            </a:r>
            <a:r>
              <a:rPr lang="en-US" sz="1400" dirty="0"/>
              <a:t> :unit {1})   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286248" y="928670"/>
            <a:ext cx="4786314" cy="521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preds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refl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antisym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irref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refl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antisym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:trans 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irref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:definition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"This is the first-order theory of the integers, that is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the set of all the first-order sentences over the given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signature that are true in the structure of the integer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numbers interpreting the signature's symbols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obvious way (with ~ denoting the negation and -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subtraction functions). "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:notes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"Note that this theory 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(recursively)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axiomatizable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 a first-order logic such as SMT-LIB's underlying logic.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That is why the theory is defined semantically. "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OONZOO@EDKHRHUXAVWXY5M7" val="315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5208</Words>
  <Application>Microsoft Office PowerPoint</Application>
  <PresentationFormat>화면 슬라이드 쇼(4:3)</PresentationFormat>
  <Paragraphs>545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MT Extra</vt:lpstr>
      <vt:lpstr>Garamond</vt:lpstr>
      <vt:lpstr>Microsoft Sans Serif</vt:lpstr>
      <vt:lpstr>Arial</vt:lpstr>
      <vt:lpstr>Wingdings</vt:lpstr>
      <vt:lpstr>cmmi10</vt:lpstr>
      <vt:lpstr>cmsy10</vt:lpstr>
      <vt:lpstr>Calibri</vt:lpstr>
      <vt:lpstr>맑은 고딕</vt:lpstr>
      <vt:lpstr>Symbol</vt:lpstr>
      <vt:lpstr>Times New Roman</vt:lpstr>
      <vt:lpstr>Courier New</vt:lpstr>
      <vt:lpstr>Office 테마</vt:lpstr>
      <vt:lpstr>Edge</vt:lpstr>
      <vt:lpstr>The Satisfiability Modulo Theories  Library (SMT-LIB)  </vt:lpstr>
      <vt:lpstr>Motivation</vt:lpstr>
      <vt:lpstr>Tradeoff: expressiveness/computational hardness. </vt:lpstr>
      <vt:lpstr>PowerPoint 프레젠테이션</vt:lpstr>
      <vt:lpstr>Supported Theories (SMT-Lib v2)</vt:lpstr>
      <vt:lpstr>Supported Sublogics</vt:lpstr>
      <vt:lpstr>Theory of Arrays</vt:lpstr>
      <vt:lpstr>Theory of Arrays w/ Extensionability</vt:lpstr>
      <vt:lpstr>Theory of Integer</vt:lpstr>
      <vt:lpstr>Example of QF_LIA Benchmark</vt:lpstr>
      <vt:lpstr>Example of QF_UF Benchmark (1/2)</vt:lpstr>
      <vt:lpstr>Example of QF_UF Benchmark (2/2)</vt:lpstr>
      <vt:lpstr>Another Example of QF_UF Benchmark</vt:lpstr>
      <vt:lpstr>Example of QF_AUFLIA</vt:lpstr>
      <vt:lpstr>Theory of Fixed_Size_BitVectors[32]</vt:lpstr>
      <vt:lpstr>QF_BV Example</vt:lpstr>
    </vt:vector>
  </TitlesOfParts>
  <Company>CS Dept. 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Moonzoo Kim</dc:creator>
  <cp:lastModifiedBy>Windows 사용자</cp:lastModifiedBy>
  <cp:revision>716</cp:revision>
  <cp:lastPrinted>2012-04-16T23:48:56Z</cp:lastPrinted>
  <dcterms:created xsi:type="dcterms:W3CDTF">2008-08-23T08:36:32Z</dcterms:created>
  <dcterms:modified xsi:type="dcterms:W3CDTF">2023-05-30T02:52:27Z</dcterms:modified>
</cp:coreProperties>
</file>