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9" r:id="rId2"/>
    <p:sldMasterId id="2147483664" r:id="rId3"/>
  </p:sldMasterIdLst>
  <p:notesMasterIdLst>
    <p:notesMasterId r:id="rId24"/>
  </p:notesMasterIdLst>
  <p:sldIdLst>
    <p:sldId id="347" r:id="rId4"/>
    <p:sldId id="339" r:id="rId5"/>
    <p:sldId id="354" r:id="rId6"/>
    <p:sldId id="361" r:id="rId7"/>
    <p:sldId id="334" r:id="rId8"/>
    <p:sldId id="338" r:id="rId9"/>
    <p:sldId id="351" r:id="rId10"/>
    <p:sldId id="352" r:id="rId11"/>
    <p:sldId id="353" r:id="rId12"/>
    <p:sldId id="363" r:id="rId13"/>
    <p:sldId id="362" r:id="rId14"/>
    <p:sldId id="332" r:id="rId15"/>
    <p:sldId id="364" r:id="rId16"/>
    <p:sldId id="360" r:id="rId17"/>
    <p:sldId id="343" r:id="rId18"/>
    <p:sldId id="342" r:id="rId19"/>
    <p:sldId id="341" r:id="rId20"/>
    <p:sldId id="335" r:id="rId21"/>
    <p:sldId id="365" r:id="rId22"/>
    <p:sldId id="366" r:id="rId23"/>
  </p:sldIdLst>
  <p:sldSz cx="9144000" cy="6858000" type="screen4x3"/>
  <p:notesSz cx="6797675" cy="9929813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msy10" panose="020B0600000101010101"/>
      <p:regular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Microsoft Sans Serif" panose="020B0604020202020204" pitchFamily="34" charset="0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custDataLst>
    <p:tags r:id="rId3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19" autoAdjust="0"/>
    <p:restoredTop sz="95611" autoAdjust="0"/>
  </p:normalViewPr>
  <p:slideViewPr>
    <p:cSldViewPr>
      <p:cViewPr varScale="1">
        <p:scale>
          <a:sx n="127" d="100"/>
          <a:sy n="127" d="100"/>
        </p:scale>
        <p:origin x="138" y="2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6491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6491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r">
              <a:defRPr sz="1300"/>
            </a:lvl1pPr>
          </a:lstStyle>
          <a:p>
            <a:fld id="{117CEAFE-D269-4953-999B-7CBC85D871CD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9" tIns="46198" rIns="92399" bIns="461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3"/>
            <a:ext cx="5438140" cy="4468416"/>
          </a:xfrm>
          <a:prstGeom prst="rect">
            <a:avLst/>
          </a:prstGeom>
        </p:spPr>
        <p:txBody>
          <a:bodyPr vert="horz" lIns="92399" tIns="46198" rIns="92399" bIns="461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6491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2"/>
            <a:ext cx="2945659" cy="496491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r">
              <a:defRPr sz="1300"/>
            </a:lvl1pPr>
          </a:lstStyle>
          <a:p>
            <a:fld id="{C1EC2DCC-8750-4A47-8AEC-5DB665F4C3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1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6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77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6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5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32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6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4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03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885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2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0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9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3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“Error: No initial test case given”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6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59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5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5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/>
              <a:t>Moonzoo Kim SWTV Group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253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SWTV Group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 SWTV Group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</a:t>
            </a:r>
          </a:p>
          <a:p>
            <a:r>
              <a:rPr lang="en-US" altLang="ko-KR" dirty="0"/>
              <a:t> SWTV Group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43875" y="0"/>
            <a:ext cx="1000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311D-9467-4398-91DB-50612610C700}" type="datetime11">
              <a:rPr lang="ko-KR" altLang="en-US"/>
              <a:pPr>
                <a:defRPr/>
              </a:pPr>
              <a:t>01:50:31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ko-KR" dirty="0" err="1"/>
              <a:t>Moonzoo</a:t>
            </a:r>
            <a:r>
              <a:rPr lang="en-US" altLang="ko-KR" dirty="0"/>
              <a:t> Kim, Provable Software Lab, KAIST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SWTV Group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SWTV Group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598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SWTV Group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1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0104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SWTV Group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9888" y="6491291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096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6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2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Moonzoo Kim SWTV Group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8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SWTV Group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57488" y="6491291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2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moonzoo@checker6:~/cs492d/crest/example$./triangl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pluslab.kr/crown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672" y="1412776"/>
            <a:ext cx="5616624" cy="1470025"/>
          </a:xfrm>
        </p:spPr>
        <p:txBody>
          <a:bodyPr>
            <a:normAutofit/>
          </a:bodyPr>
          <a:lstStyle/>
          <a:p>
            <a:r>
              <a:rPr lang="en-US" b="1" dirty="0"/>
              <a:t>CROWN Tutorial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2231740" y="3717032"/>
            <a:ext cx="4392488" cy="196691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Moonzoo Kim</a:t>
            </a:r>
          </a:p>
          <a:p>
            <a:r>
              <a:rPr lang="en-US" altLang="ko-KR" i="1"/>
              <a:t>School of Computing </a:t>
            </a:r>
          </a:p>
          <a:p>
            <a:r>
              <a:rPr lang="en-US" altLang="ko-KR" i="1"/>
              <a:t>KAIST</a:t>
            </a:r>
            <a:endParaRPr lang="en-US" altLang="ko-KR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3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786156" y="58019"/>
            <a:ext cx="5071860" cy="6741962"/>
            <a:chOff x="4000496" y="13336"/>
            <a:chExt cx="5067300" cy="677325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/>
            <a:srcRect b="2589"/>
            <a:stretch>
              <a:fillRect/>
            </a:stretch>
          </p:blipFill>
          <p:spPr bwMode="auto">
            <a:xfrm>
              <a:off x="4000496" y="13336"/>
              <a:ext cx="5067300" cy="677325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</p:pic>
        <p:sp>
          <p:nvSpPr>
            <p:cNvPr id="8" name="직사각형 7"/>
            <p:cNvSpPr/>
            <p:nvPr/>
          </p:nvSpPr>
          <p:spPr>
            <a:xfrm>
              <a:off x="4000496" y="142852"/>
              <a:ext cx="192882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Calibri" pitchFamily="34" charset="0"/>
                </a:rPr>
                <a:t>“Software Testing a craftsman’s approach” 2</a:t>
              </a:r>
              <a:r>
                <a:rPr lang="en-US" altLang="ko-KR" baseline="30000" dirty="0">
                  <a:latin typeface="Calibri" pitchFamily="34" charset="0"/>
                </a:rPr>
                <a:t>nd</a:t>
              </a:r>
              <a:r>
                <a:rPr lang="en-US" altLang="ko-KR" dirty="0">
                  <a:latin typeface="Calibri" pitchFamily="34" charset="0"/>
                </a:rPr>
                <a:t> </a:t>
              </a:r>
              <a:r>
                <a:rPr lang="en-US" altLang="ko-KR" dirty="0" err="1">
                  <a:latin typeface="Calibri" pitchFamily="34" charset="0"/>
                </a:rPr>
                <a:t>ed</a:t>
              </a:r>
              <a:r>
                <a:rPr lang="en-US" altLang="ko-KR" dirty="0">
                  <a:latin typeface="Calibri" pitchFamily="34" charset="0"/>
                </a:rPr>
                <a:t> by </a:t>
              </a:r>
              <a:r>
                <a:rPr lang="en-US" altLang="ko-KR" dirty="0" err="1">
                  <a:latin typeface="Calibri" pitchFamily="34" charset="0"/>
                </a:rPr>
                <a:t>P.C.Jorgensen</a:t>
              </a:r>
              <a:r>
                <a:rPr lang="en-US" altLang="ko-KR" dirty="0">
                  <a:latin typeface="Calibri" pitchFamily="34" charset="0"/>
                </a:rPr>
                <a:t> </a:t>
              </a:r>
            </a:p>
            <a:p>
              <a:r>
                <a:rPr lang="en-US" altLang="ko-KR" dirty="0">
                  <a:latin typeface="Calibri" pitchFamily="34" charset="0"/>
                </a:rPr>
                <a:t>(no check for positive inputs)</a:t>
              </a:r>
              <a:endParaRPr lang="ko-KR" altLang="en-US" dirty="0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</p:spTree>
    <p:extLst>
      <p:ext uri="{BB962C8B-B14F-4D97-AF65-F5344CB8AC3E}">
        <p14:creationId xmlns:p14="http://schemas.microsoft.com/office/powerpoint/2010/main" val="10276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1BAEA-3A28-F4BD-731D-DC94C8F828E0}"/>
              </a:ext>
            </a:extLst>
          </p:cNvPr>
          <p:cNvSpPr txBox="1"/>
          <p:nvPr/>
        </p:nvSpPr>
        <p:spPr>
          <a:xfrm>
            <a:off x="251520" y="20374"/>
            <a:ext cx="4176464" cy="68172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&lt;crown.h&gt;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#define CROWN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a,b,c, result;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CROWN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SYM_int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(a);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SYM_int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(b);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SYM_int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//filtering out invalid inputs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SYM_assume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"a,b,c =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,a,b,c);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"Please type 3 integers: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%d,%d,%d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a,&amp;b,&amp;c);  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(a,b,c);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triangle_type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(result)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(triangle_type,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"an equilateral"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(triangle_type,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"an isoscele"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(triangle_type,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"not a triangle"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(triangle_type,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 scalene"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defaults: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“Type: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,triangle_type);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5B7F2-DD96-2547-196F-A1247EB4E508}"/>
              </a:ext>
            </a:extLst>
          </p:cNvPr>
          <p:cNvSpPr txBox="1"/>
          <p:nvPr/>
        </p:nvSpPr>
        <p:spPr>
          <a:xfrm>
            <a:off x="4697776" y="332656"/>
            <a:ext cx="4320480" cy="59554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Return value: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0: Equilateral, 1:Isosceles,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2: Not a triangle, 3:Scalene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</a:t>
            </a: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b) 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c) 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(b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c) 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 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c)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 b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a)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b) result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(match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c) result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(match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b) result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(b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a)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} }}</a:t>
            </a:r>
          </a:p>
          <a:p>
            <a:pPr>
              <a:lnSpc>
                <a:spcPct val="80000"/>
              </a:lnSpc>
            </a:pP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5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0544"/>
            <a:ext cx="9144000" cy="857256"/>
          </a:xfrm>
        </p:spPr>
        <p:txBody>
          <a:bodyPr/>
          <a:lstStyle/>
          <a:p>
            <a:r>
              <a:rPr lang="en-US"/>
              <a:t>Compile/Instrumentation Snapshot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836712"/>
            <a:ext cx="4897716" cy="592933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sz="1800"/>
              <a:t>verifier3:~/crown/triangle$ </a:t>
            </a:r>
            <a:r>
              <a:rPr lang="en-US" sz="2000" b="1">
                <a:solidFill>
                  <a:srgbClr val="00B050"/>
                </a:solidFill>
              </a:rPr>
              <a:t>crownc triangle.c</a:t>
            </a:r>
          </a:p>
          <a:p>
            <a:pPr>
              <a:lnSpc>
                <a:spcPct val="60000"/>
              </a:lnSpc>
              <a:buNone/>
            </a:pPr>
            <a:endParaRPr lang="en-US" sz="1600"/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cilly command:  /usr/bin/../cil/bin/cilly triangle.c -o triangle --save-temps --doCrownInstrument -I/usr/bin/../include -L/usr/bin/../lib -L/usr/bin/../lib -lcrown-fp -lstdc++ -g -lrt -Wno-attributes -lpthread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gcc -D_GNUCC -E -I/usr/bin/../include -g -DCIL=1 triangle.c -o ./triangle.i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/usr/cil/bin/cilly.native --out ./triangle.cil.c --doCrownInstrument ./triangle.i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triangle.c:34: Warning: Body of function main falls-through. Adding a return statement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gcc -D_GNUCC -E -I/usr/bin/../include -g ./triangle.cil.c -o ./triangle.cil.i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gcc -D_GNUCC -c -I/usr/bin/../include -g -g -Wno-attributes -o ./triangle.o ./triangle.cil.i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gcc -D_GNUCC -o triangle -I/usr/bin/../include -g -g -Wno-attributes ./triangle.o -L/usr/bin/../lib -L/usr/bin/../lib -lcrown-fp -lstdc++ -g -lrt -lpthread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Check cilly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cilly - success!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Find the file(triangle)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start: 2022-11-17 12:02:26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end: 2022-11-17 12:02:26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gcc command(sanitizer none):  gcc -o triangle_replay triangle.c -I/usr/bin/../include -L/usr/bin/../lib -lcrown-replay --coverage -Wno-attributes -lpthread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Check gcc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gcc - success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Find the file(triangle_replay)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start: 2022-11-17 12:02:26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end: 2022-11-17 12:02:26</a:t>
            </a:r>
          </a:p>
          <a:p>
            <a:pPr>
              <a:lnSpc>
                <a:spcPct val="60000"/>
              </a:lnSpc>
              <a:buNone/>
            </a:pPr>
            <a:endParaRPr lang="en-US" sz="160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None/>
            </a:pPr>
            <a:endParaRPr lang="en-US" sz="1600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23510254-2AB4-1783-86C9-EF7DC04F02E6}"/>
              </a:ext>
            </a:extLst>
          </p:cNvPr>
          <p:cNvSpPr txBox="1">
            <a:spLocks/>
          </p:cNvSpPr>
          <p:nvPr/>
        </p:nvSpPr>
        <p:spPr>
          <a:xfrm>
            <a:off x="5364088" y="836712"/>
            <a:ext cx="3456384" cy="5929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None/>
            </a:pPr>
            <a:r>
              <a:rPr lang="en-US" altLang="ko-KR" sz="1800"/>
              <a:t>Complied with FP option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Read 42 branches.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Read 78 nodes.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Wrote 48 branch edges.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verifier3:~/crown/triangle$ </a:t>
            </a:r>
            <a:r>
              <a:rPr lang="en-US" altLang="ko-KR" sz="1800" b="1">
                <a:solidFill>
                  <a:srgbClr val="00B050"/>
                </a:solidFill>
              </a:rPr>
              <a:t>l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triangle.c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triangle.i  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triangle.cil.c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triangle.cil.i  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triangle.gcno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triangle.o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>
                <a:solidFill>
                  <a:srgbClr val="00B050"/>
                </a:solidFill>
              </a:rPr>
              <a:t>triangle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>
                <a:solidFill>
                  <a:srgbClr val="00B050"/>
                </a:solidFill>
              </a:rPr>
              <a:t>triangle_replay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branches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cfg_branches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funcount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cfg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cfg_func_map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idcount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stmtcount  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Font typeface="Arial" pitchFamily="34" charset="0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0544"/>
            <a:ext cx="9144000" cy="857256"/>
          </a:xfrm>
        </p:spPr>
        <p:txBody>
          <a:bodyPr/>
          <a:lstStyle/>
          <a:p>
            <a:r>
              <a:rPr lang="en-US" dirty="0"/>
              <a:t>Execution Snapshot (1/2)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836712"/>
            <a:ext cx="4285140" cy="592933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sz="1800"/>
              <a:t>$ </a:t>
            </a:r>
            <a:r>
              <a:rPr lang="en-US" sz="1800">
                <a:solidFill>
                  <a:srgbClr val="00B050"/>
                </a:solidFill>
              </a:rPr>
              <a:t>run</a:t>
            </a:r>
            <a:r>
              <a:rPr lang="en-US" sz="1800" dirty="0" err="1">
                <a:solidFill>
                  <a:srgbClr val="00B050"/>
                </a:solidFill>
              </a:rPr>
              <a:t>_crown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</a:rPr>
              <a:t>./triangle  50 -dfs </a:t>
            </a:r>
            <a:r>
              <a:rPr lang="en-US" sz="1800" dirty="0">
                <a:solidFill>
                  <a:srgbClr val="00B050"/>
                </a:solidFill>
              </a:rPr>
              <a:t>-</a:t>
            </a:r>
            <a:r>
              <a:rPr lang="en-US" sz="1800">
                <a:solidFill>
                  <a:srgbClr val="00B050"/>
                </a:solidFill>
              </a:rPr>
              <a:t>TCDIR tcs 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program command is triangle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### SYM_assume(a&gt;0 &amp;&amp; b&gt;0 &amp;&amp; c&gt;0) is violated at Line 17 (main in triangle.c) ###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...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program command is triangle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rgbClr val="00B050"/>
                </a:solidFill>
              </a:rPr>
              <a:t>a,b,c = 1,1,1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an equilateral.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rgbClr val="00B050"/>
                </a:solidFill>
              </a:rPr>
              <a:t>Iteration 1 </a:t>
            </a:r>
            <a:r>
              <a:rPr lang="en-US" sz="1600"/>
              <a:t>(0s, 0s, 0.018s): </a:t>
            </a:r>
            <a:r>
              <a:rPr lang="en-US" sz="1600">
                <a:solidFill>
                  <a:srgbClr val="00B050"/>
                </a:solidFill>
              </a:rPr>
              <a:t>covered 11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a,b,c = 1610612736,1610612736,536870912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Iteration 2 (1s, 1s, 0.043s): covered 18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a,b,c = 2,2,1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an isoscele.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Iteration 3 (1s, 0s, 0.050s): covered 20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a,b,c = 1610612736,536870912,1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Iteration 4 (1s, 0s, 0.060s): covered 23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a,b,c = 272629760,1346371584,809500672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Iteration 5 (1s, 0s, 0.067s): covered 25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endParaRPr lang="en-US" sz="16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679348" y="836712"/>
            <a:ext cx="4285140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None/>
            </a:pPr>
            <a:r>
              <a:rPr lang="en-US" altLang="ko-KR" sz="1600" dirty="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1108719680,34977856,1108457536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6 (1s, 0s, 0.074s): covered 27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427818799,427818767,377487598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a scalene.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7 (1s, 0s, 0.085s): covered 30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1610612736,536870912,536870912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8 (1s, 0s, 0.091s): covered 32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1,2,2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an isoscele.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9 (1s, 0s, 0.098s): covered 33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1610612736,536870912,1610612736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10 (1s, 0s, 0.104s): covered 35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>
                <a:solidFill>
                  <a:srgbClr val="00B050"/>
                </a:solidFill>
              </a:rPr>
              <a:t>a,b,c = 2,1,2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an isoscele.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>
                <a:solidFill>
                  <a:srgbClr val="00B050"/>
                </a:solidFill>
              </a:rPr>
              <a:t>Iteration 11 </a:t>
            </a:r>
            <a:r>
              <a:rPr lang="en-US" altLang="ko-KR" sz="1600"/>
              <a:t>(1s, 0s, 0.111s): </a:t>
            </a:r>
            <a:r>
              <a:rPr lang="en-US" altLang="ko-KR" sz="1600">
                <a:solidFill>
                  <a:srgbClr val="00B050"/>
                </a:solidFill>
              </a:rPr>
              <a:t>covered 36 branches </a:t>
            </a:r>
            <a:r>
              <a:rPr lang="en-US" altLang="ko-KR" sz="1600"/>
              <a:t>[2 reach funs, 42 reach branches] </a:t>
            </a:r>
            <a:endParaRPr lang="en-US" altLang="ko-KR" sz="1600" dirty="0" err="1"/>
          </a:p>
        </p:txBody>
      </p:sp>
    </p:spTree>
    <p:extLst>
      <p:ext uri="{BB962C8B-B14F-4D97-AF65-F5344CB8AC3E}">
        <p14:creationId xmlns:p14="http://schemas.microsoft.com/office/powerpoint/2010/main" val="62190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Concolic</a:t>
            </a:r>
            <a:r>
              <a:rPr lang="en-US" dirty="0"/>
              <a:t> Testing the Triangle Program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0743097"/>
              </p:ext>
            </p:extLst>
          </p:nvPr>
        </p:nvGraphicFramePr>
        <p:xfrm>
          <a:off x="214282" y="928670"/>
          <a:ext cx="8715407" cy="29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1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464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Testcase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a,b,c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Executed symbolic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/>
                        <a:t>path</a:t>
                      </a:r>
                      <a:r>
                        <a:rPr lang="en-US" sz="1400" baseline="0"/>
                        <a:t> formula (SPF) </a:t>
                      </a:r>
                      <a:r>
                        <a:rPr lang="el-GR" altLang="ko-KR" sz="1400" i="1">
                          <a:ea typeface="굴림" pitchFamily="50" charset="-127"/>
                        </a:rPr>
                        <a:t>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symbolic </a:t>
                      </a:r>
                      <a:r>
                        <a:rPr lang="en-US" sz="1400" dirty="0"/>
                        <a:t>path </a:t>
                      </a:r>
                      <a:r>
                        <a:rPr lang="en-US" sz="1400"/>
                        <a:t>formula </a:t>
                      </a:r>
                      <a:r>
                        <a:rPr lang="el-GR" altLang="ko-KR" sz="1400" i="1">
                          <a:ea typeface="굴림" pitchFamily="50" charset="-127"/>
                        </a:rPr>
                        <a:t>φ</a:t>
                      </a:r>
                      <a:r>
                        <a:rPr lang="en-US" altLang="ko-KR" sz="1400" i="1">
                          <a:ea typeface="굴림" pitchFamily="50" charset="-127"/>
                        </a:rPr>
                        <a:t>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Solution for </a:t>
                      </a:r>
                      <a:br>
                        <a:rPr lang="en-US" sz="1400" dirty="0"/>
                      </a:br>
                      <a:r>
                        <a:rPr lang="en-US" sz="1400"/>
                        <a:t>the modified SPF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2">
                <a:tc>
                  <a:txBody>
                    <a:bodyPr/>
                    <a:lstStyle/>
                    <a:p>
                      <a:r>
                        <a:rPr lang="en-US" sz="1800"/>
                        <a:t>TC1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a=b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dirty="0"/>
                        <a:t> a=c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baseline="0" dirty="0"/>
                        <a:t> b=c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a=b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dirty="0"/>
                        <a:t> a=c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baseline="0" dirty="0" err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Unsat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a=b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TC2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a=b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a=b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a+b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TC3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a=b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a=b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b=c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Unsat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+mn-lt"/>
                          <a:sym typeface="Symbol"/>
                        </a:rPr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TC4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a=c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a+c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a=c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a+c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b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2,5,2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371024" y="5857892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1911675" y="4143380"/>
            <a:ext cx="2517449" cy="1928826"/>
            <a:chOff x="1911675" y="4357694"/>
            <a:chExt cx="2517449" cy="1928826"/>
          </a:xfrm>
        </p:grpSpPr>
        <p:grpSp>
          <p:nvGrpSpPr>
            <p:cNvPr id="66" name="그룹 65"/>
            <p:cNvGrpSpPr/>
            <p:nvPr/>
          </p:nvGrpSpPr>
          <p:grpSpPr>
            <a:xfrm>
              <a:off x="2143108" y="4357694"/>
              <a:ext cx="2286016" cy="1785950"/>
              <a:chOff x="2143108" y="4357694"/>
              <a:chExt cx="2286016" cy="1785950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4071934" y="4357694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3428992" y="4857760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10" name="직선 화살표 연결선 9"/>
              <p:cNvCxnSpPr>
                <a:stCxn id="7" idx="3"/>
                <a:endCxn id="8" idx="0"/>
              </p:cNvCxnSpPr>
              <p:nvPr/>
            </p:nvCxnSpPr>
            <p:spPr>
              <a:xfrm rot="5400000">
                <a:off x="3707346" y="4440863"/>
                <a:ext cx="317138" cy="516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/>
              <p:cNvSpPr/>
              <p:nvPr/>
            </p:nvSpPr>
            <p:spPr>
              <a:xfrm>
                <a:off x="3428992" y="4416990"/>
                <a:ext cx="6206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a=b</a:t>
                </a: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786050" y="5369968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13" name="직선 화살표 연결선 12"/>
              <p:cNvCxnSpPr>
                <a:stCxn id="8" idx="3"/>
                <a:endCxn id="12" idx="0"/>
              </p:cNvCxnSpPr>
              <p:nvPr/>
            </p:nvCxnSpPr>
            <p:spPr>
              <a:xfrm rot="5400000">
                <a:off x="3058333" y="4947000"/>
                <a:ext cx="329280" cy="516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/>
              <p:cNvSpPr/>
              <p:nvPr/>
            </p:nvSpPr>
            <p:spPr>
              <a:xfrm>
                <a:off x="2786050" y="4929198"/>
                <a:ext cx="588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a=c</a:t>
                </a: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500298" y="5929330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17" name="직선 화살표 연결선 16"/>
              <p:cNvCxnSpPr>
                <a:stCxn id="12" idx="3"/>
                <a:endCxn id="16" idx="0"/>
              </p:cNvCxnSpPr>
              <p:nvPr/>
            </p:nvCxnSpPr>
            <p:spPr>
              <a:xfrm rot="5400000">
                <a:off x="2570409" y="5661380"/>
                <a:ext cx="376434" cy="1594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/>
              <p:cNvSpPr/>
              <p:nvPr/>
            </p:nvSpPr>
            <p:spPr>
              <a:xfrm>
                <a:off x="2143108" y="5488560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b=c</a:t>
                </a: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911675" y="5917188"/>
              <a:ext cx="59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TC1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071802" y="4702742"/>
            <a:ext cx="1639354" cy="1940968"/>
            <a:chOff x="3071802" y="4917056"/>
            <a:chExt cx="1639354" cy="1940968"/>
          </a:xfrm>
        </p:grpSpPr>
        <p:grpSp>
          <p:nvGrpSpPr>
            <p:cNvPr id="72" name="그룹 71"/>
            <p:cNvGrpSpPr/>
            <p:nvPr/>
          </p:nvGrpSpPr>
          <p:grpSpPr>
            <a:xfrm>
              <a:off x="3071802" y="4917056"/>
              <a:ext cx="1639354" cy="1810234"/>
              <a:chOff x="3071802" y="4917056"/>
              <a:chExt cx="1639354" cy="181023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000496" y="5357826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27" name="직선 화살표 연결선 26"/>
              <p:cNvCxnSpPr>
                <a:stCxn id="8" idx="5"/>
                <a:endCxn id="26" idx="0"/>
              </p:cNvCxnSpPr>
              <p:nvPr/>
            </p:nvCxnSpPr>
            <p:spPr>
              <a:xfrm rot="16200000" flipH="1">
                <a:off x="3762194" y="4940929"/>
                <a:ext cx="388576" cy="445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/>
              <p:cNvSpPr/>
              <p:nvPr/>
            </p:nvSpPr>
            <p:spPr>
              <a:xfrm>
                <a:off x="3888591" y="4917056"/>
                <a:ext cx="548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err="1">
                    <a:sym typeface="Symbol"/>
                  </a:rPr>
                  <a:t>a</a:t>
                </a:r>
                <a:r>
                  <a:rPr lang="en-US" altLang="ko-KR" b="1" dirty="0" err="1">
                    <a:latin typeface="Symbol"/>
                    <a:sym typeface="Symbol"/>
                  </a:rPr>
                  <a:t></a:t>
                </a:r>
                <a:r>
                  <a:rPr lang="en-US" b="1" dirty="0" err="1"/>
                  <a:t>c</a:t>
                </a:r>
                <a:endParaRPr lang="en-US" b="1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4000496" y="5941472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34" name="직선 화살표 연결선 33"/>
              <p:cNvCxnSpPr>
                <a:stCxn id="26" idx="4"/>
                <a:endCxn id="33" idx="0"/>
              </p:cNvCxnSpPr>
              <p:nvPr/>
            </p:nvCxnSpPr>
            <p:spPr>
              <a:xfrm rot="5400000">
                <a:off x="3994425" y="5756806"/>
                <a:ext cx="3693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/>
              <p:cNvSpPr/>
              <p:nvPr/>
            </p:nvSpPr>
            <p:spPr>
              <a:xfrm>
                <a:off x="4143372" y="5500702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/>
                  <a:t>b</a:t>
                </a:r>
                <a:r>
                  <a:rPr lang="en-US" altLang="ko-KR" b="1" dirty="0" err="1">
                    <a:latin typeface="Symbol"/>
                    <a:sym typeface="Symbol"/>
                  </a:rPr>
                  <a:t></a:t>
                </a:r>
                <a:r>
                  <a:rPr lang="en-US" b="1" dirty="0" err="1"/>
                  <a:t>c</a:t>
                </a:r>
                <a:endParaRPr lang="en-US" b="1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28082" y="6512976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38" name="직선 화살표 연결선 37"/>
              <p:cNvCxnSpPr>
                <a:stCxn id="33" idx="3"/>
                <a:endCxn id="37" idx="0"/>
              </p:cNvCxnSpPr>
              <p:nvPr/>
            </p:nvCxnSpPr>
            <p:spPr>
              <a:xfrm rot="5400000">
                <a:off x="3785453" y="6245624"/>
                <a:ext cx="388576" cy="146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3071802" y="6131502"/>
                <a:ext cx="941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/>
                  <a:t>a+b</a:t>
                </a:r>
                <a:r>
                  <a:rPr lang="en-US" b="1" dirty="0"/>
                  <a:t> </a:t>
                </a:r>
                <a:r>
                  <a:rPr lang="en-US" altLang="ko-KR" b="1" dirty="0">
                    <a:latin typeface="Times New Roman"/>
                    <a:cs typeface="Times New Roman"/>
                  </a:rPr>
                  <a:t>≤</a:t>
                </a:r>
                <a:r>
                  <a:rPr lang="en-US" b="1" dirty="0"/>
                  <a:t>c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3143240" y="6488692"/>
              <a:ext cx="59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TC2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299586" y="5838648"/>
            <a:ext cx="1007634" cy="805062"/>
            <a:chOff x="4299586" y="6052962"/>
            <a:chExt cx="1007634" cy="805062"/>
          </a:xfrm>
        </p:grpSpPr>
        <p:sp>
          <p:nvSpPr>
            <p:cNvPr id="40" name="타원 39"/>
            <p:cNvSpPr/>
            <p:nvPr/>
          </p:nvSpPr>
          <p:spPr>
            <a:xfrm>
              <a:off x="4299586" y="6512976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1" name="직선 화살표 연결선 40"/>
            <p:cNvCxnSpPr>
              <a:stCxn id="33" idx="5"/>
              <a:endCxn id="40" idx="0"/>
            </p:cNvCxnSpPr>
            <p:nvPr/>
          </p:nvCxnSpPr>
          <p:spPr>
            <a:xfrm rot="16200000" flipH="1">
              <a:off x="4161772" y="6196567"/>
              <a:ext cx="460014" cy="172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361127" y="6131502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a+b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schemeClr val="dk1"/>
                  </a:solidFill>
                  <a:latin typeface="Times New Roman"/>
                  <a:cs typeface="Times New Roman"/>
                </a:rPr>
                <a:t>&gt;</a:t>
              </a:r>
              <a:r>
                <a:rPr lang="en-US" b="1" dirty="0"/>
                <a:t>c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72000" y="6488692"/>
              <a:ext cx="59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TC3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376815" y="4202676"/>
            <a:ext cx="2427162" cy="2381738"/>
            <a:chOff x="4376815" y="4416990"/>
            <a:chExt cx="2427162" cy="2381738"/>
          </a:xfrm>
        </p:grpSpPr>
        <p:sp>
          <p:nvSpPr>
            <p:cNvPr id="46" name="타원 45"/>
            <p:cNvSpPr/>
            <p:nvPr/>
          </p:nvSpPr>
          <p:spPr>
            <a:xfrm>
              <a:off x="5631604" y="4857760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7" name="직선 화살표 연결선 46"/>
            <p:cNvCxnSpPr>
              <a:stCxn id="7" idx="5"/>
              <a:endCxn id="46" idx="0"/>
            </p:cNvCxnSpPr>
            <p:nvPr/>
          </p:nvCxnSpPr>
          <p:spPr>
            <a:xfrm rot="16200000" flipH="1">
              <a:off x="4899219" y="3946780"/>
              <a:ext cx="388576" cy="1433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4859869" y="44169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>
                  <a:sym typeface="Symbol"/>
                </a:rPr>
                <a:t>a</a:t>
              </a:r>
              <a:r>
                <a:rPr lang="en-US" altLang="ko-KR" b="1" dirty="0" err="1">
                  <a:latin typeface="Symbol"/>
                  <a:sym typeface="Symbol"/>
                </a:rPr>
                <a:t></a:t>
              </a:r>
              <a:r>
                <a:rPr lang="en-US" b="1" dirty="0" err="1"/>
                <a:t>b</a:t>
              </a:r>
              <a:endParaRPr lang="en-US" b="1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5628431" y="5369968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52" name="직선 화살표 연결선 51"/>
            <p:cNvCxnSpPr>
              <a:stCxn id="46" idx="4"/>
              <a:endCxn id="51" idx="0"/>
            </p:cNvCxnSpPr>
            <p:nvPr/>
          </p:nvCxnSpPr>
          <p:spPr>
            <a:xfrm rot="5400000">
              <a:off x="5659666" y="5219435"/>
              <a:ext cx="297894" cy="3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890759" y="4988494"/>
              <a:ext cx="5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a=c</a:t>
              </a:r>
            </a:p>
          </p:txBody>
        </p:sp>
        <p:sp>
          <p:nvSpPr>
            <p:cNvPr id="56" name="타원 55"/>
            <p:cNvSpPr/>
            <p:nvPr/>
          </p:nvSpPr>
          <p:spPr>
            <a:xfrm>
              <a:off x="5630232" y="5940678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57" name="직선 화살표 연결선 56"/>
            <p:cNvCxnSpPr>
              <a:stCxn id="51" idx="4"/>
              <a:endCxn id="56" idx="0"/>
            </p:cNvCxnSpPr>
            <p:nvPr/>
          </p:nvCxnSpPr>
          <p:spPr>
            <a:xfrm rot="16200000" flipH="1">
              <a:off x="5629728" y="5761579"/>
              <a:ext cx="356396" cy="1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5634606" y="6512182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61" name="직선 화살표 연결선 60"/>
            <p:cNvCxnSpPr>
              <a:stCxn id="56" idx="4"/>
              <a:endCxn id="60" idx="0"/>
            </p:cNvCxnSpPr>
            <p:nvPr/>
          </p:nvCxnSpPr>
          <p:spPr>
            <a:xfrm rot="16200000" flipH="1">
              <a:off x="5632419" y="6331400"/>
              <a:ext cx="357190" cy="43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000760" y="6071412"/>
              <a:ext cx="266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 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857884" y="6130708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a+c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schemeClr val="dk1"/>
                  </a:solidFill>
                  <a:latin typeface="Times New Roman"/>
                  <a:cs typeface="Times New Roman"/>
                </a:rPr>
                <a:t>&gt;</a:t>
              </a:r>
              <a:r>
                <a:rPr lang="en-US" b="1" dirty="0"/>
                <a:t>b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871222" y="5572140"/>
              <a:ext cx="567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b</a:t>
              </a:r>
              <a:r>
                <a:rPr lang="en-US" altLang="ko-KR" b="1" dirty="0" err="1">
                  <a:latin typeface="Symbol"/>
                  <a:sym typeface="Symbol"/>
                </a:rPr>
                <a:t></a:t>
              </a:r>
              <a:r>
                <a:rPr lang="en-US" b="1" dirty="0" err="1"/>
                <a:t>c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42660" y="6429396"/>
              <a:ext cx="59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TC4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085140" y="5357826"/>
            <a:ext cx="629325" cy="733624"/>
            <a:chOff x="4299586" y="6124400"/>
            <a:chExt cx="629325" cy="733624"/>
          </a:xfrm>
        </p:grpSpPr>
        <p:sp>
          <p:nvSpPr>
            <p:cNvPr id="84" name="타원 83"/>
            <p:cNvSpPr/>
            <p:nvPr/>
          </p:nvSpPr>
          <p:spPr>
            <a:xfrm>
              <a:off x="4299586" y="6512976"/>
              <a:ext cx="357190" cy="2143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85" name="직선 화살표 연결선 84"/>
            <p:cNvCxnSpPr>
              <a:endCxn id="84" idx="0"/>
            </p:cNvCxnSpPr>
            <p:nvPr/>
          </p:nvCxnSpPr>
          <p:spPr>
            <a:xfrm rot="16200000" flipH="1">
              <a:off x="4197491" y="6232286"/>
              <a:ext cx="388576" cy="17280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4361127" y="6131502"/>
              <a:ext cx="5677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</a:t>
              </a:r>
              <a:r>
                <a:rPr lang="en-US" altLang="ko-KR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ymbol"/>
                  <a:sym typeface="Symbol"/>
                </a:rPr>
                <a:t></a:t>
              </a:r>
              <a:r>
                <a:rPr lang="en-US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6488692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286248" y="5286388"/>
            <a:ext cx="1026590" cy="805062"/>
            <a:chOff x="3942396" y="6052962"/>
            <a:chExt cx="1026590" cy="805062"/>
          </a:xfrm>
        </p:grpSpPr>
        <p:sp>
          <p:nvSpPr>
            <p:cNvPr id="89" name="타원 88"/>
            <p:cNvSpPr/>
            <p:nvPr/>
          </p:nvSpPr>
          <p:spPr>
            <a:xfrm>
              <a:off x="4299586" y="6512976"/>
              <a:ext cx="357190" cy="2143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90" name="직선 화살표 연결선 89"/>
            <p:cNvCxnSpPr>
              <a:endCxn id="89" idx="0"/>
            </p:cNvCxnSpPr>
            <p:nvPr/>
          </p:nvCxnSpPr>
          <p:spPr>
            <a:xfrm>
              <a:off x="3942396" y="6052962"/>
              <a:ext cx="535785" cy="46001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4361127" y="6131502"/>
              <a:ext cx="6078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b=c</a:t>
              </a:r>
            </a:p>
            <a:p>
              <a:endParaRPr lang="en-US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2000" y="6488692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3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Snapshot (2/2)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788025" y="928670"/>
            <a:ext cx="4248471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70000"/>
              </a:lnSpc>
              <a:spcBef>
                <a:spcPts val="100"/>
              </a:spcBef>
            </a:pPr>
            <a:r>
              <a:rPr lang="en-US" sz="1400">
                <a:latin typeface="Calibri" pitchFamily="34" charset="0"/>
              </a:rPr>
              <a:t>…$ l tcs </a:t>
            </a:r>
            <a:endParaRPr lang="en-US" sz="1400" dirty="0">
              <a:latin typeface="Calibri" pitchFamily="34" charset="0"/>
            </a:endParaRPr>
          </a:p>
          <a:p>
            <a:pPr marL="342900" lvl="0" indent="-342900">
              <a:lnSpc>
                <a:spcPct val="70000"/>
              </a:lnSpc>
              <a:spcBef>
                <a:spcPts val="100"/>
              </a:spcBef>
            </a:pPr>
            <a:r>
              <a:rPr lang="en-US" sz="1400">
                <a:solidFill>
                  <a:srgbClr val="00B050"/>
                </a:solidFill>
                <a:latin typeface="Calibri" pitchFamily="34" charset="0"/>
              </a:rPr>
              <a:t>input.1 ...  input.11  </a:t>
            </a:r>
            <a:r>
              <a:rPr lang="en-US" altLang="ko-KR" sz="1400">
                <a:solidFill>
                  <a:srgbClr val="00B050"/>
                </a:solidFill>
                <a:latin typeface="Calibri" pitchFamily="34" charset="0"/>
              </a:rPr>
              <a:t>type.1 ...  type.11  </a:t>
            </a:r>
          </a:p>
          <a:p>
            <a:pPr marL="342900" lvl="0" indent="-342900">
              <a:lnSpc>
                <a:spcPct val="70000"/>
              </a:lnSpc>
              <a:spcBef>
                <a:spcPts val="100"/>
              </a:spcBef>
            </a:pPr>
            <a:endParaRPr lang="en-US" sz="1400" dirty="0"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...$ </a:t>
            </a:r>
            <a:r>
              <a:rPr lang="en-US" altLang="ko-KR" sz="1400">
                <a:solidFill>
                  <a:srgbClr val="00B050"/>
                </a:solidFill>
                <a:latin typeface="Calibri" pitchFamily="34" charset="0"/>
              </a:rPr>
              <a:t>print</a:t>
            </a:r>
            <a:r>
              <a:rPr lang="en-US" altLang="ko-KR" sz="1400" dirty="0" err="1">
                <a:solidFill>
                  <a:srgbClr val="00B050"/>
                </a:solidFill>
                <a:latin typeface="Calibri" pitchFamily="34" charset="0"/>
              </a:rPr>
              <a:t>_execution</a:t>
            </a:r>
            <a:endParaRPr lang="en-US" altLang="ko-KR" sz="1400" dirty="0">
              <a:solidFill>
                <a:srgbClr val="00B050"/>
              </a:solidFill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endParaRPr lang="en-US" altLang="ko-KR" sz="1400" dirty="0">
              <a:solidFill>
                <a:srgbClr val="FF0000"/>
              </a:solidFill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Symbolic variables &amp; input values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(a_1 = 2)       [ Line: 14,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(b_1 = 1)       [ Line: 14,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(c_1 = 2)       [ Line: 14,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endParaRPr lang="en-US" altLang="ko-KR" sz="1400"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Symbolic path formula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(a_1 &gt; 0)       [ Line: 17,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(b_1 &gt; 0)       [ Line: 17,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(c_1 &gt; 0)       [ Line: 17,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! (a_1 == b_1)  [ Line: 43,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(a_1 == c_1)    [ Line: 44,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! (b_1 == c_1)  [ Line: 45,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! ((a_1 + c_1) &lt;= b_1)  [ Line: 58,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endParaRPr lang="en-US" altLang="ko-KR" sz="1400"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Sequence of reached branch ids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-1      [main enters]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6       [ Line: 17,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7       [ Line: 17,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8       [ Line: 17,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-1      [triangle enters]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49      [ Line: 43,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51      [ Line: 44,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55      [ Line: 45,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64      [ Line: 47,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68      [ Line: 53,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69      [ Line: 57,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71      [ Line: 58,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-2      [triangle exits]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22      [ Line: 28,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24      [ Line: 29,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-2      [main exits]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35496" y="928670"/>
            <a:ext cx="2196321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alibri" pitchFamily="34" charset="0"/>
              </a:rPr>
              <a:t>…$ cat </a:t>
            </a:r>
            <a:r>
              <a:rPr lang="en-US" sz="1600" dirty="0">
                <a:solidFill>
                  <a:srgbClr val="00B050"/>
                </a:solidFill>
                <a:latin typeface="Calibri" pitchFamily="34" charset="0"/>
              </a:rPr>
              <a:t>branches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1 8 </a:t>
            </a:r>
            <a:r>
              <a:rPr lang="en-US" altLang="ko-KR" sz="1600">
                <a:latin typeface="Calibri" pitchFamily="34" charset="0"/>
              </a:rPr>
              <a:t>/* branch IDs */</a:t>
            </a:r>
            <a:endParaRPr lang="en-US" sz="1600"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6 11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7 10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8 9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13 14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21 22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24 25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27 28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30 31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2 13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48 49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51 52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54 55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57 64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58 59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60 61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62 63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65 68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66 67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69 72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70 71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73 76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74 75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2375833" y="915471"/>
            <a:ext cx="2304687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alibri" pitchFamily="34" charset="0"/>
              </a:rPr>
              <a:t>…$ cat 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coverage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alibri" pitchFamily="34" charset="0"/>
              </a:rPr>
              <a:t>6 /*covered branch </a:t>
            </a:r>
            <a:r>
              <a:rPr lang="en-US" sz="1600">
                <a:latin typeface="Calibri" pitchFamily="34" charset="0"/>
              </a:rPr>
              <a:t>IDs*/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27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30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48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49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57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60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... </a:t>
            </a:r>
            <a:endParaRPr lang="en-US" sz="1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6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Debugging [1/2]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SWTV Group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16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678768" cy="52149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Select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[TCDIR]/input.[n]</a:t>
            </a:r>
            <a:r>
              <a:rPr lang="en-US" altLang="ko-KR" dirty="0"/>
              <a:t> whose symbolic path formula you would like to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Copy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[TCDIR]/input.[n] </a:t>
            </a:r>
            <a:r>
              <a:rPr lang="en-US" altLang="ko-KR" dirty="0"/>
              <a:t>to a target directory with a name “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ko-KR"/>
              <a:t>”</a:t>
            </a:r>
          </a:p>
          <a:p>
            <a:pPr marL="914400" lvl="1" indent="-514350"/>
            <a:r>
              <a:rPr lang="en-US" altLang="ko-KR"/>
              <a:t>Also copy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type.[n]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Run an instrumented executable target program</a:t>
            </a:r>
          </a:p>
          <a:p>
            <a:pPr marL="857250" lvl="1" indent="-457200"/>
            <a:r>
              <a:rPr lang="en-US" altLang="ko-KR" dirty="0"/>
              <a:t>Note that an instrumented executable target program reads “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ko-KR" dirty="0"/>
              <a:t>” </a:t>
            </a:r>
            <a:r>
              <a:rPr lang="en-US" altLang="ko-KR"/>
              <a:t>file w/ “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/>
              <a:t>” as </a:t>
            </a:r>
            <a:r>
              <a:rPr lang="en-US" altLang="ko-KR" dirty="0"/>
              <a:t>an initial test case</a:t>
            </a:r>
          </a:p>
          <a:p>
            <a:pPr marL="857250" lvl="1" indent="-457200"/>
            <a:r>
              <a:rPr lang="en-US" altLang="ko-KR" dirty="0"/>
              <a:t>Ex. ./triable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See symbolic information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input.[n] </a:t>
            </a:r>
            <a:r>
              <a:rPr lang="en-US" altLang="ko-KR" dirty="0"/>
              <a:t>by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print_execution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5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57256"/>
          </a:xfrm>
        </p:spPr>
        <p:txBody>
          <a:bodyPr/>
          <a:lstStyle/>
          <a:p>
            <a:r>
              <a:rPr lang="en-US" dirty="0"/>
              <a:t>Symbolic Debugging (2/2)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395536" y="836712"/>
            <a:ext cx="3747170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...$ </a:t>
            </a:r>
            <a:r>
              <a:rPr lang="en-US" altLang="ko-KR">
                <a:solidFill>
                  <a:srgbClr val="00B050"/>
                </a:solidFill>
                <a:latin typeface="Calibri" pitchFamily="34" charset="0"/>
              </a:rPr>
              <a:t>run_crown ./triange... 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...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-----------------</a:t>
            </a:r>
          </a:p>
          <a:p>
            <a:pPr>
              <a:buNone/>
            </a:pPr>
            <a:r>
              <a:rPr lang="en-US" altLang="ko-KR"/>
              <a:t>program command is triangle</a:t>
            </a:r>
          </a:p>
          <a:p>
            <a:pPr>
              <a:buNone/>
            </a:pPr>
            <a:r>
              <a:rPr lang="en-US" altLang="ko-KR">
                <a:solidFill>
                  <a:srgbClr val="00B050"/>
                </a:solidFill>
              </a:rPr>
              <a:t>a,b,c = 1,1,1</a:t>
            </a:r>
          </a:p>
          <a:p>
            <a:pPr>
              <a:buNone/>
            </a:pPr>
            <a:r>
              <a:rPr lang="en-US" altLang="ko-KR"/>
              <a:t>This triangle is an equilateral.</a:t>
            </a:r>
          </a:p>
          <a:p>
            <a:pPr>
              <a:buNone/>
            </a:pPr>
            <a:r>
              <a:rPr lang="en-US" altLang="ko-KR">
                <a:solidFill>
                  <a:srgbClr val="00B050"/>
                </a:solidFill>
              </a:rPr>
              <a:t>Iteration 1 </a:t>
            </a:r>
            <a:r>
              <a:rPr lang="en-US" altLang="ko-KR"/>
              <a:t>(0s, 0s, 0.018s): covered 11 branches </a:t>
            </a:r>
            <a:br>
              <a:rPr lang="en-US" altLang="ko-KR"/>
            </a:br>
            <a:r>
              <a:rPr lang="en-US" altLang="ko-KR"/>
              <a:t>[2 reach funs, 42 reach branches]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------------------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...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...$ </a:t>
            </a:r>
            <a:r>
              <a:rPr lang="en-US" err="1">
                <a:solidFill>
                  <a:srgbClr val="00B050"/>
                </a:solidFill>
                <a:latin typeface="Calibri" pitchFamily="34" charset="0"/>
              </a:rPr>
              <a:t>cp</a:t>
            </a:r>
            <a:r>
              <a:rPr lang="en-US">
                <a:solidFill>
                  <a:srgbClr val="00B050"/>
                </a:solidFill>
                <a:latin typeface="Calibri" pitchFamily="34" charset="0"/>
              </a:rPr>
              <a:t> tcs/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input.</a:t>
            </a:r>
            <a:r>
              <a:rPr lang="en-US">
                <a:solidFill>
                  <a:srgbClr val="00B050"/>
                </a:solidFill>
                <a:latin typeface="Calibri" pitchFamily="34" charset="0"/>
              </a:rPr>
              <a:t>1 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...$ </a:t>
            </a:r>
            <a:r>
              <a:rPr lang="en-US" altLang="ko-KR">
                <a:solidFill>
                  <a:srgbClr val="00B050"/>
                </a:solidFill>
                <a:latin typeface="Calibri" pitchFamily="34" charset="0"/>
              </a:rPr>
              <a:t>cp tcs/type.1 type</a:t>
            </a:r>
            <a:endParaRPr lang="en-US" altLang="ko-KR">
              <a:solidFill>
                <a:srgbClr val="00B050"/>
              </a:solidFill>
              <a:latin typeface="Calibri" pitchFamily="34" charset="0"/>
              <a:hlinkClick r:id="rId3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...$ </a:t>
            </a:r>
            <a:r>
              <a:rPr lang="en-US">
                <a:solidFill>
                  <a:srgbClr val="00B050"/>
                </a:solidFill>
                <a:latin typeface="Calibri" pitchFamily="34" charset="0"/>
              </a:rPr>
              <a:t>./triangle </a:t>
            </a:r>
            <a:endParaRPr lang="en-US" dirty="0">
              <a:solidFill>
                <a:srgbClr val="00B050"/>
              </a:solidFill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 err="1">
                <a:latin typeface="Calibri" pitchFamily="34" charset="0"/>
              </a:rPr>
              <a:t>a,b,c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>
                <a:latin typeface="Calibri" pitchFamily="34" charset="0"/>
              </a:rPr>
              <a:t>= 1,1,1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This triangle is an equilateral.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4713262" y="836712"/>
            <a:ext cx="4035202" cy="6021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…$ </a:t>
            </a:r>
            <a:r>
              <a:rPr lang="en-US" dirty="0" err="1">
                <a:solidFill>
                  <a:srgbClr val="00B050"/>
                </a:solidFill>
                <a:latin typeface="Calibri" pitchFamily="34" charset="0"/>
              </a:rPr>
              <a:t>print_execution</a:t>
            </a:r>
            <a:endParaRPr lang="en-US" dirty="0">
              <a:solidFill>
                <a:srgbClr val="00B050"/>
              </a:solidFill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Symbolic variables &amp; input values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(a_1 = 1)       [ Line: 7,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(b_1 = 1)       [ Line: 7,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(c_1 = 1)       [ Line: 7,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1400" dirty="0"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Symbolic path formula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(a_1 &gt; 0)       [ Line: 15,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(b_1 &gt; 0)       [ Line: 15,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(c_1 &gt; 0)       [ Line: 15,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(a_1 == b_1)    [ Line: 21,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(a_1 == c_1)    [ Line: 22,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(b_1 == c_1)    [ Line: 23,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1400" dirty="0"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Sequence of reached branch ids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-1      [main enters]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6       [ Line: 15,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7       [ Line: 15,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8       [ Line: 15,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20      [ Line: 21,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23      [ Line: 22,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26      [ Line: 23,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36      [ Line: 24,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40      [ Line: 30,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44      [ Line: 34,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48      [ Line: 38,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51      [ Line: 46,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-2      [main exits]</a:t>
            </a:r>
          </a:p>
        </p:txBody>
      </p:sp>
    </p:spTree>
    <p:extLst>
      <p:ext uri="{BB962C8B-B14F-4D97-AF65-F5344CB8AC3E}">
        <p14:creationId xmlns:p14="http://schemas.microsoft.com/office/powerpoint/2010/main" val="164746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-32" y="71414"/>
            <a:ext cx="9144032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Decision/Condition Coverage Analysis by CROWN</a:t>
            </a:r>
            <a:endParaRPr lang="ko-KR" altLang="en-US" sz="3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18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-14853" y="3068960"/>
            <a:ext cx="2714645" cy="288290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1800" dirty="0"/>
              <a:t>CROWN transforms a compound predicate into atomic ones with nested conditional statements</a:t>
            </a:r>
          </a:p>
          <a:p>
            <a:pPr eaLnBrk="1" hangingPunct="1"/>
            <a:r>
              <a:rPr lang="en-US" altLang="ko-KR" sz="1800" dirty="0"/>
              <a:t>CROWN consider all possible cases with short-circuit</a:t>
            </a:r>
          </a:p>
          <a:p>
            <a:pPr eaLnBrk="1" hangingPunct="1"/>
            <a:r>
              <a:rPr lang="en-US" altLang="ko-KR" sz="1800"/>
              <a:t>Thus, branch </a:t>
            </a:r>
            <a:r>
              <a:rPr lang="en-US" altLang="ko-KR" sz="1800" dirty="0"/>
              <a:t>coverage reported by CROWN might be lower than actual branch coverage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2" y="1500174"/>
            <a:ext cx="285752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2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A, B, C, D;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3     if (A &amp;&amp; B || C &amp;&amp; D){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4  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("Yes\n");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5     }else{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6  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("No\n");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7     }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8 }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1500174"/>
            <a:ext cx="6072198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1   if (A != 0)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2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(5, 2, 1);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3     if (B != 0)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4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(10, 3, 1);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5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("Yes\n");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6     } else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7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(11, 4, 0);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8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_L;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9     }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10   } else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11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(6, 5, 0);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12     _L: /* CIL Label */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13     if (C != 0)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14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(16, 6, 1);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15       if (D != 0)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16  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(21, 7, 1);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17  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("Yes\n");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18       } else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19  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(22, 8, 0);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20  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("No\n");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21       }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22     } else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23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(17, 9, 0);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24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("No\n");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25     }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26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6446" y="1643050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A ==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0760" y="2000240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A == T &amp;&amp; B ==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2571744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A == T &amp;&amp; B !=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3570" y="3286124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A != TRUE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760" y="3571876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(A != T || A == T &amp;&amp; B != T) </a:t>
            </a:r>
          </a:p>
          <a:p>
            <a:r>
              <a:rPr lang="en-US" altLang="ko-KR" sz="1400" b="1" dirty="0">
                <a:latin typeface="+mn-lt"/>
              </a:rPr>
              <a:t>&amp;&amp; C ==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6512" y="4071942"/>
            <a:ext cx="285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(A != T || A == T &amp;&amp; B != T) </a:t>
            </a:r>
          </a:p>
          <a:p>
            <a:r>
              <a:rPr lang="en-US" altLang="ko-KR" sz="1400" b="1" dirty="0">
                <a:latin typeface="+mn-lt"/>
              </a:rPr>
              <a:t>&amp;&amp; C == T &amp;&amp; D ==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6512" y="4714884"/>
            <a:ext cx="285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(A != T || A == T &amp;&amp; B != T) </a:t>
            </a:r>
          </a:p>
          <a:p>
            <a:r>
              <a:rPr lang="en-US" altLang="ko-KR" sz="1400" b="1" dirty="0">
                <a:latin typeface="+mn-lt"/>
              </a:rPr>
              <a:t>&amp;&amp; C == T &amp;&amp; D !=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2198" y="5429264"/>
            <a:ext cx="285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(A != T || A == T &amp;&amp; B != T) </a:t>
            </a:r>
          </a:p>
          <a:p>
            <a:r>
              <a:rPr lang="en-US" altLang="ko-KR" sz="1400" b="1" dirty="0">
                <a:latin typeface="+mn-lt"/>
              </a:rPr>
              <a:t>&amp;&amp; C != T</a:t>
            </a:r>
            <a:endParaRPr lang="ko-KR" altLang="en-US" sz="1400" b="1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0528" y="-164560"/>
            <a:ext cx="9433048" cy="857256"/>
          </a:xfrm>
        </p:spPr>
        <p:txBody>
          <a:bodyPr>
            <a:noAutofit/>
          </a:bodyPr>
          <a:lstStyle/>
          <a:p>
            <a:r>
              <a:rPr lang="en-US" sz="3600" dirty="0"/>
              <a:t>Measure Branch Coverage by</a:t>
            </a:r>
            <a:r>
              <a:rPr lang="ko-KR" altLang="en-US" sz="3600" dirty="0"/>
              <a:t> </a:t>
            </a:r>
            <a:r>
              <a:rPr lang="en-US" altLang="ko-KR" sz="3600"/>
              <a:t>Using</a:t>
            </a:r>
            <a:r>
              <a:rPr lang="ko-KR" altLang="en-US" sz="3600"/>
              <a:t> </a:t>
            </a:r>
            <a:r>
              <a:rPr lang="en-US" altLang="ko-KR" sz="360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3600">
                <a:ea typeface="Calibri" panose="020F0502020204030204" pitchFamily="34" charset="0"/>
                <a:cs typeface="Calibri" panose="020F0502020204030204" pitchFamily="34" charset="0"/>
              </a:rPr>
              <a:t> (1/2)</a:t>
            </a:r>
            <a:endParaRPr lang="en-US" sz="36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980728"/>
            <a:ext cx="4069116" cy="201622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sz="1400" dirty="0"/>
              <a:t>…$ </a:t>
            </a:r>
            <a:r>
              <a:rPr lang="en-US" sz="1400" dirty="0" err="1"/>
              <a:t>crown_replay</a:t>
            </a:r>
            <a:endParaRPr lang="en-US" sz="1400" dirty="0"/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Usage : </a:t>
            </a:r>
            <a:r>
              <a:rPr lang="en-US" sz="1400" dirty="0" err="1"/>
              <a:t>crown_replay</a:t>
            </a:r>
            <a:r>
              <a:rPr lang="en-US" sz="1400" dirty="0"/>
              <a:t> &lt;PROGRAM_CMD&gt; [OPTION]...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Options: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-d &lt;DIR&gt;  Use test inputs in the directory &lt;DIR&gt;.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             (Default : </a:t>
            </a:r>
            <a:r>
              <a:rPr lang="en-US" sz="1400" dirty="0" err="1"/>
              <a:t>testdir</a:t>
            </a:r>
            <a:r>
              <a:rPr lang="en-US" sz="1400" dirty="0"/>
              <a:t>)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-s &lt;ITER_START&gt;  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Start the iteration from the &lt;ITER_START&gt;</a:t>
            </a:r>
            <a:r>
              <a:rPr lang="en-US" sz="1400" dirty="0" err="1"/>
              <a:t>th</a:t>
            </a:r>
            <a:r>
              <a:rPr lang="en-US" sz="1400" dirty="0"/>
              <a:t> test.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(Default : 1)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-e &lt;ITER_END&gt;  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End the iteration to the &lt;ITER_END&gt;</a:t>
            </a:r>
            <a:r>
              <a:rPr lang="en-US" sz="1400" dirty="0" err="1"/>
              <a:t>th</a:t>
            </a:r>
            <a:r>
              <a:rPr lang="en-US" sz="1400" dirty="0"/>
              <a:t> test.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(Default : # of test inputs in &lt;DIR&gt;) 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427984" y="476672"/>
            <a:ext cx="46805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None/>
            </a:pPr>
            <a:r>
              <a:rPr lang="en-US" sz="1400" dirty="0"/>
              <a:t>…$ </a:t>
            </a:r>
            <a:r>
              <a:rPr lang="en-US" sz="1400" err="1">
                <a:solidFill>
                  <a:srgbClr val="FF0000"/>
                </a:solidFill>
              </a:rPr>
              <a:t>cp</a:t>
            </a:r>
            <a:r>
              <a:rPr lang="en-US" sz="1400">
                <a:solidFill>
                  <a:srgbClr val="FF0000"/>
                </a:solidFill>
              </a:rPr>
              <a:t> tcs/</a:t>
            </a:r>
            <a:r>
              <a:rPr lang="en-US" sz="1400" dirty="0">
                <a:solidFill>
                  <a:srgbClr val="FF0000"/>
                </a:solidFill>
              </a:rPr>
              <a:t>input.</a:t>
            </a:r>
            <a:r>
              <a:rPr lang="en-US" sz="1400">
                <a:solidFill>
                  <a:srgbClr val="FF0000"/>
                </a:solidFill>
              </a:rPr>
              <a:t>4 input 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400"/>
              <a:t>…$ </a:t>
            </a:r>
            <a:r>
              <a:rPr lang="en-US" altLang="ko-KR" sz="1400">
                <a:solidFill>
                  <a:srgbClr val="FF0000"/>
                </a:solidFill>
              </a:rPr>
              <a:t>cp tcs/type.4 type .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…$ </a:t>
            </a:r>
            <a:r>
              <a:rPr lang="en-US" sz="1400">
                <a:solidFill>
                  <a:srgbClr val="FF0000"/>
                </a:solidFill>
              </a:rPr>
              <a:t>./triangle_</a:t>
            </a:r>
            <a:r>
              <a:rPr lang="en-US" sz="1400" dirty="0" err="1">
                <a:solidFill>
                  <a:srgbClr val="FF0000"/>
                </a:solidFill>
              </a:rPr>
              <a:t>replay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sz="1400" dirty="0" err="1"/>
              <a:t>a,b,c</a:t>
            </a:r>
            <a:r>
              <a:rPr lang="en-US" sz="1400" dirty="0"/>
              <a:t> = 2,1,2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This triangle is an </a:t>
            </a:r>
            <a:r>
              <a:rPr lang="en-US" sz="1400" dirty="0" err="1"/>
              <a:t>isoscele</a:t>
            </a:r>
            <a:r>
              <a:rPr lang="en-US" sz="1400" dirty="0"/>
              <a:t>. 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…$ </a:t>
            </a:r>
            <a:r>
              <a:rPr lang="en-US" sz="1400" dirty="0" err="1">
                <a:solidFill>
                  <a:srgbClr val="FF0000"/>
                </a:solidFill>
              </a:rPr>
              <a:t>gcov</a:t>
            </a:r>
            <a:r>
              <a:rPr lang="en-US" sz="1400" dirty="0">
                <a:solidFill>
                  <a:srgbClr val="FF0000"/>
                </a:solidFill>
              </a:rPr>
              <a:t> -</a:t>
            </a:r>
            <a:r>
              <a:rPr lang="en-US" sz="1400">
                <a:solidFill>
                  <a:srgbClr val="FF0000"/>
                </a:solidFill>
              </a:rPr>
              <a:t>b -f triangle 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sz="1400"/>
              <a:t>Function 'triangle'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Lines executed:61.90% of 21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Branches executed:61.54% of 26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Taken at least once:42.31% of 26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No calls</a:t>
            </a:r>
          </a:p>
          <a:p>
            <a:pPr>
              <a:lnSpc>
                <a:spcPct val="60000"/>
              </a:lnSpc>
              <a:buNone/>
            </a:pPr>
            <a:endParaRPr lang="en-US" sz="1400"/>
          </a:p>
          <a:p>
            <a:pPr>
              <a:lnSpc>
                <a:spcPct val="60000"/>
              </a:lnSpc>
              <a:buNone/>
            </a:pPr>
            <a:r>
              <a:rPr lang="en-US" sz="1400"/>
              <a:t>File 'triangle.c'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Lines executed:68.75% of 32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Branches executed:69.23% of 39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Taken at least once:41.03% of 39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Calls executed:54.55% of 11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2844" y="3140968"/>
            <a:ext cx="4069116" cy="28563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crownc</a:t>
            </a:r>
            <a:r>
              <a:rPr lang="en-US" altLang="ko-KR" sz="1600" dirty="0"/>
              <a:t> generates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&lt;target&gt;_replay </a:t>
            </a:r>
            <a:r>
              <a:rPr lang="en-US" altLang="ko-KR" sz="1600" dirty="0"/>
              <a:t>which is an original target program (i.e., conditional </a:t>
            </a:r>
            <a:r>
              <a:rPr lang="en-US" altLang="ko-KR" sz="1600" dirty="0" err="1"/>
              <a:t>stmts</a:t>
            </a:r>
            <a:r>
              <a:rPr lang="en-US" altLang="ko-KR" sz="1600" dirty="0"/>
              <a:t> </a:t>
            </a:r>
            <a:r>
              <a:rPr lang="en-US" altLang="ko-KR" sz="1600" i="1" dirty="0"/>
              <a:t>not</a:t>
            </a:r>
            <a:r>
              <a:rPr lang="en-US" altLang="ko-KR" sz="1600" dirty="0"/>
              <a:t> transformed, symbolic execution </a:t>
            </a:r>
            <a:r>
              <a:rPr lang="en-US" altLang="ko-KR" sz="1600" i="1" dirty="0"/>
              <a:t>not </a:t>
            </a:r>
            <a:r>
              <a:rPr lang="en-US" altLang="ko-KR" sz="1600" dirty="0"/>
              <a:t>extracted) that can read TCs generated by CROWN</a:t>
            </a:r>
          </a:p>
          <a:p>
            <a:pPr lvl="1"/>
            <a:r>
              <a:rPr lang="en-US" altLang="ko-KR" sz="1400" dirty="0"/>
              <a:t>Ex&gt;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triangle_replay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&lt;target&gt;_replay </a:t>
            </a:r>
            <a:r>
              <a:rPr lang="en-US" altLang="ko-KR" sz="1600" dirty="0">
                <a:cs typeface="Calibri" panose="020F0502020204030204" pitchFamily="34" charset="0"/>
              </a:rPr>
              <a:t>reads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“input” </a:t>
            </a:r>
            <a:r>
              <a:rPr lang="en-US" altLang="ko-KR" sz="1600" dirty="0">
                <a:cs typeface="Calibri" panose="020F0502020204030204" pitchFamily="34" charset="0"/>
              </a:rPr>
              <a:t>file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cs typeface="Calibri" panose="020F0502020204030204" pitchFamily="34" charset="0"/>
              </a:rPr>
              <a:t>in the same directory to replay  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crown_replay</a:t>
            </a:r>
            <a:r>
              <a:rPr lang="en-US" altLang="ko-KR" sz="1600" dirty="0"/>
              <a:t> replays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&lt;target&gt;_replay </a:t>
            </a:r>
            <a:r>
              <a:rPr lang="en-US" altLang="ko-KR" sz="1600" dirty="0"/>
              <a:t>to measure branch coverage of the original target program with TCs in &lt;DIR&gt; generated by CROWN</a:t>
            </a:r>
          </a:p>
          <a:p>
            <a:endParaRPr lang="ko-KR" altLang="en-US" sz="1600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96C12EA6-75D6-E423-7B8E-337B467802CD}"/>
              </a:ext>
            </a:extLst>
          </p:cNvPr>
          <p:cNvSpPr txBox="1">
            <a:spLocks/>
          </p:cNvSpPr>
          <p:nvPr/>
        </p:nvSpPr>
        <p:spPr>
          <a:xfrm>
            <a:off x="4424173" y="3429000"/>
            <a:ext cx="4680520" cy="34491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Font typeface="Arial" pitchFamily="34" charset="0"/>
              <a:buNone/>
            </a:pPr>
            <a:r>
              <a:rPr lang="en-US" sz="1400"/>
              <a:t>…$ </a:t>
            </a:r>
            <a:r>
              <a:rPr lang="en-US" altLang="ko-KR" sz="1400" dirty="0" err="1">
                <a:solidFill>
                  <a:srgbClr val="FF0000"/>
                </a:solidFill>
              </a:rPr>
              <a:t>crown</a:t>
            </a:r>
            <a:r>
              <a:rPr lang="en-US" sz="1400" dirty="0" err="1">
                <a:solidFill>
                  <a:srgbClr val="FF0000"/>
                </a:solidFill>
              </a:rPr>
              <a:t>_replay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./triangle_</a:t>
            </a:r>
            <a:r>
              <a:rPr lang="en-US" sz="1400" dirty="0" err="1">
                <a:solidFill>
                  <a:srgbClr val="FF0000"/>
                </a:solidFill>
              </a:rPr>
              <a:t>replay</a:t>
            </a:r>
            <a:r>
              <a:rPr lang="en-US" sz="1400" dirty="0">
                <a:solidFill>
                  <a:srgbClr val="FF0000"/>
                </a:solidFill>
              </a:rPr>
              <a:t> -</a:t>
            </a:r>
            <a:r>
              <a:rPr lang="en-US" sz="1400">
                <a:solidFill>
                  <a:srgbClr val="FF0000"/>
                </a:solidFill>
              </a:rPr>
              <a:t>d tcs </a:t>
            </a:r>
            <a:r>
              <a:rPr lang="en-US" sz="1400" dirty="0">
                <a:solidFill>
                  <a:srgbClr val="FF0000"/>
                </a:solidFill>
              </a:rPr>
              <a:t>-s 5 -e 7  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 err="1"/>
              <a:t>a,b,c</a:t>
            </a:r>
            <a:r>
              <a:rPr lang="en-US" sz="1400" dirty="0"/>
              <a:t> = 1610612736,536870912,536870912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Iteration 5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 err="1"/>
              <a:t>a,b,c</a:t>
            </a:r>
            <a:r>
              <a:rPr lang="en-US" sz="1400" dirty="0"/>
              <a:t> = 1,2,2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This triangle is an </a:t>
            </a:r>
            <a:r>
              <a:rPr lang="en-US" sz="1400" dirty="0" err="1"/>
              <a:t>isoscele</a:t>
            </a:r>
            <a:r>
              <a:rPr lang="en-US" sz="1400" dirty="0"/>
              <a:t>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Iteration 6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 err="1"/>
              <a:t>a,b,c</a:t>
            </a:r>
            <a:r>
              <a:rPr lang="en-US" sz="1400" dirty="0"/>
              <a:t> = 272629760,1346371584,809500672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Iteration 7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… $ </a:t>
            </a:r>
            <a:r>
              <a:rPr lang="en-US" sz="1400" dirty="0" err="1">
                <a:solidFill>
                  <a:srgbClr val="FF0000"/>
                </a:solidFill>
              </a:rPr>
              <a:t>gcov</a:t>
            </a:r>
            <a:r>
              <a:rPr lang="en-US" sz="1400" dirty="0">
                <a:solidFill>
                  <a:srgbClr val="FF0000"/>
                </a:solidFill>
              </a:rPr>
              <a:t> –b triangle-crown 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File </a:t>
            </a:r>
            <a:r>
              <a:rPr lang="en-US" sz="1400" dirty="0"/>
              <a:t>'triangle-</a:t>
            </a:r>
            <a:r>
              <a:rPr lang="en-US" sz="1400" dirty="0" err="1"/>
              <a:t>crown.c</a:t>
            </a:r>
            <a:r>
              <a:rPr lang="en-US" sz="1400" dirty="0"/>
              <a:t>'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Lines executed:76.67% of 30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Branches executed:84.62% of 39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Taken at least once:53.85% of 39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Calls executed:50.00% of 10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Creating 'triangle-</a:t>
            </a:r>
            <a:r>
              <a:rPr lang="en-US" sz="1400" dirty="0" err="1"/>
              <a:t>crown.c.gcov</a:t>
            </a:r>
            <a:r>
              <a:rPr lang="en-US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2445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CROWN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/>
              <a:t>CROWN is a </a:t>
            </a:r>
            <a:r>
              <a:rPr lang="en-US" altLang="ko-KR" sz="2800" dirty="0" err="1"/>
              <a:t>concolic</a:t>
            </a:r>
            <a:r>
              <a:rPr lang="en-US" altLang="ko-KR" sz="2800" dirty="0"/>
              <a:t> testing tool for C programs</a:t>
            </a:r>
          </a:p>
          <a:p>
            <a:pPr lvl="1"/>
            <a:r>
              <a:rPr lang="en-US" altLang="ko-KR" sz="2400"/>
              <a:t>Explore all possible execution paths of a target systematically</a:t>
            </a:r>
          </a:p>
          <a:p>
            <a:pPr lvl="1"/>
            <a:r>
              <a:rPr lang="en-US" altLang="ko-KR" sz="2400"/>
              <a:t>To extract symbolic path formulas from concrete executions, it inserts probes into target C code</a:t>
            </a:r>
          </a:p>
          <a:p>
            <a:pPr lvl="2"/>
            <a:r>
              <a:rPr lang="en-US" altLang="ko-KR" sz="2000"/>
              <a:t>CROWN’s instrumentation is implemented as a module of CIL (C Intermetiate Language) written in Ocaml</a:t>
            </a:r>
          </a:p>
          <a:p>
            <a:pPr lvl="2"/>
            <a:r>
              <a:rPr lang="en-US" altLang="ko-KR" sz="2000"/>
              <a:t>CIL provides convenient features to analyze/modify target C code</a:t>
            </a:r>
          </a:p>
          <a:p>
            <a:pPr lvl="1"/>
            <a:r>
              <a:rPr lang="en-US" altLang="ko-KR" sz="2400"/>
              <a:t>Generate </a:t>
            </a:r>
            <a:r>
              <a:rPr lang="en-US" altLang="ko-KR" sz="2400" dirty="0"/>
              <a:t>test </a:t>
            </a:r>
            <a:r>
              <a:rPr lang="en-US" altLang="ko-KR" sz="2400"/>
              <a:t>inputs automatically by solving symbolic path formulas by</a:t>
            </a:r>
            <a:r>
              <a:rPr lang="ko-KR" altLang="en-US" sz="2400"/>
              <a:t> </a:t>
            </a:r>
            <a:r>
              <a:rPr lang="en-US" altLang="ko-KR" sz="2400"/>
              <a:t>using a SMT solver</a:t>
            </a:r>
            <a:endParaRPr lang="en-US" altLang="ko-KR" sz="2400" dirty="0"/>
          </a:p>
          <a:p>
            <a:endParaRPr lang="en-US" altLang="ko-KR" sz="2600"/>
          </a:p>
          <a:p>
            <a:r>
              <a:rPr lang="en-US" altLang="ko-KR" sz="2600"/>
              <a:t>CROWN</a:t>
            </a:r>
            <a:r>
              <a:rPr lang="ko-KR" altLang="en-US" sz="2600"/>
              <a:t> </a:t>
            </a:r>
            <a:r>
              <a:rPr lang="en-US" altLang="ko-KR" sz="2600"/>
              <a:t>is</a:t>
            </a:r>
            <a:r>
              <a:rPr lang="ko-KR" altLang="en-US" sz="2600"/>
              <a:t> </a:t>
            </a:r>
            <a:r>
              <a:rPr lang="en-US" altLang="ko-KR" sz="2600"/>
              <a:t>the</a:t>
            </a:r>
            <a:r>
              <a:rPr lang="ko-KR" altLang="en-US" sz="2600"/>
              <a:t> </a:t>
            </a:r>
            <a:r>
              <a:rPr lang="en-US" altLang="ko-KR" sz="2600"/>
              <a:t>core</a:t>
            </a:r>
            <a:r>
              <a:rPr lang="ko-KR" altLang="en-US" sz="2600"/>
              <a:t> </a:t>
            </a:r>
            <a:r>
              <a:rPr lang="en-US" altLang="ko-KR" sz="2600"/>
              <a:t>engine</a:t>
            </a:r>
            <a:r>
              <a:rPr lang="ko-KR" altLang="en-US" sz="2600"/>
              <a:t> </a:t>
            </a:r>
            <a:r>
              <a:rPr lang="en-US" altLang="ko-KR" sz="2600"/>
              <a:t>of</a:t>
            </a:r>
            <a:r>
              <a:rPr lang="ko-KR" altLang="en-US" sz="2600"/>
              <a:t> </a:t>
            </a:r>
            <a:r>
              <a:rPr lang="en-US" altLang="ko-KR" sz="2600"/>
              <a:t>the</a:t>
            </a:r>
            <a:r>
              <a:rPr lang="ko-KR" altLang="en-US" sz="2600"/>
              <a:t> </a:t>
            </a:r>
            <a:r>
              <a:rPr lang="en-US" altLang="ko-KR" sz="2600"/>
              <a:t>commercial</a:t>
            </a:r>
            <a:r>
              <a:rPr lang="ko-KR" altLang="en-US" sz="2600"/>
              <a:t> </a:t>
            </a:r>
            <a:r>
              <a:rPr lang="en-US" altLang="ko-KR" sz="2600"/>
              <a:t>automated</a:t>
            </a:r>
            <a:r>
              <a:rPr lang="ko-KR" altLang="en-US" sz="2600"/>
              <a:t> </a:t>
            </a:r>
            <a:r>
              <a:rPr lang="en-US" altLang="ko-KR" sz="2600"/>
              <a:t>testing</a:t>
            </a:r>
            <a:r>
              <a:rPr lang="ko-KR" altLang="en-US" sz="2600"/>
              <a:t> </a:t>
            </a:r>
            <a:r>
              <a:rPr lang="en-US" altLang="ko-KR" sz="2600"/>
              <a:t>tool</a:t>
            </a:r>
            <a:r>
              <a:rPr lang="ko-KR" altLang="en-US" sz="2600"/>
              <a:t> </a:t>
            </a:r>
            <a:r>
              <a:rPr lang="en-US" altLang="ko-KR" sz="2600"/>
              <a:t>CROWN</a:t>
            </a:r>
            <a:r>
              <a:rPr lang="ko-KR" altLang="en-US" sz="2600"/>
              <a:t> </a:t>
            </a:r>
            <a:r>
              <a:rPr lang="en-US" altLang="ko-KR" sz="2600"/>
              <a:t>2.0</a:t>
            </a:r>
          </a:p>
          <a:p>
            <a:pPr lvl="1"/>
            <a:r>
              <a:rPr lang="en-US" altLang="ko-KR" sz="2200">
                <a:hlinkClick r:id="rId3"/>
              </a:rPr>
              <a:t>https://www.vpluslab.kr/crown2</a:t>
            </a:r>
            <a:endParaRPr lang="en-US" altLang="ko-KR" sz="2200"/>
          </a:p>
          <a:p>
            <a:pPr lvl="1"/>
            <a:endParaRPr lang="en-US" altLang="ko-KR" sz="2200"/>
          </a:p>
          <a:p>
            <a:pPr marL="457200" lvl="1" indent="0">
              <a:buNone/>
            </a:pPr>
            <a:endParaRPr lang="en-US" altLang="ko-KR" sz="2200"/>
          </a:p>
          <a:p>
            <a:pPr lvl="1"/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285302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164560"/>
            <a:ext cx="9289032" cy="857256"/>
          </a:xfrm>
        </p:spPr>
        <p:txBody>
          <a:bodyPr>
            <a:noAutofit/>
          </a:bodyPr>
          <a:lstStyle/>
          <a:p>
            <a:r>
              <a:rPr lang="en-US" sz="3600" dirty="0"/>
              <a:t>Measure Branch Coverage by</a:t>
            </a:r>
            <a:r>
              <a:rPr lang="ko-KR" altLang="en-US" sz="3600" dirty="0"/>
              <a:t> </a:t>
            </a:r>
            <a:r>
              <a:rPr lang="en-US" altLang="ko-KR" sz="3600"/>
              <a:t>Using</a:t>
            </a:r>
            <a:r>
              <a:rPr lang="ko-KR" altLang="en-US" sz="3600"/>
              <a:t> </a:t>
            </a:r>
            <a:r>
              <a:rPr lang="en-US" altLang="ko-KR" sz="360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3600">
                <a:ea typeface="Calibri" panose="020F0502020204030204" pitchFamily="34" charset="0"/>
                <a:cs typeface="Calibri" panose="020F0502020204030204" pitchFamily="34" charset="0"/>
              </a:rPr>
              <a:t> (2/2)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72354" y="697499"/>
            <a:ext cx="8720125" cy="28563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To correctly measure branch coverage of a target program, you should make </a:t>
            </a: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SYM_assume()</a:t>
            </a:r>
            <a:r>
              <a:rPr lang="en-US" altLang="ko-KR" sz="1800"/>
              <a:t> </a:t>
            </a:r>
            <a:r>
              <a:rPr lang="en-US" altLang="ko-KR" sz="1800">
                <a:solidFill>
                  <a:srgbClr val="00B050"/>
                </a:solidFill>
              </a:rPr>
              <a:t>ineffective</a:t>
            </a:r>
            <a:r>
              <a:rPr lang="en-US" altLang="ko-KR" sz="1800"/>
              <a:t>, since </a:t>
            </a: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SYM_assume(exp) </a:t>
            </a:r>
            <a:r>
              <a:rPr lang="en-US" altLang="ko-KR" sz="1800"/>
              <a:t>adds additional branches to a target program to check if </a:t>
            </a: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exp </a:t>
            </a:r>
            <a:r>
              <a:rPr lang="en-US" altLang="ko-KR" sz="1800"/>
              <a:t>is true or not.</a:t>
            </a:r>
          </a:p>
          <a:p>
            <a:endParaRPr lang="en-US" altLang="ko-KR" sz="1800"/>
          </a:p>
          <a:p>
            <a:r>
              <a:rPr lang="en-US" altLang="ko-KR" sz="1800"/>
              <a:t>You can make </a:t>
            </a: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SYM_assume()</a:t>
            </a:r>
            <a:r>
              <a:rPr lang="en-US" altLang="ko-KR" sz="1800"/>
              <a:t> ineffective by using the following directives in a concolic testing driver code:</a:t>
            </a:r>
          </a:p>
          <a:p>
            <a:pPr marL="0" indent="0">
              <a:buNone/>
            </a:pP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	#ifndef CROWN_REPLAY</a:t>
            </a:r>
          </a:p>
          <a:p>
            <a:pPr marL="0" indent="0">
              <a:buNone/>
            </a:pP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	  SYM_assume(...);</a:t>
            </a:r>
          </a:p>
          <a:p>
            <a:pPr marL="0" indent="0">
              <a:buNone/>
            </a:pP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	#endif</a:t>
            </a:r>
          </a:p>
          <a:p>
            <a:pPr marL="0" indent="0">
              <a:buNone/>
            </a:pPr>
            <a:endParaRPr lang="en-US" altLang="ko-K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>
                <a:ea typeface="Calibri" panose="020F0502020204030204" pitchFamily="34" charset="0"/>
                <a:cs typeface="Calibri" panose="020F0502020204030204" pitchFamily="34" charset="0"/>
              </a:rPr>
              <a:t>Note that </a:t>
            </a:r>
            <a:r>
              <a:rPr lang="en-US" altLang="ko-KR" sz="18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crownc</a:t>
            </a:r>
            <a:r>
              <a:rPr lang="en-US" altLang="ko-KR" sz="1800">
                <a:ea typeface="Calibri" panose="020F0502020204030204" pitchFamily="34" charset="0"/>
                <a:cs typeface="Calibri" panose="020F0502020204030204" pitchFamily="34" charset="0"/>
              </a:rPr>
              <a:t> builds </a:t>
            </a:r>
            <a:r>
              <a:rPr lang="en-US" altLang="ko-KR" sz="18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&lt;target&gt;_replay </a:t>
            </a:r>
            <a:r>
              <a:rPr lang="en-US" altLang="ko-KR" sz="1800">
                <a:ea typeface="Calibri" panose="020F0502020204030204" pitchFamily="34" charset="0"/>
                <a:cs typeface="Calibri" panose="020F0502020204030204" pitchFamily="34" charset="0"/>
              </a:rPr>
              <a:t>binary file  with </a:t>
            </a:r>
            <a:r>
              <a:rPr lang="en-US" altLang="ko-KR" sz="18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-DCROWN_REPLAY</a:t>
            </a:r>
            <a:r>
              <a:rPr lang="en-US" altLang="ko-KR" sz="1800">
                <a:ea typeface="Calibri" panose="020F0502020204030204" pitchFamily="34" charset="0"/>
                <a:cs typeface="Calibri" panose="020F0502020204030204" pitchFamily="34" charset="0"/>
              </a:rPr>
              <a:t> flag.</a:t>
            </a:r>
          </a:p>
        </p:txBody>
      </p:sp>
    </p:spTree>
    <p:extLst>
      <p:ext uri="{BB962C8B-B14F-4D97-AF65-F5344CB8AC3E}">
        <p14:creationId xmlns:p14="http://schemas.microsoft.com/office/powerpoint/2010/main" val="42317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CROWN code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092280" y="6453336"/>
            <a:ext cx="1357322" cy="365125"/>
          </a:xfrm>
        </p:spPr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4294967295"/>
          </p:nvPr>
        </p:nvSpPr>
        <p:spPr>
          <a:xfrm>
            <a:off x="428625" y="1571625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71406" y="1071546"/>
            <a:ext cx="1714512" cy="747697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 source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code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8" name="가로로 말린 두루마리 모양 7"/>
          <p:cNvSpPr/>
          <p:nvPr/>
        </p:nvSpPr>
        <p:spPr>
          <a:xfrm>
            <a:off x="2285984" y="2060848"/>
            <a:ext cx="1682436" cy="76475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Instrumented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 code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85984" y="1214422"/>
            <a:ext cx="928694" cy="500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CIL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857356" y="1343048"/>
            <a:ext cx="357190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5400000">
            <a:off x="2954385" y="1808535"/>
            <a:ext cx="357190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3" name="덧셈 기호 12"/>
          <p:cNvSpPr/>
          <p:nvPr/>
        </p:nvSpPr>
        <p:spPr>
          <a:xfrm>
            <a:off x="4039858" y="2267182"/>
            <a:ext cx="357190" cy="3571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154" y="5816664"/>
            <a:ext cx="107157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SMT Solver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69607" y="5816664"/>
            <a:ext cx="1397381" cy="57150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white"/>
                </a:solidFill>
                <a:latin typeface="Calibri" pitchFamily="34" charset="0"/>
              </a:rPr>
              <a:t>run_CROWN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2298038" y="5816664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98038" y="6102416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6182" y="1357298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cil/src/ext/CROWNInstrument.ml</a:t>
            </a:r>
            <a:endParaRPr lang="ko-KR" alt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8184" y="1844824"/>
            <a:ext cx="3071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src/libCROWN/CROWN.cc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/base/symbolic_interpreter.cc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/base/symbolic_execution.cc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/base/symbolic_expression.cc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/base/symbolic_path.cc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/base/symbolic_predicate.cc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468486" y="2132286"/>
            <a:ext cx="1687690" cy="6372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CROWN </a:t>
            </a:r>
            <a:r>
              <a:rPr lang="en-US" altLang="ko-KR" dirty="0" err="1">
                <a:solidFill>
                  <a:prstClr val="white"/>
                </a:solidFill>
                <a:latin typeface="Calibri" pitchFamily="34" charset="0"/>
              </a:rPr>
              <a:t>SymEx</a:t>
            </a:r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 library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8368" y="5241857"/>
            <a:ext cx="307180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src/run_CROWN/run_CROWN.cc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src/run_CROWN/concolic_search.cc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/base/yices_solver.cc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/base/symbolic_execution.cc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/base/symbolic_expression.cc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/base/symbolic_path.cc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/base/symbolic_predicate.cc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/base/basic_types.cc</a:t>
            </a:r>
            <a:endParaRPr lang="ko-KR" alt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2064" y="5309404"/>
            <a:ext cx="129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latin typeface="Calibri" pitchFamily="34" charset="0"/>
              </a:rPr>
              <a:t>Modified sym. path 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formula </a:t>
            </a:r>
            <a:r>
              <a:rPr lang="el-GR" altLang="ko-KR" sz="1400" dirty="0">
                <a:latin typeface="Calibri"/>
              </a:rPr>
              <a:t>ψ</a:t>
            </a:r>
            <a:r>
              <a:rPr lang="en-US" altLang="ko-KR" sz="1400" dirty="0">
                <a:latin typeface="Calibri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4072" y="6316730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next input (i.e. solution of </a:t>
            </a:r>
            <a:r>
              <a:rPr lang="el-GR" altLang="ko-KR" sz="1400" dirty="0">
                <a:latin typeface="Calibri"/>
              </a:rPr>
              <a:t>ψ</a:t>
            </a:r>
            <a:r>
              <a:rPr lang="en-US" altLang="ko-KR" sz="1400" dirty="0">
                <a:latin typeface="Calibri"/>
              </a:rPr>
              <a:t>)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1406" y="3286124"/>
            <a:ext cx="1214446" cy="2000264"/>
            <a:chOff x="71406" y="3286124"/>
            <a:chExt cx="1214446" cy="2000264"/>
          </a:xfrm>
        </p:grpSpPr>
        <p:sp>
          <p:nvSpPr>
            <p:cNvPr id="27" name="가로로 말린 두루마리 모양 26"/>
            <p:cNvSpPr/>
            <p:nvPr/>
          </p:nvSpPr>
          <p:spPr>
            <a:xfrm>
              <a:off x="214282" y="3571876"/>
              <a:ext cx="857256" cy="571504"/>
            </a:xfrm>
            <a:prstGeom prst="horizontalScroll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Target</a:t>
              </a:r>
            </a:p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program</a:t>
              </a:r>
              <a:endParaRPr lang="ko-KR" alt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4282" y="4175849"/>
              <a:ext cx="857256" cy="4675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External</a:t>
              </a:r>
            </a:p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tool</a:t>
              </a:r>
              <a:endParaRPr lang="ko-KR" alt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4282" y="4727871"/>
              <a:ext cx="857256" cy="41563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CROWN</a:t>
              </a:r>
              <a:endParaRPr lang="ko-KR" alt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4282" y="3286124"/>
              <a:ext cx="9286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Calibri" pitchFamily="34" charset="0"/>
                </a:rPr>
                <a:t>Legend</a:t>
              </a:r>
              <a:endParaRPr lang="ko-KR" altLang="en-US" sz="20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1406" y="3286124"/>
              <a:ext cx="1214446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3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3568" y="6597352"/>
            <a:ext cx="900090" cy="365125"/>
          </a:xfrm>
        </p:spPr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14678" y="1214422"/>
            <a:ext cx="571504" cy="5000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EXT</a:t>
            </a:r>
          </a:p>
        </p:txBody>
      </p:sp>
      <p:sp>
        <p:nvSpPr>
          <p:cNvPr id="33" name="가로로 말린 두루마리 모양 32"/>
          <p:cNvSpPr/>
          <p:nvPr/>
        </p:nvSpPr>
        <p:spPr>
          <a:xfrm>
            <a:off x="3347864" y="3127194"/>
            <a:ext cx="1682436" cy="76475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Inst. binary</a:t>
            </a:r>
            <a:r>
              <a:rPr lang="ko-KR" altLang="en-US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program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30962" y="3122366"/>
            <a:ext cx="2533125" cy="20211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덧셈 기호 34"/>
          <p:cNvSpPr/>
          <p:nvPr/>
        </p:nvSpPr>
        <p:spPr>
          <a:xfrm>
            <a:off x="4358826" y="3861048"/>
            <a:ext cx="357190" cy="3571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923927" y="4303747"/>
            <a:ext cx="1362483" cy="48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a)input b)type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5400000">
            <a:off x="4062077" y="2858804"/>
            <a:ext cx="341438" cy="329703"/>
          </a:xfrm>
          <a:prstGeom prst="rightArrow">
            <a:avLst>
              <a:gd name="adj1" fmla="val 50000"/>
              <a:gd name="adj2" fmla="val 4762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4113516" y="5082905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8" name="오른쪽 화살표 37"/>
          <p:cNvSpPr/>
          <p:nvPr/>
        </p:nvSpPr>
        <p:spPr>
          <a:xfrm rot="5400000">
            <a:off x="2796101" y="4653536"/>
            <a:ext cx="1866279" cy="25670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43808" y="4005064"/>
            <a:ext cx="866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SymEx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b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path </a:t>
            </a:r>
            <a:b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formula </a:t>
            </a:r>
          </a:p>
          <a:p>
            <a:pPr algn="ctr"/>
            <a:r>
              <a:rPr lang="el-GR" altLang="ko-KR" sz="1400" dirty="0"/>
              <a:t>φ</a:t>
            </a:r>
            <a:r>
              <a:rPr lang="en-US" altLang="ko-KR" sz="1400" dirty="0">
                <a:latin typeface="Calibri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2702" y="3789040"/>
            <a:ext cx="930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Forking 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a new </a:t>
            </a:r>
            <a:b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0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1214470"/>
            <a:ext cx="8429655" cy="51434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#line 10  </a:t>
            </a:r>
          </a:p>
          <a:p>
            <a:pPr>
              <a:buNone/>
            </a:pPr>
            <a:r>
              <a:rPr lang="en-US" sz="1600" dirty="0"/>
              <a:t> { </a:t>
            </a:r>
            <a:r>
              <a:rPr lang="en-US" sz="1600" dirty="0">
                <a:solidFill>
                  <a:srgbClr val="FF0000"/>
                </a:solidFill>
              </a:rPr>
              <a:t>/* Creates symbolic expression a==b */</a:t>
            </a:r>
          </a:p>
          <a:p>
            <a:pPr>
              <a:buNone/>
            </a:pPr>
            <a:r>
              <a:rPr lang="en-US" sz="1600" dirty="0"/>
              <a:t>  __</a:t>
            </a:r>
            <a:r>
              <a:rPr lang="en-US" sz="1600" dirty="0" err="1"/>
              <a:t>CrownLoad</a:t>
            </a:r>
            <a:r>
              <a:rPr lang="en-US" sz="1600" dirty="0"/>
              <a:t>(36, (unsigned long )(&amp; a), (long </a:t>
            </a:r>
            <a:r>
              <a:rPr lang="en-US" sz="1600" dirty="0" err="1"/>
              <a:t>long</a:t>
            </a:r>
            <a:r>
              <a:rPr lang="en-US" sz="1600" dirty="0"/>
              <a:t> )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__</a:t>
            </a:r>
            <a:r>
              <a:rPr lang="en-US" sz="1600" dirty="0" err="1"/>
              <a:t>CrownLoad</a:t>
            </a:r>
            <a:r>
              <a:rPr lang="en-US" sz="1600" dirty="0"/>
              <a:t>(35, (unsigned long )(&amp; b), (long </a:t>
            </a:r>
            <a:r>
              <a:rPr lang="en-US" sz="1600" dirty="0" err="1"/>
              <a:t>long</a:t>
            </a:r>
            <a:r>
              <a:rPr lang="en-US" sz="1600" dirty="0"/>
              <a:t> )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__CrownApply2(34, 12, (long </a:t>
            </a:r>
            <a:r>
              <a:rPr lang="en-US" sz="1600" dirty="0" err="1"/>
              <a:t>long</a:t>
            </a:r>
            <a:r>
              <a:rPr lang="en-US" sz="1600" dirty="0"/>
              <a:t> )(</a:t>
            </a:r>
            <a:r>
              <a:rPr lang="en-US" sz="1600" b="1" dirty="0">
                <a:solidFill>
                  <a:srgbClr val="FF0000"/>
                </a:solidFill>
              </a:rPr>
              <a:t>a == b</a:t>
            </a:r>
            <a:r>
              <a:rPr lang="en-US" sz="1600" dirty="0"/>
              <a:t>));</a:t>
            </a:r>
          </a:p>
          <a:p>
            <a:pPr>
              <a:buNone/>
            </a:pPr>
            <a:r>
              <a:rPr lang="en-US" sz="1600" dirty="0"/>
              <a:t>  if (a == b) {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</a:t>
            </a:r>
            <a:r>
              <a:rPr lang="en-US" sz="1600" dirty="0" err="1">
                <a:solidFill>
                  <a:srgbClr val="FF0000"/>
                </a:solidFill>
              </a:rPr>
              <a:t>Branch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/>
              <a:t>37, </a:t>
            </a:r>
            <a:r>
              <a:rPr lang="en-US" sz="1600" dirty="0">
                <a:solidFill>
                  <a:srgbClr val="FF0000"/>
                </a:solidFill>
              </a:rPr>
              <a:t>11</a:t>
            </a:r>
            <a:r>
              <a:rPr lang="en-US" sz="1600" dirty="0"/>
              <a:t>, 1); </a:t>
            </a:r>
            <a:r>
              <a:rPr lang="en-US" sz="1600" dirty="0">
                <a:solidFill>
                  <a:srgbClr val="FF0000"/>
                </a:solidFill>
              </a:rPr>
              <a:t>//extern void __</a:t>
            </a:r>
            <a:r>
              <a:rPr lang="en-US" sz="1600" dirty="0" err="1">
                <a:solidFill>
                  <a:srgbClr val="FF0000"/>
                </a:solidFill>
              </a:rPr>
              <a:t>CrownBranch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id ,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bid , unsigned char b )  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CrownLoad</a:t>
            </a:r>
            <a:r>
              <a:rPr lang="en-US" sz="1600" dirty="0"/>
              <a:t>(41, (unsigned long )(&amp; match), (long </a:t>
            </a:r>
            <a:r>
              <a:rPr lang="en-US" sz="1600" dirty="0" err="1"/>
              <a:t>long</a:t>
            </a:r>
            <a:r>
              <a:rPr lang="en-US" sz="1600" dirty="0"/>
              <a:t> )match);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CrownLoad</a:t>
            </a:r>
            <a:r>
              <a:rPr lang="en-US" sz="1600" dirty="0"/>
              <a:t>(40, (unsigned long )0, (long </a:t>
            </a:r>
            <a:r>
              <a:rPr lang="en-US" sz="1600" dirty="0" err="1"/>
              <a:t>long</a:t>
            </a:r>
            <a:r>
              <a:rPr lang="en-US" sz="1600" dirty="0"/>
              <a:t> )1);</a:t>
            </a:r>
          </a:p>
          <a:p>
            <a:pPr>
              <a:buNone/>
            </a:pPr>
            <a:r>
              <a:rPr lang="en-US" sz="1600" dirty="0"/>
              <a:t>    __CrownApply2(39, 0, (long </a:t>
            </a:r>
            <a:r>
              <a:rPr lang="en-US" sz="1600" dirty="0" err="1"/>
              <a:t>long</a:t>
            </a:r>
            <a:r>
              <a:rPr lang="en-US" sz="1600" dirty="0"/>
              <a:t> )(match + 1));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CrownStore</a:t>
            </a:r>
            <a:r>
              <a:rPr lang="en-US" sz="1600" dirty="0"/>
              <a:t>(42, (unsigned long )(&amp; match));</a:t>
            </a:r>
          </a:p>
          <a:p>
            <a:pPr>
              <a:buNone/>
            </a:pPr>
            <a:r>
              <a:rPr lang="en-US" sz="1600" dirty="0"/>
              <a:t>     match ++;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} else {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</a:t>
            </a:r>
            <a:r>
              <a:rPr lang="en-US" sz="1600" dirty="0" err="1">
                <a:solidFill>
                  <a:srgbClr val="FF0000"/>
                </a:solidFill>
              </a:rPr>
              <a:t>Branch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/>
              <a:t>38, </a:t>
            </a:r>
            <a:r>
              <a:rPr lang="en-US" sz="1600" dirty="0">
                <a:solidFill>
                  <a:srgbClr val="FF0000"/>
                </a:solidFill>
              </a:rPr>
              <a:t>12</a:t>
            </a:r>
            <a:r>
              <a:rPr lang="en-US" sz="1600" dirty="0"/>
              <a:t>, 0);</a:t>
            </a:r>
          </a:p>
          <a:p>
            <a:pPr>
              <a:buNone/>
            </a:pPr>
            <a:r>
              <a:rPr lang="en-US" sz="1600" dirty="0"/>
              <a:t>  }  }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/>
          <a:p>
            <a:r>
              <a:rPr lang="en-US" dirty="0"/>
              <a:t>Instrumented C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8079" y="4759984"/>
            <a:ext cx="591867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Control dependency </a:t>
            </a:r>
            <a:r>
              <a:rPr lang="en-US" altLang="ko-KR" dirty="0" err="1"/>
              <a:t>v.s</a:t>
            </a:r>
            <a:r>
              <a:rPr lang="en-US" altLang="ko-KR" dirty="0"/>
              <a:t>. Data dependency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match has control dependency on a and b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match does not have data dependency on a and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20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57256"/>
          </a:xfrm>
        </p:spPr>
        <p:txBody>
          <a:bodyPr/>
          <a:lstStyle/>
          <a:p>
            <a:r>
              <a:rPr lang="en-US" dirty="0"/>
              <a:t>CROWN Commands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0" y="1166354"/>
            <a:ext cx="9036496" cy="5214974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crownc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&lt;filename&gt;.c</a:t>
            </a:r>
          </a:p>
          <a:p>
            <a:pPr lvl="1"/>
            <a:r>
              <a:rPr lang="en-US" sz="1600" dirty="0"/>
              <a:t>Output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&lt;filename&gt;.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cil.c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/>
              <a:t>// instrumented C file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branches</a:t>
            </a:r>
            <a:r>
              <a:rPr lang="en-US" sz="1400" dirty="0"/>
              <a:t> // lists of paired branches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&lt;filename&gt; </a:t>
            </a:r>
            <a:r>
              <a:rPr lang="en-US" sz="1400" dirty="0"/>
              <a:t>// executable file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run_crown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./filename &lt;n&gt; -[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dfs|cfg|random|random_input|hybrid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[-TCDIR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tc_folder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&gt;] [-INIT_TC]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sz="1600" dirty="0"/>
              <a:t>: # of iterations/</a:t>
            </a:r>
            <a:r>
              <a:rPr lang="en-US" sz="1600" dirty="0" err="1"/>
              <a:t>testings</a:t>
            </a:r>
            <a:endParaRPr lang="en-US" sz="1600" dirty="0"/>
          </a:p>
          <a:p>
            <a:pPr lvl="1"/>
            <a:r>
              <a:rPr lang="en-US" sz="1600" dirty="0" err="1">
                <a:cs typeface="Calibri" panose="020F0502020204030204" pitchFamily="34" charset="0"/>
              </a:rPr>
              <a:t>Concolic</a:t>
            </a:r>
            <a:r>
              <a:rPr lang="en-US" sz="1600" dirty="0">
                <a:cs typeface="Calibri" panose="020F0502020204030204" pitchFamily="34" charset="0"/>
              </a:rPr>
              <a:t> search strategies</a:t>
            </a:r>
          </a:p>
          <a:p>
            <a:pPr lvl="2"/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dfs</a:t>
            </a:r>
            <a:r>
              <a:rPr lang="en-US" sz="1200" dirty="0"/>
              <a:t>: depth first search </a:t>
            </a:r>
          </a:p>
          <a:p>
            <a:pPr lvl="2"/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rev-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dfs</a:t>
            </a:r>
            <a:r>
              <a:rPr lang="en-US" sz="1200" dirty="0"/>
              <a:t> : reverse depth first search</a:t>
            </a:r>
          </a:p>
          <a:p>
            <a:pPr lvl="2"/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200" dirty="0"/>
              <a:t>: uncovered branch first</a:t>
            </a:r>
          </a:p>
          <a:p>
            <a:pPr lvl="2"/>
            <a:r>
              <a:rPr lang="en-US" sz="1200" dirty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1200" dirty="0"/>
              <a:t>: negated branch is randomly selected</a:t>
            </a:r>
          </a:p>
          <a:p>
            <a:pPr lvl="2"/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random_input</a:t>
            </a:r>
            <a:r>
              <a:rPr lang="en-US" sz="1200" dirty="0"/>
              <a:t>: pure random input</a:t>
            </a:r>
          </a:p>
          <a:p>
            <a:pPr lvl="2"/>
            <a:r>
              <a:rPr lang="en-US" sz="1200" dirty="0">
                <a:latin typeface="Courier New" pitchFamily="49" charset="0"/>
                <a:cs typeface="Courier New" pitchFamily="49" charset="0"/>
              </a:rPr>
              <a:t>hybrid</a:t>
            </a:r>
            <a:r>
              <a:rPr lang="en-US" sz="1200" dirty="0"/>
              <a:t>: combination of </a:t>
            </a:r>
            <a:r>
              <a:rPr lang="en-US" sz="1200" dirty="0" err="1"/>
              <a:t>dfs</a:t>
            </a:r>
            <a:r>
              <a:rPr lang="en-US" sz="1200" dirty="0"/>
              <a:t> and random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-INIT_TC</a:t>
            </a:r>
            <a:r>
              <a:rPr lang="en-US" sz="1600" dirty="0"/>
              <a:t>: to use 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/>
              <a:t>” file in a target directory as an initial test case</a:t>
            </a:r>
          </a:p>
          <a:p>
            <a:pPr lvl="2"/>
            <a:r>
              <a:rPr lang="en-US" sz="1200" dirty="0"/>
              <a:t>if “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dirty="0"/>
              <a:t>” file does not exist,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run_CROWN</a:t>
            </a:r>
            <a:r>
              <a:rPr lang="en-US" sz="1200" dirty="0"/>
              <a:t> terminates with an error message </a:t>
            </a:r>
          </a:p>
          <a:p>
            <a:pPr lvl="1"/>
            <a:r>
              <a:rPr lang="en-US" sz="1600" dirty="0"/>
              <a:t>Output (updating at each iteration)</a:t>
            </a:r>
          </a:p>
          <a:p>
            <a:pPr lvl="2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dirty="0"/>
              <a:t>: containing concrete types and values of symbolic variables</a:t>
            </a:r>
          </a:p>
          <a:p>
            <a:pPr lvl="2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szd_execution</a:t>
            </a:r>
            <a:r>
              <a:rPr lang="en-US" sz="1200" dirty="0"/>
              <a:t>: symbolic execution path</a:t>
            </a:r>
          </a:p>
          <a:p>
            <a:pPr lvl="2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en-US" sz="1200" dirty="0"/>
              <a:t>: coverage achieved so far</a:t>
            </a:r>
          </a:p>
          <a:p>
            <a:pPr lvl="2"/>
            <a:r>
              <a:rPr lang="en-US" sz="1200" dirty="0"/>
              <a:t>A test case file in &lt;</a:t>
            </a:r>
            <a:r>
              <a:rPr lang="en-US" sz="1200" dirty="0" err="1"/>
              <a:t>tc_folder</a:t>
            </a:r>
            <a:r>
              <a:rPr lang="en-US" sz="1200" dirty="0"/>
              <a:t>&gt; if –TCDIR option is given 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Main Tasks of Human Engineers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435280" cy="5000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Adding proper assert() statements </a:t>
            </a:r>
          </a:p>
          <a:p>
            <a:pPr lvl="1"/>
            <a:r>
              <a:rPr lang="en-US" altLang="ko-KR" dirty="0"/>
              <a:t>W/o assert</a:t>
            </a:r>
            <a:r>
              <a:rPr lang="en-US" altLang="ko-KR"/>
              <a:t>(), only runtime crash can be detected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Selection of </a:t>
            </a:r>
            <a:r>
              <a:rPr lang="en-US" altLang="ko-KR" dirty="0">
                <a:solidFill>
                  <a:srgbClr val="FF0000"/>
                </a:solidFill>
              </a:rPr>
              <a:t>symbolic variables </a:t>
            </a:r>
            <a:r>
              <a:rPr lang="en-US" altLang="ko-KR" dirty="0"/>
              <a:t>in a target program</a:t>
            </a:r>
          </a:p>
          <a:p>
            <a:pPr lvl="1"/>
            <a:r>
              <a:rPr lang="en-US" altLang="ko-KR" dirty="0"/>
              <a:t>Identify which parts of a target program are most important</a:t>
            </a:r>
          </a:p>
          <a:p>
            <a:pPr marL="0" indent="0">
              <a:buNone/>
            </a:pPr>
            <a:r>
              <a:rPr lang="en-US" altLang="ko-KR" dirty="0"/>
              <a:t>3. Construction of </a:t>
            </a:r>
            <a:r>
              <a:rPr lang="en-US" altLang="ko-KR" dirty="0">
                <a:solidFill>
                  <a:srgbClr val="FF0000"/>
                </a:solidFill>
              </a:rPr>
              <a:t>symbolic external environment</a:t>
            </a:r>
          </a:p>
          <a:p>
            <a:pPr lvl="1"/>
            <a:r>
              <a:rPr lang="en-US" altLang="ko-KR"/>
              <a:t>To reduce false alarms and detect </a:t>
            </a:r>
            <a:r>
              <a:rPr lang="en-US" altLang="ko-KR" dirty="0"/>
              <a:t>real bugs  </a:t>
            </a:r>
          </a:p>
          <a:p>
            <a:pPr marL="0" indent="0">
              <a:buNone/>
            </a:pPr>
            <a:r>
              <a:rPr lang="en-US" altLang="ko-KR" dirty="0"/>
              <a:t>4. Performance tuning and debugging</a:t>
            </a:r>
          </a:p>
          <a:p>
            <a:pPr lvl="1"/>
            <a:r>
              <a:rPr lang="en-US" altLang="ko-KR" dirty="0"/>
              <a:t>To obtain better </a:t>
            </a:r>
            <a:r>
              <a:rPr lang="en-US" altLang="ko-KR" dirty="0" err="1"/>
              <a:t>concolic</a:t>
            </a:r>
            <a:r>
              <a:rPr lang="en-US" altLang="ko-KR" dirty="0"/>
              <a:t> </a:t>
            </a:r>
            <a:r>
              <a:rPr lang="en-US" altLang="ko-KR"/>
              <a:t>testing results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009888" y="6491291"/>
            <a:ext cx="321471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5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Symbolic Data-types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#define </a:t>
            </a:r>
            <a:r>
              <a:rPr lang="en-US" sz="2800" b="1" dirty="0" err="1"/>
              <a:t>SYM_unsigned_char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CrownUChar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_unsigned_short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CrownUShort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_unsigned_int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CrownUInt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_char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CrownChar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_short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CrownShort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_int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CrownInt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_float</a:t>
            </a:r>
            <a:r>
              <a:rPr lang="en-US" sz="2800" b="1" dirty="0"/>
              <a:t>(x) </a:t>
            </a:r>
            <a:r>
              <a:rPr lang="en-US" altLang="ko-KR" sz="2800" dirty="0"/>
              <a:t>__</a:t>
            </a:r>
            <a:r>
              <a:rPr lang="en-US" altLang="ko-KR" sz="2800" dirty="0" err="1"/>
              <a:t>CrownFloat</a:t>
            </a:r>
            <a:r>
              <a:rPr lang="en-US" altLang="ko-KR" sz="2800" dirty="0"/>
              <a:t>(&amp;x)</a:t>
            </a:r>
          </a:p>
          <a:p>
            <a:r>
              <a:rPr lang="en-US" altLang="ko-KR" sz="2800" dirty="0"/>
              <a:t>#define </a:t>
            </a:r>
            <a:r>
              <a:rPr lang="en-US" altLang="ko-KR" sz="2800" b="1" dirty="0" err="1"/>
              <a:t>SYM_double</a:t>
            </a:r>
            <a:r>
              <a:rPr lang="en-US" altLang="ko-KR" sz="2800" b="1" dirty="0"/>
              <a:t>(x) </a:t>
            </a:r>
            <a:r>
              <a:rPr lang="en-US" altLang="ko-KR" sz="2800" dirty="0"/>
              <a:t>__</a:t>
            </a:r>
            <a:r>
              <a:rPr lang="en-US" altLang="ko-KR" sz="2800" dirty="0" err="1"/>
              <a:t>CrownDouble</a:t>
            </a:r>
            <a:r>
              <a:rPr lang="en-US" altLang="ko-KR" sz="2800" dirty="0"/>
              <a:t>(&amp;x)</a:t>
            </a:r>
          </a:p>
          <a:p>
            <a:endParaRPr lang="en-US" altLang="ko-KR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172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Variable w/ Initial Value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SYM_unsigned_char</a:t>
            </a:r>
            <a:r>
              <a:rPr lang="en-US" sz="2800" b="1" dirty="0" err="1">
                <a:solidFill>
                  <a:srgbClr val="FF0000"/>
                </a:solidFill>
              </a:rPr>
              <a:t>_init</a:t>
            </a:r>
            <a:r>
              <a:rPr lang="en-US" sz="2800" dirty="0"/>
              <a:t> (x, </a:t>
            </a:r>
            <a:r>
              <a:rPr lang="en-US" sz="2800" dirty="0">
                <a:solidFill>
                  <a:srgbClr val="FF0000"/>
                </a:solidFill>
              </a:rPr>
              <a:t>7</a:t>
            </a:r>
            <a:r>
              <a:rPr lang="en-US" sz="2800" dirty="0"/>
              <a:t>)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_unsigned_short_init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_unsigned_int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_char_init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_short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_int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_float</a:t>
            </a:r>
            <a:r>
              <a:rPr lang="en-US" sz="2800" dirty="0"/>
              <a:t>(x, 7.0) </a:t>
            </a:r>
            <a:endParaRPr lang="en-US" altLang="ko-KR" sz="2800" dirty="0"/>
          </a:p>
          <a:p>
            <a:r>
              <a:rPr lang="en-US" altLang="ko-KR" sz="2800" dirty="0" err="1"/>
              <a:t>SYM_double</a:t>
            </a:r>
            <a:r>
              <a:rPr lang="en-US" altLang="ko-KR" sz="2800" dirty="0"/>
              <a:t>(x, 7.0) </a:t>
            </a:r>
          </a:p>
          <a:p>
            <a:endParaRPr lang="en-US" altLang="ko-KR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4475000" y="2420888"/>
            <a:ext cx="4417124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SYM_int_init</a:t>
            </a:r>
            <a:r>
              <a:rPr lang="en-US" altLang="ko-K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7);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x); 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 x &gt; 10) 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("x&gt;10\n");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else  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("x&lt;=10\n");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6333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Assumption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SWTV Group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9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06208" y="1124744"/>
            <a:ext cx="8858280" cy="521497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You can describe symbolic assumption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SYM_assume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/>
              <a:t>exp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 err="1"/>
              <a:t>exp</a:t>
            </a:r>
            <a:r>
              <a:rPr lang="en-US" altLang="ko-KR" dirty="0"/>
              <a:t> is </a:t>
            </a:r>
            <a:r>
              <a:rPr lang="en-US" altLang="ko-KR" b="1" dirty="0"/>
              <a:t>guaranteed to be true </a:t>
            </a:r>
            <a:r>
              <a:rPr lang="en-US" altLang="ko-KR" dirty="0"/>
              <a:t>right after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SYM_assume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/>
              <a:t>exp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dirty="0"/>
          </a:p>
          <a:p>
            <a:pPr lvl="1"/>
            <a:r>
              <a:rPr lang="en-US" altLang="ko-KR" dirty="0"/>
              <a:t>similar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CPROVER_assume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/>
              <a:t>exp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dirty="0">
                <a:cs typeface="Calibri" panose="020F0502020204030204" pitchFamily="34" charset="0"/>
              </a:rPr>
              <a:t>in CBMC</a:t>
            </a:r>
          </a:p>
          <a:p>
            <a:r>
              <a:rPr lang="en-US" altLang="ko-KR" dirty="0">
                <a:cs typeface="Calibri" panose="020F0502020204030204" pitchFamily="34" charset="0"/>
              </a:rPr>
              <a:t>Ex.</a:t>
            </a:r>
          </a:p>
          <a:p>
            <a:pPr marL="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SYM_assume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x + y &gt;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("x=%d, y=%d\n", x,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assert( x + y &gt;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400" dirty="0">
              <a:cs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208" y="3212976"/>
            <a:ext cx="4465792" cy="3279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86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EDKHRHUXAVWXY5M7" val="315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5072</Words>
  <Application>Microsoft Office PowerPoint</Application>
  <PresentationFormat>화면 슬라이드 쇼(4:3)</PresentationFormat>
  <Paragraphs>657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Courier New</vt:lpstr>
      <vt:lpstr>Symbol</vt:lpstr>
      <vt:lpstr>굴림</vt:lpstr>
      <vt:lpstr>Calibri</vt:lpstr>
      <vt:lpstr>Arial</vt:lpstr>
      <vt:lpstr>맑은 고딕</vt:lpstr>
      <vt:lpstr>Microsoft Sans Serif</vt:lpstr>
      <vt:lpstr>cmsy10</vt:lpstr>
      <vt:lpstr>Consolas</vt:lpstr>
      <vt:lpstr>Times New Roman</vt:lpstr>
      <vt:lpstr>Office 테마</vt:lpstr>
      <vt:lpstr>1_Office 테마</vt:lpstr>
      <vt:lpstr>2_Office 테마</vt:lpstr>
      <vt:lpstr>CROWN Tutorial</vt:lpstr>
      <vt:lpstr>CROWN</vt:lpstr>
      <vt:lpstr>Overview of CROWN code</vt:lpstr>
      <vt:lpstr>Instrumented C Code</vt:lpstr>
      <vt:lpstr>CROWN Commands</vt:lpstr>
      <vt:lpstr>4 Main Tasks of Human Engineers</vt:lpstr>
      <vt:lpstr>Supported Symbolic Data-types</vt:lpstr>
      <vt:lpstr>Symbolic Variable w/ Initial Value</vt:lpstr>
      <vt:lpstr>Symbolic Assumption</vt:lpstr>
      <vt:lpstr>PowerPoint 프레젠테이션</vt:lpstr>
      <vt:lpstr>PowerPoint 프레젠테이션</vt:lpstr>
      <vt:lpstr>Compile/Instrumentation Snapshot</vt:lpstr>
      <vt:lpstr>Execution Snapshot (1/2)</vt:lpstr>
      <vt:lpstr>Concolic Testing the Triangle Program</vt:lpstr>
      <vt:lpstr>Execution Snapshot (2/2)</vt:lpstr>
      <vt:lpstr>Symbolic Debugging [1/2]</vt:lpstr>
      <vt:lpstr>Symbolic Debugging (2/2)</vt:lpstr>
      <vt:lpstr>Decision/Condition Coverage Analysis by CROWN</vt:lpstr>
      <vt:lpstr>Measure Branch Coverage by Using gcov (1/2)</vt:lpstr>
      <vt:lpstr>Measure Branch Coverage by Using gcov (2/2)</vt:lpstr>
    </vt:vector>
  </TitlesOfParts>
  <Company>CS Dept. 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Moonzoo Kim</dc:creator>
  <cp:lastModifiedBy>moonzoo</cp:lastModifiedBy>
  <cp:revision>900</cp:revision>
  <cp:lastPrinted>2018-11-09T04:47:00Z</cp:lastPrinted>
  <dcterms:created xsi:type="dcterms:W3CDTF">2008-08-23T08:36:32Z</dcterms:created>
  <dcterms:modified xsi:type="dcterms:W3CDTF">2023-05-30T17:02:03Z</dcterms:modified>
</cp:coreProperties>
</file>