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356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95" r:id="rId12"/>
    <p:sldId id="397" r:id="rId13"/>
    <p:sldId id="398" r:id="rId14"/>
    <p:sldId id="260" r:id="rId15"/>
    <p:sldId id="3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4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73CDB-A322-461D-B693-DE5A4C8ABAF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ED9AC-F1F4-43F2-ACF2-43FEED64A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0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3310"/>
            <a:ext cx="10363200" cy="1793839"/>
          </a:xfrm>
        </p:spPr>
        <p:txBody>
          <a:bodyPr anchor="ctr">
            <a:normAutofit/>
          </a:bodyPr>
          <a:lstStyle>
            <a:lvl1pPr algn="ctr"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5720"/>
            <a:ext cx="9144000" cy="136839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35656"/>
            <a:ext cx="1233055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101F86D-7438-45F7-8E92-095DB35B3F8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0355" y="6344646"/>
            <a:ext cx="9211293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6546" y="6335656"/>
            <a:ext cx="1116281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C1C7-782D-498A-B41F-C56BDD5812F5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0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9320-1667-4CBD-AC84-860FEE1831B8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5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186998"/>
            <a:ext cx="11567160" cy="858032"/>
          </a:xfrm>
        </p:spPr>
        <p:txBody>
          <a:bodyPr>
            <a:normAutofit/>
          </a:bodyPr>
          <a:lstStyle>
            <a:lvl1pPr>
              <a:defRPr sz="2700">
                <a:latin typeface="Gill Sans MT" panose="020B05020201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273428"/>
            <a:ext cx="11567160" cy="4925497"/>
          </a:xfrm>
        </p:spPr>
        <p:txBody>
          <a:bodyPr/>
          <a:lstStyle>
            <a:lvl1pPr>
              <a:lnSpc>
                <a:spcPct val="100000"/>
              </a:lnSpc>
              <a:defRPr sz="2100">
                <a:latin typeface="Gill Sans MT" panose="020B0502020104020203" pitchFamily="34" charset="0"/>
              </a:defRPr>
            </a:lvl1pPr>
            <a:lvl2pPr marL="514350" indent="-171450">
              <a:lnSpc>
                <a:spcPct val="100000"/>
              </a:lnSpc>
              <a:buFont typeface="Calibri" panose="020F0502020204030204" pitchFamily="34" charset="0"/>
              <a:buChar char="-"/>
              <a:defRPr>
                <a:latin typeface="Gill Sans MT" panose="020B0502020104020203" pitchFamily="34" charset="0"/>
              </a:defRPr>
            </a:lvl2pPr>
            <a:lvl3pPr>
              <a:lnSpc>
                <a:spcPct val="100000"/>
              </a:lnSpc>
              <a:defRPr>
                <a:latin typeface="Gill Sans MT" panose="020B0502020104020203" pitchFamily="34" charset="0"/>
              </a:defRPr>
            </a:lvl3pPr>
            <a:lvl4pPr marL="1200150" indent="-171450">
              <a:lnSpc>
                <a:spcPct val="100000"/>
              </a:lnSpc>
              <a:buFont typeface="Calibri" panose="020F0502020204030204" pitchFamily="34" charset="0"/>
              <a:buChar char="-"/>
              <a:defRPr sz="1500">
                <a:latin typeface="Gill Sans MT" panose="020B0502020104020203" pitchFamily="34" charset="0"/>
              </a:defRPr>
            </a:lvl4pPr>
            <a:lvl5pPr>
              <a:lnSpc>
                <a:spcPct val="100000"/>
              </a:lnSpc>
              <a:defRPr sz="15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" y="6353469"/>
            <a:ext cx="13105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F7BF5B0D-CD42-4C62-9357-F3D1241506A9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5782" y="6356354"/>
            <a:ext cx="88204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9040" y="6356354"/>
            <a:ext cx="13105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3860BE-E5CF-4BD6-A910-0F11AA6439F3}"/>
              </a:ext>
            </a:extLst>
          </p:cNvPr>
          <p:cNvSpPr/>
          <p:nvPr/>
        </p:nvSpPr>
        <p:spPr>
          <a:xfrm>
            <a:off x="-3142" y="-2881"/>
            <a:ext cx="193147" cy="1190414"/>
          </a:xfrm>
          <a:prstGeom prst="rect">
            <a:avLst/>
          </a:prstGeom>
          <a:gradFill flip="none" rotWithShape="1">
            <a:gsLst>
              <a:gs pos="0">
                <a:srgbClr val="000099">
                  <a:shade val="30000"/>
                  <a:satMod val="115000"/>
                </a:srgbClr>
              </a:gs>
              <a:gs pos="50000">
                <a:srgbClr val="000099">
                  <a:shade val="67500"/>
                  <a:satMod val="115000"/>
                </a:srgbClr>
              </a:gs>
              <a:gs pos="100000">
                <a:srgbClr val="00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3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DB18-E8E9-4CFC-B207-6AA7936FFC7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3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B7B-6FEB-49FA-BF37-004871BD3F89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3AC-4736-405F-AFD5-C12855B0BF28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6FBA-BFEE-44CC-B6B0-44BB75A34CD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7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AFD2-A7AC-4AF5-8AA0-F3BA8A8F40EE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4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36B3-F8E8-454E-8CEF-4D2AA8C3B158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0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A6D-27E6-4EC2-890E-7EE2F0342EDF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1D2E32C-1E97-4F3B-9BF2-BF432D61B2C2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-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-"/>
        <a:defRPr sz="135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LibFuzzer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gle.github.io/clusterfuzz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LibFuzzer.html" TargetMode="External"/><Relationship Id="rId2" Type="http://schemas.openxmlformats.org/officeDocument/2006/relationships/hyperlink" Target="https://www.fuzzingbook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pages.cs.wisc.edu/~bart/fuzz/Foreword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E34F-C44E-4D6A-B340-BC955974B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15" y="2124845"/>
            <a:ext cx="11379570" cy="1268366"/>
          </a:xfrm>
        </p:spPr>
        <p:txBody>
          <a:bodyPr>
            <a:normAutofit/>
          </a:bodyPr>
          <a:lstStyle/>
          <a:p>
            <a:r>
              <a:rPr lang="en-US" altLang="ko-KR" sz="7200">
                <a:solidFill>
                  <a:srgbClr val="002060"/>
                </a:solidFill>
              </a:rPr>
              <a:t>Greybox Fuzzing</a:t>
            </a:r>
            <a:endParaRPr lang="ko-KR" altLang="en-US" sz="7200" dirty="0">
              <a:solidFill>
                <a:srgbClr val="00206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7A8490-7952-4CCE-8360-5FA3BA729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001" y="3810001"/>
            <a:ext cx="9127998" cy="1701064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Shin Hong</a:t>
            </a:r>
          </a:p>
          <a:p>
            <a:r>
              <a:rPr lang="en-US" altLang="ko-KR" sz="4000" dirty="0" err="1"/>
              <a:t>CSEE</a:t>
            </a:r>
            <a:r>
              <a:rPr lang="en-US" altLang="ko-KR" sz="4000" dirty="0"/>
              <a:t> </a:t>
            </a:r>
            <a:r>
              <a:rPr lang="en-US" altLang="ko-KR" sz="4000" dirty="0" err="1"/>
              <a:t>Handong</a:t>
            </a:r>
            <a:r>
              <a:rPr lang="ko-KR" altLang="en-US" sz="4000" dirty="0"/>
              <a:t> </a:t>
            </a:r>
            <a:r>
              <a:rPr lang="en-US" altLang="ko-KR" sz="4000" dirty="0"/>
              <a:t>Global Univ.</a:t>
            </a:r>
            <a:r>
              <a:rPr lang="ko-KR" altLang="en-US" sz="4000" dirty="0"/>
              <a:t> </a:t>
            </a: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FAF9F-1064-48CB-B8E2-411EB30B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A754-00E8-461F-965E-092B98A12E12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E7BDD-A313-44D3-B0D0-015A578C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70E8CE5-DC91-44B0-8997-6E31DFF8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1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6ACC5C-C6E0-4F91-A517-2276FF10270E}"/>
              </a:ext>
            </a:extLst>
          </p:cNvPr>
          <p:cNvSpPr/>
          <p:nvPr/>
        </p:nvSpPr>
        <p:spPr>
          <a:xfrm>
            <a:off x="542691" y="2141034"/>
            <a:ext cx="10340899" cy="4632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E70574-1D69-4FF3-AE0C-759EA31C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16" y="107263"/>
            <a:ext cx="5684194" cy="747664"/>
          </a:xfrm>
        </p:spPr>
        <p:txBody>
          <a:bodyPr>
            <a:normAutofit/>
          </a:bodyPr>
          <a:lstStyle/>
          <a:p>
            <a:r>
              <a:rPr lang="en-US" altLang="ko-KR" sz="4000"/>
              <a:t>Basic Algorithm</a:t>
            </a:r>
            <a:endParaRPr lang="ko-KR" alt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F13478-2EA8-4CB3-A107-A84AD5B1E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049" y="929265"/>
                <a:ext cx="10987482" cy="594832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95000"/>
                  </a:lnSpc>
                  <a:spcBef>
                    <a:spcPts val="0"/>
                  </a:spcBef>
                  <a:buNone/>
                </a:pP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Input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: 	a target program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Prog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		a set of seeds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S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= {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s</a:t>
                </a:r>
                <a:r>
                  <a:rPr lang="en-US" altLang="ko-KR" sz="2600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1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s</a:t>
                </a:r>
                <a:r>
                  <a:rPr lang="en-US" altLang="ko-KR" sz="2600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2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... </a:t>
                </a:r>
                <a:r>
                  <a:rPr lang="en-US" altLang="ko-KR" sz="2600" i="1" dirty="0" err="1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s</a:t>
                </a:r>
                <a:r>
                  <a:rPr lang="en-US" altLang="ko-KR" sz="2600" i="1" baseline="-25000" dirty="0" err="1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n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}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Output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: 	two sets of tests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= {</a:t>
                </a:r>
                <a:r>
                  <a:rPr lang="en-US" altLang="ko-KR" sz="22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200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1</a:t>
                </a:r>
                <a:r>
                  <a:rPr lang="en-US" altLang="ko-KR" sz="22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2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200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2</a:t>
                </a:r>
                <a:r>
                  <a:rPr lang="en-US" altLang="ko-KR" sz="22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..., </a:t>
                </a:r>
                <a:r>
                  <a:rPr lang="en-US" altLang="ko-KR" sz="22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200" i="1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m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},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F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={</a:t>
                </a:r>
                <a:r>
                  <a:rPr lang="en-US" altLang="ko-KR" sz="22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f</a:t>
                </a:r>
                <a:r>
                  <a:rPr lang="en-US" altLang="ko-KR" sz="2200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1</a:t>
                </a:r>
                <a:r>
                  <a:rPr lang="en-US" altLang="ko-KR" sz="22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2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f</a:t>
                </a:r>
                <a:r>
                  <a:rPr lang="en-US" altLang="ko-KR" sz="2200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2</a:t>
                </a:r>
                <a:r>
                  <a:rPr lang="en-US" altLang="ko-KR" sz="22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..., </a:t>
                </a:r>
                <a:r>
                  <a:rPr lang="en-US" altLang="ko-KR" sz="2200" i="1" dirty="0" err="1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f</a:t>
                </a:r>
                <a:r>
                  <a:rPr lang="en-US" altLang="ko-KR" sz="2200" i="1" baseline="-25000" dirty="0" err="1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k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}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0"/>
                  </a:spcBef>
                  <a:buNone/>
                </a:pP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Procedure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:</a:t>
                </a:r>
                <a:br>
                  <a:rPr lang="en-US" altLang="ko-KR" sz="24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</a:br>
                <a:endParaRPr lang="en-US" altLang="ko-KR" sz="1400" dirty="0"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endParaRP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S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,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F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←∅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C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←∅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while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∈ </m:t>
                    </m:r>
                  </m:oMath>
                </a14:m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 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begin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ko-KR" sz="260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∪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dirty="0" err="1">
                    <a:latin typeface="Ubuntu Mono" panose="020B0509030602030204" pitchFamily="49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Cov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(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Prog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)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end while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while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termination condition is not satisfied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begin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select a random test input from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′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mutate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with a certain mutation operator</a:t>
                </a:r>
                <a:endParaRPr lang="en-US" altLang="ko-KR" sz="2600" dirty="0"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endParaRP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if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Prog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(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′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) fails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then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        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F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F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∪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{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′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}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else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        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if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dirty="0" err="1">
                    <a:latin typeface="Ubuntu Mono" panose="020B0509030602030204" pitchFamily="49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Cov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(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Prog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′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) –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≠∅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then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                 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∪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 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{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′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}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                 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∪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dirty="0" err="1">
                    <a:latin typeface="Ubuntu Mono" panose="020B0509030602030204" pitchFamily="49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Cov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(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Prog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′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)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         end if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end if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end while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F13478-2EA8-4CB3-A107-A84AD5B1E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049" y="929265"/>
                <a:ext cx="10987482" cy="5948328"/>
              </a:xfrm>
              <a:blipFill>
                <a:blip r:embed="rId2"/>
                <a:stretch>
                  <a:fillRect l="-721" t="-1844" b="-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8565F-18C2-4564-8C8A-958AA884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F7E61-B561-43E5-A115-376333A3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82C4-1D32-46F0-A0B3-6648B2E4E111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817C314-657C-4775-B3FD-EFF19CA6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3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6D36E1-4089-498A-AE12-28D02395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925" y="5583534"/>
            <a:ext cx="1400537" cy="11274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E40ACB-6C37-49BE-A169-39F21DEB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186998"/>
            <a:ext cx="11567160" cy="984854"/>
          </a:xfrm>
        </p:spPr>
        <p:txBody>
          <a:bodyPr>
            <a:normAutofit fontScale="90000"/>
          </a:bodyPr>
          <a:lstStyle/>
          <a:p>
            <a:r>
              <a:rPr lang="en-US" altLang="ko-KR" sz="4800"/>
              <a:t>libFuzzer: Fuzzing Tool for LLVM</a:t>
            </a:r>
            <a:br>
              <a:rPr lang="en-US" altLang="ko-KR" sz="4800"/>
            </a:br>
            <a:r>
              <a:rPr lang="en-US" altLang="ko-KR" sz="2400">
                <a:hlinkClick r:id="rId3"/>
              </a:rPr>
              <a:t>https://llvm.org/docs/LibFuzzer.html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1BC5C-B822-43B9-B79E-47BE22EC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487024"/>
            <a:ext cx="11567160" cy="522394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2800" dirty="0"/>
              <a:t> </a:t>
            </a:r>
            <a:r>
              <a:rPr lang="en-US" altLang="ko-KR" sz="2800" dirty="0" err="1"/>
              <a:t>libFuzzer</a:t>
            </a:r>
            <a:r>
              <a:rPr lang="en-US" altLang="ko-KR" sz="2800" dirty="0"/>
              <a:t> is a </a:t>
            </a:r>
            <a:r>
              <a:rPr lang="en-US" altLang="ko-KR" sz="2800" dirty="0" err="1"/>
              <a:t>greybox</a:t>
            </a:r>
            <a:r>
              <a:rPr lang="en-US" altLang="ko-KR" sz="2800" dirty="0"/>
              <a:t> </a:t>
            </a:r>
            <a:r>
              <a:rPr lang="en-US" altLang="ko-KR" sz="2800" dirty="0" err="1"/>
              <a:t>fuzzer</a:t>
            </a:r>
            <a:r>
              <a:rPr lang="en-US" altLang="ko-KR" sz="2800" dirty="0"/>
              <a:t> inspired by AFL for testing C/C++ libraries</a:t>
            </a:r>
          </a:p>
          <a:p>
            <a:pPr lvl="1">
              <a:lnSpc>
                <a:spcPct val="125000"/>
              </a:lnSpc>
            </a:pPr>
            <a:r>
              <a:rPr lang="en-US" altLang="ko-KR" sz="2400" dirty="0"/>
              <a:t>developed as a component of </a:t>
            </a:r>
            <a:r>
              <a:rPr lang="en-US" altLang="ko-KR" sz="2400" dirty="0" err="1"/>
              <a:t>LLVM</a:t>
            </a:r>
            <a:endParaRPr lang="en-US" altLang="ko-KR" sz="2400" dirty="0"/>
          </a:p>
          <a:p>
            <a:pPr lvl="2">
              <a:lnSpc>
                <a:spcPct val="125000"/>
              </a:lnSpc>
            </a:pPr>
            <a:r>
              <a:rPr lang="en-US" altLang="ko-KR" sz="2400" dirty="0"/>
              <a:t> target C/C++ programs</a:t>
            </a:r>
          </a:p>
          <a:p>
            <a:pPr lvl="2">
              <a:lnSpc>
                <a:spcPct val="125000"/>
              </a:lnSpc>
            </a:pPr>
            <a:r>
              <a:rPr lang="en-US" altLang="ko-KR" sz="2400" dirty="0"/>
              <a:t> well integrated with the </a:t>
            </a:r>
            <a:r>
              <a:rPr lang="en-US" altLang="ko-KR" sz="2400" dirty="0" err="1"/>
              <a:t>LLVM</a:t>
            </a:r>
            <a:r>
              <a:rPr lang="en-US" altLang="ko-KR" sz="2400" dirty="0"/>
              <a:t> sanitizer suites</a:t>
            </a:r>
            <a:endParaRPr lang="en-US" altLang="ko-KR" sz="2800" dirty="0"/>
          </a:p>
          <a:p>
            <a:pPr lvl="1">
              <a:lnSpc>
                <a:spcPct val="125000"/>
              </a:lnSpc>
            </a:pPr>
            <a:r>
              <a:rPr lang="en-US" altLang="ko-KR" sz="2400" dirty="0"/>
              <a:t> generate inputs to public APIs in a unit test driver (rather than a system input)</a:t>
            </a:r>
          </a:p>
          <a:p>
            <a:pPr lvl="1">
              <a:lnSpc>
                <a:spcPct val="125000"/>
              </a:lnSpc>
            </a:pPr>
            <a:r>
              <a:rPr lang="en-US" altLang="ko-KR" sz="2400" dirty="0"/>
              <a:t>provide a plugin API for defining and managing </a:t>
            </a:r>
            <a:r>
              <a:rPr lang="en-US" altLang="ko-KR" sz="2400" dirty="0">
                <a:solidFill>
                  <a:srgbClr val="00B050"/>
                </a:solidFill>
              </a:rPr>
              <a:t>custom mutation operators </a:t>
            </a:r>
          </a:p>
          <a:p>
            <a:pPr lvl="2">
              <a:lnSpc>
                <a:spcPct val="125000"/>
              </a:lnSpc>
            </a:pPr>
            <a:r>
              <a:rPr lang="en-US" altLang="ko-KR" sz="2400" dirty="0"/>
              <a:t> easy to implement structure-aware, grammar-based fuzzing</a:t>
            </a:r>
          </a:p>
          <a:p>
            <a:pPr>
              <a:lnSpc>
                <a:spcPct val="125000"/>
              </a:lnSpc>
            </a:pPr>
            <a:r>
              <a:rPr lang="en-US" altLang="ko-KR" sz="2800" dirty="0"/>
              <a:t> </a:t>
            </a:r>
            <a:r>
              <a:rPr lang="en-US" altLang="ko-KR" sz="2800" dirty="0" err="1"/>
              <a:t>libFuzzer</a:t>
            </a:r>
            <a:r>
              <a:rPr lang="en-US" altLang="ko-KR" sz="2800" dirty="0"/>
              <a:t>, together with AFL, is used as a core component of OSS-Fuzz </a:t>
            </a:r>
            <a:br>
              <a:rPr lang="en-US" altLang="ko-KR" sz="2800" dirty="0"/>
            </a:br>
            <a:r>
              <a:rPr lang="en-US" altLang="ko-KR" sz="2800" dirty="0"/>
              <a:t> and </a:t>
            </a:r>
            <a:r>
              <a:rPr lang="en-US" altLang="ko-KR" sz="2800" dirty="0" err="1"/>
              <a:t>ClusterFuzz</a:t>
            </a:r>
            <a:r>
              <a:rPr lang="en-US" altLang="ko-KR" sz="2800" dirty="0"/>
              <a:t> </a:t>
            </a:r>
            <a:r>
              <a:rPr lang="en-US" altLang="ko-KR" sz="2400" dirty="0">
                <a:hlinkClick r:id="rId4"/>
              </a:rPr>
              <a:t>https://</a:t>
            </a:r>
            <a:r>
              <a:rPr lang="en-US" altLang="ko-KR" sz="2400" dirty="0" err="1">
                <a:hlinkClick r:id="rId4"/>
              </a:rPr>
              <a:t>google.github.io</a:t>
            </a:r>
            <a:r>
              <a:rPr lang="en-US" altLang="ko-KR" sz="2400" dirty="0">
                <a:hlinkClick r:id="rId4"/>
              </a:rPr>
              <a:t>/</a:t>
            </a:r>
            <a:r>
              <a:rPr lang="en-US" altLang="ko-KR" sz="2400" dirty="0" err="1">
                <a:hlinkClick r:id="rId4"/>
              </a:rPr>
              <a:t>clusterfuzz</a:t>
            </a:r>
            <a:r>
              <a:rPr lang="en-US" altLang="ko-KR" sz="2400" dirty="0">
                <a:hlinkClick r:id="rId4"/>
              </a:rPr>
              <a:t>/</a:t>
            </a:r>
            <a:endParaRPr lang="en-US" altLang="ko-KR" sz="2800" dirty="0"/>
          </a:p>
          <a:p>
            <a:pPr marL="0" indent="0">
              <a:lnSpc>
                <a:spcPct val="125000"/>
              </a:lnSpc>
              <a:buNone/>
            </a:pPr>
            <a:endParaRPr lang="en-US" altLang="ko-KR" sz="2800" dirty="0"/>
          </a:p>
          <a:p>
            <a:pPr>
              <a:lnSpc>
                <a:spcPct val="125000"/>
              </a:lnSpc>
            </a:pPr>
            <a:endParaRPr lang="ko-KR" altLang="en-US" sz="270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E497A-4C66-4CBE-AF13-70D2D4F0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FB9-8F78-4A20-A4BA-2F7AD3D9991D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34BA3-6151-44D1-8EA7-7735CC8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2F241-21C5-4C15-B4E9-05238096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0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A144B-8CB7-41DD-B7AB-A6050E0A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 libFuzzer Mutation Operators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76ABC-F70D-4211-B2BB-F1C7A55B3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872" y="1361918"/>
            <a:ext cx="5348514" cy="4925497"/>
          </a:xfrm>
        </p:spPr>
        <p:txBody>
          <a:bodyPr>
            <a:normAutofit/>
          </a:bodyPr>
          <a:lstStyle/>
          <a:p>
            <a:r>
              <a:rPr lang="en-US" altLang="ko-KR" sz="2400"/>
              <a:t>Domain-specific word dictionary can be configured for a specific target function</a:t>
            </a:r>
          </a:p>
          <a:p>
            <a:pPr lvl="1"/>
            <a:endParaRPr lang="en-US" altLang="ko-KR" sz="2100"/>
          </a:p>
          <a:p>
            <a:r>
              <a:rPr lang="en-US" altLang="ko-KR" sz="2400"/>
              <a:t>We can add custom mutation operators </a:t>
            </a:r>
          </a:p>
          <a:p>
            <a:pPr lvl="1"/>
            <a:r>
              <a:rPr lang="en-US" altLang="ko-KR" sz="2100"/>
              <a:t>alternate an input text considering its grammar or constraints on input validity</a:t>
            </a:r>
            <a:endParaRPr lang="ko-KR" altLang="en-US" sz="2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F9E89D-56F8-4334-AF73-5BAFE239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9" r="3534" b="924"/>
          <a:stretch/>
        </p:blipFill>
        <p:spPr>
          <a:xfrm>
            <a:off x="239614" y="1273428"/>
            <a:ext cx="6291581" cy="5397574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D7E85-D5A7-4B36-BE8C-DBDA3A50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AD10-EE37-4471-ABAD-94B83F58549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87F6B-1702-40E9-918A-8FC4075C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395D75-439F-4079-957A-E5E37FF3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1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5D87F-A9E3-48BA-9FDE-9096A6E7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Writing Unit Fuzzing Driver (parameterized unit test case)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FA813-DF29-4E77-B9C2-9D7D00DA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282700"/>
            <a:ext cx="11567160" cy="5575300"/>
          </a:xfrm>
        </p:spPr>
        <p:txBody>
          <a:bodyPr>
            <a:normAutofit/>
          </a:bodyPr>
          <a:lstStyle/>
          <a:p>
            <a:r>
              <a:rPr lang="en-US" altLang="ko-KR" sz="2400" i="1" dirty="0">
                <a:latin typeface="Gill Sans MT" panose="020B0502020104020203" pitchFamily="34" charset="0"/>
              </a:rPr>
              <a:t>target function</a:t>
            </a:r>
            <a:r>
              <a:rPr lang="en-US" altLang="ko-KR" sz="2400" dirty="0">
                <a:latin typeface="Gill Sans MT" panose="020B0502020104020203" pitchFamily="34" charset="0"/>
              </a:rPr>
              <a:t> accepts array of bytes, and feed accepted data into the API under test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400" dirty="0"/>
          </a:p>
          <a:p>
            <a:r>
              <a:rPr lang="en-US" altLang="ko-KR" sz="2400" dirty="0"/>
              <a:t>aspects</a:t>
            </a:r>
          </a:p>
          <a:p>
            <a:pPr lvl="1"/>
            <a:r>
              <a:rPr lang="en-US" altLang="ko-KR" sz="2200" dirty="0"/>
              <a:t>set prerequisite environment to run target API</a:t>
            </a:r>
          </a:p>
          <a:p>
            <a:pPr lvl="2"/>
            <a:r>
              <a:rPr lang="en-US" altLang="ko-KR" sz="2200" dirty="0"/>
              <a:t> configure test execution environment</a:t>
            </a:r>
          </a:p>
          <a:p>
            <a:pPr lvl="2"/>
            <a:r>
              <a:rPr lang="en-US" altLang="ko-KR" sz="2200" dirty="0"/>
              <a:t> invoke other APIs to set the starting state and also mock objects</a:t>
            </a:r>
          </a:p>
          <a:p>
            <a:pPr lvl="1"/>
            <a:r>
              <a:rPr lang="en-US" altLang="ko-KR" sz="2200" dirty="0"/>
              <a:t>cast given fuzzed input to the arguments of a target API</a:t>
            </a:r>
          </a:p>
          <a:p>
            <a:pPr lvl="2"/>
            <a:r>
              <a:rPr lang="en-US" altLang="ko-KR" sz="2200" dirty="0"/>
              <a:t> typecasting (e.g., a region of string to an integer)</a:t>
            </a:r>
          </a:p>
          <a:p>
            <a:pPr lvl="2"/>
            <a:r>
              <a:rPr lang="en-US" altLang="ko-KR" sz="2200" dirty="0"/>
              <a:t> precondition checking</a:t>
            </a:r>
          </a:p>
          <a:p>
            <a:pPr lvl="2"/>
            <a:r>
              <a:rPr lang="en-US" altLang="ko-KR" sz="2200" dirty="0"/>
              <a:t> selecting sub-cases of a test scenario</a:t>
            </a:r>
          </a:p>
          <a:p>
            <a:pPr lvl="1"/>
            <a:r>
              <a:rPr lang="en-US" altLang="ko-KR" sz="2200" dirty="0"/>
              <a:t>configure fuzzing engine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E854DB-88FD-4EAE-89A0-DEDC15D1903A}"/>
              </a:ext>
            </a:extLst>
          </p:cNvPr>
          <p:cNvSpPr/>
          <p:nvPr/>
        </p:nvSpPr>
        <p:spPr>
          <a:xfrm>
            <a:off x="814614" y="1797784"/>
            <a:ext cx="10537371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" altLang="ko-Kore-KR" sz="2000" i="1" dirty="0">
                <a:solidFill>
                  <a:srgbClr val="60A0B0"/>
                </a:solidFill>
              </a:rPr>
              <a:t>// </a:t>
            </a:r>
            <a:r>
              <a:rPr lang="en" altLang="ko-Kore-KR" sz="2000" i="1" dirty="0" err="1">
                <a:solidFill>
                  <a:srgbClr val="60A0B0"/>
                </a:solidFill>
              </a:rPr>
              <a:t>target.cc</a:t>
            </a:r>
            <a:r>
              <a:rPr lang="en" altLang="ko-Kore-KR" sz="2000" dirty="0"/>
              <a:t> </a:t>
            </a:r>
          </a:p>
          <a:p>
            <a:r>
              <a:rPr lang="en" altLang="ko-Kore-KR" sz="2000" b="1" dirty="0">
                <a:solidFill>
                  <a:srgbClr val="007020"/>
                </a:solidFill>
              </a:rPr>
              <a:t>extern</a:t>
            </a:r>
            <a:r>
              <a:rPr lang="en" altLang="ko-Kore-KR" sz="2000" dirty="0"/>
              <a:t> </a:t>
            </a:r>
            <a:r>
              <a:rPr lang="en" altLang="ko-Kore-KR" sz="2000" dirty="0">
                <a:solidFill>
                  <a:srgbClr val="4070A0"/>
                </a:solidFill>
              </a:rPr>
              <a:t>"C"</a:t>
            </a:r>
            <a:r>
              <a:rPr lang="en" altLang="ko-Kore-KR" sz="2000" dirty="0"/>
              <a:t> </a:t>
            </a:r>
            <a:r>
              <a:rPr lang="en" altLang="ko-Kore-KR" sz="2000" dirty="0">
                <a:solidFill>
                  <a:srgbClr val="902000"/>
                </a:solidFill>
              </a:rPr>
              <a:t>int</a:t>
            </a:r>
            <a:r>
              <a:rPr lang="en" altLang="ko-Kore-KR" sz="2000" dirty="0"/>
              <a:t> </a:t>
            </a:r>
            <a:r>
              <a:rPr lang="en" altLang="ko-Kore-KR" sz="2000" dirty="0" err="1">
                <a:highlight>
                  <a:srgbClr val="FFFF00"/>
                </a:highlight>
              </a:rPr>
              <a:t>LLVMFuzzerTestOneInput</a:t>
            </a:r>
            <a:r>
              <a:rPr lang="en" altLang="ko-Kore-KR" sz="2000" dirty="0"/>
              <a:t>(</a:t>
            </a:r>
            <a:r>
              <a:rPr lang="en" altLang="ko-Kore-KR" sz="2000" b="1" dirty="0">
                <a:solidFill>
                  <a:srgbClr val="007020"/>
                </a:solidFill>
              </a:rPr>
              <a:t>const</a:t>
            </a:r>
            <a:r>
              <a:rPr lang="en" altLang="ko-Kore-KR" sz="2000" dirty="0"/>
              <a:t> </a:t>
            </a:r>
            <a:r>
              <a:rPr lang="en" altLang="ko-Kore-KR" sz="2000" dirty="0">
                <a:solidFill>
                  <a:srgbClr val="902000"/>
                </a:solidFill>
              </a:rPr>
              <a:t>uint8_t</a:t>
            </a:r>
            <a:r>
              <a:rPr lang="en" altLang="ko-Kore-KR" sz="2000" dirty="0"/>
              <a:t> </a:t>
            </a:r>
            <a:r>
              <a:rPr lang="en" altLang="ko-Kore-KR" sz="2000" dirty="0">
                <a:solidFill>
                  <a:srgbClr val="666666"/>
                </a:solidFill>
              </a:rPr>
              <a:t>*</a:t>
            </a:r>
            <a:r>
              <a:rPr lang="en" altLang="ko-Kore-KR" sz="2000" dirty="0"/>
              <a:t>Data, </a:t>
            </a:r>
            <a:r>
              <a:rPr lang="en" altLang="ko-Kore-KR" sz="2000" dirty="0" err="1">
                <a:solidFill>
                  <a:srgbClr val="902000"/>
                </a:solidFill>
              </a:rPr>
              <a:t>size_t</a:t>
            </a:r>
            <a:r>
              <a:rPr lang="en" altLang="ko-Kore-KR" sz="2000" dirty="0"/>
              <a:t> Size) { </a:t>
            </a:r>
          </a:p>
          <a:p>
            <a:pPr lvl="1"/>
            <a:r>
              <a:rPr lang="en" altLang="ko-Kore-KR" sz="2000" dirty="0" err="1"/>
              <a:t>DoSomethingInterestingWithMyAPI</a:t>
            </a:r>
            <a:r>
              <a:rPr lang="en" altLang="ko-Kore-KR" sz="2000" dirty="0"/>
              <a:t>(Data, Size); </a:t>
            </a:r>
          </a:p>
          <a:p>
            <a:pPr lvl="1"/>
            <a:r>
              <a:rPr lang="en" altLang="ko-Kore-KR" sz="2000" b="1" dirty="0">
                <a:solidFill>
                  <a:srgbClr val="007020"/>
                </a:solidFill>
              </a:rPr>
              <a:t>return</a:t>
            </a:r>
            <a:r>
              <a:rPr lang="en" altLang="ko-Kore-KR" sz="2000" dirty="0"/>
              <a:t> </a:t>
            </a:r>
            <a:r>
              <a:rPr lang="en" altLang="ko-Kore-KR" sz="2000" dirty="0">
                <a:solidFill>
                  <a:srgbClr val="40A070"/>
                </a:solidFill>
              </a:rPr>
              <a:t>0</a:t>
            </a:r>
            <a:r>
              <a:rPr lang="en" altLang="ko-Kore-KR" sz="2000" dirty="0"/>
              <a:t>; </a:t>
            </a:r>
            <a:r>
              <a:rPr lang="en" altLang="ko-Kore-KR" sz="2000" i="1" dirty="0">
                <a:solidFill>
                  <a:srgbClr val="60A0B0"/>
                </a:solidFill>
              </a:rPr>
              <a:t>// Non-zero return values are reserved for future use.</a:t>
            </a:r>
            <a:r>
              <a:rPr lang="en" altLang="ko-Kore-KR" sz="2000" dirty="0"/>
              <a:t> </a:t>
            </a:r>
          </a:p>
          <a:p>
            <a:r>
              <a:rPr lang="en" altLang="ko-Kore-KR" sz="2000" dirty="0"/>
              <a:t>}</a:t>
            </a:r>
            <a:endParaRPr lang="ko-Kore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C9A0B-F993-48CD-B36D-2B2BEB1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5FA8-F32C-403C-BB77-E8FCC38DA3D0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DD2B2-684E-40B6-A10A-8602FCF7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A6871-830B-4482-9755-25C6A448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6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FAC983-E933-4D5F-BB7D-16AB58E75CE9}"/>
              </a:ext>
            </a:extLst>
          </p:cNvPr>
          <p:cNvSpPr txBox="1"/>
          <p:nvPr/>
        </p:nvSpPr>
        <p:spPr>
          <a:xfrm>
            <a:off x="638917" y="4558518"/>
            <a:ext cx="979476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CF48A5-8F3B-47DD-B282-C2F8ABE0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- Triangle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9763F-7872-4AB8-8E6C-FB674E5C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Fuzzing target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Commands</a:t>
            </a:r>
          </a:p>
          <a:p>
            <a:pPr marL="0" indent="0">
              <a:buNone/>
            </a:pPr>
            <a:r>
              <a:rPr lang="en-US" altLang="ko-KR" sz="1800" dirty="0"/>
              <a:t>      clang -g -</a:t>
            </a:r>
            <a:r>
              <a:rPr lang="en-US" altLang="ko-KR" sz="1800" dirty="0" err="1"/>
              <a:t>O1</a:t>
            </a:r>
            <a:r>
              <a:rPr lang="en-US" altLang="ko-KR" sz="1800" dirty="0"/>
              <a:t> -</a:t>
            </a:r>
            <a:r>
              <a:rPr lang="en-US" altLang="ko-KR" sz="1800" dirty="0" err="1"/>
              <a:t>fsanitize</a:t>
            </a:r>
            <a:r>
              <a:rPr lang="en-US" altLang="ko-KR" sz="1800" dirty="0"/>
              <a:t>=</a:t>
            </a:r>
            <a:r>
              <a:rPr lang="en-US" altLang="ko-KR" sz="1800" dirty="0" err="1"/>
              <a:t>fuzzer,signed</a:t>
            </a:r>
            <a:r>
              <a:rPr lang="en-US" altLang="ko-KR" sz="1800" dirty="0"/>
              <a:t>-integer-overflow </a:t>
            </a:r>
            <a:r>
              <a:rPr lang="en-US" altLang="ko-KR" sz="1800" dirty="0" err="1"/>
              <a:t>triangle.c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fuzz_target.c</a:t>
            </a:r>
            <a:r>
              <a:rPr lang="en-US" altLang="ko-KR" sz="1800" dirty="0"/>
              <a:t> -o test-target</a:t>
            </a:r>
          </a:p>
          <a:p>
            <a:pPr marL="0" indent="0">
              <a:buNone/>
            </a:pPr>
            <a:r>
              <a:rPr lang="en-US" altLang="ko-KR" sz="1800" dirty="0"/>
              <a:t>      export </a:t>
            </a:r>
            <a:r>
              <a:rPr lang="en-US" altLang="ko-KR" sz="1800" dirty="0" err="1"/>
              <a:t>UBSAN_OPTIONS</a:t>
            </a:r>
            <a:r>
              <a:rPr lang="en-US" altLang="ko-KR" sz="1800" dirty="0"/>
              <a:t>=</a:t>
            </a:r>
            <a:r>
              <a:rPr lang="en-US" altLang="ko-KR" sz="1800" dirty="0" err="1"/>
              <a:t>halt_on_error</a:t>
            </a:r>
            <a:r>
              <a:rPr lang="en-US" altLang="ko-KR" sz="1800" dirty="0"/>
              <a:t>=1</a:t>
            </a:r>
          </a:p>
          <a:p>
            <a:pPr marL="0" indent="0">
              <a:buNone/>
            </a:pPr>
            <a:r>
              <a:rPr lang="en-US" altLang="ko-KR" sz="1800" dirty="0"/>
              <a:t>     ./test-target corpus seed -</a:t>
            </a:r>
            <a:r>
              <a:rPr lang="en-US" altLang="ko-KR" sz="1800" dirty="0" err="1"/>
              <a:t>max_len</a:t>
            </a:r>
            <a:r>
              <a:rPr lang="en-US" altLang="ko-KR" sz="1800" dirty="0"/>
              <a:t>=100</a:t>
            </a:r>
            <a:endParaRPr lang="ko-KR" altLang="en-US" sz="1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C833E-B8F3-4754-824A-60B1AF9A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09F3-35E3-4444-9C16-EF568BF65B20}" type="datetime1">
              <a:rPr lang="ko-KR" altLang="en-US" smtClean="0"/>
              <a:t>2023-05-16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7DBE7-0DE0-4BAB-895E-77B63563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F5B30-248A-4D8B-8F72-8AC959EFD05A}"/>
              </a:ext>
            </a:extLst>
          </p:cNvPr>
          <p:cNvSpPr txBox="1"/>
          <p:nvPr/>
        </p:nvSpPr>
        <p:spPr>
          <a:xfrm>
            <a:off x="535694" y="1826898"/>
            <a:ext cx="832185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extern int </a:t>
            </a:r>
            <a:r>
              <a:rPr lang="en-US" altLang="ko-KR" dirty="0" err="1">
                <a:highlight>
                  <a:srgbClr val="FFFF00"/>
                </a:highlight>
              </a:rPr>
              <a:t>LLVMFuzzerTestOneInput</a:t>
            </a:r>
            <a:r>
              <a:rPr lang="en-US" altLang="ko-KR" dirty="0"/>
              <a:t> (const </a:t>
            </a:r>
            <a:r>
              <a:rPr lang="en-US" altLang="ko-KR" dirty="0" err="1"/>
              <a:t>uint8_t</a:t>
            </a:r>
            <a:r>
              <a:rPr lang="en-US" altLang="ko-KR" dirty="0"/>
              <a:t> *Data, </a:t>
            </a:r>
            <a:r>
              <a:rPr lang="en-US" altLang="ko-KR" dirty="0" err="1"/>
              <a:t>size_t</a:t>
            </a:r>
            <a:r>
              <a:rPr lang="en-US" altLang="ko-KR" dirty="0"/>
              <a:t> Size) {</a:t>
            </a:r>
          </a:p>
          <a:p>
            <a:r>
              <a:rPr lang="en-US" altLang="ko-KR" dirty="0"/>
              <a:t>        if (Size != 12)</a:t>
            </a:r>
          </a:p>
          <a:p>
            <a:r>
              <a:rPr lang="en-US" altLang="ko-KR" dirty="0"/>
              <a:t>                return 0 ;</a:t>
            </a:r>
          </a:p>
          <a:p>
            <a:r>
              <a:rPr lang="en-US" altLang="ko-KR" dirty="0"/>
              <a:t>        int a, b, c ;</a:t>
            </a:r>
          </a:p>
          <a:p>
            <a:r>
              <a:rPr lang="en-US" altLang="ko-KR" dirty="0"/>
              <a:t>        a = *((int *) (Data + 0)) ;  b = *((int *) (Data + 4)) ;  c = *((int *) (Data + 8)) 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triangle_type</a:t>
            </a:r>
            <a:r>
              <a:rPr lang="en-US" altLang="ko-KR" dirty="0"/>
              <a:t>(a, b, c) 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08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8F3AA-C9D7-48F7-A2B7-E1353C9E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References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27E13-92EF-451B-A883-BD3617CB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The Fuzzing Book:  Tools and Techniques for Generating Software Tests</a:t>
            </a:r>
          </a:p>
          <a:p>
            <a:pPr marL="0" indent="0">
              <a:buNone/>
            </a:pPr>
            <a:r>
              <a:rPr lang="en-US" altLang="ko-KR" dirty="0"/>
              <a:t>	Andreas Zeller, Rahul Gopinath, Marcel </a:t>
            </a:r>
            <a:r>
              <a:rPr lang="en-US" altLang="ko-KR" dirty="0" err="1"/>
              <a:t>Böhme</a:t>
            </a:r>
            <a:r>
              <a:rPr lang="en-US" altLang="ko-KR" dirty="0"/>
              <a:t>, Gordon Fraser, and Christian </a:t>
            </a:r>
            <a:r>
              <a:rPr lang="en-US" altLang="ko-KR" dirty="0" err="1"/>
              <a:t>Holle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hlinkClick r:id="rId2"/>
              </a:rPr>
              <a:t>https://www.fuzzingbook.org/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libFuzzer</a:t>
            </a:r>
            <a:r>
              <a:rPr lang="en-US" altLang="ko-KR" dirty="0"/>
              <a:t> – a library for coverage-guided fuzz testing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hlinkClick r:id="rId3"/>
              </a:rPr>
              <a:t>https://llvm.org/docs/LibFuzzer.html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 Art, Science and Engineering of Fuzzing: A Survey</a:t>
            </a:r>
          </a:p>
          <a:p>
            <a:pPr marL="0" indent="0">
              <a:buNone/>
            </a:pPr>
            <a:r>
              <a:rPr lang="en-US" altLang="ko-KR" dirty="0"/>
              <a:t>	V. J.M. Manes, H. Han, C. Han, S. K. Cha, M. </a:t>
            </a:r>
            <a:r>
              <a:rPr lang="en-US" altLang="ko-KR" dirty="0" err="1"/>
              <a:t>Egele</a:t>
            </a:r>
            <a:r>
              <a:rPr lang="en-US" altLang="ko-KR" dirty="0"/>
              <a:t>, E. J. Schwartz, and M. Woo</a:t>
            </a:r>
          </a:p>
          <a:p>
            <a:pPr marL="0" indent="0">
              <a:buNone/>
            </a:pPr>
            <a:r>
              <a:rPr lang="en-US" altLang="ko-KR" dirty="0"/>
              <a:t>	IEEE Transactions on Software Engineering,  Volume: 47, Issue: 11, 01 November 2021 </a:t>
            </a:r>
            <a:br>
              <a:rPr lang="en-US" altLang="ko-KR" dirty="0"/>
            </a:br>
            <a:r>
              <a:rPr lang="en-US" altLang="ko-KR" dirty="0"/>
              <a:t>          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9FA42-9F37-4967-837C-90F2802A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38C5-0675-4D0E-AB61-5594C69648A7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FE409-5C62-436C-99AD-81C3660A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13188-2712-4F7A-A56E-F4FB003B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5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42A6B-51B2-4154-9202-DD3986C7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Topics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1F719-82F4-4247-83DF-6F199D36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474839"/>
            <a:ext cx="11567160" cy="4724086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ko-KR" sz="3200"/>
              <a:t> fuzzing background</a:t>
            </a:r>
            <a:endParaRPr lang="en-US" altLang="ko-KR" sz="3200" dirty="0"/>
          </a:p>
          <a:p>
            <a:pPr lvl="1">
              <a:lnSpc>
                <a:spcPct val="125000"/>
              </a:lnSpc>
            </a:pPr>
            <a:r>
              <a:rPr lang="en-US" altLang="ko-KR" sz="2900"/>
              <a:t> mutation-based fuzzing</a:t>
            </a:r>
          </a:p>
          <a:p>
            <a:pPr lvl="1">
              <a:lnSpc>
                <a:spcPct val="125000"/>
              </a:lnSpc>
            </a:pPr>
            <a:r>
              <a:rPr lang="en-US" altLang="ko-KR" sz="2900"/>
              <a:t> greybox fuzzing</a:t>
            </a:r>
            <a:endParaRPr lang="en-US" altLang="ko-KR" sz="2900" dirty="0"/>
          </a:p>
          <a:p>
            <a:pPr>
              <a:lnSpc>
                <a:spcPct val="125000"/>
              </a:lnSpc>
            </a:pPr>
            <a:r>
              <a:rPr lang="en-US" altLang="ko-KR" sz="3200"/>
              <a:t> introduction to the libFuzzer tool</a:t>
            </a:r>
          </a:p>
          <a:p>
            <a:pPr lvl="1">
              <a:lnSpc>
                <a:spcPct val="125000"/>
              </a:lnSpc>
            </a:pPr>
            <a:r>
              <a:rPr lang="en-US" altLang="ko-KR" sz="2900"/>
              <a:t>  functionalities</a:t>
            </a:r>
          </a:p>
          <a:p>
            <a:pPr lvl="1">
              <a:lnSpc>
                <a:spcPct val="125000"/>
              </a:lnSpc>
            </a:pPr>
            <a:r>
              <a:rPr lang="en-US" altLang="ko-KR" sz="2900"/>
              <a:t>  tool structure</a:t>
            </a:r>
          </a:p>
          <a:p>
            <a:pPr lvl="1">
              <a:lnSpc>
                <a:spcPct val="125000"/>
              </a:lnSpc>
            </a:pPr>
            <a:r>
              <a:rPr lang="en-US" altLang="ko-KR" sz="2900"/>
              <a:t>  walkthrough example</a:t>
            </a:r>
            <a:endParaRPr lang="en-US" altLang="ko-KR" sz="2900" dirty="0"/>
          </a:p>
          <a:p>
            <a:pPr>
              <a:lnSpc>
                <a:spcPct val="125000"/>
              </a:lnSpc>
            </a:pPr>
            <a:r>
              <a:rPr lang="en-US" altLang="ko-KR" sz="3200"/>
              <a:t> engineering aspects of unit test fuzzing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35111-89E6-4A5A-B846-919A2ED4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08A-1D18-4558-A02E-2550F1005DD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66D82-FCED-457C-B783-EFE37A35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2FCEC-3808-4893-9A93-3FA94857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4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358C3-5758-4818-92F9-BCD9BABE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88777"/>
            <a:ext cx="10131844" cy="1089603"/>
          </a:xfrm>
        </p:spPr>
        <p:txBody>
          <a:bodyPr>
            <a:normAutofit/>
          </a:bodyPr>
          <a:lstStyle/>
          <a:p>
            <a:r>
              <a:rPr lang="en-US" altLang="ko-KR" sz="3600"/>
              <a:t>It was a Dark and Stormy Night in the Fall of 1988</a:t>
            </a:r>
            <a:br>
              <a:rPr lang="en-US" altLang="ko-KR" sz="3600"/>
            </a:br>
            <a:r>
              <a:rPr lang="en-US" altLang="ko-KR" sz="2400">
                <a:hlinkClick r:id="rId2"/>
              </a:rPr>
              <a:t>http://pages.cs.wisc.edu/~bart/fuzz/Foreword1.html</a:t>
            </a:r>
            <a:endParaRPr lang="ko-KR" altLang="en-US" sz="36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A117FF-DB21-4F5C-9212-7C508698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5" y="1410441"/>
            <a:ext cx="11454581" cy="303588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Barton Miller, a professor of U. Wisconsin-Madison experienced that UNIX systems crashed extraordinary frequently</a:t>
            </a:r>
            <a:r>
              <a:rPr lang="en-US" altLang="ko-KR" sz="2400"/>
              <a:t>. </a:t>
            </a:r>
          </a:p>
          <a:p>
            <a:r>
              <a:rPr lang="en-US" altLang="ko-KR" sz="2400"/>
              <a:t>He conjected that it was because unexpectedly strong electric noise induced multiple tweaks in packets </a:t>
            </a:r>
            <a:endParaRPr lang="en-US" altLang="ko-KR" sz="2000" dirty="0"/>
          </a:p>
          <a:p>
            <a:r>
              <a:rPr lang="en-US" altLang="ko-KR" sz="2400" dirty="0"/>
              <a:t>To test his conjecture, Miller gave an assignment to students to test UNIX utilities by feeding intentionally </a:t>
            </a:r>
            <a:r>
              <a:rPr lang="en-US" altLang="ko-KR" sz="2400"/>
              <a:t>randomized inputs</a:t>
            </a:r>
          </a:p>
          <a:p>
            <a:pPr lvl="2"/>
            <a:r>
              <a:rPr lang="en-US" altLang="ko-KR" sz="2200">
                <a:solidFill>
                  <a:schemeClr val="tx1">
                    <a:lumMod val="75000"/>
                    <a:lumOff val="25000"/>
                  </a:schemeClr>
                </a:solidFill>
              </a:rPr>
              <a:t>Miller et al., An empirical study of the reliability of UNIX utilities, CACM, 1990</a:t>
            </a:r>
          </a:p>
        </p:txBody>
      </p:sp>
      <p:pic>
        <p:nvPicPr>
          <p:cNvPr id="7" name="Picture 2" descr="Picture of Barton Miller">
            <a:extLst>
              <a:ext uri="{FF2B5EF4-FFF2-40B4-BE49-F238E27FC236}">
                <a16:creationId xmlns:a16="http://schemas.microsoft.com/office/drawing/2014/main" id="{A55754B6-AF71-4237-98D5-987151BB2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28" y="4446329"/>
            <a:ext cx="2049022" cy="221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underlight strike and Lightning Storm - Livorno, Italy (… | Flickr">
            <a:extLst>
              <a:ext uri="{FF2B5EF4-FFF2-40B4-BE49-F238E27FC236}">
                <a16:creationId xmlns:a16="http://schemas.microsoft.com/office/drawing/2014/main" id="{730A817B-714E-4C22-8343-BB0893DA9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8" r="6903"/>
          <a:stretch/>
        </p:blipFill>
        <p:spPr bwMode="auto">
          <a:xfrm>
            <a:off x="3876871" y="4446329"/>
            <a:ext cx="2720275" cy="221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AEBA6F-8B3C-4923-9EB0-60B61A641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867" y="4340932"/>
            <a:ext cx="3621338" cy="2322777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D36AE6-FEDA-49BE-9E36-E0029A91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5D5C-6882-496F-8104-47C4614D9923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42C00-3026-454E-A4F1-FDFE7C93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49CAA-0CD5-4DEC-8138-80FFADD2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9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CA5BF3-D32A-9346-AFFD-2A271B772469}"/>
              </a:ext>
            </a:extLst>
          </p:cNvPr>
          <p:cNvSpPr/>
          <p:nvPr/>
        </p:nvSpPr>
        <p:spPr>
          <a:xfrm>
            <a:off x="1492250" y="2407618"/>
            <a:ext cx="8940800" cy="337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B341FB-0524-4E2A-ACCB-CE661C53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Ancient </a:t>
            </a:r>
            <a:r>
              <a:rPr lang="en-US" altLang="ko-KR" sz="4000" dirty="0" err="1"/>
              <a:t>Fuzzers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27573-5FE5-40E7-9F2F-D14C272A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2" y="1274883"/>
            <a:ext cx="12136727" cy="301692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Generate a long sequence of random texts that have similar aspects as formatted text input for testing UNIX command utilities</a:t>
            </a:r>
          </a:p>
          <a:p>
            <a:pPr lvl="1"/>
            <a:r>
              <a:rPr lang="en-US" altLang="ko-KR" sz="2400" dirty="0"/>
              <a:t>intermix comma, semicolon, and many control characters</a:t>
            </a:r>
          </a:p>
          <a:p>
            <a:pPr lvl="2"/>
            <a:r>
              <a:rPr lang="en-US" altLang="ko-KR" sz="2200" dirty="0"/>
              <a:t>e.g., </a:t>
            </a:r>
            <a:r>
              <a:rPr lang="en-US" altLang="ko-KR" sz="2200" dirty="0">
                <a:solidFill>
                  <a:srgbClr val="002060"/>
                </a:solidFill>
                <a:latin typeface="Ubuntu Mono" panose="020B0509030602030204" pitchFamily="49" charset="0"/>
              </a:rPr>
              <a:t>'!7#%"*#0=)$;%6*;&gt;638:*&gt;80"=&lt;/&gt;(/*:-(2&lt;4 !:5*6856&amp;?""11&lt;7+%&lt;%7,4.8</a:t>
            </a:r>
            <a:endParaRPr lang="en-US" altLang="ko-KR" sz="2200" dirty="0">
              <a:solidFill>
                <a:srgbClr val="002060"/>
              </a:solidFill>
            </a:endParaRPr>
          </a:p>
          <a:p>
            <a:pPr lvl="1"/>
            <a:r>
              <a:rPr lang="en-US" altLang="ko-KR" sz="2100" dirty="0"/>
              <a:t>Feed randomly generated texts</a:t>
            </a:r>
            <a:r>
              <a:rPr lang="ko-KR" altLang="en-US" sz="2100" dirty="0"/>
              <a:t> </a:t>
            </a:r>
            <a:r>
              <a:rPr lang="en-US" altLang="ko-KR" sz="2100" dirty="0"/>
              <a:t>to a target UNIX utility, and repeat this for many hours</a:t>
            </a:r>
          </a:p>
          <a:p>
            <a:r>
              <a:rPr lang="en-US" altLang="ko-KR" sz="2400" dirty="0"/>
              <a:t>By using this kind of ancient </a:t>
            </a:r>
            <a:r>
              <a:rPr lang="en-US" altLang="ko-KR" sz="2400" dirty="0" err="1"/>
              <a:t>fuzzers</a:t>
            </a:r>
            <a:r>
              <a:rPr lang="en-US" altLang="ko-KR" sz="2400" dirty="0"/>
              <a:t>, new bugs were found from </a:t>
            </a:r>
            <a:r>
              <a:rPr lang="en-US" altLang="ko-KR" sz="2400" dirty="0">
                <a:solidFill>
                  <a:srgbClr val="FF0000"/>
                </a:solidFill>
              </a:rPr>
              <a:t>one third </a:t>
            </a:r>
            <a:r>
              <a:rPr lang="en-US" altLang="ko-KR" sz="2400" dirty="0"/>
              <a:t>of the UNIX utilities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1BBE56-82C2-40D9-A774-382217C3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42" y="6090231"/>
            <a:ext cx="982906" cy="365125"/>
          </a:xfrm>
        </p:spPr>
        <p:txBody>
          <a:bodyPr/>
          <a:lstStyle/>
          <a:p>
            <a:fld id="{73C6791F-A7F7-45D8-BFBD-88495EB5852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2CF2D-3F14-4434-8CBC-2D194193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0" y="4168042"/>
            <a:ext cx="3431198" cy="2431254"/>
          </a:xfrm>
          <a:prstGeom prst="rect">
            <a:avLst/>
          </a:prstGeom>
        </p:spPr>
      </p:pic>
      <p:pic>
        <p:nvPicPr>
          <p:cNvPr id="6" name="Picture 4" descr="Pix For Questioning Face Clip Art , Free Transparent Clipart - ClipartKey">
            <a:extLst>
              <a:ext uri="{FF2B5EF4-FFF2-40B4-BE49-F238E27FC236}">
                <a16:creationId xmlns:a16="http://schemas.microsoft.com/office/drawing/2014/main" id="{B7B6AB77-9A29-457E-88A7-390842FF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728" y="4836793"/>
            <a:ext cx="833437" cy="160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CC89BD-0FEF-4E65-B9E7-54BE21F459E4}"/>
              </a:ext>
            </a:extLst>
          </p:cNvPr>
          <p:cNvSpPr/>
          <p:nvPr/>
        </p:nvSpPr>
        <p:spPr>
          <a:xfrm>
            <a:off x="6836569" y="4744531"/>
            <a:ext cx="4464844" cy="1847346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12852F-9388-4FB4-9372-228569C64450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H="1">
            <a:off x="10223917" y="3995915"/>
            <a:ext cx="246589" cy="71331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C0E96F-CD9C-40D4-A225-44C4842801EF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>
            <a:off x="7696982" y="3980364"/>
            <a:ext cx="222678" cy="71331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BDA3-43AC-42D9-AA10-BCC55839370F}"/>
              </a:ext>
            </a:extLst>
          </p:cNvPr>
          <p:cNvSpPr/>
          <p:nvPr/>
        </p:nvSpPr>
        <p:spPr>
          <a:xfrm>
            <a:off x="6983837" y="3980363"/>
            <a:ext cx="1426291" cy="2156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j-lt"/>
              </a:rPr>
              <a:t>Requirement gathering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41E82A-F7DD-44BE-A68B-5D461D8C7213}"/>
              </a:ext>
            </a:extLst>
          </p:cNvPr>
          <p:cNvSpPr/>
          <p:nvPr/>
        </p:nvSpPr>
        <p:spPr>
          <a:xfrm>
            <a:off x="7056482" y="4233160"/>
            <a:ext cx="1426291" cy="2156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j-lt"/>
              </a:rPr>
              <a:t>System Analysis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C921E-9A35-4AD2-B500-65A1ED9A810E}"/>
              </a:ext>
            </a:extLst>
          </p:cNvPr>
          <p:cNvSpPr/>
          <p:nvPr/>
        </p:nvSpPr>
        <p:spPr>
          <a:xfrm>
            <a:off x="7206515" y="4478004"/>
            <a:ext cx="1426291" cy="2156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j-lt"/>
              </a:rPr>
              <a:t>Software Design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0E4EC-E9A0-4CF3-97DC-71DC8BB9E87B}"/>
              </a:ext>
            </a:extLst>
          </p:cNvPr>
          <p:cNvSpPr/>
          <p:nvPr/>
        </p:nvSpPr>
        <p:spPr>
          <a:xfrm>
            <a:off x="9757360" y="3995914"/>
            <a:ext cx="1426291" cy="2156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j-lt"/>
              </a:rPr>
              <a:t>Acceptance Testing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4CF90F-37F1-4048-9FEE-86138741FCC7}"/>
              </a:ext>
            </a:extLst>
          </p:cNvPr>
          <p:cNvSpPr/>
          <p:nvPr/>
        </p:nvSpPr>
        <p:spPr>
          <a:xfrm>
            <a:off x="9654269" y="4247064"/>
            <a:ext cx="1426291" cy="2156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j-lt"/>
              </a:rPr>
              <a:t>System Testing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CFFF4B-6B32-456B-971A-EE7F89BCB00E}"/>
              </a:ext>
            </a:extLst>
          </p:cNvPr>
          <p:cNvSpPr/>
          <p:nvPr/>
        </p:nvSpPr>
        <p:spPr>
          <a:xfrm>
            <a:off x="9510771" y="4493555"/>
            <a:ext cx="1426291" cy="2156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j-lt"/>
              </a:rPr>
              <a:t>Integration Testing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0B40F8-1829-4C79-BECC-2DAFB55D9F93}"/>
              </a:ext>
            </a:extLst>
          </p:cNvPr>
          <p:cNvSpPr/>
          <p:nvPr/>
        </p:nvSpPr>
        <p:spPr>
          <a:xfrm>
            <a:off x="7263267" y="4763261"/>
            <a:ext cx="1426291" cy="28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28BBD6-9BC8-40D1-BB9F-B7B61E207A4F}"/>
              </a:ext>
            </a:extLst>
          </p:cNvPr>
          <p:cNvSpPr/>
          <p:nvPr/>
        </p:nvSpPr>
        <p:spPr>
          <a:xfrm>
            <a:off x="9438763" y="4763261"/>
            <a:ext cx="1426291" cy="28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Testing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687030-78EB-4FB9-BE00-EC22331A920F}"/>
              </a:ext>
            </a:extLst>
          </p:cNvPr>
          <p:cNvSpPr/>
          <p:nvPr/>
        </p:nvSpPr>
        <p:spPr>
          <a:xfrm>
            <a:off x="7335275" y="5017983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7B5E2C-883C-4D5B-9128-8F46C77268F7}"/>
              </a:ext>
            </a:extLst>
          </p:cNvPr>
          <p:cNvSpPr/>
          <p:nvPr/>
        </p:nvSpPr>
        <p:spPr>
          <a:xfrm>
            <a:off x="9366755" y="4999175"/>
            <a:ext cx="1426291" cy="273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Testing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2FA592-26C3-4A7A-BB25-EB9B84C69F7C}"/>
              </a:ext>
            </a:extLst>
          </p:cNvPr>
          <p:cNvSpPr/>
          <p:nvPr/>
        </p:nvSpPr>
        <p:spPr>
          <a:xfrm>
            <a:off x="7407283" y="5251570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F39178-2013-4627-B96C-8A0986C6F5CE}"/>
              </a:ext>
            </a:extLst>
          </p:cNvPr>
          <p:cNvSpPr/>
          <p:nvPr/>
        </p:nvSpPr>
        <p:spPr>
          <a:xfrm>
            <a:off x="9272581" y="5251569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Tesitng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E88AAD-6FEB-4374-AABF-A9AF27BCEADC}"/>
              </a:ext>
            </a:extLst>
          </p:cNvPr>
          <p:cNvSpPr/>
          <p:nvPr/>
        </p:nvSpPr>
        <p:spPr>
          <a:xfrm>
            <a:off x="7468932" y="5506422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826A6C-84E3-4C9D-8F33-B5A60D2656F4}"/>
              </a:ext>
            </a:extLst>
          </p:cNvPr>
          <p:cNvSpPr/>
          <p:nvPr/>
        </p:nvSpPr>
        <p:spPr>
          <a:xfrm>
            <a:off x="9238250" y="5502558"/>
            <a:ext cx="1426291" cy="27585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Testing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B9EDF2-A84D-4EC6-A6E5-7FB816C9628F}"/>
              </a:ext>
            </a:extLst>
          </p:cNvPr>
          <p:cNvSpPr/>
          <p:nvPr/>
        </p:nvSpPr>
        <p:spPr>
          <a:xfrm>
            <a:off x="7508415" y="5750311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0D6381-BE3B-4E67-920E-8D17A99EAB31}"/>
              </a:ext>
            </a:extLst>
          </p:cNvPr>
          <p:cNvSpPr/>
          <p:nvPr/>
        </p:nvSpPr>
        <p:spPr>
          <a:xfrm>
            <a:off x="9198767" y="5749081"/>
            <a:ext cx="1426291" cy="277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Testing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65404A-5FAA-4B01-8E6D-A07ECB153519}"/>
              </a:ext>
            </a:extLst>
          </p:cNvPr>
          <p:cNvSpPr/>
          <p:nvPr/>
        </p:nvSpPr>
        <p:spPr>
          <a:xfrm>
            <a:off x="7657499" y="6005163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791B0F-A9D9-4F41-953E-027FD68F2B50}"/>
              </a:ext>
            </a:extLst>
          </p:cNvPr>
          <p:cNvSpPr/>
          <p:nvPr/>
        </p:nvSpPr>
        <p:spPr>
          <a:xfrm>
            <a:off x="7696982" y="6249052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5A2E3F-F7E9-4261-AE63-1AFA2114C3BC}"/>
              </a:ext>
            </a:extLst>
          </p:cNvPr>
          <p:cNvSpPr/>
          <p:nvPr/>
        </p:nvSpPr>
        <p:spPr>
          <a:xfrm>
            <a:off x="9164640" y="6005163"/>
            <a:ext cx="1426291" cy="27585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Testing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8CFA89-3FA1-42A9-B773-91A14050E625}"/>
              </a:ext>
            </a:extLst>
          </p:cNvPr>
          <p:cNvSpPr/>
          <p:nvPr/>
        </p:nvSpPr>
        <p:spPr>
          <a:xfrm>
            <a:off x="9125157" y="6251686"/>
            <a:ext cx="1426291" cy="277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Testing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7" name="날짜 개체 틀 26">
            <a:extLst>
              <a:ext uri="{FF2B5EF4-FFF2-40B4-BE49-F238E27FC236}">
                <a16:creationId xmlns:a16="http://schemas.microsoft.com/office/drawing/2014/main" id="{9D939D80-7662-4493-8294-9EDAB563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13C2-07A2-4AD4-904D-99FD3BC8BBC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28" name="바닥글 개체 틀 27">
            <a:extLst>
              <a:ext uri="{FF2B5EF4-FFF2-40B4-BE49-F238E27FC236}">
                <a16:creationId xmlns:a16="http://schemas.microsoft.com/office/drawing/2014/main" id="{8A9C28BD-7F8B-4446-807B-43F9FA9B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1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1" grpId="0" animBg="1"/>
      <p:bldP spid="33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341FB-0524-4E2A-ACCB-CE661C53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Shortcomings of Ancient Fuzzers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27573-5FE5-40E7-9F2F-D14C272A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8" y="1494502"/>
            <a:ext cx="11673102" cy="517649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Ancient </a:t>
            </a:r>
            <a:r>
              <a:rPr lang="en-US" altLang="ko-KR" sz="2800" dirty="0" err="1"/>
              <a:t>fuzzers</a:t>
            </a:r>
            <a:r>
              <a:rPr lang="en-US" altLang="ko-KR" sz="2800" dirty="0"/>
              <a:t> detect only crashes and hangs, but cannot uncover </a:t>
            </a:r>
            <a:r>
              <a:rPr lang="en-US" altLang="ko-KR" sz="2800" dirty="0">
                <a:solidFill>
                  <a:srgbClr val="C00000"/>
                </a:solidFill>
              </a:rPr>
              <a:t>silent illegal behaviors</a:t>
            </a:r>
            <a:r>
              <a:rPr lang="en-US" altLang="ko-KR" sz="2800" dirty="0"/>
              <a:t> which can result much critical consequences</a:t>
            </a:r>
          </a:p>
          <a:p>
            <a:pPr lvl="2"/>
            <a:r>
              <a:rPr lang="en-US" altLang="ko-KR" sz="2400" dirty="0"/>
              <a:t>reliability issue </a:t>
            </a:r>
            <a:r>
              <a:rPr lang="en-US" altLang="ko-KR" sz="2400" dirty="0">
                <a:latin typeface="Abadi Extra Light" panose="020B0604020202020204" pitchFamily="34" charset="0"/>
              </a:rPr>
              <a:t>⇒ </a:t>
            </a:r>
            <a:r>
              <a:rPr lang="en-US" altLang="ko-KR" sz="2400" dirty="0">
                <a:sym typeface="Wingdings" panose="05000000000000000000" pitchFamily="2" charset="2"/>
              </a:rPr>
              <a:t>security issue (adversarial users)</a:t>
            </a:r>
            <a:endParaRPr lang="en-US" altLang="ko-KR" sz="2400" dirty="0"/>
          </a:p>
          <a:p>
            <a:pPr lvl="2"/>
            <a:r>
              <a:rPr lang="en-US" altLang="ko-KR" sz="2400" dirty="0"/>
              <a:t>employ dynamic analyzers to detect and/or predict silent violations</a:t>
            </a:r>
          </a:p>
          <a:p>
            <a:pPr lvl="4"/>
            <a:r>
              <a:rPr lang="en-US" altLang="ko-KR" sz="2400" dirty="0"/>
              <a:t>e.g., </a:t>
            </a:r>
            <a:r>
              <a:rPr lang="en-US" altLang="ko-KR" sz="2400" dirty="0" err="1"/>
              <a:t>valgrind</a:t>
            </a:r>
            <a:r>
              <a:rPr lang="en-US" altLang="ko-KR" sz="2400" dirty="0"/>
              <a:t>, electric fence, LLVM sanitizer suites (</a:t>
            </a:r>
            <a:r>
              <a:rPr lang="en-US" altLang="ko-KR" sz="2400" dirty="0" err="1"/>
              <a:t>AddressSanitizer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MemorySanitizer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UndefinedBehaviorSanitizer</a:t>
            </a:r>
            <a:r>
              <a:rPr lang="en-US" altLang="ko-KR" sz="2400" dirty="0"/>
              <a:t>)</a:t>
            </a:r>
          </a:p>
          <a:p>
            <a:endParaRPr lang="en-US" altLang="ko-KR" sz="1800" dirty="0"/>
          </a:p>
          <a:p>
            <a:r>
              <a:rPr lang="en-US" altLang="ko-KR" sz="2800" dirty="0"/>
              <a:t>Randomly generated inputs </a:t>
            </a:r>
            <a:r>
              <a:rPr lang="en-US" altLang="ko-KR" sz="2800" dirty="0">
                <a:solidFill>
                  <a:srgbClr val="C00000"/>
                </a:solidFill>
              </a:rPr>
              <a:t>cover only restricted portion of the source code</a:t>
            </a:r>
            <a:endParaRPr lang="en-US" altLang="ko-KR" sz="2800" dirty="0"/>
          </a:p>
          <a:p>
            <a:pPr lvl="1"/>
            <a:r>
              <a:rPr lang="en-US" altLang="ko-KR" sz="2400" dirty="0"/>
              <a:t>random inputs are often rejected quickly because they likely have trivial input grammar errors</a:t>
            </a:r>
          </a:p>
          <a:p>
            <a:pPr lvl="1"/>
            <a:r>
              <a:rPr lang="en-US" altLang="ko-KR" sz="2400" dirty="0"/>
              <a:t>extremely low probability for a randomly generated text to pass grammar checks</a:t>
            </a:r>
            <a:endParaRPr lang="ko-KR" altLang="en-US" sz="2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12829-F04B-4605-9A96-5CFF3E0E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BE687-EB26-4FD2-BF60-1C33A24C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2261-9738-415E-B39C-C23FB8CF1724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E4193-FE99-4D6A-919A-CD5D6B67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7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60A03D7-F7BD-E946-A09F-6143A9B98AEE}"/>
              </a:ext>
            </a:extLst>
          </p:cNvPr>
          <p:cNvSpPr/>
          <p:nvPr/>
        </p:nvSpPr>
        <p:spPr>
          <a:xfrm>
            <a:off x="578767" y="1498600"/>
            <a:ext cx="10824337" cy="1358900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704160-EDB0-4953-869E-94D1BCC7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Mutation-based Fuzzing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05334-D2C6-461B-A42C-6F758D60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32" y="1045031"/>
            <a:ext cx="10980673" cy="562597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Ideas</a:t>
            </a:r>
          </a:p>
          <a:p>
            <a:pPr lvl="1">
              <a:lnSpc>
                <a:spcPct val="125000"/>
              </a:lnSpc>
            </a:pPr>
            <a:r>
              <a:rPr lang="en-US" altLang="ko-KR" sz="2400" dirty="0"/>
              <a:t>start with a set of </a:t>
            </a:r>
            <a:r>
              <a:rPr lang="en-US" altLang="ko-KR" sz="2400" dirty="0">
                <a:solidFill>
                  <a:srgbClr val="0000CC"/>
                </a:solidFill>
              </a:rPr>
              <a:t>valid inputs</a:t>
            </a:r>
            <a:r>
              <a:rPr lang="en-US" altLang="ko-KR" sz="2400" dirty="0"/>
              <a:t> (</a:t>
            </a:r>
            <a:r>
              <a:rPr lang="en-US" altLang="ko-KR" sz="2400" i="1" dirty="0"/>
              <a:t>seeds</a:t>
            </a:r>
            <a:r>
              <a:rPr lang="en-US" altLang="ko-KR" sz="2400" dirty="0"/>
              <a:t>)</a:t>
            </a:r>
          </a:p>
          <a:p>
            <a:pPr lvl="1">
              <a:lnSpc>
                <a:spcPct val="125000"/>
              </a:lnSpc>
            </a:pPr>
            <a:r>
              <a:rPr lang="en-US" altLang="ko-KR" sz="2400" dirty="0"/>
              <a:t>repeatedly introduce </a:t>
            </a:r>
            <a:r>
              <a:rPr lang="en-US" altLang="ko-KR" sz="2400" dirty="0">
                <a:solidFill>
                  <a:srgbClr val="0000CC"/>
                </a:solidFill>
              </a:rPr>
              <a:t>small changes</a:t>
            </a:r>
            <a:r>
              <a:rPr lang="en-US" altLang="ko-KR" sz="2400" dirty="0"/>
              <a:t> to the existing inputs (</a:t>
            </a:r>
            <a:r>
              <a:rPr lang="en-US" altLang="ko-KR" sz="2400" i="1" dirty="0"/>
              <a:t>mutation</a:t>
            </a:r>
            <a:r>
              <a:rPr lang="en-US" altLang="ko-KR" sz="2400" dirty="0"/>
              <a:t>) with a hope that they exercise new behaviors</a:t>
            </a:r>
            <a:endParaRPr lang="en-US" altLang="ko-KR" sz="1700" dirty="0"/>
          </a:p>
          <a:p>
            <a:endParaRPr lang="en-US" altLang="ko-KR" sz="1000" dirty="0"/>
          </a:p>
          <a:p>
            <a:r>
              <a:rPr lang="en-US" altLang="ko-KR" sz="2400" dirty="0"/>
              <a:t>Example: fuzzing a URL parsing </a:t>
            </a:r>
            <a:r>
              <a:rPr lang="en-US" altLang="ko-KR" sz="2400" dirty="0" err="1"/>
              <a:t>libary</a:t>
            </a:r>
            <a:endParaRPr lang="en-US" altLang="ko-KR" sz="2400" dirty="0"/>
          </a:p>
          <a:p>
            <a:pPr lvl="1"/>
            <a:r>
              <a:rPr lang="en-US" altLang="ko-KR" sz="2200" dirty="0"/>
              <a:t>Seed</a:t>
            </a:r>
          </a:p>
          <a:p>
            <a:pPr lvl="2"/>
            <a:r>
              <a:rPr lang="en-US" altLang="ko-KR" sz="2200" dirty="0">
                <a:latin typeface="Ubuntu Mono" panose="020B0509030602030204" pitchFamily="49" charset="0"/>
              </a:rPr>
              <a:t>http://www.google.com/search?q=fuzzing</a:t>
            </a:r>
          </a:p>
          <a:p>
            <a:pPr lvl="1"/>
            <a:r>
              <a:rPr lang="en-US" altLang="ko-KR" sz="2200" dirty="0"/>
              <a:t>Fuzzed inputs</a:t>
            </a:r>
          </a:p>
          <a:p>
            <a:pPr lvl="2"/>
            <a:r>
              <a:rPr lang="en-US" altLang="ko-KR" sz="2200" dirty="0">
                <a:latin typeface="Ubuntu Mono" panose="020B0509030602030204" pitchFamily="49" charset="0"/>
              </a:rPr>
              <a:t>http://www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.</a:t>
            </a:r>
            <a:r>
              <a:rPr lang="en-US" altLang="ko-KR" sz="2200" dirty="0">
                <a:latin typeface="Ubuntu Mono" panose="020B0509030602030204" pitchFamily="49" charset="0"/>
              </a:rPr>
              <a:t>g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=</a:t>
            </a:r>
            <a:r>
              <a:rPr lang="en-US" altLang="ko-KR" sz="2200" dirty="0">
                <a:latin typeface="Ubuntu Mono" panose="020B0509030602030204" pitchFamily="49" charset="0"/>
              </a:rPr>
              <a:t>o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N</a:t>
            </a:r>
            <a:r>
              <a:rPr lang="en-US" altLang="ko-KR" sz="2200" dirty="0">
                <a:latin typeface="Ubuntu Mono" panose="020B0509030602030204" pitchFamily="49" charset="0"/>
              </a:rPr>
              <a:t>ogl.om/search?q=fuzzing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/</a:t>
            </a:r>
          </a:p>
          <a:p>
            <a:pPr lvl="2"/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R</a:t>
            </a:r>
            <a:r>
              <a:rPr lang="en-US" altLang="ko-KR" sz="2200" dirty="0">
                <a:latin typeface="Ubuntu Mono" panose="020B0509030602030204" pitchFamily="49" charset="0"/>
              </a:rPr>
              <a:t>ttp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X</a:t>
            </a:r>
            <a:r>
              <a:rPr lang="en-US" altLang="ko-KR" sz="2200" dirty="0">
                <a:latin typeface="Ubuntu Mono" panose="020B0509030602030204" pitchFamily="49" charset="0"/>
              </a:rPr>
              <a:t>://w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en-US" altLang="ko-KR" sz="2200" dirty="0">
                <a:latin typeface="Ubuntu Mono" panose="020B0509030602030204" pitchFamily="49" charset="0"/>
              </a:rPr>
              <a:t>ww.goo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en-US" altLang="ko-KR" sz="2200" dirty="0">
                <a:latin typeface="Ubuntu Mono" panose="020B0509030602030204" pitchFamily="49" charset="0"/>
              </a:rPr>
              <a:t>gle.com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q</a:t>
            </a:r>
            <a:r>
              <a:rPr lang="en-US" altLang="ko-KR" sz="2200" dirty="0">
                <a:latin typeface="Ubuntu Mono" panose="020B0509030602030204" pitchFamily="49" charset="0"/>
              </a:rPr>
              <a:t>/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sarc(</a:t>
            </a:r>
            <a:r>
              <a:rPr lang="en-US" altLang="ko-KR" sz="2200" dirty="0">
                <a:latin typeface="Ubuntu Mono" panose="020B0509030602030204" pitchFamily="49" charset="0"/>
              </a:rPr>
              <a:t>q=fuzzng</a:t>
            </a:r>
          </a:p>
          <a:p>
            <a:pPr lvl="2"/>
            <a:r>
              <a:rPr lang="en-US" altLang="ko-KR" sz="2200" dirty="0">
                <a:latin typeface="Ubuntu Mono" panose="020B0509030602030204" pitchFamily="49" charset="0"/>
              </a:rPr>
              <a:t>h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dt8</a:t>
            </a:r>
            <a:r>
              <a:rPr lang="en-US" altLang="ko-KR" sz="2200" dirty="0">
                <a:latin typeface="Ubuntu Mono" panose="020B0509030602030204" pitchFamily="49" charset="0"/>
              </a:rPr>
              <a:t>p://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"</a:t>
            </a:r>
            <a:r>
              <a:rPr lang="en-US" altLang="ko-KR" sz="2200" dirty="0">
                <a:latin typeface="Ubuntu Mono" panose="020B0509030602030204" pitchFamily="49" charset="0"/>
              </a:rPr>
              <a:t>wWw.goole.com/se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Darb`*</a:t>
            </a:r>
            <a:r>
              <a:rPr lang="en-US" altLang="ko-KR" sz="2200" dirty="0">
                <a:latin typeface="Ubuntu Mono" panose="020B0509030602030204" pitchFamily="49" charset="0"/>
              </a:rPr>
              <a:t>?q=fuzzing</a:t>
            </a:r>
          </a:p>
          <a:p>
            <a:pPr lvl="2"/>
            <a:r>
              <a:rPr lang="en-US" altLang="ko-KR" sz="2200" dirty="0">
                <a:latin typeface="Ubuntu Mono" panose="020B0509030602030204" pitchFamily="49" charset="0"/>
              </a:rPr>
              <a:t>h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u</a:t>
            </a:r>
            <a:r>
              <a:rPr lang="en-US" altLang="ko-KR" sz="2200" dirty="0">
                <a:latin typeface="Ubuntu Mono" panose="020B0509030602030204" pitchFamily="49" charset="0"/>
              </a:rPr>
              <a:t>p://www.google.com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C</a:t>
            </a:r>
            <a:r>
              <a:rPr lang="en-US" altLang="ko-KR" sz="2200" dirty="0">
                <a:latin typeface="Ubuntu Mono" panose="020B0509030602030204" pitchFamily="49" charset="0"/>
              </a:rPr>
              <a:t>/search?q=fuzzing</a:t>
            </a:r>
          </a:p>
          <a:p>
            <a:pPr lvl="2"/>
            <a:r>
              <a:rPr lang="en-US" altLang="ko-KR" sz="2200" dirty="0">
                <a:latin typeface="Ubuntu Mono" panose="020B0509030602030204" pitchFamily="49" charset="0"/>
              </a:rPr>
              <a:t>http://w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7</a:t>
            </a:r>
            <a:r>
              <a:rPr lang="en-US" altLang="ko-KR" sz="2200" dirty="0">
                <a:latin typeface="Ubuntu Mono" panose="020B0509030602030204" pitchFamily="49" charset="0"/>
              </a:rPr>
              <a:t>w.google.com/search?q=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ufu</a:t>
            </a:r>
            <a:r>
              <a:rPr lang="en-US" altLang="ko-KR" sz="2200" dirty="0">
                <a:latin typeface="Ubuntu Mono" panose="020B0509030602030204" pitchFamily="49" charset="0"/>
              </a:rPr>
              <a:t>zgzing</a:t>
            </a:r>
          </a:p>
          <a:p>
            <a:pPr lvl="2"/>
            <a:r>
              <a:rPr lang="en-US" altLang="ko-KR" sz="2200" dirty="0">
                <a:latin typeface="Ubuntu Mono" panose="020B0509030602030204" pitchFamily="49" charset="0"/>
              </a:rPr>
              <a:t>http://w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&amp;</a:t>
            </a:r>
            <a:r>
              <a:rPr lang="en-US" altLang="ko-KR" sz="2200" dirty="0">
                <a:latin typeface="Ubuntu Mono" panose="020B0509030602030204" pitchFamily="49" charset="0"/>
              </a:rPr>
              <a:t>ww.google.c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K</a:t>
            </a:r>
            <a:r>
              <a:rPr lang="en-US" altLang="ko-KR" sz="2200" dirty="0">
                <a:latin typeface="Ubuntu Mono" panose="020B0509030602030204" pitchFamily="49" charset="0"/>
              </a:rPr>
              <a:t>om/search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7</a:t>
            </a:r>
            <a:r>
              <a:rPr lang="en-US" altLang="ko-KR" sz="2200" dirty="0">
                <a:latin typeface="Ubuntu Mono" panose="020B0509030602030204" pitchFamily="49" charset="0"/>
              </a:rPr>
              <a:t>q=fuzzing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3CDF6-86DA-4E02-BB5A-36223B94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D1F19EB-763B-4B27-A992-2742A9EE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E9D1-38B6-4B44-BC22-E7A48AD91E8E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E27642F-7556-440B-9EE7-AA061DC0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1D371-EEA8-4A05-AF2F-A7A2997B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Mutation Operators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B0409-3198-4289-B502-50CE0954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73428"/>
            <a:ext cx="8820151" cy="52607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/>
              <a:t>Flip one random bit 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Alternate one or multiple consecutive bytes 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Erase one or multiple bytes from random offsets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Insert one or multiple bytes to random offsets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Repeat existing bytes multiple times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Add a word from a predefined dictionary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Shuffle consecutive bytes (reorder multiple bytes randomly)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Copy a substring and paste it randomly offsets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Crossover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Apply mutation one or more times on a single seed input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A329626-9197-4AF2-9061-FF887406B6F0}"/>
              </a:ext>
            </a:extLst>
          </p:cNvPr>
          <p:cNvSpPr/>
          <p:nvPr/>
        </p:nvSpPr>
        <p:spPr>
          <a:xfrm>
            <a:off x="8670930" y="1549400"/>
            <a:ext cx="279400" cy="48006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66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5BC9F-D58E-492F-BF29-EB1CF5B5DC4A}"/>
              </a:ext>
            </a:extLst>
          </p:cNvPr>
          <p:cNvSpPr txBox="1"/>
          <p:nvPr/>
        </p:nvSpPr>
        <p:spPr>
          <a:xfrm>
            <a:off x="9028111" y="1549400"/>
            <a:ext cx="13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  <a:latin typeface="Gill Sans MT" panose="020B0502020104020203" pitchFamily="34" charset="0"/>
              </a:rPr>
              <a:t>Fine-grained</a:t>
            </a:r>
            <a:endParaRPr lang="ko-KR" altLang="en-US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0C9B3-AD17-406D-BFE1-0FB3C2628B0B}"/>
              </a:ext>
            </a:extLst>
          </p:cNvPr>
          <p:cNvSpPr txBox="1"/>
          <p:nvPr/>
        </p:nvSpPr>
        <p:spPr>
          <a:xfrm>
            <a:off x="9028111" y="5962511"/>
            <a:ext cx="164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  <a:latin typeface="Gill Sans MT" panose="020B0502020104020203" pitchFamily="34" charset="0"/>
              </a:rPr>
              <a:t>Coarse-grained</a:t>
            </a:r>
            <a:endParaRPr lang="ko-KR" altLang="en-US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E519E-5C6B-4D7D-9159-A636E33D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72AC-A3E1-4AA0-88FA-0BEC95B060C1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280C2-9B74-407B-AFAD-1D45E725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BFD63-C556-4FFF-BBEF-EB3E8CB1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2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07494-8633-44A3-A68D-65CEE41D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Why Mutation Effectively Disclose Subtle Behaviors?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73116-9DEC-405C-BA76-83E9501E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19" y="1504334"/>
            <a:ext cx="11567160" cy="528484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It is likely to obtain quality seed inputs from existing test cases</a:t>
            </a:r>
          </a:p>
          <a:p>
            <a:endParaRPr lang="en-US" altLang="ko-KR" sz="600" dirty="0"/>
          </a:p>
          <a:p>
            <a:r>
              <a:rPr lang="en-US" altLang="ko-KR" sz="2400" dirty="0"/>
              <a:t>An error-revealing input mostly resides close to a valid input </a:t>
            </a:r>
            <a:endParaRPr lang="en-US" altLang="ko-KR" sz="2000" dirty="0"/>
          </a:p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 in lexical distance, or numerical distance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competent programmer hypothesis</a:t>
            </a:r>
            <a:endParaRPr lang="en-US" altLang="ko-KR" sz="1600" dirty="0"/>
          </a:p>
          <a:p>
            <a:pPr lvl="2"/>
            <a:endParaRPr lang="en-US" altLang="ko-KR" sz="400" dirty="0"/>
          </a:p>
          <a:p>
            <a:r>
              <a:rPr lang="en-US" altLang="ko-KR" sz="2400" dirty="0"/>
              <a:t>A part of a program input is likely associated with only few program components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aspect of an input text can be represented as a short subsequence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 locality exists in a well-modularized program</a:t>
            </a:r>
            <a:endParaRPr lang="en-US" altLang="ko-KR" sz="2000" dirty="0"/>
          </a:p>
          <a:p>
            <a:pPr lvl="2"/>
            <a:endParaRPr lang="en-US" altLang="ko-KR" sz="1000" dirty="0"/>
          </a:p>
          <a:p>
            <a:r>
              <a:rPr lang="en-US" altLang="ko-KR" sz="2400" dirty="0"/>
              <a:t>A critical value of a specific part of input is likely found in the other parts of the inputs</a:t>
            </a:r>
            <a:endParaRPr lang="en-US" altLang="ko-KR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E5A90-CEDC-4E45-BBD1-AA332FBF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0B68-3EFB-4879-A63D-BA7737668311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2BFB7-9D08-4494-8139-35E1099B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F325E-3993-4BED-B68A-A37E65F5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D8BEFA9-71FD-7540-A500-39C4122EF0D3}"/>
              </a:ext>
            </a:extLst>
          </p:cNvPr>
          <p:cNvSpPr/>
          <p:nvPr/>
        </p:nvSpPr>
        <p:spPr>
          <a:xfrm>
            <a:off x="724817" y="1835150"/>
            <a:ext cx="10824337" cy="2076450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59D7BF-8A23-452B-B5F4-F2047A28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186997"/>
            <a:ext cx="11567160" cy="1050131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/>
              <a:t>Greybox</a:t>
            </a:r>
            <a:r>
              <a:rPr lang="en-US" altLang="ko-KR" sz="4000" dirty="0"/>
              <a:t> Fuzzing: Use Structural Coverage to Guide Fuzzing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DB128-EAC7-4C0E-8AFB-EB38D0B0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1" y="1357086"/>
            <a:ext cx="11502572" cy="513805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Idea</a:t>
            </a:r>
          </a:p>
          <a:p>
            <a:pPr lvl="1"/>
            <a:r>
              <a:rPr lang="en-US" altLang="ko-KR" sz="2500" dirty="0"/>
              <a:t>Start with a set of valid inputs</a:t>
            </a:r>
          </a:p>
          <a:p>
            <a:pPr lvl="1"/>
            <a:r>
              <a:rPr lang="en-US" altLang="ko-KR" sz="2500" dirty="0"/>
              <a:t>Repeatedly introduce small changes to the existing inputs while expecting </a:t>
            </a:r>
            <a:br>
              <a:rPr lang="en-US" altLang="ko-KR" sz="2500" dirty="0"/>
            </a:br>
            <a:r>
              <a:rPr lang="en-US" altLang="ko-KR" sz="2500" dirty="0"/>
              <a:t>they exercise new behaviors</a:t>
            </a:r>
          </a:p>
          <a:p>
            <a:pPr lvl="1"/>
            <a:r>
              <a:rPr lang="en-US" altLang="ko-KR" sz="2500" dirty="0">
                <a:solidFill>
                  <a:srgbClr val="0000CC"/>
                </a:solidFill>
              </a:rPr>
              <a:t>Include the mutated input as a seed only if it explores a new behavior </a:t>
            </a:r>
          </a:p>
          <a:p>
            <a:pPr lvl="2"/>
            <a:r>
              <a:rPr lang="en-US" altLang="ko-KR" sz="2500" dirty="0">
                <a:solidFill>
                  <a:srgbClr val="0000CC"/>
                </a:solidFill>
              </a:rPr>
              <a:t>covering a new structural test requirement</a:t>
            </a:r>
          </a:p>
          <a:p>
            <a:pPr marL="1028700" lvl="3" indent="0">
              <a:buNone/>
            </a:pPr>
            <a:endParaRPr lang="en-US" altLang="ko-KR" sz="2400" u="sng" dirty="0"/>
          </a:p>
          <a:p>
            <a:r>
              <a:rPr lang="en-US" altLang="ko-KR" sz="2800" dirty="0" err="1"/>
              <a:t>Greybox</a:t>
            </a:r>
            <a:r>
              <a:rPr lang="en-US" altLang="ko-KR" sz="2800" dirty="0"/>
              <a:t> </a:t>
            </a:r>
            <a:r>
              <a:rPr lang="en-US" altLang="ko-KR" sz="2800" dirty="0" err="1"/>
              <a:t>fuzzers</a:t>
            </a:r>
            <a:r>
              <a:rPr lang="en-US" altLang="ko-KR" sz="2800" dirty="0"/>
              <a:t> (e.g., AFL, </a:t>
            </a:r>
            <a:r>
              <a:rPr lang="en-US" altLang="ko-KR" sz="2800" dirty="0" err="1"/>
              <a:t>libFuzzer</a:t>
            </a:r>
            <a:r>
              <a:rPr lang="en-US" altLang="ko-KR" sz="2800" dirty="0"/>
              <a:t>) show in practice that use of structural coverage dramatically improves effectiveness of mutation-based fuzzing</a:t>
            </a:r>
          </a:p>
          <a:p>
            <a:pPr lvl="1"/>
            <a:r>
              <a:rPr lang="en-US" altLang="ko-KR" sz="2500" dirty="0"/>
              <a:t>Google runs fuzzing on 160 open-source projects </a:t>
            </a:r>
            <a:r>
              <a:rPr lang="en-US" altLang="ko-KR" sz="2500"/>
              <a:t>with 250,000 </a:t>
            </a:r>
            <a:r>
              <a:rPr lang="en-US" altLang="ko-KR" sz="2500" dirty="0"/>
              <a:t>machines</a:t>
            </a:r>
          </a:p>
          <a:p>
            <a:pPr lvl="1"/>
            <a:r>
              <a:rPr lang="en-US" altLang="ko-KR" sz="2500" dirty="0"/>
              <a:t>Google found more than 16,000 bugs in </a:t>
            </a:r>
            <a:r>
              <a:rPr lang="en-US" altLang="ko-KR" sz="2500"/>
              <a:t>Chrome by </a:t>
            </a:r>
            <a:r>
              <a:rPr lang="en-US" altLang="ko-KR" sz="2500" dirty="0"/>
              <a:t>fuzzing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5A157-9368-40AE-B2EC-4D1A9EEB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4006-9369-4F68-BBB2-946A140C8A75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0B5E7-7684-4A6A-A6B3-64FA09A1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683C6-086A-4B1D-93EE-218E60B7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ill Sans MT-Blu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ll Sans MT-Blue" id="{88E321C0-3EFC-4BD5-9B27-9654FDC98228}" vid="{C9D9855D-5953-4CD9-A2FD-8B4C3D42F15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 Sans MT-Blue</Template>
  <TotalTime>6863</TotalTime>
  <Words>1542</Words>
  <Application>Microsoft Office PowerPoint</Application>
  <PresentationFormat>와이드스크린</PresentationFormat>
  <Paragraphs>234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Linux Biolinum</vt:lpstr>
      <vt:lpstr>Ubuntu Mono</vt:lpstr>
      <vt:lpstr>맑은 고딕</vt:lpstr>
      <vt:lpstr>Abadi Extra Light</vt:lpstr>
      <vt:lpstr>Arial</vt:lpstr>
      <vt:lpstr>Calibri</vt:lpstr>
      <vt:lpstr>Calibri Light</vt:lpstr>
      <vt:lpstr>Cambria Math</vt:lpstr>
      <vt:lpstr>Gill Sans MT</vt:lpstr>
      <vt:lpstr>Wingdings</vt:lpstr>
      <vt:lpstr>Gill Sans MT-Blue</vt:lpstr>
      <vt:lpstr>Greybox Fuzzing</vt:lpstr>
      <vt:lpstr>Topics</vt:lpstr>
      <vt:lpstr>It was a Dark and Stormy Night in the Fall of 1988 http://pages.cs.wisc.edu/~bart/fuzz/Foreword1.html</vt:lpstr>
      <vt:lpstr>Ancient Fuzzers</vt:lpstr>
      <vt:lpstr>Shortcomings of Ancient Fuzzers</vt:lpstr>
      <vt:lpstr>Mutation-based Fuzzing</vt:lpstr>
      <vt:lpstr>Mutation Operators</vt:lpstr>
      <vt:lpstr>Why Mutation Effectively Disclose Subtle Behaviors?</vt:lpstr>
      <vt:lpstr>Greybox Fuzzing: Use Structural Coverage to Guide Fuzzing</vt:lpstr>
      <vt:lpstr>Basic Algorithm</vt:lpstr>
      <vt:lpstr>libFuzzer: Fuzzing Tool for LLVM https://llvm.org/docs/LibFuzzer.html</vt:lpstr>
      <vt:lpstr> libFuzzer Mutation Operators</vt:lpstr>
      <vt:lpstr>Writing Unit Fuzzing Driver (parameterized unit test case)</vt:lpstr>
      <vt:lpstr>Example - Triangle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HongShin</dc:creator>
  <cp:lastModifiedBy>Windows 사용자</cp:lastModifiedBy>
  <cp:revision>130</cp:revision>
  <dcterms:created xsi:type="dcterms:W3CDTF">2020-08-09T10:14:52Z</dcterms:created>
  <dcterms:modified xsi:type="dcterms:W3CDTF">2023-05-16T05:45:24Z</dcterms:modified>
</cp:coreProperties>
</file>