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5"/>
  </p:notesMasterIdLst>
  <p:sldIdLst>
    <p:sldId id="256" r:id="rId3"/>
    <p:sldId id="310" r:id="rId4"/>
    <p:sldId id="291" r:id="rId5"/>
    <p:sldId id="292" r:id="rId6"/>
    <p:sldId id="309" r:id="rId7"/>
    <p:sldId id="300" r:id="rId8"/>
    <p:sldId id="294" r:id="rId9"/>
    <p:sldId id="307" r:id="rId10"/>
    <p:sldId id="293" r:id="rId11"/>
    <p:sldId id="306" r:id="rId12"/>
    <p:sldId id="295" r:id="rId13"/>
    <p:sldId id="296" r:id="rId14"/>
    <p:sldId id="297" r:id="rId15"/>
    <p:sldId id="299" r:id="rId16"/>
    <p:sldId id="308" r:id="rId17"/>
    <p:sldId id="298" r:id="rId18"/>
    <p:sldId id="302" r:id="rId19"/>
    <p:sldId id="305" r:id="rId20"/>
    <p:sldId id="313" r:id="rId21"/>
    <p:sldId id="314" r:id="rId22"/>
    <p:sldId id="311" r:id="rId23"/>
    <p:sldId id="304" r:id="rId24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58" autoAdjust="0"/>
  </p:normalViewPr>
  <p:slideViewPr>
    <p:cSldViewPr showGuides="1">
      <p:cViewPr>
        <p:scale>
          <a:sx n="75" d="100"/>
          <a:sy n="75" d="100"/>
        </p:scale>
        <p:origin x="888" y="3378"/>
      </p:cViewPr>
      <p:guideLst>
        <p:guide orient="horz" pos="225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9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D2924-D280-4505-BAC6-AD9B19A15CC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9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801D2-EBE6-42D3-BD0D-EFDB94422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64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M.getContext</a:t>
            </a:r>
            <a:r>
              <a:rPr lang="en-US" altLang="ko-KR" dirty="0"/>
              <a:t>()</a:t>
            </a:r>
            <a:r>
              <a:rPr lang="en-US" altLang="ko-KR" baseline="0" dirty="0"/>
              <a:t> to handle multiple instances of LLVM  (e.g., multithreaded LLVM pass)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801D2-EBE6-42D3-BD0D-EFDB944223E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073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 basic block containing a phi instruction must have the</a:t>
            </a:r>
            <a:r>
              <a:rPr lang="en-US" altLang="ko-KR" baseline="0" dirty="0"/>
              <a:t> phi instruction at the beginning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801D2-EBE6-42D3-BD0D-EFDB944223E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419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Dyn_cast</a:t>
            </a:r>
            <a:r>
              <a:rPr lang="en-US" altLang="ko-KR" dirty="0"/>
              <a:t>&lt;xxx&gt;()</a:t>
            </a:r>
            <a:r>
              <a:rPr lang="en-US" altLang="ko-KR" baseline="0" dirty="0"/>
              <a:t> is a type casting statement in C++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801D2-EBE6-42D3-BD0D-EFDB944223E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53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C4C0-8F6C-42FA-98A6-A9AD4FDF7AE9}" type="datetime1">
              <a:rPr lang="ko-KR" altLang="en-US" smtClean="0"/>
              <a:t>2023-04-27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77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236E-6748-45D1-9C92-964912C12B7B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58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4D57-71BF-43E4-9728-6C69D5847D48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242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290" y="2130425"/>
            <a:ext cx="6429420" cy="1470025"/>
          </a:xfrm>
        </p:spPr>
        <p:txBody>
          <a:bodyPr/>
          <a:lstStyle>
            <a:lvl1pPr>
              <a:defRPr sz="2800">
                <a:solidFill>
                  <a:srgbClr val="003399"/>
                </a:solidFill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0012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E4AD-E1AE-41F1-A797-0E91117E2E8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LLVM Pass and Code Instrumentation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143108" y="714356"/>
            <a:ext cx="59170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003399"/>
                </a:solidFill>
                <a:latin typeface="Arial"/>
              </a:rPr>
              <a:t>CS492B </a:t>
            </a:r>
            <a:br>
              <a:rPr lang="en-US" altLang="ko-KR" sz="2800" b="1" dirty="0">
                <a:solidFill>
                  <a:srgbClr val="003399"/>
                </a:solidFill>
                <a:latin typeface="Arial"/>
              </a:rPr>
            </a:br>
            <a:r>
              <a:rPr lang="en-US" altLang="ko-KR" sz="2800" b="1" dirty="0">
                <a:solidFill>
                  <a:srgbClr val="003399"/>
                </a:solidFill>
                <a:latin typeface="Arial"/>
              </a:rPr>
              <a:t>Analysis of Concurrent Programs</a:t>
            </a:r>
            <a:endParaRPr lang="ko-KR" altLang="en-US" sz="2800" b="1" dirty="0">
              <a:solidFill>
                <a:srgbClr val="003399"/>
              </a:solidFill>
              <a:latin typeface="Arial"/>
            </a:endParaRPr>
          </a:p>
        </p:txBody>
      </p:sp>
      <p:pic>
        <p:nvPicPr>
          <p:cNvPr id="9" name="Picture 8" descr="amd_barcelona_die_shot_medium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7224" y="714356"/>
            <a:ext cx="1296254" cy="12858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500034" y="714356"/>
            <a:ext cx="285752" cy="12858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289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42862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14356"/>
            <a:ext cx="8229600" cy="57150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59CF-812B-4163-94BC-DB31F21D583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LLVM Pass and Code Instrumentation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 userDrawn="1"/>
        </p:nvSpPr>
        <p:spPr bwMode="auto">
          <a:xfrm>
            <a:off x="500034" y="642918"/>
            <a:ext cx="8229600" cy="0"/>
          </a:xfrm>
          <a:prstGeom prst="line">
            <a:avLst/>
          </a:prstGeom>
          <a:noFill/>
          <a:ln w="762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156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28670"/>
            <a:ext cx="4038600" cy="55007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28670"/>
            <a:ext cx="4038600" cy="55007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7377-B78E-40EE-99B4-C81F081EFC7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LLVM Pass and Code Instrumentation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 userDrawn="1"/>
        </p:nvSpPr>
        <p:spPr bwMode="auto">
          <a:xfrm>
            <a:off x="500034" y="857232"/>
            <a:ext cx="8229600" cy="0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959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08E3-F26F-41D6-AA61-06B2200DF37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LLVM Pass and Code Instrumentation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traight Connector 5"/>
          <p:cNvSpPr>
            <a:spLocks noChangeShapeType="1"/>
          </p:cNvSpPr>
          <p:nvPr userDrawn="1"/>
        </p:nvSpPr>
        <p:spPr bwMode="auto">
          <a:xfrm>
            <a:off x="500034" y="857232"/>
            <a:ext cx="8229600" cy="0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846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81FB-8493-4DA6-B934-6BCF822A3DA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LLVM Pass and Code Instrumentation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030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341313"/>
            <a:ext cx="7648575" cy="8318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090613" y="1314450"/>
            <a:ext cx="3376612" cy="46783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9625" y="1314450"/>
            <a:ext cx="3378200" cy="46783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8288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BE0377B-0405-4D51-8FFA-615F9826257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2023-04-27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590800" y="6616700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LLVM Pass and Code Instrumentation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772400" y="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L24-</a:t>
            </a:r>
            <a:fld id="{D68BA281-C415-4EFF-BB7B-1F43A2FB4DF6}" type="slidenum">
              <a:rPr lang="en-US" altLang="ko-KR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58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449B-8938-4DE6-95E2-7CA93F695E49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52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9A45-DCFA-49C5-B553-A6BA7A9590BD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73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849E-1BCB-4662-AE6C-E4543F74B898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36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B6535-DDCF-4AFC-A0BC-3AFE24B213D7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80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0597-04EA-4D55-BF0D-6FCDC5F1D61B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77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A3AF-EBBE-4081-B711-56502AA58F54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03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05F25-3CA4-4DAA-B0A7-8D887108215D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78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1FCB-DCFA-4727-9541-5B2A0992CB9A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84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18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757580F-9066-458D-817E-9FEBE3523811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468512" y="6356350"/>
            <a:ext cx="620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812360" y="6356350"/>
            <a:ext cx="4251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EE6AC68-1C69-421E-B036-4DAA2329A5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172400" y="6381328"/>
            <a:ext cx="755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/ 22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15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28670"/>
            <a:ext cx="8229600" cy="550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00834"/>
            <a:ext cx="2133600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DB859-ABBC-4E42-8465-7E818021EAC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2023-04-27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00834"/>
            <a:ext cx="2895600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LLVM Pass and Code Instrumentation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00834"/>
            <a:ext cx="2133600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E8AEC-0EBD-4D08-946B-2BA73178EF5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KAIST_뒷배경 흰색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58116" y="142852"/>
            <a:ext cx="1285884" cy="357190"/>
          </a:xfrm>
          <a:prstGeom prst="rect">
            <a:avLst/>
          </a:prstGeom>
        </p:spPr>
      </p:pic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428596" y="6643710"/>
            <a:ext cx="8229600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22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3200" b="1" kern="1200">
          <a:solidFill>
            <a:srgbClr val="00339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lvm.org/doxygen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132856"/>
            <a:ext cx="8496944" cy="1971650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LLVM Pass and Code Instrumentation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531568"/>
            <a:ext cx="6400800" cy="1201688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Prof. </a:t>
            </a:r>
            <a:r>
              <a:rPr lang="en-US" altLang="ko-KR" sz="3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Moonzoo</a:t>
            </a:r>
            <a:r>
              <a:rPr lang="en-US" altLang="ko-KR" sz="3000">
                <a:solidFill>
                  <a:schemeClr val="tx1">
                    <a:lumMod val="75000"/>
                    <a:lumOff val="25000"/>
                  </a:schemeClr>
                </a:solidFill>
              </a:rPr>
              <a:t> Kim,</a:t>
            </a:r>
          </a:p>
          <a:p>
            <a:r>
              <a:rPr lang="en-US" altLang="ko-KR" sz="3000">
                <a:solidFill>
                  <a:schemeClr val="tx1">
                    <a:lumMod val="75000"/>
                    <a:lumOff val="25000"/>
                  </a:schemeClr>
                </a:solidFill>
              </a:rPr>
              <a:t>School of Computing, </a:t>
            </a:r>
            <a:r>
              <a: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KAIST</a:t>
            </a:r>
            <a:endParaRPr lang="ko-KR" alt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B335-B9F9-4B25-94C2-CCCE4EEC3920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9512" y="6093296"/>
            <a:ext cx="8712968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042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61032" y="3751536"/>
            <a:ext cx="8421936" cy="1072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8032" y="2426924"/>
            <a:ext cx="8424936" cy="12526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Example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1468760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IntWrite</a:t>
            </a:r>
            <a:r>
              <a:rPr lang="en-US" altLang="ko-KR" sz="2400" dirty="0"/>
              <a:t> should inserts a new function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ko-KR" sz="2400" dirty="0"/>
              <a:t> at the beginning of the target program’s main function</a:t>
            </a:r>
          </a:p>
          <a:p>
            <a:pPr lvl="1"/>
            <a:r>
              <a:rPr lang="en-US" altLang="ko-KR" sz="2000" dirty="0"/>
              <a:t>_</a:t>
            </a:r>
            <a:r>
              <a:rPr lang="en-US" altLang="ko-KR" sz="2000" dirty="0" err="1"/>
              <a:t>init</a:t>
            </a:r>
            <a:r>
              <a:rPr lang="en-US" altLang="ko-KR" sz="2000" dirty="0"/>
              <a:t>_() is to open an output file</a:t>
            </a:r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8F36-73D1-42A4-810C-3A0B46445EF9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8032" y="2398236"/>
            <a:ext cx="8424936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01 virtual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doInitialization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(Module &amp; M) {</a:t>
            </a:r>
          </a:p>
          <a:p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02   if(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M.getFunction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StartingRef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(“_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_”))!=NULL){ </a:t>
            </a:r>
          </a:p>
          <a:p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03     errs() &lt;&lt; “_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_() already exists.” ; </a:t>
            </a:r>
          </a:p>
          <a:p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04     exit(1) ;</a:t>
            </a:r>
          </a:p>
          <a:p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05   }</a:t>
            </a:r>
          </a:p>
          <a:p>
            <a:endParaRPr lang="en-US" altLang="ko-KR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06 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FunctionType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fty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b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FunctionType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get(Type::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getVoidTy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M.getContext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,false) ;</a:t>
            </a:r>
          </a:p>
          <a:p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07 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fp_init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 = 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M.getOrInsertFunction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(“_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_”,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fty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;</a:t>
            </a:r>
          </a:p>
          <a:p>
            <a:endParaRPr lang="en-US" altLang="ko-KR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</a:p>
          <a:p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08   return true ;</a:t>
            </a:r>
          </a:p>
          <a:p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09 }</a:t>
            </a:r>
          </a:p>
          <a:p>
            <a:endParaRPr lang="ko-KR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58632" y="3293363"/>
            <a:ext cx="3207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33CC"/>
                </a:solidFill>
                <a:latin typeface="Calibri" panose="020F0502020204030204" pitchFamily="34" charset="0"/>
              </a:rPr>
              <a:t>check if _</a:t>
            </a:r>
            <a:r>
              <a:rPr lang="en-US" altLang="ko-KR" dirty="0" err="1">
                <a:solidFill>
                  <a:srgbClr val="0033CC"/>
                </a:solidFill>
                <a:latin typeface="Calibri" panose="020F0502020204030204" pitchFamily="34" charset="0"/>
              </a:rPr>
              <a:t>init</a:t>
            </a:r>
            <a:r>
              <a:rPr lang="en-US" altLang="ko-KR" dirty="0">
                <a:solidFill>
                  <a:srgbClr val="0033CC"/>
                </a:solidFill>
                <a:latin typeface="Calibri" panose="020F0502020204030204" pitchFamily="34" charset="0"/>
              </a:rPr>
              <a:t>_() already exists</a:t>
            </a:r>
            <a:endParaRPr lang="ko-KR" altLang="en-US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58632" y="4508454"/>
            <a:ext cx="299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33CC"/>
                </a:solidFill>
                <a:latin typeface="Calibri" panose="020F0502020204030204" pitchFamily="34" charset="0"/>
              </a:rPr>
              <a:t>add a new declaration _</a:t>
            </a:r>
            <a:r>
              <a:rPr lang="en-US" altLang="ko-KR" dirty="0" err="1">
                <a:solidFill>
                  <a:srgbClr val="0033CC"/>
                </a:solidFill>
                <a:latin typeface="Calibri" panose="020F0502020204030204" pitchFamily="34" charset="0"/>
              </a:rPr>
              <a:t>init</a:t>
            </a:r>
            <a:r>
              <a:rPr lang="en-US" altLang="ko-KR" dirty="0">
                <a:solidFill>
                  <a:srgbClr val="0033CC"/>
                </a:solidFill>
                <a:latin typeface="Calibri" panose="020F0502020204030204" pitchFamily="34" charset="0"/>
              </a:rPr>
              <a:t>_()</a:t>
            </a:r>
            <a:endParaRPr lang="ko-KR" altLang="en-US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14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FunctionPass</a:t>
            </a:r>
            <a:r>
              <a:rPr lang="en-US" altLang="ko-KR" sz="3600" dirty="0"/>
              <a:t> Class (2/2)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runOnFunction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&amp;)</a:t>
            </a:r>
          </a:p>
          <a:p>
            <a:pPr lvl="1"/>
            <a:r>
              <a:rPr lang="en-US" altLang="ko-KR" sz="2000" dirty="0"/>
              <a:t>Executed once for every function defined in the module</a:t>
            </a:r>
          </a:p>
          <a:p>
            <a:pPr lvl="1"/>
            <a:r>
              <a:rPr lang="en-US" altLang="ko-KR" sz="2000" dirty="0"/>
              <a:t>Read and modify the target function definition</a:t>
            </a:r>
          </a:p>
          <a:p>
            <a:pPr lvl="1"/>
            <a:endParaRPr lang="en-US" altLang="ko-KR" sz="2000" dirty="0"/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ko-KR" sz="2000" dirty="0">
                <a:cs typeface="Courier New" panose="02070309020205020404" pitchFamily="49" charset="0"/>
              </a:rPr>
              <a:t> Class</a:t>
            </a:r>
          </a:p>
          <a:p>
            <a:pPr lvl="1"/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getFunctionType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2000" dirty="0">
                <a:cs typeface="Courier New" panose="02070309020205020404" pitchFamily="49" charset="0"/>
              </a:rPr>
              <a:t>: returns the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FunctionType</a:t>
            </a:r>
            <a:r>
              <a:rPr lang="en-US" altLang="ko-KR" sz="2000" dirty="0">
                <a:cs typeface="Courier New" panose="02070309020205020404" pitchFamily="49" charset="0"/>
              </a:rPr>
              <a:t> instance that contains the information on the types of function arguments.</a:t>
            </a:r>
          </a:p>
          <a:p>
            <a:pPr lvl="1"/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getEntryBlock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2000" dirty="0">
                <a:cs typeface="Courier New" panose="02070309020205020404" pitchFamily="49" charset="0"/>
              </a:rPr>
              <a:t>: returns the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BasicBlock</a:t>
            </a:r>
            <a:r>
              <a:rPr lang="en-US" altLang="ko-KR" sz="2000" dirty="0">
                <a:cs typeface="Courier New" panose="02070309020205020404" pitchFamily="49" charset="0"/>
              </a:rPr>
              <a:t> instance of the entry basic block.</a:t>
            </a:r>
          </a:p>
          <a:p>
            <a:pPr lvl="1"/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altLang="ko-KR" sz="2000" dirty="0">
                <a:cs typeface="Courier New" panose="02070309020205020404" pitchFamily="49" charset="0"/>
              </a:rPr>
              <a:t>: the head of the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BasicBlock</a:t>
            </a:r>
            <a:r>
              <a:rPr lang="en-US" altLang="ko-KR" sz="2000" dirty="0">
                <a:cs typeface="Courier New" panose="02070309020205020404" pitchFamily="49" charset="0"/>
              </a:rPr>
              <a:t> iterator</a:t>
            </a:r>
          </a:p>
          <a:p>
            <a:pPr lvl="1"/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  <a:r>
              <a:rPr lang="en-US" altLang="ko-KR" sz="2000" dirty="0">
                <a:cs typeface="Courier New" panose="02070309020205020404" pitchFamily="49" charset="0"/>
              </a:rPr>
              <a:t>: the end of the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BasicBlock</a:t>
            </a:r>
            <a:r>
              <a:rPr lang="en-US" altLang="ko-KR" sz="2000" dirty="0">
                <a:cs typeface="Courier New" panose="02070309020205020404" pitchFamily="49" charset="0"/>
              </a:rPr>
              <a:t> iterator</a:t>
            </a:r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9CEC-3383-477E-B677-D89F5650C4EB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73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cs typeface="Courier New" panose="02070309020205020404" pitchFamily="49" charset="0"/>
              </a:rPr>
              <a:t>Example</a:t>
            </a:r>
            <a:endParaRPr lang="ko-KR" altLang="en-US" sz="36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3DA1-8B30-46A5-9226-A6398448F4C3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3674" y="1628800"/>
            <a:ext cx="86303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01  virtual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runOnFunction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&amp;F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02  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“Analyzing “ &lt;&lt; F-&gt;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“\n” ;</a:t>
            </a:r>
          </a:p>
          <a:p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03    for (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Function::iterator 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F.begin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F.end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04    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runOnBasicBlock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;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05    }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06    return true;//</a:t>
            </a:r>
            <a:r>
              <a:rPr lang="en-US" altLang="ko-KR" sz="1600" b="1" dirty="0">
                <a:latin typeface="Calibri" panose="020F0502020204030204" pitchFamily="34" charset="0"/>
                <a:cs typeface="Courier New" panose="02070309020205020404" pitchFamily="49" charset="0"/>
              </a:rPr>
              <a:t>You should return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ko-KR" sz="1600" b="1" dirty="0">
                <a:latin typeface="Calibri" panose="020F0502020204030204" pitchFamily="34" charset="0"/>
                <a:cs typeface="Courier New" panose="02070309020205020404" pitchFamily="49" charset="0"/>
              </a:rPr>
              <a:t> if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ko-KR" sz="1600" b="1" dirty="0">
                <a:latin typeface="Calibri" panose="020F0502020204030204" pitchFamily="34" charset="0"/>
                <a:cs typeface="Courier New" panose="02070309020205020404" pitchFamily="49" charset="0"/>
              </a:rPr>
              <a:t> was modified.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ko-KR" sz="1600" b="1" dirty="0">
                <a:latin typeface="Calibri" panose="020F0502020204030204" pitchFamily="34" charset="0"/>
                <a:cs typeface="Courier New" panose="02070309020205020404" pitchFamily="49" charset="0"/>
              </a:rPr>
              <a:t> otherwise.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07  }</a:t>
            </a:r>
            <a:endParaRPr lang="ko-KR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23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BasicBlock</a:t>
            </a:r>
            <a:r>
              <a:rPr lang="en-US" altLang="ko-KR" sz="3600" dirty="0"/>
              <a:t> Class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0040" y="1600200"/>
            <a:ext cx="8280920" cy="45259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2400" dirty="0"/>
              <a:t>A 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BasicBlock</a:t>
            </a:r>
            <a:r>
              <a:rPr lang="en-US" altLang="ko-KR" sz="2400" dirty="0"/>
              <a:t> instance contains a list of instructions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2400" dirty="0"/>
              <a:t>APIs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altLang="ko-KR" sz="2000" dirty="0"/>
              <a:t>: return the iterator of the beginning of the basic block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  <a:r>
              <a:rPr lang="en-US" altLang="ko-KR" sz="2000" dirty="0"/>
              <a:t>: return the iterator of the end of the basic block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getFirstInsertionPt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2000" dirty="0"/>
              <a:t>: return the first iterator (i.e., the first instruction location) where a new instruction can be added safely (i.e., after phi instruction and debug intrinsic)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getTerminator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2000" dirty="0"/>
              <a:t>: return the terminator instruction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splitBasicBlock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(iterator I, …)</a:t>
            </a:r>
            <a:r>
              <a:rPr lang="en-US" altLang="ko-KR" sz="2000" dirty="0"/>
              <a:t>: split the basic block into two at the instruction of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000" dirty="0"/>
              <a:t> by inserting an unconditional jump</a:t>
            </a:r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8FA3-A3BA-49EB-A96E-B85B0857D31C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669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</a:t>
            </a:r>
            <a:r>
              <a:rPr lang="en-US" altLang="ko-KR" sz="3600" dirty="0"/>
              <a:t> Class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An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</a:t>
            </a:r>
            <a:r>
              <a:rPr lang="en-US" altLang="ko-KR" sz="2000" dirty="0"/>
              <a:t> </a:t>
            </a:r>
            <a:r>
              <a:rPr lang="en-US" altLang="ko-KR" sz="2400" dirty="0"/>
              <a:t>instance contains the information of an LLVM IR instruction.</a:t>
            </a:r>
          </a:p>
          <a:p>
            <a:r>
              <a:rPr lang="en-US" altLang="ko-KR" sz="2400" dirty="0"/>
              <a:t>Each type of instruction has a subclass of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</a:t>
            </a:r>
            <a:r>
              <a:rPr lang="en-US" altLang="ko-KR" sz="2400" dirty="0"/>
              <a:t> </a:t>
            </a:r>
            <a:br>
              <a:rPr lang="en-US" altLang="ko-KR" sz="2400" dirty="0"/>
            </a:br>
            <a:r>
              <a:rPr lang="en-US" altLang="ko-KR" sz="2400" dirty="0"/>
              <a:t>(e.g.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LoadInst</a:t>
            </a:r>
            <a:r>
              <a:rPr lang="en-US" altLang="ko-KR" sz="2400" dirty="0"/>
              <a:t>,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BranchInst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APIs</a:t>
            </a:r>
          </a:p>
          <a:p>
            <a:pPr lvl="1"/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getOpcode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2000" dirty="0"/>
              <a:t>: returns the </a:t>
            </a:r>
            <a:r>
              <a:rPr lang="en-US" altLang="ko-KR" sz="2000" dirty="0" err="1"/>
              <a:t>opcode</a:t>
            </a:r>
            <a:r>
              <a:rPr lang="en-US" altLang="ko-KR" sz="2000" dirty="0"/>
              <a:t> which indicates the instruction type</a:t>
            </a:r>
          </a:p>
          <a:p>
            <a:pPr lvl="1"/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getOperand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(unsigned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ko-KR" sz="2000" dirty="0"/>
              <a:t>: return the </a:t>
            </a:r>
            <a:r>
              <a:rPr lang="en-US" altLang="ko-KR" sz="2000" dirty="0" err="1"/>
              <a:t>i-th</a:t>
            </a:r>
            <a:r>
              <a:rPr lang="en-US" altLang="ko-KR" sz="2000" dirty="0"/>
              <a:t> operand</a:t>
            </a:r>
          </a:p>
          <a:p>
            <a:pPr lvl="1"/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getDebugLoc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2000" dirty="0"/>
              <a:t>: obtain the debugging data that contains the information on the corresponding code location</a:t>
            </a:r>
          </a:p>
          <a:p>
            <a:pPr lvl="1"/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isTerminator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1800" dirty="0">
                <a:cs typeface="Courier New" panose="02070309020205020404" pitchFamily="49" charset="0"/>
              </a:rPr>
              <a:t>,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isBinaryOp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1800" dirty="0">
                <a:cs typeface="Courier New" panose="02070309020205020404" pitchFamily="49" charset="0"/>
              </a:rPr>
              <a:t> , 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isCast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(), ….</a:t>
            </a:r>
            <a:endParaRPr lang="ko-KR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9DBC-9593-47A2-B5E8-FC7D6578AEB3}" type="datetime1">
              <a:rPr lang="ko-KR" altLang="en-US" smtClean="0"/>
              <a:t>2023-04-27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041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0872" y="1556792"/>
            <a:ext cx="8229600" cy="4248472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runOnBasicBlock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BasicBlock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&amp;B)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BasicBlock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::iterator 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B.begin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B.end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getOpcode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Instruction::Store &amp;&amp;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getOperand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(0)-&gt;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Type::getInt32Ty(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StoreInst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dyn_cast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StoreInst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getDebugLoc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//code location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 *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getPointerOperand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//variable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 *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ko-KR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getOperand</a:t>
            </a:r>
            <a:r>
              <a:rPr lang="en-US" altLang="ko-KR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// value   </a:t>
            </a:r>
            <a:endParaRPr lang="en-US" altLang="ko-K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/* insert a function call */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true 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84E8-BB3E-4DB2-8797-A631A6583AFF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08390" y="1591296"/>
            <a:ext cx="504056" cy="4922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02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03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04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05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06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07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08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09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595431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How to Insert New Instructions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1704" y="1600200"/>
            <a:ext cx="8147248" cy="4525963"/>
          </a:xfrm>
        </p:spPr>
        <p:txBody>
          <a:bodyPr>
            <a:normAutofit/>
          </a:bodyPr>
          <a:lstStyle/>
          <a:p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IRBuilder</a:t>
            </a:r>
            <a:r>
              <a:rPr lang="en-US" altLang="ko-KR" sz="2400" dirty="0"/>
              <a:t> class provides a uniform API for inserting instructions to a basic block.</a:t>
            </a:r>
            <a:endParaRPr lang="en-US" altLang="ko-KR" sz="2000" dirty="0"/>
          </a:p>
          <a:p>
            <a:pPr lvl="1"/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IRBuilder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(Instruction *p)</a:t>
            </a:r>
            <a:r>
              <a:rPr lang="en-US" altLang="ko-KR" sz="2000" dirty="0"/>
              <a:t>: create an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IRBuilder</a:t>
            </a:r>
            <a:r>
              <a:rPr lang="en-US" altLang="ko-KR" sz="2000" dirty="0"/>
              <a:t> instance that can insert instructions </a:t>
            </a:r>
            <a:r>
              <a:rPr lang="en-US" altLang="ko-KR" sz="2000" b="1" u="sng" dirty="0"/>
              <a:t>right before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</a:t>
            </a:r>
            <a:r>
              <a:rPr lang="en-US" altLang="ko-KR" sz="2000" dirty="0">
                <a:cs typeface="Courier New" panose="02070309020205020404" pitchFamily="49" charset="0"/>
              </a:rPr>
              <a:t>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r>
              <a:rPr lang="en-US" altLang="ko-KR" sz="2400" dirty="0">
                <a:cs typeface="Courier New" panose="02070309020205020404" pitchFamily="49" charset="0"/>
              </a:rPr>
              <a:t>APIs</a:t>
            </a:r>
          </a:p>
          <a:p>
            <a:pPr lvl="1"/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CreateAdd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(Value *LHS, Value *RHS, …)</a:t>
            </a:r>
            <a:r>
              <a:rPr lang="en-US" altLang="ko-KR" sz="2000" dirty="0"/>
              <a:t>: create an add instruction whose operands are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altLang="ko-KR" sz="2000" dirty="0"/>
              <a:t> and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altLang="ko-KR" sz="2000" dirty="0"/>
              <a:t> at the predefined location, and then returns the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ko-KR" sz="2000" dirty="0"/>
              <a:t> instance of the target operand</a:t>
            </a:r>
          </a:p>
          <a:p>
            <a:pPr lvl="1"/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CreateCall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(Value *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Callee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Value *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,…)</a:t>
            </a:r>
            <a:r>
              <a:rPr lang="en-US" altLang="ko-KR" sz="2000" dirty="0"/>
              <a:t>: add a new call instruction to function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Callee</a:t>
            </a:r>
            <a:r>
              <a:rPr lang="en-US" altLang="ko-KR" sz="2000" dirty="0"/>
              <a:t> with the argument as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CreateSub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2000" dirty="0"/>
              <a:t>,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CreateMul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2000" dirty="0"/>
              <a:t>,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CreateAnd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2000" dirty="0"/>
              <a:t>, …</a:t>
            </a:r>
          </a:p>
          <a:p>
            <a:pPr lvl="1"/>
            <a:endParaRPr lang="en-US" altLang="ko-KR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9DA9-B4F7-48B0-A1D5-CB62833B14FA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546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ko-KR" dirty="0"/>
              <a:t> 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 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ko-KR" sz="2400" dirty="0"/>
              <a:t> is a super class of all entities in LLVM IR such as a constant, a register, a variable, and a function.</a:t>
            </a:r>
          </a:p>
          <a:p>
            <a:pPr lvl="1"/>
            <a:endParaRPr lang="ko-KR" altLang="en-US" sz="1100" dirty="0"/>
          </a:p>
          <a:p>
            <a:r>
              <a:rPr lang="en-US" altLang="ko-KR" sz="2400" dirty="0"/>
              <a:t>The register defined by an 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</a:t>
            </a:r>
            <a:r>
              <a:rPr lang="en-US" altLang="ko-KR" sz="2400" dirty="0"/>
              <a:t> is represented as </a:t>
            </a:r>
            <a:br>
              <a:rPr lang="en-US" altLang="ko-KR" sz="2400" dirty="0"/>
            </a:br>
            <a:r>
              <a:rPr lang="en-US" altLang="ko-KR" sz="2400" dirty="0"/>
              <a:t>a 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ko-KR" sz="2400" dirty="0"/>
              <a:t> instance.</a:t>
            </a:r>
          </a:p>
          <a:p>
            <a:r>
              <a:rPr lang="en-US" altLang="ko-KR" sz="2400" dirty="0"/>
              <a:t>APIs</a:t>
            </a:r>
          </a:p>
          <a:p>
            <a:pPr lvl="1"/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2000" dirty="0"/>
              <a:t>: returns the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ko-KR" sz="2000" dirty="0"/>
              <a:t> instance of a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ko-KR" sz="2000" dirty="0"/>
              <a:t> instance.</a:t>
            </a:r>
          </a:p>
          <a:p>
            <a:pPr lvl="1"/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2000" dirty="0"/>
              <a:t>: return the name from the source code.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E6CA-B417-4451-A583-590DC41C4766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872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08112"/>
          </a:xfrm>
        </p:spPr>
        <p:txBody>
          <a:bodyPr>
            <a:normAutofit/>
          </a:bodyPr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496855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IRBuilder&lt;&gt; * IRB;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600" b="1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getOpcode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Instruction::Store &amp;&amp;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   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getOperand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(0)-&gt;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Type::getInt32Ty(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02   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StoreInst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dyn_cast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StoreInst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03   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getDebugLoc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//code location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04    Value * val = st-&gt;getOperand(0); // target register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05</a:t>
            </a:r>
            <a:endParaRPr lang="en-US" altLang="ko-KR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06    </a:t>
            </a:r>
            <a:r>
              <a:rPr lang="en-US" altLang="ko-KR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IRB-&gt;SetInsertPoint(&amp;(*i));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07    Value * args[3]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08  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=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ConstantInt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::get(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intTy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false) 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09  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IRB-&gt;CreateGlobalStringPtr(funcname,"");</a:t>
            </a:r>
            <a:endParaRPr lang="en-US" altLang="ko-KR" sz="16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  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 =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11    </a:t>
            </a:r>
            <a:r>
              <a:rPr lang="en-US" altLang="ko-KR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IRB-&gt;CreateCall(p_probe, args, Twine("")); </a:t>
            </a:r>
            <a:endParaRPr lang="en-US" altLang="ko-KR" sz="16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p_probe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should be created before </a:t>
            </a:r>
            <a:r>
              <a:rPr lang="en-US" altLang="ko-KR" sz="1600" b="1">
                <a:latin typeface="Courier New" panose="02070309020205020404" pitchFamily="49" charset="0"/>
                <a:cs typeface="Courier New" panose="02070309020205020404" pitchFamily="49" charset="0"/>
              </a:rPr>
              <a:t>by using </a:t>
            </a:r>
            <a:b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getOrInsertFunction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and target code should be compiled </a:t>
            </a:r>
            <a:b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with the function definition pointed by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p_probe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See IntWrite.cpp and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IntWrite.c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which contains the   </a:t>
            </a:r>
            <a:b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definition of probe 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 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601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605C5384-0FC4-1106-55D1-77F9AD04C4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271470"/>
              </p:ext>
            </p:extLst>
          </p:nvPr>
        </p:nvGraphicFramePr>
        <p:xfrm>
          <a:off x="395536" y="680013"/>
          <a:ext cx="10144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2" imgW="1014480" imgH="476280" progId="Package">
                  <p:embed/>
                </p:oleObj>
              </mc:Choice>
              <mc:Fallback>
                <p:oleObj name="포장기 셸 개체" showAsIcon="1" r:id="rId2" imgW="1014480" imgH="476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680013"/>
                        <a:ext cx="1014412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0B2FEA3D-6B37-D2B6-5E87-2F014366BB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930503"/>
              </p:ext>
            </p:extLst>
          </p:nvPr>
        </p:nvGraphicFramePr>
        <p:xfrm>
          <a:off x="520552" y="1797913"/>
          <a:ext cx="6873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4" imgW="687960" imgH="476280" progId="Package">
                  <p:embed/>
                </p:oleObj>
              </mc:Choice>
              <mc:Fallback>
                <p:oleObj name="포장기 셸 개체" showAsIcon="1" r:id="rId4" imgW="687960" imgH="476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0552" y="1797913"/>
                        <a:ext cx="687387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8CED6185-2D68-9D11-7311-3B9808FCF41C}"/>
              </a:ext>
            </a:extLst>
          </p:cNvPr>
          <p:cNvGrpSpPr/>
          <p:nvPr/>
        </p:nvGrpSpPr>
        <p:grpSpPr>
          <a:xfrm>
            <a:off x="323528" y="436183"/>
            <a:ext cx="8680986" cy="864096"/>
            <a:chOff x="395536" y="332656"/>
            <a:chExt cx="8680986" cy="8640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5FFE4A-DB3E-13B7-2AAF-F65F0D489426}"/>
                </a:ext>
              </a:extLst>
            </p:cNvPr>
            <p:cNvSpPr txBox="1"/>
            <p:nvPr/>
          </p:nvSpPr>
          <p:spPr>
            <a:xfrm>
              <a:off x="1619672" y="476672"/>
              <a:ext cx="74568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bg1">
                      <a:lumMod val="65000"/>
                    </a:schemeClr>
                  </a:solidFill>
                </a:rPr>
                <a:t>LLVM Fuction pass to monitor writing integer values at runtime</a:t>
              </a:r>
            </a:p>
            <a:p>
              <a:r>
                <a:rPr lang="en-US" altLang="ko-KR">
                  <a:solidFill>
                    <a:schemeClr val="bg1">
                      <a:lumMod val="65000"/>
                    </a:schemeClr>
                  </a:solidFill>
                </a:rPr>
                <a:t>- </a:t>
              </a:r>
              <a:r>
                <a:rPr lang="en-US" altLang="ko-KR" sz="180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Pass is compiled as a shared library and stored in the LLVM library directory </a:t>
              </a:r>
              <a:endParaRPr lang="ko-KR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C155B6B-DD7D-95BB-A9EC-5DF9D50B2063}"/>
                </a:ext>
              </a:extLst>
            </p:cNvPr>
            <p:cNvSpPr/>
            <p:nvPr/>
          </p:nvSpPr>
          <p:spPr>
            <a:xfrm>
              <a:off x="395536" y="332656"/>
              <a:ext cx="8568952" cy="864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89C7A70-E07B-6EB0-A6DF-77B23BC077D0}"/>
              </a:ext>
            </a:extLst>
          </p:cNvPr>
          <p:cNvGrpSpPr/>
          <p:nvPr/>
        </p:nvGrpSpPr>
        <p:grpSpPr>
          <a:xfrm>
            <a:off x="345852" y="1544109"/>
            <a:ext cx="8568952" cy="864096"/>
            <a:chOff x="417860" y="1440582"/>
            <a:chExt cx="8568952" cy="86409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9F8062-486A-E98E-6B5F-FFBA7F8768E7}"/>
                </a:ext>
              </a:extLst>
            </p:cNvPr>
            <p:cNvSpPr txBox="1"/>
            <p:nvPr/>
          </p:nvSpPr>
          <p:spPr>
            <a:xfrm>
              <a:off x="1681334" y="1556792"/>
              <a:ext cx="6729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Runtime module that will be used by the pass</a:t>
              </a:r>
            </a:p>
            <a:p>
              <a:pPr marL="285750" indent="-285750">
                <a:buFontTx/>
                <a:buChar char="-"/>
              </a:pPr>
              <a:r>
                <a:rPr lang="en-US" altLang="ko-KR">
                  <a:latin typeface="Calibri" panose="020F0502020204030204" pitchFamily="34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Compiled as an object file and stored in the LLVM library directory </a:t>
              </a:r>
              <a:r>
                <a:rPr lang="en-US" altLang="ko-KR" sz="1800"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 </a:t>
              </a:r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B3E2DA7-8527-A88D-51F3-365F635AD4CA}"/>
                </a:ext>
              </a:extLst>
            </p:cNvPr>
            <p:cNvSpPr/>
            <p:nvPr/>
          </p:nvSpPr>
          <p:spPr>
            <a:xfrm>
              <a:off x="417860" y="1440582"/>
              <a:ext cx="8568952" cy="864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6112FD5-B5EC-B8FD-020B-4D25C8FF922A}"/>
              </a:ext>
            </a:extLst>
          </p:cNvPr>
          <p:cNvSpPr txBox="1"/>
          <p:nvPr/>
        </p:nvSpPr>
        <p:spPr>
          <a:xfrm>
            <a:off x="323528" y="2697301"/>
            <a:ext cx="8591276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// intwrite-rt.c runtime module</a:t>
            </a:r>
          </a:p>
          <a:p>
            <a:endParaRPr lang="en-US" altLang="ko-KR" sz="1400" b="0">
              <a:solidFill>
                <a:srgbClr val="8599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400" b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FILE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fp ;</a:t>
            </a:r>
          </a:p>
          <a:p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_final_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(fp) ;}</a:t>
            </a:r>
          </a:p>
          <a:p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_init_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 { fp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"log"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;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atexit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(_final_) ;}</a:t>
            </a:r>
          </a:p>
          <a:p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_probe_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line,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func,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val) {</a:t>
            </a:r>
          </a:p>
          <a:p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(line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!=-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fprintf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(fp, 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"Store value 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 in Function 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, line 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%d\n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,val,func,line) ;</a:t>
            </a:r>
          </a:p>
          <a:p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fprintf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(fp, 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"Store value 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 in unknown location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val) ;</a:t>
            </a:r>
          </a:p>
          <a:p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78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Motivating</a:t>
            </a:r>
            <a:r>
              <a:rPr lang="ko-KR" altLang="en-US" dirty="0"/>
              <a:t> </a:t>
            </a:r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4186808" cy="4133056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altLang="ko-KR" dirty="0"/>
              <a:t>(30 pts) Find bugs in the following program that has multiple bugs </a:t>
            </a:r>
            <a:endParaRPr lang="ko-KR" altLang="ko-KR" sz="2800" dirty="0"/>
          </a:p>
          <a:p>
            <a:pPr lvl="1"/>
            <a:r>
              <a:rPr lang="en-US" altLang="ko-KR" dirty="0"/>
              <a:t>Write down buggy lines, bugs,  and explain the bugs as many as possible</a:t>
            </a:r>
            <a:endParaRPr lang="ko-KR" altLang="ko-KR" sz="2400" dirty="0"/>
          </a:p>
          <a:p>
            <a:pPr lvl="1"/>
            <a:r>
              <a:rPr lang="en-US" altLang="ko-KR" dirty="0"/>
              <a:t>Write down a code </a:t>
            </a:r>
            <a:r>
              <a:rPr lang="en-US" altLang="ko-KR" dirty="0" err="1"/>
              <a:t>instrumentor</a:t>
            </a:r>
            <a:r>
              <a:rPr lang="en-US" altLang="ko-KR" dirty="0"/>
              <a:t> using Clang which inserts assert() to report runtime failures due to the bugs you detected.  </a:t>
            </a:r>
            <a:endParaRPr lang="ko-KR" altLang="ko-KR" sz="2400" dirty="0"/>
          </a:p>
          <a:p>
            <a:r>
              <a:rPr lang="en-US" altLang="ko-KR" dirty="0"/>
              <a:t>For example, to report a div-by-zero crash, your code should insert assert(z!=0) immediately before x=y/z; </a:t>
            </a:r>
            <a:endParaRPr lang="ko-KR" altLang="ko-KR" sz="28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449B-8938-4DE6-95E2-7CA93F695E49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4820232" y="1517297"/>
            <a:ext cx="4000240" cy="4431983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//example1.c</a:t>
            </a:r>
            <a:endParaRPr kumimoji="0" lang="en-US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#include &lt;malloc.h&gt;</a:t>
            </a:r>
            <a:endParaRPr kumimoji="0" lang="en-US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#include &lt;stdio.h&gt;</a:t>
            </a:r>
            <a:endParaRPr kumimoji="0" lang="en-US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#include &lt;string.h&gt;</a:t>
            </a:r>
            <a:endParaRPr kumimoji="0" lang="en-US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void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f() {</a:t>
            </a:r>
            <a:endParaRPr kumimoji="0" lang="en-US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char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* mem = NULL;</a:t>
            </a:r>
            <a:endParaRPr kumimoji="0" lang="en-US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length;</a:t>
            </a:r>
            <a:endParaRPr kumimoji="0" lang="en-US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char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buf[100];</a:t>
            </a:r>
            <a:endParaRPr kumimoji="0" lang="en-US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바탕" panose="02030600000101010101" pitchFamily="18" charset="-127"/>
                <a:cs typeface="Times New Roman" panose="02020603050405020304" pitchFamily="18" charset="0"/>
              </a:rPr>
              <a:t>    // file descriptor 0 is connected to keyboard</a:t>
            </a:r>
            <a:endParaRPr kumimoji="0" lang="en-US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read(0, &amp;length, sizeof(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));</a:t>
            </a:r>
            <a:endParaRPr kumimoji="0" lang="en-US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r=read(0, &amp;buf,length&gt;100 ? </a:t>
            </a:r>
            <a:b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100:length);</a:t>
            </a:r>
            <a:endParaRPr kumimoji="0" lang="en-US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mem = malloc(r + 1);</a:t>
            </a:r>
            <a:endParaRPr kumimoji="0" lang="en-US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buf[r] = 0;</a:t>
            </a:r>
            <a:endParaRPr kumimoji="0" lang="en-US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strcpy(mem, buf);</a:t>
            </a:r>
            <a:endParaRPr kumimoji="0" lang="en-US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printf(mem);</a:t>
            </a:r>
            <a:endParaRPr kumimoji="0" lang="en-US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fflush(stdout);</a:t>
            </a:r>
            <a:endParaRPr kumimoji="0" lang="en-US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</a:tabLst>
            </a:pP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}</a:t>
            </a:r>
            <a:endParaRPr kumimoji="0" lang="en-US" altLang="ko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1720" y="6021288"/>
            <a:ext cx="544258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</a:rPr>
              <a:t>Which tool do you prefer for the task?  Clang?  LLVM IR? </a:t>
            </a:r>
            <a:endParaRPr lang="ko-KR" altLang="en-US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403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31B3A45-48D4-6BBE-CAC1-F426696CD2AB}"/>
              </a:ext>
            </a:extLst>
          </p:cNvPr>
          <p:cNvSpPr txBox="1"/>
          <p:nvPr/>
        </p:nvSpPr>
        <p:spPr>
          <a:xfrm>
            <a:off x="302940" y="1628800"/>
            <a:ext cx="8424936" cy="4462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intwrite-pass.cpp LLVM pass</a:t>
            </a:r>
          </a:p>
          <a:p>
            <a:endParaRPr lang="en-US" altLang="ko-KR" sz="1400" b="0" i="1">
              <a:solidFill>
                <a:srgbClr val="93A1A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IntWrite</a:t>
            </a:r>
            <a:r>
              <a:rPr lang="en-US" altLang="ko-KR" b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FunctionPass</a:t>
            </a:r>
            <a:r>
              <a:rPr lang="en-US" altLang="ko-KR" b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{ ... }</a:t>
            </a:r>
            <a:endParaRPr lang="en-US" altLang="ko-KR" b="1" i="1">
              <a:solidFill>
                <a:srgbClr val="93A1A1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400" b="0" i="1">
              <a:solidFill>
                <a:srgbClr val="93A1A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/* The code in the remaining part is to register this Pass to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 * LLVM Pass Manager such that LLVM/Clang can use it. */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IntWrite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::ID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RegisterPass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IntWrite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"IntWrite"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"IntWrite Pass"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registerPass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PassManagerBuilder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legacy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PassManagerBase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PM) {</a:t>
            </a:r>
          </a:p>
          <a:p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IntWrite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RegisterStandardPasses</a:t>
            </a:r>
          </a:p>
          <a:p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RegisterPassOpt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PassManagerBuilder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::EP_ModuleOptimizerEarly, registerPass);</a:t>
            </a:r>
          </a:p>
          <a:p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RegisterStandardPasses</a:t>
            </a:r>
          </a:p>
          <a:p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RegisterPassO0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PassManagerBuilder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::EP_EnabledOnOptLevel0, registerPass);</a:t>
            </a:r>
          </a:p>
          <a:p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605C5384-0FC4-1106-55D1-77F9AD04C4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536" y="680013"/>
          <a:ext cx="10144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2" imgW="1014480" imgH="476280" progId="Package">
                  <p:embed/>
                </p:oleObj>
              </mc:Choice>
              <mc:Fallback>
                <p:oleObj name="포장기 셸 개체" showAsIcon="1" r:id="rId2" imgW="1014480" imgH="476280" progId="Package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605C5384-0FC4-1106-55D1-77F9AD04C4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680013"/>
                        <a:ext cx="1014412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8CED6185-2D68-9D11-7311-3B9808FCF41C}"/>
              </a:ext>
            </a:extLst>
          </p:cNvPr>
          <p:cNvGrpSpPr/>
          <p:nvPr/>
        </p:nvGrpSpPr>
        <p:grpSpPr>
          <a:xfrm>
            <a:off x="323528" y="436183"/>
            <a:ext cx="8680986" cy="864096"/>
            <a:chOff x="395536" y="332656"/>
            <a:chExt cx="8680986" cy="8640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5FFE4A-DB3E-13B7-2AAF-F65F0D489426}"/>
                </a:ext>
              </a:extLst>
            </p:cNvPr>
            <p:cNvSpPr txBox="1"/>
            <p:nvPr/>
          </p:nvSpPr>
          <p:spPr>
            <a:xfrm>
              <a:off x="1619672" y="476672"/>
              <a:ext cx="74568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LLVM Fuction pass to monitor writing integer values at runtime</a:t>
              </a:r>
            </a:p>
            <a:p>
              <a:r>
                <a:rPr lang="en-US" altLang="ko-KR"/>
                <a:t>- </a:t>
              </a:r>
              <a:r>
                <a:rPr lang="en-US" altLang="ko-KR" sz="1800">
                  <a:effectLst/>
                  <a:latin typeface="Calibri" panose="020F0502020204030204" pitchFamily="34" charset="0"/>
                  <a:ea typeface="맑은 고딕" panose="020B0503020000020004" pitchFamily="50" charset="-127"/>
                  <a:cs typeface="Courier New" panose="02070309020205020404" pitchFamily="49" charset="0"/>
                </a:rPr>
                <a:t>Pass is compiled as a shared library and stored in the LLVM library directory </a:t>
              </a:r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C155B6B-DD7D-95BB-A9EC-5DF9D50B2063}"/>
                </a:ext>
              </a:extLst>
            </p:cNvPr>
            <p:cNvSpPr/>
            <p:nvPr/>
          </p:nvSpPr>
          <p:spPr>
            <a:xfrm>
              <a:off x="395536" y="332656"/>
              <a:ext cx="8568952" cy="864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1372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4CC262E-14F9-C1AD-666E-80FED46826F3}"/>
              </a:ext>
            </a:extLst>
          </p:cNvPr>
          <p:cNvSpPr txBox="1"/>
          <p:nvPr/>
        </p:nvSpPr>
        <p:spPr>
          <a:xfrm>
            <a:off x="179512" y="44624"/>
            <a:ext cx="8640960" cy="70380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IntWrite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FunctionPass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7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ID;</a:t>
            </a: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// Pass identification, replacement for typeid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IntWrite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 :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FunctionPass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(ID) {}</a:t>
            </a:r>
          </a:p>
          <a:p>
            <a:pPr>
              <a:lnSpc>
                <a:spcPct val="70000"/>
              </a:lnSpc>
            </a:pPr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Type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intTy,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ptrTy,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voidTy,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boolTy ;</a:t>
            </a: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// To store the type instances  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ct val="7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FunctionCallee p_init ;</a:t>
            </a: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// points to the function instance of _init_.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FunctionCallee p_probe ;</a:t>
            </a: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// points to the function instance of _probe_.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IRBuilder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&lt;&gt;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IRB;</a:t>
            </a:r>
          </a:p>
          <a:p>
            <a:pPr>
              <a:lnSpc>
                <a:spcPct val="70000"/>
              </a:lnSpc>
            </a:pPr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doInitialization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M) {</a:t>
            </a:r>
          </a:p>
          <a:p>
            <a:pPr>
              <a:lnSpc>
                <a:spcPct val="70000"/>
              </a:lnSpc>
            </a:pP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            /* doInitialization() is executed once per target module,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             * and executed before any invocation of runOnFunction().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             * This function is for initialization and the module level 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             * instrumentation (e.g., add functions). */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	...</a:t>
            </a:r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; }</a:t>
            </a:r>
          </a:p>
          <a:p>
            <a:pPr>
              <a:lnSpc>
                <a:spcPct val="70000"/>
              </a:lnSpc>
            </a:pPr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doFinalization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M) {</a:t>
            </a:r>
          </a:p>
          <a:p>
            <a:pPr>
              <a:lnSpc>
                <a:spcPct val="70000"/>
              </a:lnSpc>
            </a:pP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            /* This function is executed once per target module after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             * all executions of runOnFunction() under the module. */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;}</a:t>
            </a: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runOnFunction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F) {</a:t>
            </a:r>
          </a:p>
          <a:p>
            <a:pPr>
              <a:lnSpc>
                <a:spcPct val="70000"/>
              </a:lnSpc>
            </a:pP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                /* This function is invoked once for every function in the target 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                * module by LLVM */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                /* Invoke runOnBasicBlock() for each basic block under F. */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::iterator itr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 ; itr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 ; itr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7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runOnBasicBlock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itr) ;</a:t>
            </a:r>
          </a:p>
          <a:p>
            <a:pPr>
              <a:lnSpc>
                <a:spcPct val="7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>
              <a:lnSpc>
                <a:spcPct val="70000"/>
              </a:lnSpc>
            </a:pPr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           </a:t>
            </a: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   }</a:t>
            </a: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 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b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runOnBasicBlock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BasicBlock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B) {</a:t>
            </a:r>
          </a:p>
          <a:p>
            <a:pPr>
              <a:lnSpc>
                <a:spcPct val="70000"/>
              </a:lnSpc>
            </a:pP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            /* This function is invoked by runOnFunction() for each basic block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            * in the function. Note that this is not invoked by LLVM and different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            * from runOnBasicBlock() of BasicBlockPass.*/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	...</a:t>
            </a:r>
          </a:p>
          <a:p>
            <a:pPr>
              <a:lnSpc>
                <a:spcPct val="70000"/>
              </a:lnSpc>
            </a:pPr>
            <a:r>
              <a:rPr lang="en-US" altLang="ko-KR" sz="1400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	   return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;  }</a:t>
            </a:r>
            <a:r>
              <a:rPr lang="en-US" altLang="ko-KR" sz="14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 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ko-KR" sz="14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};}  </a:t>
            </a:r>
            <a:r>
              <a:rPr lang="en-US" altLang="ko-KR" sz="1400">
                <a:solidFill>
                  <a:srgbClr val="657B83"/>
                </a:solidFill>
                <a:latin typeface="Consolas" panose="020B0609020204030204" pitchFamily="49" charset="0"/>
              </a:rPr>
              <a:t>...</a:t>
            </a:r>
            <a:endParaRPr lang="en-US" altLang="ko-KR" sz="1400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904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More Information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Writing an LLVM Pass</a:t>
            </a:r>
          </a:p>
          <a:p>
            <a:pPr lvl="1"/>
            <a:r>
              <a:rPr lang="en-US" altLang="ko-KR" sz="2000" dirty="0"/>
              <a:t>http:// llvm.org/docs/WritingAnLLVMPass.html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LLVM API Documentation</a:t>
            </a:r>
          </a:p>
          <a:p>
            <a:pPr lvl="1"/>
            <a:r>
              <a:rPr lang="en-US" altLang="ko-KR" sz="2000" dirty="0"/>
              <a:t>http://llvm.org/doxygen/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How to Build and Run an LLVM Pass for Homework#4</a:t>
            </a:r>
          </a:p>
          <a:p>
            <a:pPr lvl="1"/>
            <a:r>
              <a:rPr lang="en-US" altLang="ko-KR" sz="2000"/>
              <a:t>https://swtv.kaist.ac.kr/courses/cs453-fall14</a:t>
            </a:r>
            <a:endParaRPr lang="en-US" altLang="ko-KR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5BFC-DB8E-4049-BA8F-439697D40BA4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89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Pass in LLVM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7687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 Pass receives an LLVM IR and performs analyses and/or transformations.</a:t>
            </a:r>
          </a:p>
          <a:p>
            <a:pPr lvl="1"/>
            <a:r>
              <a:rPr lang="en-US" altLang="ko-KR" sz="2000" dirty="0">
                <a:cs typeface="Courier New" panose="02070309020205020404" pitchFamily="49" charset="0"/>
              </a:rPr>
              <a:t>Using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opt</a:t>
            </a:r>
            <a:r>
              <a:rPr lang="en-US" altLang="ko-KR" sz="2000" dirty="0"/>
              <a:t>, it is possible to run each Pass.</a:t>
            </a:r>
          </a:p>
          <a:p>
            <a:r>
              <a:rPr lang="en-US" altLang="ko-KR" sz="2400" dirty="0"/>
              <a:t>A Pass can be executed in a middle of compiling process from  source code to binary code.</a:t>
            </a:r>
          </a:p>
          <a:p>
            <a:pPr lvl="1"/>
            <a:r>
              <a:rPr lang="en-US" altLang="ko-KR" sz="2000" dirty="0"/>
              <a:t>The pipeline of Passes is arranged by Pass Manager</a:t>
            </a:r>
          </a:p>
          <a:p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5B27-56DB-4372-A68A-ADF6FDA563DF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71258" y="4656741"/>
            <a:ext cx="939104" cy="91409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>
              <a:lnSpc>
                <a:spcPct val="80000"/>
              </a:lnSpc>
            </a:pPr>
            <a:r>
              <a:rPr lang="en-US" altLang="ko-KR" dirty="0">
                <a:latin typeface="Calibri" panose="020F0502020204030204" pitchFamily="34" charset="0"/>
              </a:rPr>
              <a:t>C/C++</a:t>
            </a:r>
          </a:p>
          <a:p>
            <a:pPr algn="ctr">
              <a:lnSpc>
                <a:spcPct val="80000"/>
              </a:lnSpc>
            </a:pPr>
            <a:r>
              <a:rPr lang="en-US" altLang="ko-KR" dirty="0">
                <a:latin typeface="Calibri" panose="020F0502020204030204" pitchFamily="34" charset="0"/>
              </a:rPr>
              <a:t>front</a:t>
            </a:r>
          </a:p>
          <a:p>
            <a:pPr algn="ctr">
              <a:lnSpc>
                <a:spcPct val="80000"/>
              </a:lnSpc>
            </a:pPr>
            <a:r>
              <a:rPr lang="en-US" altLang="ko-KR" dirty="0">
                <a:latin typeface="Calibri" panose="020F0502020204030204" pitchFamily="34" charset="0"/>
              </a:rPr>
              <a:t>end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46175" y="4829998"/>
            <a:ext cx="889380" cy="567583"/>
          </a:xfrm>
          <a:prstGeom prst="rect">
            <a:avLst/>
          </a:prstGeom>
          <a:ln w="12700">
            <a:solidFill>
              <a:srgbClr val="0033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33CC"/>
                </a:solidFill>
                <a:latin typeface="Calibri" panose="020F0502020204030204" pitchFamily="34" charset="0"/>
              </a:rPr>
              <a:t>Pass</a:t>
            </a:r>
            <a:r>
              <a:rPr lang="en-US" altLang="ko-KR" baseline="-25000" dirty="0">
                <a:solidFill>
                  <a:srgbClr val="0033CC"/>
                </a:solidFill>
                <a:latin typeface="Calibri" panose="020F0502020204030204" pitchFamily="34" charset="0"/>
              </a:rPr>
              <a:t>1</a:t>
            </a:r>
            <a:endParaRPr lang="ko-KR" altLang="en-US" baseline="-25000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03707" y="4829998"/>
            <a:ext cx="792088" cy="567583"/>
          </a:xfrm>
          <a:prstGeom prst="rect">
            <a:avLst/>
          </a:prstGeom>
          <a:ln w="12700">
            <a:solidFill>
              <a:srgbClr val="0033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0033CC"/>
                </a:solidFill>
                <a:latin typeface="Calibri" panose="020F0502020204030204" pitchFamily="34" charset="0"/>
              </a:rPr>
              <a:t>Pass</a:t>
            </a:r>
            <a:r>
              <a:rPr lang="en-US" altLang="ko-KR" baseline="-25000" dirty="0" err="1">
                <a:solidFill>
                  <a:srgbClr val="0033CC"/>
                </a:solidFill>
                <a:latin typeface="Calibri" panose="020F0502020204030204" pitchFamily="34" charset="0"/>
              </a:rPr>
              <a:t>n</a:t>
            </a:r>
            <a:endParaRPr lang="ko-KR" altLang="en-US" baseline="-25000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31508" y="4656742"/>
            <a:ext cx="867964" cy="91409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Calibri" panose="020F0502020204030204" pitchFamily="34" charset="0"/>
              </a:rPr>
              <a:t>llc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43638" y="4698292"/>
            <a:ext cx="316300" cy="8309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latin typeface="Calibri" panose="020F0502020204030204" pitchFamily="34" charset="0"/>
              </a:rPr>
              <a:t>IR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cxnSp>
        <p:nvCxnSpPr>
          <p:cNvPr id="17" name="직선 화살표 연결선 16"/>
          <p:cNvCxnSpPr>
            <a:stCxn id="9" idx="3"/>
            <a:endCxn id="14" idx="1"/>
          </p:cNvCxnSpPr>
          <p:nvPr/>
        </p:nvCxnSpPr>
        <p:spPr>
          <a:xfrm>
            <a:off x="2210362" y="5113790"/>
            <a:ext cx="233276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4" idx="3"/>
            <a:endCxn id="10" idx="1"/>
          </p:cNvCxnSpPr>
          <p:nvPr/>
        </p:nvCxnSpPr>
        <p:spPr>
          <a:xfrm flipV="1">
            <a:off x="2759938" y="5113790"/>
            <a:ext cx="28623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267326" y="4698292"/>
            <a:ext cx="316300" cy="8309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</a:rPr>
              <a:t>IR</a:t>
            </a:r>
            <a:r>
              <a:rPr lang="en-US" altLang="ko-KR" baseline="-25000" dirty="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  <a:endParaRPr lang="ko-KR" altLang="en-US" baseline="-25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25" name="직선 화살표 연결선 24"/>
          <p:cNvCxnSpPr>
            <a:stCxn id="10" idx="3"/>
            <a:endCxn id="24" idx="1"/>
          </p:cNvCxnSpPr>
          <p:nvPr/>
        </p:nvCxnSpPr>
        <p:spPr>
          <a:xfrm>
            <a:off x="3935555" y="5113790"/>
            <a:ext cx="331771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4" idx="3"/>
            <a:endCxn id="29" idx="1"/>
          </p:cNvCxnSpPr>
          <p:nvPr/>
        </p:nvCxnSpPr>
        <p:spPr>
          <a:xfrm>
            <a:off x="4583626" y="5113791"/>
            <a:ext cx="216024" cy="1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99650" y="4947892"/>
            <a:ext cx="331772" cy="335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…</a:t>
            </a:r>
            <a:endParaRPr lang="ko-KR" altLang="en-US" sz="1600" dirty="0"/>
          </a:p>
        </p:txBody>
      </p:sp>
      <p:cxnSp>
        <p:nvCxnSpPr>
          <p:cNvPr id="31" name="직선 화살표 연결선 30"/>
          <p:cNvCxnSpPr>
            <a:stCxn id="29" idx="3"/>
            <a:endCxn id="11" idx="1"/>
          </p:cNvCxnSpPr>
          <p:nvPr/>
        </p:nvCxnSpPr>
        <p:spPr>
          <a:xfrm flipV="1">
            <a:off x="5131422" y="5113790"/>
            <a:ext cx="172285" cy="19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1" idx="3"/>
            <a:endCxn id="39" idx="1"/>
          </p:cNvCxnSpPr>
          <p:nvPr/>
        </p:nvCxnSpPr>
        <p:spPr>
          <a:xfrm>
            <a:off x="6095795" y="5113790"/>
            <a:ext cx="288031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383826" y="4698292"/>
            <a:ext cx="316300" cy="8309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Calibri" panose="020F0502020204030204" pitchFamily="34" charset="0"/>
              </a:rPr>
              <a:t>IR</a:t>
            </a:r>
            <a:r>
              <a:rPr lang="en-US" altLang="ko-KR" baseline="-25000" dirty="0" err="1">
                <a:solidFill>
                  <a:schemeClr val="tx1"/>
                </a:solidFill>
                <a:latin typeface="Calibri" panose="020F0502020204030204" pitchFamily="34" charset="0"/>
              </a:rPr>
              <a:t>n</a:t>
            </a:r>
            <a:endParaRPr lang="ko-KR" altLang="en-US" baseline="-25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42" name="직선 화살표 연결선 41"/>
          <p:cNvCxnSpPr>
            <a:stCxn id="39" idx="3"/>
            <a:endCxn id="12" idx="1"/>
          </p:cNvCxnSpPr>
          <p:nvPr/>
        </p:nvCxnSpPr>
        <p:spPr>
          <a:xfrm>
            <a:off x="6700126" y="5113791"/>
            <a:ext cx="1313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2" idx="3"/>
            <a:endCxn id="46" idx="1"/>
          </p:cNvCxnSpPr>
          <p:nvPr/>
        </p:nvCxnSpPr>
        <p:spPr>
          <a:xfrm>
            <a:off x="7699472" y="5113791"/>
            <a:ext cx="2569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956376" y="4698292"/>
            <a:ext cx="1080120" cy="8309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latin typeface="Calibri" panose="020F0502020204030204" pitchFamily="34" charset="0"/>
              </a:rPr>
              <a:t>Executable code</a:t>
            </a:r>
            <a:endParaRPr lang="ko-KR" altLang="en-US" baseline="-25000" dirty="0">
              <a:latin typeface="Calibri" panose="020F0502020204030204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79512" y="4698292"/>
            <a:ext cx="792088" cy="8309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latin typeface="Calibri" panose="020F0502020204030204" pitchFamily="34" charset="0"/>
              </a:rPr>
              <a:t>Source </a:t>
            </a:r>
            <a:br>
              <a:rPr lang="en-US" altLang="ko-KR" dirty="0">
                <a:latin typeface="Calibri" panose="020F0502020204030204" pitchFamily="34" charset="0"/>
              </a:rPr>
            </a:br>
            <a:r>
              <a:rPr lang="en-US" altLang="ko-KR" dirty="0">
                <a:latin typeface="Calibri" panose="020F0502020204030204" pitchFamily="34" charset="0"/>
              </a:rPr>
              <a:t>code</a:t>
            </a:r>
          </a:p>
        </p:txBody>
      </p:sp>
      <p:cxnSp>
        <p:nvCxnSpPr>
          <p:cNvPr id="53" name="직선 화살표 연결선 52"/>
          <p:cNvCxnSpPr>
            <a:stCxn id="52" idx="3"/>
            <a:endCxn id="9" idx="1"/>
          </p:cNvCxnSpPr>
          <p:nvPr/>
        </p:nvCxnSpPr>
        <p:spPr>
          <a:xfrm flipV="1">
            <a:off x="971600" y="5113790"/>
            <a:ext cx="29965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2855434" y="4656742"/>
            <a:ext cx="3382740" cy="9140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alibri" panose="020F0502020204030204" pitchFamily="34" charset="0"/>
              </a:rPr>
              <a:t>Opt</a:t>
            </a:r>
            <a:endParaRPr lang="ko-KR" altLang="en-US" baseline="-25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121243" y="4293096"/>
            <a:ext cx="6690368" cy="1421759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/>
            <a:r>
              <a:rPr lang="en-US" altLang="ko-KR" dirty="0">
                <a:latin typeface="Calibri" panose="020F0502020204030204" pitchFamily="34" charset="0"/>
              </a:rPr>
              <a:t>Clang</a:t>
            </a:r>
          </a:p>
        </p:txBody>
      </p:sp>
      <p:sp>
        <p:nvSpPr>
          <p:cNvPr id="74" name="슬라이드 번호 개체 틀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3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08112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LLVM Pass Framework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75252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The LLVM Pass Framework is the library to manipulate an AST of LLVM IR (</a:t>
            </a:r>
            <a:r>
              <a:rPr lang="en-US" altLang="ko-KR" sz="2400" dirty="0">
                <a:hlinkClick r:id="rId2"/>
              </a:rPr>
              <a:t>http://llvm.org/doxygen/index.html</a:t>
            </a:r>
            <a:r>
              <a:rPr lang="en-US" altLang="ko-KR" sz="2400" dirty="0"/>
              <a:t>)</a:t>
            </a:r>
          </a:p>
          <a:p>
            <a:endParaRPr lang="en-US" altLang="ko-KR" sz="1200" dirty="0"/>
          </a:p>
          <a:p>
            <a:r>
              <a:rPr lang="en-US" altLang="ko-KR" sz="2400" dirty="0"/>
              <a:t>An LLVM Pass is an implementation of a  subclass of the Pass class </a:t>
            </a:r>
          </a:p>
          <a:p>
            <a:pPr lvl="1"/>
            <a:r>
              <a:rPr lang="en-US" altLang="ko-KR" sz="2000" dirty="0"/>
              <a:t>Each Pass is defined as visitor on a certain type of LLVM AST nodes</a:t>
            </a:r>
          </a:p>
          <a:p>
            <a:pPr lvl="1"/>
            <a:r>
              <a:rPr lang="en-US" altLang="ko-KR" sz="2000" dirty="0"/>
              <a:t>There are six subclasses of Pass</a:t>
            </a:r>
          </a:p>
          <a:p>
            <a:pPr lvl="2"/>
            <a:r>
              <a:rPr lang="en-US" altLang="ko-KR" sz="2000" dirty="0" err="1"/>
              <a:t>ModulePass</a:t>
            </a:r>
            <a:r>
              <a:rPr lang="en-US" altLang="ko-KR" sz="2000" dirty="0"/>
              <a:t>: visit each module (file)</a:t>
            </a:r>
          </a:p>
          <a:p>
            <a:pPr lvl="2"/>
            <a:r>
              <a:rPr lang="en-US" altLang="ko-KR" sz="2000" dirty="0" err="1"/>
              <a:t>CallGraphSCCPass</a:t>
            </a:r>
            <a:r>
              <a:rPr lang="en-US" altLang="ko-KR" sz="2000" dirty="0"/>
              <a:t>: visit each set of functions with caller-call relations in a module (useful to draw a call graph)</a:t>
            </a:r>
          </a:p>
          <a:p>
            <a:pPr lvl="2"/>
            <a:r>
              <a:rPr lang="en-US" altLang="ko-KR" sz="2000" u="sng" dirty="0" err="1"/>
              <a:t>FunctionPass</a:t>
            </a:r>
            <a:r>
              <a:rPr lang="en-US" altLang="ko-KR" sz="2000" dirty="0"/>
              <a:t>: visit each function in a module</a:t>
            </a:r>
          </a:p>
          <a:p>
            <a:pPr lvl="2"/>
            <a:r>
              <a:rPr lang="en-US" altLang="ko-KR" sz="2000" dirty="0" err="1"/>
              <a:t>LoopPass</a:t>
            </a:r>
            <a:r>
              <a:rPr lang="en-US" altLang="ko-KR" sz="2000" dirty="0"/>
              <a:t>: visit each set of basic blocks of a loop in each function</a:t>
            </a:r>
          </a:p>
          <a:p>
            <a:pPr lvl="2"/>
            <a:r>
              <a:rPr lang="en-US" altLang="ko-KR" sz="2000" dirty="0" err="1"/>
              <a:t>RegionPass</a:t>
            </a:r>
            <a:r>
              <a:rPr lang="en-US" altLang="ko-KR" sz="2000" dirty="0"/>
              <a:t>: visit the basic blocks not in any loop in each function</a:t>
            </a:r>
          </a:p>
          <a:p>
            <a:pPr lvl="2"/>
            <a:r>
              <a:rPr lang="en-US" altLang="ko-KR" sz="2000" dirty="0" err="1"/>
              <a:t>BasicBlockPass</a:t>
            </a:r>
            <a:r>
              <a:rPr lang="en-US" altLang="ko-KR" sz="2000" dirty="0"/>
              <a:t>: visit each basic block in each function</a:t>
            </a:r>
          </a:p>
          <a:p>
            <a:pPr lvl="1"/>
            <a:endParaRPr lang="en-US" altLang="ko-KR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1122-4AE1-49F4-9B13-C8839DB7370E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15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Control Flow Graph (CFG) at LLVM IR 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449B-8938-4DE6-95E2-7CA93F695E49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1020792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f() {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y = (x &gt; 0) ? x : 0 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y;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39952" y="1020792"/>
            <a:ext cx="51125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altLang="ko-KR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entry: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 …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 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4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icmp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i32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%0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%c.t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c.f</a:t>
            </a:r>
            <a:endParaRPr lang="en-US" altLang="ko-KR" sz="16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6 </a:t>
            </a:r>
            <a:r>
              <a:rPr lang="en-US" altLang="ko-KR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c.t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7 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8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endParaRPr lang="en-US" altLang="ko-KR" sz="16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9 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  </a:t>
            </a:r>
            <a:r>
              <a:rPr lang="en-US" altLang="ko-K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endParaRPr lang="en-US" altLang="ko-KR" sz="16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altLang="ko-KR" sz="16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 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phi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%c.t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],[0,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%c.f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ko-KR" sz="16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%y</a:t>
            </a:r>
          </a:p>
          <a:p>
            <a:pPr>
              <a:lnSpc>
                <a:spcPct val="80000"/>
              </a:lnSpc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14 return i32 %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80000"/>
              </a:lnSpc>
              <a:buAutoNum type="arabicPlain" startAt="13"/>
            </a:pPr>
            <a:endParaRPr lang="en-US" altLang="ko-KR" sz="1600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386237" y="1159781"/>
            <a:ext cx="609699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95989" y="206084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CFG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045895"/>
              </p:ext>
            </p:extLst>
          </p:nvPr>
        </p:nvGraphicFramePr>
        <p:xfrm>
          <a:off x="2339752" y="2806828"/>
          <a:ext cx="144016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en-US" altLang="ko-KR" baseline="0" dirty="0"/>
                        <a:t> …</a:t>
                      </a:r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3 %0=…</a:t>
                      </a:r>
                      <a:endParaRPr lang="ko-KR" altLang="en-US" dirty="0"/>
                    </a:p>
                  </a:txBody>
                  <a:tcPr marT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4 %c=…</a:t>
                      </a:r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 </a:t>
                      </a:r>
                      <a:r>
                        <a:rPr lang="en-US" altLang="ko-KR" dirty="0" err="1"/>
                        <a:t>br</a:t>
                      </a:r>
                      <a:r>
                        <a:rPr lang="en-US" altLang="ko-KR" baseline="0" dirty="0"/>
                        <a:t> i1 %c…</a:t>
                      </a:r>
                      <a:endParaRPr lang="ko-KR" altLang="en-US" dirty="0"/>
                    </a:p>
                  </a:txBody>
                  <a:tcPr marT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336049" y="2466996"/>
            <a:ext cx="1011815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u="sng" dirty="0">
                <a:latin typeface="Courier New" panose="02070309020205020404" pitchFamily="49" charset="0"/>
                <a:cs typeface="Courier New" panose="02070309020205020404" pitchFamily="49" charset="0"/>
              </a:rPr>
              <a:t>entry: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7504" y="4253592"/>
            <a:ext cx="736099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u="sng" dirty="0">
                <a:latin typeface="Courier New" panose="02070309020205020404" pitchFamily="49" charset="0"/>
                <a:cs typeface="Courier New" panose="02070309020205020404" pitchFamily="49" charset="0"/>
              </a:rPr>
              <a:t>c.t: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768111"/>
              </p:ext>
            </p:extLst>
          </p:nvPr>
        </p:nvGraphicFramePr>
        <p:xfrm>
          <a:off x="179511" y="4586956"/>
          <a:ext cx="2088233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8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7 %1=load i32* …</a:t>
                      </a:r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 </a:t>
                      </a:r>
                      <a:r>
                        <a:rPr lang="en-US" altLang="ko-KR" dirty="0" err="1"/>
                        <a:t>br</a:t>
                      </a:r>
                      <a:r>
                        <a:rPr lang="en-US" altLang="ko-KR" dirty="0"/>
                        <a:t> label</a:t>
                      </a:r>
                      <a:r>
                        <a:rPr lang="en-US" altLang="ko-KR" baseline="0" dirty="0"/>
                        <a:t> %</a:t>
                      </a:r>
                      <a:r>
                        <a:rPr lang="en-US" altLang="ko-KR" baseline="0" dirty="0" err="1"/>
                        <a:t>c.end</a:t>
                      </a:r>
                      <a:endParaRPr lang="ko-KR" altLang="en-US" dirty="0"/>
                    </a:p>
                  </a:txBody>
                  <a:tcPr marT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3635896" y="4437112"/>
            <a:ext cx="736099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</a:t>
            </a:r>
            <a:r>
              <a:rPr lang="en-US" altLang="ko-KR" u="sng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175152"/>
              </p:ext>
            </p:extLst>
          </p:nvPr>
        </p:nvGraphicFramePr>
        <p:xfrm>
          <a:off x="3707903" y="4770476"/>
          <a:ext cx="2232249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 </a:t>
                      </a:r>
                      <a:r>
                        <a:rPr lang="en-US" altLang="ko-KR" dirty="0" err="1"/>
                        <a:t>br</a:t>
                      </a:r>
                      <a:r>
                        <a:rPr lang="en-US" altLang="ko-KR" dirty="0"/>
                        <a:t> label %</a:t>
                      </a:r>
                      <a:r>
                        <a:rPr lang="en-US" altLang="ko-KR" dirty="0" err="1"/>
                        <a:t>c.end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223936"/>
              </p:ext>
            </p:extLst>
          </p:nvPr>
        </p:nvGraphicFramePr>
        <p:xfrm>
          <a:off x="2123728" y="5944696"/>
          <a:ext cx="1872208" cy="86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12 %</a:t>
                      </a:r>
                      <a:r>
                        <a:rPr lang="en-US" altLang="ko-KR" dirty="0" err="1"/>
                        <a:t>cond</a:t>
                      </a:r>
                      <a:r>
                        <a:rPr lang="en-US" altLang="ko-KR" dirty="0"/>
                        <a:t>=phi</a:t>
                      </a:r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 store …</a:t>
                      </a:r>
                      <a:endParaRPr lang="ko-KR" altLang="en-US" dirty="0"/>
                    </a:p>
                  </a:txBody>
                  <a:tcPr marT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 return …</a:t>
                      </a:r>
                      <a:endParaRPr lang="ko-KR" altLang="en-US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547664" y="5635348"/>
            <a:ext cx="1011815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altLang="ko-KR" u="sng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cxnSp>
        <p:nvCxnSpPr>
          <p:cNvPr id="25" name="직선 화살표 연결선 24"/>
          <p:cNvCxnSpPr>
            <a:stCxn id="15" idx="2"/>
            <a:endCxn id="19" idx="0"/>
          </p:cNvCxnSpPr>
          <p:nvPr/>
        </p:nvCxnSpPr>
        <p:spPr>
          <a:xfrm flipH="1">
            <a:off x="1223627" y="3995548"/>
            <a:ext cx="1836205" cy="591408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5" idx="2"/>
          </p:cNvCxnSpPr>
          <p:nvPr/>
        </p:nvCxnSpPr>
        <p:spPr>
          <a:xfrm>
            <a:off x="3059832" y="3995548"/>
            <a:ext cx="1836203" cy="774928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22" idx="0"/>
          </p:cNvCxnSpPr>
          <p:nvPr/>
        </p:nvCxnSpPr>
        <p:spPr>
          <a:xfrm flipH="1">
            <a:off x="3059832" y="5044796"/>
            <a:ext cx="1692188" cy="89990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9" idx="2"/>
            <a:endCxn id="22" idx="0"/>
          </p:cNvCxnSpPr>
          <p:nvPr/>
        </p:nvCxnSpPr>
        <p:spPr>
          <a:xfrm>
            <a:off x="1223627" y="5181316"/>
            <a:ext cx="1836205" cy="76338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61325" y="3635732"/>
            <a:ext cx="12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terminator</a:t>
            </a:r>
            <a:endParaRPr lang="ko-KR" altLang="en-US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3995936" y="64533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terminator</a:t>
            </a:r>
            <a:endParaRPr lang="ko-KR" altLang="en-US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5868144" y="471585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terminator</a:t>
            </a:r>
            <a:endParaRPr lang="ko-KR" altLang="en-US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2195736" y="48598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terminator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654487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854968"/>
          </a:xfrm>
        </p:spPr>
        <p:txBody>
          <a:bodyPr/>
          <a:lstStyle/>
          <a:p>
            <a:r>
              <a:rPr lang="en-US" altLang="ko-KR" dirty="0"/>
              <a:t>Example Pass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80920" cy="2908920"/>
          </a:xfrm>
        </p:spPr>
        <p:txBody>
          <a:bodyPr>
            <a:normAutofit fontScale="92500"/>
          </a:bodyPr>
          <a:lstStyle/>
          <a:p>
            <a:r>
              <a:rPr lang="en-US" altLang="ko-KR" sz="2400" dirty="0"/>
              <a:t>Let’s create </a:t>
            </a:r>
            <a:r>
              <a:rPr lang="en-US" altLang="ko-KR" sz="2400" i="1" dirty="0" err="1"/>
              <a:t>IntWrite</a:t>
            </a:r>
            <a:r>
              <a:rPr lang="en-US" altLang="ko-KR" sz="2400" i="1" dirty="0"/>
              <a:t> </a:t>
            </a:r>
            <a:r>
              <a:rPr lang="en-US" altLang="ko-KR" sz="2400" dirty="0"/>
              <a:t>that aim to monitor all history of 32-bit integer variable updates (definitions)</a:t>
            </a:r>
          </a:p>
          <a:p>
            <a:pPr lvl="1"/>
            <a:r>
              <a:rPr lang="en-US" altLang="ko-KR" sz="2000" dirty="0"/>
              <a:t>Implemented as a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FunctionPass</a:t>
            </a:r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sz="2000" dirty="0"/>
              <a:t>Produces a text file where it records which variable is defined as which value at which code location.</a:t>
            </a:r>
          </a:p>
          <a:p>
            <a:pPr lvl="1"/>
            <a:endParaRPr lang="en-US" altLang="ko-KR" sz="1200" dirty="0"/>
          </a:p>
          <a:p>
            <a:r>
              <a:rPr lang="en-US" altLang="ko-KR" sz="2400" dirty="0" err="1"/>
              <a:t>IntWrite</a:t>
            </a:r>
            <a:r>
              <a:rPr lang="en-US" altLang="ko-KR" sz="2400" dirty="0"/>
              <a:t> instruments a target program to insert a </a:t>
            </a:r>
            <a:r>
              <a:rPr lang="en-US" altLang="ko-KR" sz="2400" i="1" dirty="0"/>
              <a:t>probe</a:t>
            </a:r>
            <a:r>
              <a:rPr lang="en-US" altLang="ko-KR" sz="2400" dirty="0"/>
              <a:t> before every integer writing operation, which extracts runtime information</a:t>
            </a:r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E131-6B4B-4AD8-9C0A-C96D216A43D6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5805" y="4917067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Courier New" panose="02070309020205020404" pitchFamily="49" charset="0"/>
                <a:cs typeface="Courier New" panose="02070309020205020404" pitchFamily="49" charset="0"/>
              </a:rPr>
              <a:t>01 int f(int x) { </a:t>
            </a:r>
          </a:p>
          <a:p>
            <a:r>
              <a:rPr lang="en-US" altLang="ko-KR" b="1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altLang="ko-KR" b="1">
                <a:latin typeface="Courier New" panose="02070309020205020404" pitchFamily="49" charset="0"/>
                <a:cs typeface="Courier New" panose="02070309020205020404" pitchFamily="49" charset="0"/>
              </a:rPr>
              <a:t>10  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x ;</a:t>
            </a:r>
          </a:p>
          <a:p>
            <a:r>
              <a:rPr lang="en-US" altLang="ko-KR" b="1">
                <a:latin typeface="Courier New" panose="02070309020205020404" pitchFamily="49" charset="0"/>
                <a:cs typeface="Courier New" panose="02070309020205020404" pitchFamily="49" charset="0"/>
              </a:rPr>
              <a:t>11   z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= y + x ;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5856" y="4077072"/>
            <a:ext cx="576064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_probe_(int l,char *fn,int v){ ...</a:t>
            </a:r>
          </a:p>
          <a:p>
            <a:r>
              <a:rPr lang="en-US" altLang="ko-KR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fprintf(fp,"Store %d in %s @line %d\n",</a:t>
            </a:r>
          </a:p>
          <a:p>
            <a:r>
              <a:rPr lang="en-US" altLang="ko-KR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v,fn,l);}</a:t>
            </a:r>
          </a:p>
          <a:p>
            <a:r>
              <a:rPr lang="en-US" altLang="ko-KR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altLang="ko-KR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_probe_(10, "f", x);</a:t>
            </a:r>
          </a:p>
          <a:p>
            <a:r>
              <a:rPr lang="en-US" altLang="ko-KR" b="1">
                <a:latin typeface="Courier New" panose="02070309020205020404" pitchFamily="49" charset="0"/>
                <a:cs typeface="Courier New" panose="02070309020205020404" pitchFamily="49" charset="0"/>
              </a:rPr>
              <a:t>10 y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ko-KR" b="1">
                <a:latin typeface="Courier New" panose="02070309020205020404" pitchFamily="49" charset="0"/>
                <a:cs typeface="Courier New" panose="02070309020205020404" pitchFamily="49" charset="0"/>
              </a:rPr>
              <a:t>x ;</a:t>
            </a:r>
          </a:p>
          <a:p>
            <a:r>
              <a:rPr lang="en-US" altLang="ko-KR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_probe_(11, "f", y+x);</a:t>
            </a:r>
            <a:endParaRPr lang="en-US" altLang="ko-KR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lain" startAt="11"/>
            </a:pPr>
            <a:r>
              <a:rPr lang="en-US" altLang="ko-KR" b="1"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= y + </a:t>
            </a:r>
            <a:r>
              <a:rPr lang="en-US" altLang="ko-KR" b="1">
                <a:latin typeface="Courier New" panose="02070309020205020404" pitchFamily="49" charset="0"/>
                <a:cs typeface="Courier New" panose="02070309020205020404" pitchFamily="49" charset="0"/>
              </a:rPr>
              <a:t>x ;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2464346" y="5249434"/>
            <a:ext cx="811510" cy="535596"/>
          </a:xfrm>
          <a:prstGeom prst="rightArrow">
            <a:avLst>
              <a:gd name="adj1" fmla="val 50000"/>
              <a:gd name="adj2" fmla="val 71341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1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13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altLang="ko-KR" sz="3600" dirty="0"/>
              <a:t>Class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dirty="0"/>
              <a:t>A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altLang="ko-KR" sz="2000" dirty="0"/>
              <a:t> instance stores all information related to the LLVM IR created by a target program file (functions, global variables, etc.)</a:t>
            </a:r>
          </a:p>
          <a:p>
            <a:pPr>
              <a:spcBef>
                <a:spcPts val="1200"/>
              </a:spcBef>
            </a:pPr>
            <a:r>
              <a:rPr lang="en-US" altLang="ko-KR" sz="2000" dirty="0"/>
              <a:t>APIs (public methods)</a:t>
            </a:r>
          </a:p>
          <a:p>
            <a:pPr lvl="1">
              <a:spcBef>
                <a:spcPts val="1200"/>
              </a:spcBef>
            </a:pP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getModuleIdentifier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sz="2000" dirty="0"/>
              <a:t>: return the name of the module</a:t>
            </a:r>
          </a:p>
          <a:p>
            <a:pPr lvl="1">
              <a:spcBef>
                <a:spcPts val="1200"/>
              </a:spcBef>
            </a:pP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getFunction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StringRef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Name)</a:t>
            </a:r>
            <a:r>
              <a:rPr lang="en-US" altLang="ko-KR" sz="2000" dirty="0"/>
              <a:t>: return the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ko-KR" sz="2000" dirty="0"/>
              <a:t>instance whose identifier is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ko-KR" sz="2000" dirty="0"/>
              <a:t> in the module</a:t>
            </a:r>
          </a:p>
          <a:p>
            <a:pPr lvl="1">
              <a:spcBef>
                <a:spcPts val="1200"/>
              </a:spcBef>
            </a:pP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getOrInsertFunction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StringRef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Name, Type *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ReturnType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,…)</a:t>
            </a:r>
            <a:r>
              <a:rPr lang="en-US" altLang="ko-KR" sz="2000" dirty="0"/>
              <a:t>: add a new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ko-KR" sz="2000" dirty="0"/>
              <a:t>instance whose identifier is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ko-KR" sz="2000" dirty="0"/>
              <a:t> to the module</a:t>
            </a:r>
          </a:p>
          <a:p>
            <a:pPr lvl="1">
              <a:spcBef>
                <a:spcPts val="1200"/>
              </a:spcBef>
            </a:pP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getGlobalVariable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StringRef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Name)</a:t>
            </a:r>
            <a:r>
              <a:rPr lang="en-US" altLang="ko-KR" sz="2000" dirty="0"/>
              <a:t>: return the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GlobalVariable</a:t>
            </a:r>
            <a:r>
              <a:rPr lang="en-US" altLang="ko-KR" sz="2000" dirty="0"/>
              <a:t> instance whose identifier is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ko-KR" sz="2000" dirty="0"/>
              <a:t> in the module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32D-3F30-49F2-ACAA-4481DFBE042D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819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altLang="ko-KR" sz="3600" dirty="0"/>
              <a:t>Class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 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ko-KR" sz="2400" dirty="0"/>
              <a:t> instance is used for representing the data type of registers, variables, and function arguments.</a:t>
            </a:r>
          </a:p>
          <a:p>
            <a:endParaRPr lang="en-US" altLang="ko-KR" sz="2400" dirty="0"/>
          </a:p>
          <a:p>
            <a:r>
              <a:rPr lang="en-US" altLang="ko-KR" sz="2400" dirty="0"/>
              <a:t>Static members</a:t>
            </a:r>
          </a:p>
          <a:p>
            <a:pPr lvl="1"/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Type::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getVoidTy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altLang="ko-KR" sz="2000" dirty="0"/>
              <a:t>: void type</a:t>
            </a:r>
          </a:p>
          <a:p>
            <a:pPr lvl="1"/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Type::getInt8Ty(…)</a:t>
            </a:r>
            <a:r>
              <a:rPr lang="en-US" altLang="ko-KR" sz="2000" dirty="0"/>
              <a:t>: 8-bit unsigned integer (char) type</a:t>
            </a:r>
          </a:p>
          <a:p>
            <a:pPr lvl="1"/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Type::getInt32Ty(…)</a:t>
            </a:r>
            <a:r>
              <a:rPr lang="en-US" altLang="ko-KR" sz="2000" dirty="0"/>
              <a:t>: 32-bit unsigned integer type</a:t>
            </a:r>
          </a:p>
          <a:p>
            <a:pPr lvl="1"/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Type::getInt8PtrTy(…)</a:t>
            </a:r>
            <a:r>
              <a:rPr lang="en-US" altLang="ko-KR" sz="2000" dirty="0"/>
              <a:t>: 8-bit pointer type</a:t>
            </a:r>
          </a:p>
          <a:p>
            <a:pPr lvl="1"/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Type::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getDoubleTy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altLang="ko-KR" sz="2000" dirty="0"/>
              <a:t>: 64-bit IEEE floating pointer type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25F2-1258-465D-B0D0-04C55817DB62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927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FunctionPass</a:t>
            </a:r>
            <a:r>
              <a:rPr lang="en-US" altLang="ko-KR" sz="3600" dirty="0"/>
              <a:t> Class (1/2)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FunctionPass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doInitialization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(Module &amp;)</a:t>
            </a:r>
          </a:p>
          <a:p>
            <a:pPr lvl="1"/>
            <a:r>
              <a:rPr lang="en-US" altLang="ko-KR" sz="2000" dirty="0"/>
              <a:t>Executed once for a module (file) before any visitor method execution</a:t>
            </a:r>
          </a:p>
          <a:p>
            <a:pPr lvl="1"/>
            <a:r>
              <a:rPr lang="en-US" altLang="ko-KR" sz="2000" dirty="0"/>
              <a:t>Do necessary initializations, and modify the given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altLang="ko-KR" sz="2000" dirty="0"/>
              <a:t> instances (e.g., add a new function declaration)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1100" dirty="0"/>
          </a:p>
          <a:p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FunctionPass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doFinalization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(Module &amp;)</a:t>
            </a:r>
          </a:p>
          <a:p>
            <a:pPr lvl="1"/>
            <a:r>
              <a:rPr lang="en-US" altLang="ko-KR" sz="2000" dirty="0"/>
              <a:t>Executed once for a module (file) before after all visitor method executions</a:t>
            </a:r>
          </a:p>
          <a:p>
            <a:pPr lvl="1"/>
            <a:r>
              <a:rPr lang="en-US" altLang="ko-KR" sz="2000" dirty="0"/>
              <a:t>Export the information obtained from the analysis or the transformation, any wrap-up </a:t>
            </a:r>
          </a:p>
          <a:p>
            <a:pPr lvl="1"/>
            <a:endParaRPr lang="ko-KR" altLang="en-US" sz="22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7297-BECB-48DC-833F-D33E88E90584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LLVM Pass and Code Instrumentation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AC68-1C69-421E-B036-4DAA2329A5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914019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 no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cture">
      <a:majorFont>
        <a:latin typeface="Arial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note</Template>
  <TotalTime>2007</TotalTime>
  <Words>2886</Words>
  <Application>Microsoft Office PowerPoint</Application>
  <PresentationFormat>화면 슬라이드 쇼(4:3)</PresentationFormat>
  <Paragraphs>388</Paragraphs>
  <Slides>22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맑은 고딕</vt:lpstr>
      <vt:lpstr>Arial</vt:lpstr>
      <vt:lpstr>Calibri</vt:lpstr>
      <vt:lpstr>Consolas</vt:lpstr>
      <vt:lpstr>Courier New</vt:lpstr>
      <vt:lpstr>Times New Roman</vt:lpstr>
      <vt:lpstr>Lecture note</vt:lpstr>
      <vt:lpstr>Office Theme</vt:lpstr>
      <vt:lpstr>패키지</vt:lpstr>
      <vt:lpstr>LLVM Pass and Code Instrumentation</vt:lpstr>
      <vt:lpstr>Motivating Example</vt:lpstr>
      <vt:lpstr>Pass in LLVM</vt:lpstr>
      <vt:lpstr>LLVM Pass Framework</vt:lpstr>
      <vt:lpstr>Control Flow Graph (CFG) at LLVM IR </vt:lpstr>
      <vt:lpstr>Example Pass</vt:lpstr>
      <vt:lpstr>Module Class</vt:lpstr>
      <vt:lpstr>Type Class</vt:lpstr>
      <vt:lpstr>FunctionPass Class (1/2)</vt:lpstr>
      <vt:lpstr>Example</vt:lpstr>
      <vt:lpstr>FunctionPass Class (2/2)</vt:lpstr>
      <vt:lpstr>Example</vt:lpstr>
      <vt:lpstr>BasicBlock Class</vt:lpstr>
      <vt:lpstr>Instruction Class</vt:lpstr>
      <vt:lpstr>Example</vt:lpstr>
      <vt:lpstr>How to Insert New Instructions</vt:lpstr>
      <vt:lpstr>Value Class</vt:lpstr>
      <vt:lpstr>Example</vt:lpstr>
      <vt:lpstr>PowerPoint 프레젠테이션</vt:lpstr>
      <vt:lpstr>PowerPoint 프레젠테이션</vt:lpstr>
      <vt:lpstr>PowerPoint 프레젠테이션</vt:lpstr>
      <vt:lpstr>More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hongshin</dc:creator>
  <cp:lastModifiedBy>vpluslab1</cp:lastModifiedBy>
  <cp:revision>412</cp:revision>
  <cp:lastPrinted>2015-10-26T23:01:18Z</cp:lastPrinted>
  <dcterms:created xsi:type="dcterms:W3CDTF">2014-09-27T07:04:29Z</dcterms:created>
  <dcterms:modified xsi:type="dcterms:W3CDTF">2023-04-27T01:38:46Z</dcterms:modified>
</cp:coreProperties>
</file>