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4" r:id="rId4"/>
    <p:sldId id="258" r:id="rId5"/>
    <p:sldId id="259" r:id="rId6"/>
    <p:sldId id="275" r:id="rId7"/>
    <p:sldId id="277" r:id="rId8"/>
    <p:sldId id="283" r:id="rId9"/>
    <p:sldId id="282" r:id="rId10"/>
    <p:sldId id="284" r:id="rId11"/>
    <p:sldId id="261" r:id="rId12"/>
    <p:sldId id="262" r:id="rId13"/>
    <p:sldId id="265" r:id="rId14"/>
    <p:sldId id="280" r:id="rId15"/>
    <p:sldId id="279" r:id="rId16"/>
    <p:sldId id="268" r:id="rId17"/>
    <p:sldId id="273" r:id="rId18"/>
    <p:sldId id="269" r:id="rId19"/>
    <p:sldId id="285" r:id="rId20"/>
    <p:sldId id="270" r:id="rId21"/>
    <p:sldId id="286" r:id="rId22"/>
    <p:sldId id="271" r:id="rId23"/>
    <p:sldId id="440" r:id="rId24"/>
    <p:sldId id="441" r:id="rId25"/>
    <p:sldId id="278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21" autoAdjust="0"/>
    <p:restoredTop sz="66582" autoAdjust="0"/>
  </p:normalViewPr>
  <p:slideViewPr>
    <p:cSldViewPr>
      <p:cViewPr varScale="1">
        <p:scale>
          <a:sx n="169" d="100"/>
          <a:sy n="169" d="100"/>
        </p:scale>
        <p:origin x="484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4A686-C25F-453B-9A5F-BCE30F02E99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EB48-CE0B-43A2-9287-B625AF70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4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-------------------------</a:t>
            </a:r>
          </a:p>
          <a:p>
            <a:r>
              <a:rPr lang="ko-KR" altLang="en-US"/>
              <a:t>program command is basic-example1</a:t>
            </a:r>
          </a:p>
          <a:p>
            <a:r>
              <a:rPr lang="ko-KR" altLang="en-US"/>
              <a:t>x = 0</a:t>
            </a:r>
          </a:p>
          <a:p>
            <a:r>
              <a:rPr lang="ko-KR" altLang="en-US"/>
              <a:t>x is less than or equal to 100</a:t>
            </a:r>
          </a:p>
          <a:p>
            <a:r>
              <a:rPr lang="ko-KR" altLang="en-US"/>
              <a:t>Iteration 1 (0s, 0s, 0.000s): covered 1 branches [1 reach funs, 2 reach branches].(1, 0)</a:t>
            </a:r>
          </a:p>
          <a:p>
            <a:r>
              <a:rPr lang="ko-KR" altLang="en-US"/>
              <a:t>-------------------------</a:t>
            </a:r>
          </a:p>
          <a:p>
            <a:r>
              <a:rPr lang="ko-KR" altLang="en-US"/>
              <a:t>program command is basic-example1</a:t>
            </a:r>
          </a:p>
          <a:p>
            <a:r>
              <a:rPr lang="ko-KR" altLang="en-US"/>
              <a:t>x = 101</a:t>
            </a:r>
          </a:p>
          <a:p>
            <a:r>
              <a:rPr lang="ko-KR" altLang="en-US"/>
              <a:t>x is greater than 100</a:t>
            </a:r>
          </a:p>
          <a:p>
            <a:r>
              <a:rPr lang="ko-KR" altLang="en-US"/>
              <a:t>Iteration 2 (0s, 0s, 0.006s): covered 2 branches [1 reach funs, 2 reach branches].(2, 1)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EB48-CE0B-43A2-9287-B625AF70598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program command is limit4-sym-index</a:t>
            </a:r>
          </a:p>
          <a:p>
            <a:r>
              <a:rPr lang="en-US" altLang="ko-KR"/>
              <a:t>### SYM_assume(0&lt; x &amp;&amp; x &lt;=4) is violated at Line 11 (main in limit4-sym-index.c) ###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program command is limit4-sym-index</a:t>
            </a:r>
          </a:p>
          <a:p>
            <a:r>
              <a:rPr lang="en-US" altLang="ko-KR"/>
              <a:t>x = 1</a:t>
            </a:r>
          </a:p>
          <a:p>
            <a:r>
              <a:rPr lang="en-US" altLang="ko-KR"/>
              <a:t>Fine</a:t>
            </a:r>
          </a:p>
          <a:p>
            <a:r>
              <a:rPr lang="en-US" altLang="ko-KR"/>
              <a:t>Iteration 1 (0s, 0s, 0.007s): covered 3 branches [1 reach funs, 8 reach branches].(3, 0)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program command is limit4-sym-index</a:t>
            </a:r>
          </a:p>
          <a:p>
            <a:r>
              <a:rPr lang="en-US" altLang="ko-KR"/>
              <a:t>### SYM_assume(0&lt; x &amp;&amp; x &lt;=4) is violated at Line 11 (main in limit4-sym-index.c) ###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EB48-CE0B-43A2-9287-B625AF7059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5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program command is limit4-sym-index</a:t>
            </a:r>
          </a:p>
          <a:p>
            <a:r>
              <a:rPr lang="en-US" altLang="ko-KR"/>
              <a:t>### SYM_assume(0&lt; x &amp;&amp; x &lt;=4) is violated at Line 11 (main in limit4-sym-index.c) ###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program command is limit4-sym-index</a:t>
            </a:r>
          </a:p>
          <a:p>
            <a:r>
              <a:rPr lang="en-US" altLang="ko-KR"/>
              <a:t>x = 1</a:t>
            </a:r>
          </a:p>
          <a:p>
            <a:r>
              <a:rPr lang="en-US" altLang="ko-KR"/>
              <a:t>Fine</a:t>
            </a:r>
          </a:p>
          <a:p>
            <a:r>
              <a:rPr lang="en-US" altLang="ko-KR"/>
              <a:t>Iteration 1 (0s, 0s, 0.007s): covered 3 branches [1 reach funs, 8 reach branches].(3, 0)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program command is limit4-sym-index</a:t>
            </a:r>
          </a:p>
          <a:p>
            <a:r>
              <a:rPr lang="en-US" altLang="ko-KR"/>
              <a:t>### SYM_assume(0&lt; x &amp;&amp; x &lt;=4) is violated at Line 11 (main in limit4-sym-index.c) ###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EB48-CE0B-43A2-9287-B625AF7059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7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6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7305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8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5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1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9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9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2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9FDB-060D-4CEA-8D25-7626A593339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9A04-FC39-4F0E-85D7-C220A9AB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8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Crown Examples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1640" y="3886200"/>
            <a:ext cx="6400800" cy="175260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altLang="ko-KR" dirty="0"/>
              <a:t>Basic Examples</a:t>
            </a:r>
          </a:p>
          <a:p>
            <a:pPr marL="457200" indent="-457200" algn="l">
              <a:buFontTx/>
              <a:buChar char="-"/>
            </a:pPr>
            <a:r>
              <a:rPr lang="en-US" altLang="ko-KR" dirty="0"/>
              <a:t>Function Examples</a:t>
            </a:r>
          </a:p>
          <a:p>
            <a:pPr marL="457200" indent="-457200" algn="l">
              <a:buFontTx/>
              <a:buChar char="-"/>
            </a:pPr>
            <a:r>
              <a:rPr lang="en-US" altLang="ko-KR" dirty="0"/>
              <a:t>Limitation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36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ko-KR" dirty="0"/>
              <a:t>Function Example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6024" y="821318"/>
            <a:ext cx="472636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// Simple function example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</a:t>
            </a:r>
            <a:r>
              <a:rPr lang="en-US" altLang="ko-KR"/>
              <a:t>Symbolic var. </a:t>
            </a:r>
            <a:r>
              <a:rPr lang="en-US" altLang="ko-KR" dirty="0"/>
              <a:t>can be passed into </a:t>
            </a:r>
            <a:r>
              <a:rPr lang="en-US" altLang="ko-KR"/>
              <a:t>a func.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void </a:t>
            </a:r>
            <a:r>
              <a:rPr lang="en-US" altLang="ko-KR" b="1" dirty="0" err="1"/>
              <a:t>test_me</a:t>
            </a:r>
            <a:r>
              <a:rPr lang="en-US" altLang="ko-KR" b="1" dirty="0"/>
              <a:t>(</a:t>
            </a:r>
            <a:r>
              <a:rPr lang="en-US" altLang="ko-KR" dirty="0"/>
              <a:t>char x, char y){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// body of </a:t>
            </a:r>
            <a:r>
              <a:rPr lang="en-US" altLang="ko-KR" dirty="0" err="1"/>
              <a:t>test_me</a:t>
            </a:r>
            <a:r>
              <a:rPr lang="en-US" altLang="ko-KR" dirty="0"/>
              <a:t> is same to </a:t>
            </a:r>
            <a:r>
              <a:rPr lang="en-US" altLang="ko-KR"/>
              <a:t>basic2 ex.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if (2 * x == y){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  if (x != y + 10){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printf</a:t>
            </a:r>
            <a:r>
              <a:rPr lang="en-US" altLang="ko-KR" dirty="0"/>
              <a:t>("Fine here\n");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  }else{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printf</a:t>
            </a:r>
            <a:r>
              <a:rPr lang="en-US" altLang="ko-KR" dirty="0"/>
              <a:t>("ERROR\n");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/>
              <a:t>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48064" y="782702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int </a:t>
            </a:r>
            <a:r>
              <a:rPr lang="en-US" altLang="ko-KR" dirty="0"/>
              <a:t>main(){</a:t>
            </a:r>
          </a:p>
          <a:p>
            <a:r>
              <a:rPr lang="en-US" altLang="ko-KR" dirty="0"/>
              <a:t>    char a, b;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SYM_char</a:t>
            </a:r>
            <a:r>
              <a:rPr lang="en-US" altLang="ko-KR" dirty="0"/>
              <a:t>(a);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SYM_char</a:t>
            </a:r>
            <a:r>
              <a:rPr lang="en-US" altLang="ko-KR" dirty="0"/>
              <a:t>(b);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("a, b = %d, %d\n", a, b);</a:t>
            </a:r>
          </a:p>
          <a:p>
            <a:r>
              <a:rPr lang="en-US" altLang="ko-KR" dirty="0"/>
              <a:t>    </a:t>
            </a:r>
            <a:r>
              <a:rPr lang="en-US" altLang="ko-KR" b="1" dirty="0" err="1"/>
              <a:t>test_me</a:t>
            </a:r>
            <a:r>
              <a:rPr lang="en-US" altLang="ko-KR" b="1" dirty="0"/>
              <a:t>(a, b);</a:t>
            </a:r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6024" y="737121"/>
            <a:ext cx="4788024" cy="3916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AD7163-73E8-E0F2-890D-E17002954858}"/>
              </a:ext>
            </a:extLst>
          </p:cNvPr>
          <p:cNvSpPr/>
          <p:nvPr/>
        </p:nvSpPr>
        <p:spPr>
          <a:xfrm>
            <a:off x="5148064" y="737121"/>
            <a:ext cx="3744416" cy="3916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4FB98-5F46-1854-69C9-70086404A792}"/>
              </a:ext>
            </a:extLst>
          </p:cNvPr>
          <p:cNvSpPr txBox="1"/>
          <p:nvPr/>
        </p:nvSpPr>
        <p:spPr>
          <a:xfrm>
            <a:off x="216024" y="4807893"/>
            <a:ext cx="8676456" cy="166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a, b = 0, 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Fine here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a, b = -10, -20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ERROR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a, b = -128, 0</a:t>
            </a:r>
          </a:p>
        </p:txBody>
      </p:sp>
    </p:spTree>
    <p:extLst>
      <p:ext uri="{BB962C8B-B14F-4D97-AF65-F5344CB8AC3E}">
        <p14:creationId xmlns:p14="http://schemas.microsoft.com/office/powerpoint/2010/main" val="111645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ko-KR" dirty="0"/>
              <a:t>Function Example 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692696"/>
            <a:ext cx="7344816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Another simple function example.</a:t>
            </a:r>
          </a:p>
          <a:p>
            <a:r>
              <a:rPr lang="en-US" altLang="ko-KR" dirty="0"/>
              <a:t>// A function can return a symbolic value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sign(</a:t>
            </a:r>
            <a:r>
              <a:rPr lang="en-US" altLang="ko-KR" dirty="0" err="1"/>
              <a:t>int</a:t>
            </a:r>
            <a:r>
              <a:rPr lang="en-US" altLang="ko-KR" dirty="0"/>
              <a:t> x){    return (x &gt;= 0);}   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(a);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("a = %d\n", a);</a:t>
            </a:r>
          </a:p>
          <a:p>
            <a:endParaRPr lang="en-US" altLang="ko-KR" dirty="0"/>
          </a:p>
          <a:p>
            <a:r>
              <a:rPr lang="en-US" altLang="ko-KR" dirty="0"/>
              <a:t>    if (sign(a) == 0)      </a:t>
            </a:r>
            <a:r>
              <a:rPr lang="en-US" altLang="ko-KR" dirty="0" err="1"/>
              <a:t>printf</a:t>
            </a:r>
            <a:r>
              <a:rPr lang="en-US" altLang="ko-KR" dirty="0"/>
              <a:t>("%d is negative\n", a);    </a:t>
            </a:r>
          </a:p>
          <a:p>
            <a:r>
              <a:rPr lang="en-US" altLang="ko-KR" dirty="0"/>
              <a:t>    else        </a:t>
            </a:r>
            <a:r>
              <a:rPr lang="en-US" altLang="ko-KR" dirty="0" err="1"/>
              <a:t>printf</a:t>
            </a:r>
            <a:r>
              <a:rPr lang="en-US" altLang="ko-KR" dirty="0"/>
              <a:t>("%d is non-negative\</a:t>
            </a:r>
            <a:r>
              <a:rPr lang="en-US" altLang="ko-KR" dirty="0" err="1"/>
              <a:t>n",a</a:t>
            </a:r>
            <a:r>
              <a:rPr lang="en-US" altLang="ko-KR" dirty="0"/>
              <a:t>);   </a:t>
            </a:r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17B5F-2539-AB98-94EA-2CBE052C2A30}"/>
              </a:ext>
            </a:extLst>
          </p:cNvPr>
          <p:cNvSpPr txBox="1"/>
          <p:nvPr/>
        </p:nvSpPr>
        <p:spPr>
          <a:xfrm>
            <a:off x="971600" y="5395165"/>
            <a:ext cx="7344816" cy="1274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0 is non-negative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-1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-1 is negative</a:t>
            </a:r>
          </a:p>
        </p:txBody>
      </p:sp>
    </p:spTree>
    <p:extLst>
      <p:ext uri="{BB962C8B-B14F-4D97-AF65-F5344CB8AC3E}">
        <p14:creationId xmlns:p14="http://schemas.microsoft.com/office/powerpoint/2010/main" val="2993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ko-KR" dirty="0"/>
              <a:t>Function Example 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827584"/>
            <a:ext cx="4320480" cy="53276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// Recursive function example.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Crown can handle a </a:t>
            </a:r>
            <a:r>
              <a:rPr lang="en-US" altLang="ko-KR"/>
              <a:t>recursive func.  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// A recursive </a:t>
            </a:r>
            <a:r>
              <a:rPr lang="en-US" altLang="ko-KR"/>
              <a:t>function may generate </a:t>
            </a:r>
            <a:br>
              <a:rPr lang="en-US" altLang="ko-KR"/>
            </a:br>
            <a:r>
              <a:rPr lang="en-US" altLang="ko-KR"/>
              <a:t>// infinite </a:t>
            </a:r>
            <a:r>
              <a:rPr lang="en-US" altLang="ko-KR" dirty="0"/>
              <a:t># of iterations.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fac</a:t>
            </a:r>
            <a:r>
              <a:rPr lang="en-US" altLang="ko-KR" dirty="0"/>
              <a:t>(unsigned </a:t>
            </a:r>
            <a:r>
              <a:rPr lang="en-US" altLang="ko-KR" dirty="0" err="1"/>
              <a:t>int</a:t>
            </a:r>
            <a:r>
              <a:rPr lang="en-US" altLang="ko-KR" dirty="0"/>
              <a:t> n){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if (n == 0) return 1;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else return n * </a:t>
            </a:r>
            <a:r>
              <a:rPr lang="en-US" altLang="ko-KR" dirty="0" err="1"/>
              <a:t>fac</a:t>
            </a:r>
            <a:r>
              <a:rPr lang="en-US" altLang="ko-KR" dirty="0"/>
              <a:t>(n-1);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unsigned 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SYM_unsigned_int</a:t>
            </a:r>
            <a:r>
              <a:rPr lang="en-US" altLang="ko-KR" dirty="0"/>
              <a:t>(a);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if(a&gt; 10 ) exit(-1);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("a = %u\n", a);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if (</a:t>
            </a:r>
            <a:r>
              <a:rPr lang="en-US" altLang="ko-KR" dirty="0" err="1"/>
              <a:t>fac</a:t>
            </a:r>
            <a:r>
              <a:rPr lang="en-US" altLang="ko-KR" dirty="0"/>
              <a:t>(a) == </a:t>
            </a:r>
            <a:r>
              <a:rPr lang="en-US" altLang="ko-KR"/>
              <a:t>24) </a:t>
            </a:r>
            <a:r>
              <a:rPr lang="en-US" altLang="ko-KR" dirty="0" err="1"/>
              <a:t>printf</a:t>
            </a:r>
            <a:r>
              <a:rPr lang="en-US" altLang="ko-KR" dirty="0"/>
              <a:t>("Reach!\n");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return 0;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AA98B-0FE6-3CE9-2801-CDCD3CAC6EEE}"/>
              </a:ext>
            </a:extLst>
          </p:cNvPr>
          <p:cNvSpPr txBox="1"/>
          <p:nvPr/>
        </p:nvSpPr>
        <p:spPr>
          <a:xfrm>
            <a:off x="4849688" y="836712"/>
            <a:ext cx="4258816" cy="5410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1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4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Reach!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8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9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10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7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6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5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3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a = 2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Iteration 12 (1s, 0s, 0.135s): covered 6 branches [2 reach funs, 6 reach branches].(6, 5)</a:t>
            </a:r>
          </a:p>
        </p:txBody>
      </p:sp>
    </p:spTree>
    <p:extLst>
      <p:ext uri="{BB962C8B-B14F-4D97-AF65-F5344CB8AC3E}">
        <p14:creationId xmlns:p14="http://schemas.microsoft.com/office/powerpoint/2010/main" val="119541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-288066"/>
            <a:ext cx="8928992" cy="1143000"/>
          </a:xfrm>
        </p:spPr>
        <p:txBody>
          <a:bodyPr>
            <a:noAutofit/>
          </a:bodyPr>
          <a:lstStyle/>
          <a:p>
            <a:r>
              <a:rPr lang="en-US" altLang="ko-KR" sz="3600"/>
              <a:t>Limitation </a:t>
            </a:r>
            <a:r>
              <a:rPr lang="en-US" altLang="ko-KR" sz="3600" dirty="0"/>
              <a:t>1: </a:t>
            </a:r>
            <a:r>
              <a:rPr lang="en-US" altLang="ko-KR" sz="3600"/>
              <a:t>No Binary Library Support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002677"/>
            <a:ext cx="7056784" cy="4081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// External library example.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The return value of an external binary function is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a concrete value, not a symbolic value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(x);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en-US" altLang="ko-KR"/>
              <a:t>x = </a:t>
            </a:r>
            <a:r>
              <a:rPr lang="en-US" altLang="ko-KR" dirty="0"/>
              <a:t>%d</a:t>
            </a:r>
            <a:r>
              <a:rPr lang="en-US" altLang="ko-KR"/>
              <a:t>\n", </a:t>
            </a:r>
            <a:r>
              <a:rPr lang="en-US" altLang="ko-KR" dirty="0"/>
              <a:t>x);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if (</a:t>
            </a:r>
            <a:r>
              <a:rPr lang="en-US" altLang="ko-KR" dirty="0">
                <a:solidFill>
                  <a:srgbClr val="FF0000"/>
                </a:solidFill>
              </a:rPr>
              <a:t>abs(x) </a:t>
            </a:r>
            <a:r>
              <a:rPr lang="en-US" altLang="ko-KR" dirty="0"/>
              <a:t>== 4) { // a concrete condition, not a symbolic one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  </a:t>
            </a:r>
            <a:r>
              <a:rPr lang="en-US" altLang="ko-KR" err="1"/>
              <a:t>printf</a:t>
            </a:r>
            <a:r>
              <a:rPr lang="en-US" altLang="ko-KR"/>
              <a:t>("|x| is </a:t>
            </a:r>
            <a:r>
              <a:rPr lang="en-US" altLang="ko-KR" dirty="0"/>
              <a:t>4\n");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}else{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  </a:t>
            </a:r>
            <a:r>
              <a:rPr lang="en-US" altLang="ko-KR" err="1"/>
              <a:t>printf</a:t>
            </a:r>
            <a:r>
              <a:rPr lang="en-US" altLang="ko-KR"/>
              <a:t>("|x| is not </a:t>
            </a:r>
            <a:r>
              <a:rPr lang="en-US" altLang="ko-KR" dirty="0"/>
              <a:t>4\n");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return </a:t>
            </a:r>
            <a:r>
              <a:rPr lang="en-US" altLang="ko-KR"/>
              <a:t>0;}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9852F-2B20-A6C7-381E-6728456A23A8}"/>
              </a:ext>
            </a:extLst>
          </p:cNvPr>
          <p:cNvSpPr txBox="1"/>
          <p:nvPr/>
        </p:nvSpPr>
        <p:spPr>
          <a:xfrm>
            <a:off x="1259632" y="5251149"/>
            <a:ext cx="7056784" cy="8802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 = 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|x| is not 4</a:t>
            </a:r>
          </a:p>
          <a:p>
            <a:pPr>
              <a:lnSpc>
                <a:spcPct val="80000"/>
              </a:lnSpc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0616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en-US" altLang="ko-KR" sz="3600"/>
              <a:t>Solution for Limitation 1: Add Libray Code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79512" y="620688"/>
            <a:ext cx="5184576" cy="618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</a:t>
            </a:r>
            <a:r>
              <a:rPr lang="en-US" altLang="ko-KR" err="1"/>
              <a:t>h</a:t>
            </a:r>
            <a:r>
              <a:rPr lang="en-US" altLang="ko-KR"/>
              <a:t>&gt;</a:t>
            </a:r>
          </a:p>
          <a:p>
            <a:r>
              <a:rPr lang="en-US" altLang="ko-KR"/>
              <a:t>#include &lt;stdlib.h&gt;</a:t>
            </a:r>
          </a:p>
          <a:p>
            <a:endParaRPr lang="en-US" altLang="ko-KR"/>
          </a:p>
          <a:p>
            <a:r>
              <a:rPr lang="en-US" altLang="ko-KR"/>
              <a:t>int </a:t>
            </a:r>
            <a:r>
              <a:rPr lang="en-US" altLang="ko-KR" dirty="0"/>
              <a:t>abs2(</a:t>
            </a:r>
            <a:r>
              <a:rPr lang="en-US" altLang="ko-KR" dirty="0" err="1"/>
              <a:t>int</a:t>
            </a:r>
            <a:r>
              <a:rPr lang="en-US" altLang="ko-KR" dirty="0"/>
              <a:t> v)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r = 0;</a:t>
            </a:r>
          </a:p>
          <a:p>
            <a:r>
              <a:rPr lang="en-US" altLang="ko-KR" dirty="0"/>
              <a:t>  if (v &lt; 0) r = - v;</a:t>
            </a:r>
          </a:p>
          <a:p>
            <a:r>
              <a:rPr lang="en-US" altLang="ko-KR" dirty="0"/>
              <a:t>  else r = v;</a:t>
            </a:r>
          </a:p>
          <a:p>
            <a:r>
              <a:rPr lang="en-US" altLang="ko-KR" dirty="0"/>
              <a:t>  return r;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(x);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en-US" altLang="ko-KR"/>
              <a:t>x = </a:t>
            </a:r>
            <a:r>
              <a:rPr lang="en-US" altLang="ko-KR" dirty="0"/>
              <a:t>%d\n“, x);</a:t>
            </a:r>
          </a:p>
          <a:p>
            <a:r>
              <a:rPr lang="en-US" altLang="ko-KR" dirty="0"/>
              <a:t>    if (</a:t>
            </a:r>
            <a:r>
              <a:rPr lang="en-US" altLang="ko-KR" dirty="0">
                <a:solidFill>
                  <a:srgbClr val="FF0000"/>
                </a:solidFill>
              </a:rPr>
              <a:t>abs2(x) </a:t>
            </a:r>
            <a:r>
              <a:rPr lang="en-US" altLang="ko-KR" dirty="0"/>
              <a:t>== 4) { // a symbolic condition </a:t>
            </a:r>
          </a:p>
          <a:p>
            <a:r>
              <a:rPr lang="en-US" altLang="ko-KR" dirty="0"/>
              <a:t>        </a:t>
            </a:r>
            <a:r>
              <a:rPr lang="en-US" altLang="ko-KR" err="1"/>
              <a:t>printf</a:t>
            </a:r>
            <a:r>
              <a:rPr lang="en-US" altLang="ko-KR"/>
              <a:t>(“|x| is </a:t>
            </a:r>
            <a:r>
              <a:rPr lang="en-US" altLang="ko-KR" dirty="0"/>
              <a:t>4\n”);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</a:t>
            </a:r>
            <a:r>
              <a:rPr lang="en-US" altLang="ko-KR" err="1"/>
              <a:t>printf</a:t>
            </a:r>
            <a:r>
              <a:rPr lang="en-US" altLang="ko-KR"/>
              <a:t>(“|x| is not 4</a:t>
            </a:r>
            <a:r>
              <a:rPr lang="en-US" altLang="ko-KR" dirty="0"/>
              <a:t>\n”);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788B2-8549-F9FC-5AD2-938EFEA13863}"/>
              </a:ext>
            </a:extLst>
          </p:cNvPr>
          <p:cNvSpPr txBox="1"/>
          <p:nvPr/>
        </p:nvSpPr>
        <p:spPr>
          <a:xfrm>
            <a:off x="5580112" y="620688"/>
            <a:ext cx="2808312" cy="29731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x = 0</a:t>
            </a:r>
          </a:p>
          <a:p>
            <a:pPr>
              <a:lnSpc>
                <a:spcPct val="80000"/>
              </a:lnSpc>
            </a:pPr>
            <a:r>
              <a:rPr lang="en-US" altLang="ko-KR"/>
              <a:t>|x| is not 4</a:t>
            </a:r>
          </a:p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x = 4</a:t>
            </a:r>
          </a:p>
          <a:p>
            <a:pPr>
              <a:lnSpc>
                <a:spcPct val="80000"/>
              </a:lnSpc>
            </a:pPr>
            <a:r>
              <a:rPr lang="en-US" altLang="ko-KR"/>
              <a:t>|x| is 4</a:t>
            </a:r>
          </a:p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x = -1</a:t>
            </a:r>
          </a:p>
          <a:p>
            <a:pPr>
              <a:lnSpc>
                <a:spcPct val="80000"/>
              </a:lnSpc>
            </a:pPr>
            <a:r>
              <a:rPr lang="en-US" altLang="ko-KR"/>
              <a:t>|x| is not 4</a:t>
            </a:r>
          </a:p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x = -4</a:t>
            </a:r>
          </a:p>
          <a:p>
            <a:pPr>
              <a:lnSpc>
                <a:spcPct val="80000"/>
              </a:lnSpc>
            </a:pPr>
            <a:r>
              <a:rPr lang="en-US" altLang="ko-KR"/>
              <a:t>|x| is 4</a:t>
            </a:r>
          </a:p>
          <a:p>
            <a:pPr>
              <a:lnSpc>
                <a:spcPct val="8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25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44524" y="-99392"/>
            <a:ext cx="9433048" cy="57606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Limitation 1</a:t>
            </a:r>
            <a:r>
              <a:rPr lang="en-US" altLang="ko-KR" sz="3200"/>
              <a:t>’: (Partial) Binary Library Support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512204"/>
            <a:ext cx="6462464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// </a:t>
            </a:r>
            <a:r>
              <a:rPr lang="en-US" altLang="ko-KR" dirty="0"/>
              <a:t>When a target program calls an external library function, </a:t>
            </a:r>
          </a:p>
          <a:p>
            <a:r>
              <a:rPr lang="en-US" altLang="ko-KR" dirty="0"/>
              <a:t>// Crown </a:t>
            </a:r>
            <a:r>
              <a:rPr lang="en-US" altLang="ko-KR"/>
              <a:t>may cause </a:t>
            </a:r>
            <a:r>
              <a:rPr lang="en-US" altLang="ko-KR" dirty="0"/>
              <a:t>'</a:t>
            </a:r>
            <a:r>
              <a:rPr lang="en-US" altLang="ko-KR" dirty="0">
                <a:solidFill>
                  <a:srgbClr val="FF0000"/>
                </a:solidFill>
              </a:rPr>
              <a:t>prediction failure</a:t>
            </a:r>
            <a:r>
              <a:rPr lang="en-US" altLang="ko-KR" dirty="0"/>
              <a:t>' error since Crown</a:t>
            </a:r>
          </a:p>
          <a:p>
            <a:r>
              <a:rPr lang="en-US" altLang="ko-KR" dirty="0"/>
              <a:t>// does not know a body of the external function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(x);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("x == %d\n“, x);</a:t>
            </a:r>
          </a:p>
          <a:p>
            <a:r>
              <a:rPr lang="en-US" altLang="ko-KR" dirty="0"/>
              <a:t>    if (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 == </a:t>
            </a:r>
            <a:r>
              <a:rPr lang="en-US" altLang="ko-KR" dirty="0">
                <a:solidFill>
                  <a:srgbClr val="FF0000"/>
                </a:solidFill>
              </a:rPr>
              <a:t>abs(x)</a:t>
            </a:r>
            <a:r>
              <a:rPr lang="en-US" altLang="ko-KR" dirty="0"/>
              <a:t>){// Generate symbolic path formula using</a:t>
            </a:r>
          </a:p>
          <a:p>
            <a:r>
              <a:rPr lang="en-US" altLang="ko-KR" dirty="0"/>
              <a:t>                        // a concrete return value (e.g., x == 0)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en-US" altLang="ko-KR"/>
              <a:t>x is non-negative\</a:t>
            </a:r>
            <a:r>
              <a:rPr lang="en-US" altLang="ko-KR" dirty="0"/>
              <a:t>n");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en-US" altLang="ko-KR"/>
              <a:t>x is negative\</a:t>
            </a:r>
            <a:r>
              <a:rPr lang="en-US" altLang="ko-KR" dirty="0"/>
              <a:t>n");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return </a:t>
            </a:r>
            <a:r>
              <a:rPr lang="en-US" altLang="ko-KR"/>
              <a:t>0;}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95431-57D3-4184-BE4D-45F4B2A3BE24}"/>
              </a:ext>
            </a:extLst>
          </p:cNvPr>
          <p:cNvSpPr txBox="1"/>
          <p:nvPr/>
        </p:nvSpPr>
        <p:spPr>
          <a:xfrm>
            <a:off x="1115616" y="5445224"/>
            <a:ext cx="6462464" cy="1274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 = 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 is non-negative 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 = -1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 is negative</a:t>
            </a:r>
          </a:p>
        </p:txBody>
      </p:sp>
    </p:spTree>
    <p:extLst>
      <p:ext uri="{BB962C8B-B14F-4D97-AF65-F5344CB8AC3E}">
        <p14:creationId xmlns:p14="http://schemas.microsoft.com/office/powerpoint/2010/main" val="92453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Limitation 2: No Symbolic Pointer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386056"/>
            <a:ext cx="5976664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/>
              <a:t>    </a:t>
            </a:r>
            <a:r>
              <a:rPr lang="pl-PL" altLang="ko-KR"/>
              <a:t>int x, y;</a:t>
            </a:r>
          </a:p>
          <a:p>
            <a:r>
              <a:rPr lang="pl-PL" altLang="ko-KR"/>
              <a:t>    int *ptr;</a:t>
            </a:r>
          </a:p>
          <a:p>
            <a:r>
              <a:rPr lang="en-US" altLang="ko-KR"/>
              <a:t>    </a:t>
            </a:r>
          </a:p>
          <a:p>
            <a:r>
              <a:rPr lang="en-US" altLang="ko-KR"/>
              <a:t>    SYM_int(x); SYM_int(y);</a:t>
            </a:r>
          </a:p>
          <a:p>
            <a:r>
              <a:rPr lang="en-US" altLang="ko-KR"/>
              <a:t>    // </a:t>
            </a:r>
            <a:r>
              <a:rPr lang="en-US" altLang="ko-KR">
                <a:solidFill>
                  <a:srgbClr val="FF0000"/>
                </a:solidFill>
              </a:rPr>
              <a:t>SYM_int_ptr(ptr)</a:t>
            </a:r>
            <a:r>
              <a:rPr lang="en-US" altLang="ko-KR"/>
              <a:t>; // NOT supported</a:t>
            </a:r>
            <a:endParaRPr lang="es-ES" altLang="ko-KR"/>
          </a:p>
          <a:p>
            <a:r>
              <a:rPr lang="es-ES" altLang="ko-KR"/>
              <a:t>     printf("x=%d, y=%d, *ptr=%d\n", x, y, *ptr);</a:t>
            </a:r>
          </a:p>
          <a:p>
            <a:endParaRPr lang="en-US" altLang="ko-KR"/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    // </a:t>
            </a:r>
            <a:r>
              <a:rPr lang="en-US" altLang="ko-KR" dirty="0">
                <a:solidFill>
                  <a:srgbClr val="FF0000"/>
                </a:solidFill>
              </a:rPr>
              <a:t>The following code does not generate a symbolic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// path formula because no expression in the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// condition is symbolic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ptr</a:t>
            </a:r>
            <a:r>
              <a:rPr lang="en-US" altLang="ko-KR" dirty="0"/>
              <a:t> == &amp;x) </a:t>
            </a:r>
            <a:r>
              <a:rPr lang="en-US" altLang="ko-KR" err="1"/>
              <a:t>printf</a:t>
            </a:r>
            <a:r>
              <a:rPr lang="en-US" altLang="ko-KR"/>
              <a:t>(“ptr </a:t>
            </a:r>
            <a:r>
              <a:rPr lang="en-US" altLang="ko-KR" dirty="0"/>
              <a:t>points to x</a:t>
            </a:r>
            <a:r>
              <a:rPr lang="en-US" altLang="ko-KR"/>
              <a:t>\n”);</a:t>
            </a:r>
            <a:endParaRPr lang="en-US" altLang="ko-KR" dirty="0"/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ptr</a:t>
            </a:r>
            <a:r>
              <a:rPr lang="en-US" altLang="ko-KR" dirty="0"/>
              <a:t> == &amp;y) </a:t>
            </a:r>
            <a:r>
              <a:rPr lang="en-US" altLang="ko-KR" err="1"/>
              <a:t>printf</a:t>
            </a:r>
            <a:r>
              <a:rPr lang="en-US" altLang="ko-KR"/>
              <a:t>(“ptr </a:t>
            </a:r>
            <a:r>
              <a:rPr lang="en-US" altLang="ko-KR" dirty="0"/>
              <a:t>points to y</a:t>
            </a:r>
            <a:r>
              <a:rPr lang="en-US" altLang="ko-KR"/>
              <a:t>\n”);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    </a:t>
            </a:r>
            <a:r>
              <a:rPr lang="en-US" altLang="ko-KR" dirty="0"/>
              <a:t>if (*</a:t>
            </a:r>
            <a:r>
              <a:rPr lang="en-US" altLang="ko-KR" dirty="0" err="1"/>
              <a:t>ptr</a:t>
            </a:r>
            <a:r>
              <a:rPr lang="en-US" altLang="ko-KR" dirty="0"/>
              <a:t> == x) </a:t>
            </a:r>
            <a:r>
              <a:rPr lang="en-US" altLang="ko-KR" err="1"/>
              <a:t>printf</a:t>
            </a:r>
            <a:r>
              <a:rPr lang="en-US" altLang="ko-KR"/>
              <a:t>(“*</a:t>
            </a:r>
            <a:r>
              <a:rPr lang="en-US" altLang="ko-KR" dirty="0" err="1"/>
              <a:t>ptr</a:t>
            </a:r>
            <a:r>
              <a:rPr lang="en-US" altLang="ko-KR" dirty="0"/>
              <a:t> equals to x</a:t>
            </a:r>
            <a:r>
              <a:rPr lang="en-US" altLang="ko-KR"/>
              <a:t>\n”);</a:t>
            </a:r>
            <a:endParaRPr lang="en-US" altLang="ko-KR" dirty="0"/>
          </a:p>
          <a:p>
            <a:r>
              <a:rPr lang="en-US" altLang="ko-KR"/>
              <a:t>    </a:t>
            </a:r>
            <a:r>
              <a:rPr lang="en-US" altLang="ko-KR" dirty="0"/>
              <a:t>else if (*</a:t>
            </a:r>
            <a:r>
              <a:rPr lang="en-US" altLang="ko-KR" dirty="0" err="1"/>
              <a:t>ptr</a:t>
            </a:r>
            <a:r>
              <a:rPr lang="en-US" altLang="ko-KR" dirty="0"/>
              <a:t> == y) </a:t>
            </a:r>
            <a:r>
              <a:rPr lang="en-US" altLang="ko-KR" err="1"/>
              <a:t>printf</a:t>
            </a:r>
            <a:r>
              <a:rPr lang="en-US" altLang="ko-KR"/>
              <a:t>(“*</a:t>
            </a:r>
            <a:r>
              <a:rPr lang="en-US" altLang="ko-KR" dirty="0" err="1"/>
              <a:t>ptr</a:t>
            </a:r>
            <a:r>
              <a:rPr lang="en-US" altLang="ko-KR" dirty="0"/>
              <a:t> equals to y</a:t>
            </a:r>
            <a:r>
              <a:rPr lang="en-US" altLang="ko-KR"/>
              <a:t>\n”);</a:t>
            </a:r>
            <a:endParaRPr lang="en-US" altLang="ko-KR" dirty="0"/>
          </a:p>
          <a:p>
            <a:r>
              <a:rPr lang="en-US" altLang="ko-KR"/>
              <a:t>}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4D4A9-F245-79AF-8A41-26F9FE8BFC4C}"/>
              </a:ext>
            </a:extLst>
          </p:cNvPr>
          <p:cNvSpPr txBox="1"/>
          <p:nvPr/>
        </p:nvSpPr>
        <p:spPr>
          <a:xfrm>
            <a:off x="6377608" y="1385202"/>
            <a:ext cx="2658888" cy="2086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x=0, y=0, *ptr=1</a:t>
            </a:r>
          </a:p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x=-2, y=1, *ptr=1</a:t>
            </a:r>
          </a:p>
          <a:p>
            <a:pPr>
              <a:lnSpc>
                <a:spcPct val="80000"/>
              </a:lnSpc>
            </a:pPr>
            <a:r>
              <a:rPr lang="en-US" altLang="ko-KR"/>
              <a:t>*ptr equals to y</a:t>
            </a:r>
          </a:p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x=1, y=0, *ptr=1</a:t>
            </a:r>
          </a:p>
          <a:p>
            <a:pPr>
              <a:lnSpc>
                <a:spcPct val="80000"/>
              </a:lnSpc>
            </a:pPr>
            <a:r>
              <a:rPr lang="en-US" altLang="ko-KR"/>
              <a:t>*ptr equals to x</a:t>
            </a:r>
          </a:p>
          <a:p>
            <a:pPr>
              <a:lnSpc>
                <a:spcPct val="8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10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Limitation 3: No Symbolic Array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386056"/>
            <a:ext cx="583264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Array cannot be declared symbolically.  </a:t>
            </a:r>
          </a:p>
          <a:p>
            <a:r>
              <a:rPr lang="en-US" altLang="ko-KR" dirty="0"/>
              <a:t>// Instead, each element can be declared symbolically   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array[4];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  // </a:t>
            </a:r>
            <a:r>
              <a:rPr lang="en-US" altLang="ko-KR" dirty="0" err="1">
                <a:solidFill>
                  <a:srgbClr val="FF0000"/>
                </a:solidFill>
              </a:rPr>
              <a:t>SYM_int</a:t>
            </a:r>
            <a:r>
              <a:rPr lang="en-US" altLang="ko-KR" dirty="0">
                <a:solidFill>
                  <a:srgbClr val="FF0000"/>
                </a:solidFill>
              </a:rPr>
              <a:t>(array); // </a:t>
            </a:r>
            <a:r>
              <a:rPr lang="en-US" altLang="ko-KR">
                <a:solidFill>
                  <a:srgbClr val="FF0000"/>
                </a:solidFill>
              </a:rPr>
              <a:t>NOT supported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for(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=0;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 &lt; 4;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++)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</a:t>
            </a:r>
            <a:r>
              <a:rPr lang="en-US" altLang="ko-KR" dirty="0" err="1">
                <a:solidFill>
                  <a:srgbClr val="FF0000"/>
                </a:solidFill>
              </a:rPr>
              <a:t>SYM_int</a:t>
            </a:r>
            <a:r>
              <a:rPr lang="en-US" altLang="ko-KR" dirty="0">
                <a:solidFill>
                  <a:srgbClr val="FF0000"/>
                </a:solidFill>
              </a:rPr>
              <a:t>(array[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]);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if (array[1] == 3)  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printf</a:t>
            </a:r>
            <a:r>
              <a:rPr lang="en-US" altLang="ko-KR" dirty="0"/>
              <a:t>("array[1] is 3\n");  </a:t>
            </a:r>
          </a:p>
          <a:p>
            <a:r>
              <a:rPr lang="en-US" altLang="ko-KR" dirty="0"/>
              <a:t>    else </a:t>
            </a:r>
            <a:r>
              <a:rPr lang="en-US" altLang="ko-KR" dirty="0" err="1"/>
              <a:t>printf</a:t>
            </a:r>
            <a:r>
              <a:rPr lang="en-US" altLang="ko-KR" dirty="0"/>
              <a:t>("array[1] is not 3 but \%d\</a:t>
            </a:r>
            <a:r>
              <a:rPr lang="en-US" altLang="ko-KR" dirty="0" err="1"/>
              <a:t>n",array</a:t>
            </a:r>
            <a:r>
              <a:rPr lang="en-US" altLang="ko-KR" dirty="0"/>
              <a:t>[1]);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58EB9-B934-3775-DAA8-2D17E4713686}"/>
              </a:ext>
            </a:extLst>
          </p:cNvPr>
          <p:cNvSpPr txBox="1"/>
          <p:nvPr/>
        </p:nvSpPr>
        <p:spPr>
          <a:xfrm>
            <a:off x="6300192" y="1412776"/>
            <a:ext cx="2664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array[1] is not 3 but 0</a:t>
            </a:r>
          </a:p>
          <a:p>
            <a:pPr>
              <a:lnSpc>
                <a:spcPct val="80000"/>
              </a:lnSpc>
            </a:pPr>
            <a:r>
              <a:rPr lang="en-US" altLang="ko-KR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/>
              <a:t>array[1] is 3</a:t>
            </a:r>
          </a:p>
          <a:p>
            <a:pPr>
              <a:lnSpc>
                <a:spcPct val="8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65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342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Limitation 4: No </a:t>
            </a:r>
            <a:r>
              <a:rPr lang="en-US" altLang="ko-KR"/>
              <a:t>Symbolic Index (1/2)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4824536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Symbolic dereference is not supported. </a:t>
            </a:r>
          </a:p>
          <a:p>
            <a:r>
              <a:rPr lang="en-US" altLang="ko-KR" dirty="0"/>
              <a:t>// If an array index is a symbolic variable</a:t>
            </a:r>
            <a:r>
              <a:rPr lang="en-US" altLang="ko-KR"/>
              <a:t>, </a:t>
            </a:r>
          </a:p>
          <a:p>
            <a:r>
              <a:rPr lang="en-US" altLang="ko-KR"/>
              <a:t>// Crown </a:t>
            </a:r>
            <a:r>
              <a:rPr lang="en-US" altLang="ko-KR" dirty="0"/>
              <a:t>does not generated </a:t>
            </a:r>
          </a:p>
          <a:p>
            <a:r>
              <a:rPr lang="en-US" altLang="ko-KR" dirty="0"/>
              <a:t>// a corresponding symbolic path formula  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array[4];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(x);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SYM_assume</a:t>
            </a:r>
            <a:r>
              <a:rPr lang="en-US" altLang="ko-KR" dirty="0"/>
              <a:t>( 0&lt; x &amp;&amp; x &lt;=4);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("x = %d\n", x);              </a:t>
            </a:r>
          </a:p>
          <a:p>
            <a:r>
              <a:rPr lang="en-US" altLang="ko-KR" dirty="0"/>
              <a:t>    array[0] = 0;</a:t>
            </a:r>
          </a:p>
          <a:p>
            <a:r>
              <a:rPr lang="en-US" altLang="ko-KR" dirty="0"/>
              <a:t>    array[1] = 1;</a:t>
            </a:r>
          </a:p>
          <a:p>
            <a:r>
              <a:rPr lang="en-US" altLang="ko-KR" dirty="0"/>
              <a:t>    array[2] = x;</a:t>
            </a:r>
          </a:p>
          <a:p>
            <a:r>
              <a:rPr lang="en-US" altLang="ko-KR" dirty="0"/>
              <a:t>    array[3] = 4;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if (array[</a:t>
            </a:r>
            <a:r>
              <a:rPr lang="en-US" altLang="ko-KR" dirty="0">
                <a:solidFill>
                  <a:srgbClr val="FF0000"/>
                </a:solidFill>
              </a:rPr>
              <a:t>x-1</a:t>
            </a:r>
            <a:r>
              <a:rPr lang="en-US" altLang="ko-KR" dirty="0"/>
              <a:t>] == 3)  </a:t>
            </a:r>
            <a:r>
              <a:rPr lang="en-US" altLang="ko-KR" dirty="0" err="1"/>
              <a:t>printf</a:t>
            </a:r>
            <a:r>
              <a:rPr lang="en-US" altLang="ko-KR" dirty="0"/>
              <a:t>("ERROR\n");  </a:t>
            </a:r>
          </a:p>
          <a:p>
            <a:r>
              <a:rPr lang="en-US" altLang="ko-KR" dirty="0"/>
              <a:t>    else        </a:t>
            </a:r>
            <a:r>
              <a:rPr lang="en-US" altLang="ko-KR" dirty="0" err="1"/>
              <a:t>printf</a:t>
            </a:r>
            <a:r>
              <a:rPr lang="en-US" altLang="ko-KR" dirty="0"/>
              <a:t>("Fine\</a:t>
            </a:r>
            <a:r>
              <a:rPr lang="en-US" altLang="ko-KR"/>
              <a:t>n");}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AD45-7D5A-F3E7-5F05-05A7378D4F19}"/>
              </a:ext>
            </a:extLst>
          </p:cNvPr>
          <p:cNvSpPr txBox="1"/>
          <p:nvPr/>
        </p:nvSpPr>
        <p:spPr>
          <a:xfrm>
            <a:off x="5312260" y="764704"/>
            <a:ext cx="367240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### SYM_assume(0&lt; x &amp;&amp; x &lt;=4) is violated at Line 11 (main in limit4-sym-index.c) ###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x = 1</a:t>
            </a:r>
          </a:p>
          <a:p>
            <a:r>
              <a:rPr lang="en-US" altLang="ko-KR"/>
              <a:t>Fine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### SYM_assume(0&lt; x &amp;&amp; x &lt;=4) is violated at Line 11 (main in limit4-sym-index.c) ###</a:t>
            </a:r>
          </a:p>
        </p:txBody>
      </p:sp>
    </p:spTree>
    <p:extLst>
      <p:ext uri="{BB962C8B-B14F-4D97-AF65-F5344CB8AC3E}">
        <p14:creationId xmlns:p14="http://schemas.microsoft.com/office/powerpoint/2010/main" val="404054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Limitation 4: No </a:t>
            </a:r>
            <a:r>
              <a:rPr lang="en-US" altLang="ko-KR"/>
              <a:t>Symbolic Index (2/2)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908720"/>
            <a:ext cx="8136904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/>
              <a:t>Symbolic array index </a:t>
            </a:r>
            <a:r>
              <a:rPr lang="en-US" altLang="ko-KR" dirty="0"/>
              <a:t>is not supported. </a:t>
            </a:r>
          </a:p>
          <a:p>
            <a:r>
              <a:rPr lang="en-US" altLang="ko-KR" dirty="0"/>
              <a:t>// If an array index is a symbolic variable, Crown does not generated </a:t>
            </a:r>
          </a:p>
          <a:p>
            <a:r>
              <a:rPr lang="en-US" altLang="ko-KR" dirty="0"/>
              <a:t>// a corresponding symbolic path formula  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array[4];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(x);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SYM_assume</a:t>
            </a:r>
            <a:r>
              <a:rPr lang="en-US" altLang="ko-KR" dirty="0"/>
              <a:t>( 0&lt; x &amp;&amp; x &lt;=4);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("x = %d\n", x);              </a:t>
            </a:r>
          </a:p>
          <a:p>
            <a:r>
              <a:rPr lang="en-US" altLang="ko-KR" dirty="0"/>
              <a:t>    array[0] = 0;</a:t>
            </a:r>
          </a:p>
          <a:p>
            <a:r>
              <a:rPr lang="en-US" altLang="ko-KR" dirty="0"/>
              <a:t>    array[1] = 1;</a:t>
            </a:r>
          </a:p>
          <a:p>
            <a:r>
              <a:rPr lang="en-US" altLang="ko-KR" dirty="0"/>
              <a:t>    array[2] = x;</a:t>
            </a:r>
          </a:p>
          <a:p>
            <a:r>
              <a:rPr lang="en-US" altLang="ko-KR" dirty="0"/>
              <a:t>    array[3] = 4;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if (array[</a:t>
            </a:r>
            <a:r>
              <a:rPr lang="en-US" altLang="ko-KR" dirty="0">
                <a:solidFill>
                  <a:srgbClr val="FF0000"/>
                </a:solidFill>
              </a:rPr>
              <a:t>x-1</a:t>
            </a:r>
            <a:r>
              <a:rPr lang="en-US" altLang="ko-KR" dirty="0"/>
              <a:t>] == 3)  </a:t>
            </a:r>
            <a:r>
              <a:rPr lang="en-US" altLang="ko-KR" dirty="0" err="1"/>
              <a:t>printf</a:t>
            </a:r>
            <a:r>
              <a:rPr lang="en-US" altLang="ko-KR" dirty="0"/>
              <a:t>("ERROR\n");  </a:t>
            </a:r>
          </a:p>
          <a:p>
            <a:r>
              <a:rPr lang="en-US" altLang="ko-KR" dirty="0"/>
              <a:t>    else        </a:t>
            </a:r>
            <a:r>
              <a:rPr lang="en-US" altLang="ko-KR" dirty="0" err="1"/>
              <a:t>printf</a:t>
            </a:r>
            <a:r>
              <a:rPr lang="en-US" altLang="ko-KR" dirty="0"/>
              <a:t>("Fine\n");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096" y="4509120"/>
            <a:ext cx="317106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Should check the following </a:t>
            </a:r>
          </a:p>
          <a:p>
            <a:r>
              <a:rPr lang="en-US" altLang="ko-KR" dirty="0"/>
              <a:t>Symbolic path formula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(x==1 &amp;&amp; array[0] ==3</a:t>
            </a:r>
            <a:r>
              <a:rPr lang="en-US" altLang="ko-KR"/>
              <a:t>)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(x==2 &amp;&amp; array[1] ==3</a:t>
            </a:r>
            <a:r>
              <a:rPr lang="en-US" altLang="ko-KR"/>
              <a:t>)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(x==3 &amp;&amp; array[2] ==3</a:t>
            </a:r>
            <a:r>
              <a:rPr lang="en-US" altLang="ko-KR"/>
              <a:t>)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(x==4 &amp;&amp; array[3] ==3)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99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altLang="ko-KR" dirty="0"/>
              <a:t>Basic Example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764704"/>
            <a:ext cx="7128792" cy="43373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// Hello Crown example.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This example shows how to define a symbolic variable.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// for Crown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// Define x as a symbolic input.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 = %d\n", x);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&gt; 100){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 is greater than 100\n");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}else{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 is less than or equal to 100\n");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5CD2B-A42C-7B16-7AA8-8F34D888544E}"/>
              </a:ext>
            </a:extLst>
          </p:cNvPr>
          <p:cNvSpPr txBox="1"/>
          <p:nvPr/>
        </p:nvSpPr>
        <p:spPr>
          <a:xfrm>
            <a:off x="1115616" y="5301208"/>
            <a:ext cx="7128792" cy="1274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ko-KR" altLang="en-US" sz="1600"/>
              <a:t>x = 0</a:t>
            </a:r>
          </a:p>
          <a:p>
            <a:pPr>
              <a:lnSpc>
                <a:spcPct val="80000"/>
              </a:lnSpc>
            </a:pPr>
            <a:r>
              <a:rPr lang="ko-KR" altLang="en-US" sz="1600"/>
              <a:t>x is less than or equal to 100</a:t>
            </a:r>
          </a:p>
          <a:p>
            <a:pPr>
              <a:lnSpc>
                <a:spcPct val="80000"/>
              </a:lnSpc>
            </a:pPr>
            <a:r>
              <a:rPr lang="ko-KR" altLang="en-US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ko-KR" altLang="en-US" sz="1600"/>
              <a:t>x = 101</a:t>
            </a:r>
          </a:p>
          <a:p>
            <a:pPr>
              <a:lnSpc>
                <a:spcPct val="80000"/>
              </a:lnSpc>
            </a:pPr>
            <a:r>
              <a:rPr lang="ko-KR" altLang="en-US" sz="1600"/>
              <a:t>x is greater than 100</a:t>
            </a:r>
          </a:p>
        </p:txBody>
      </p:sp>
    </p:spTree>
    <p:extLst>
      <p:ext uri="{BB962C8B-B14F-4D97-AF65-F5344CB8AC3E}">
        <p14:creationId xmlns:p14="http://schemas.microsoft.com/office/powerpoint/2010/main" val="154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Partial Solution for </a:t>
            </a:r>
            <a:r>
              <a:rPr lang="en-US" altLang="ko-KR"/>
              <a:t>Limitation 4 (1/2)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04048" y="1052736"/>
            <a:ext cx="385192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array[4];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(x);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SYM_assume</a:t>
            </a:r>
            <a:r>
              <a:rPr lang="en-US" altLang="ko-KR" dirty="0"/>
              <a:t>( 0&lt; x &amp;&amp; x &lt;=4);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("x = %d\n", x);</a:t>
            </a:r>
          </a:p>
          <a:p>
            <a:r>
              <a:rPr lang="en-US" altLang="ko-KR" dirty="0"/>
              <a:t>    array[0] = 0;</a:t>
            </a:r>
          </a:p>
          <a:p>
            <a:r>
              <a:rPr lang="en-US" altLang="ko-KR" dirty="0"/>
              <a:t>    array[1] = 1;</a:t>
            </a:r>
          </a:p>
          <a:p>
            <a:r>
              <a:rPr lang="en-US" altLang="ko-KR" dirty="0"/>
              <a:t>    array[2] = x;</a:t>
            </a:r>
          </a:p>
          <a:p>
            <a:r>
              <a:rPr lang="en-US" altLang="ko-KR" dirty="0"/>
              <a:t>    array[3] = 4;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// 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 = array[x-1]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ENUM_4(array, x-1, 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if (</a:t>
            </a:r>
            <a:r>
              <a:rPr lang="en-US" altLang="ko-KR" dirty="0" err="1"/>
              <a:t>tmp</a:t>
            </a:r>
            <a:r>
              <a:rPr lang="en-US" altLang="ko-KR" dirty="0"/>
              <a:t>/*array[x-1]*/ == 3){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("ERROR\n");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("Fine\n");</a:t>
            </a:r>
          </a:p>
          <a:p>
            <a:r>
              <a:rPr lang="en-US" altLang="ko-KR"/>
              <a:t>    }}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4032448" cy="563231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ENUM_4(array, index, ret) \</a:t>
            </a:r>
          </a:p>
          <a:p>
            <a:r>
              <a:rPr lang="en-US" altLang="ko-KR" dirty="0"/>
              <a:t>do{ \</a:t>
            </a:r>
          </a:p>
          <a:p>
            <a:r>
              <a:rPr lang="en-US" altLang="ko-KR" dirty="0"/>
              <a:t>    switch(index){ \</a:t>
            </a:r>
          </a:p>
          <a:p>
            <a:r>
              <a:rPr lang="en-US" altLang="ko-KR" dirty="0"/>
              <a:t>        case 0: \</a:t>
            </a:r>
          </a:p>
          <a:p>
            <a:r>
              <a:rPr lang="en-US" altLang="ko-KR" dirty="0"/>
              <a:t>            ret = array[0]; \</a:t>
            </a:r>
          </a:p>
          <a:p>
            <a:r>
              <a:rPr lang="en-US" altLang="ko-KR" dirty="0"/>
              <a:t>            break;\</a:t>
            </a:r>
          </a:p>
          <a:p>
            <a:r>
              <a:rPr lang="en-US" altLang="ko-KR" dirty="0"/>
              <a:t>        case 1: \</a:t>
            </a:r>
          </a:p>
          <a:p>
            <a:r>
              <a:rPr lang="en-US" altLang="ko-KR" dirty="0"/>
              <a:t>            ret = array[1]; \</a:t>
            </a:r>
          </a:p>
          <a:p>
            <a:r>
              <a:rPr lang="en-US" altLang="ko-KR" dirty="0"/>
              <a:t>            break; \</a:t>
            </a:r>
          </a:p>
          <a:p>
            <a:r>
              <a:rPr lang="en-US" altLang="ko-KR" dirty="0"/>
              <a:t>        case 2: \</a:t>
            </a:r>
          </a:p>
          <a:p>
            <a:r>
              <a:rPr lang="en-US" altLang="ko-KR" dirty="0"/>
              <a:t>            ret = array[2]; \</a:t>
            </a:r>
          </a:p>
          <a:p>
            <a:r>
              <a:rPr lang="en-US" altLang="ko-KR" dirty="0"/>
              <a:t>            break; \</a:t>
            </a:r>
          </a:p>
          <a:p>
            <a:r>
              <a:rPr lang="en-US" altLang="ko-KR" dirty="0"/>
              <a:t>        case 3: \</a:t>
            </a:r>
          </a:p>
          <a:p>
            <a:r>
              <a:rPr lang="en-US" altLang="ko-KR" dirty="0"/>
              <a:t>            ret = array[3]; \</a:t>
            </a:r>
          </a:p>
          <a:p>
            <a:r>
              <a:rPr lang="en-US" altLang="ko-KR" dirty="0"/>
              <a:t>            break; \</a:t>
            </a:r>
          </a:p>
          <a:p>
            <a:r>
              <a:rPr lang="en-US" altLang="ko-KR" dirty="0"/>
              <a:t>    } \</a:t>
            </a:r>
          </a:p>
          <a:p>
            <a:r>
              <a:rPr lang="en-US" altLang="ko-KR" dirty="0"/>
              <a:t>}while(0);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3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Partial Solution for Limitation </a:t>
            </a:r>
            <a:r>
              <a:rPr lang="en-US" altLang="ko-KR"/>
              <a:t>4 (2/2)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52736"/>
            <a:ext cx="385192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array[4];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(x);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SYM_assume</a:t>
            </a:r>
            <a:r>
              <a:rPr lang="en-US" altLang="ko-KR" dirty="0"/>
              <a:t>( 0&lt; x &amp;&amp; x &lt;=4);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("x = %d\n", x);</a:t>
            </a:r>
          </a:p>
          <a:p>
            <a:r>
              <a:rPr lang="en-US" altLang="ko-KR" dirty="0"/>
              <a:t>    array[0] = 0;</a:t>
            </a:r>
          </a:p>
          <a:p>
            <a:r>
              <a:rPr lang="en-US" altLang="ko-KR" dirty="0"/>
              <a:t>    array[1] = 1;</a:t>
            </a:r>
          </a:p>
          <a:p>
            <a:r>
              <a:rPr lang="en-US" altLang="ko-KR" dirty="0"/>
              <a:t>    array[2] = x;</a:t>
            </a:r>
          </a:p>
          <a:p>
            <a:r>
              <a:rPr lang="en-US" altLang="ko-KR" dirty="0"/>
              <a:t>    array[3] = 4;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// 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 = array[x-1]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ENUM_4(array, x-1, 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if (</a:t>
            </a:r>
            <a:r>
              <a:rPr lang="en-US" altLang="ko-KR" dirty="0" err="1"/>
              <a:t>tmp</a:t>
            </a:r>
            <a:r>
              <a:rPr lang="en-US" altLang="ko-KR" dirty="0"/>
              <a:t>/*array[x-1]*/ == 3){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("ERROR\n");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("Fine\n");</a:t>
            </a:r>
          </a:p>
          <a:p>
            <a:r>
              <a:rPr lang="en-US" altLang="ko-KR"/>
              <a:t>    }}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B9F5A-9CF3-CFB1-1BC8-2449F0C2F378}"/>
              </a:ext>
            </a:extLst>
          </p:cNvPr>
          <p:cNvSpPr txBox="1"/>
          <p:nvPr/>
        </p:nvSpPr>
        <p:spPr>
          <a:xfrm>
            <a:off x="4787008" y="1052736"/>
            <a:ext cx="367240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### SYM_assume(0&lt; x &amp;&amp; x &lt;=4) is violated at Line 26 (main in limit4-sym-index-sol.c) ###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x = 1</a:t>
            </a:r>
          </a:p>
          <a:p>
            <a:r>
              <a:rPr lang="en-US" altLang="ko-KR"/>
              <a:t>Fine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x = 4</a:t>
            </a:r>
          </a:p>
          <a:p>
            <a:r>
              <a:rPr lang="en-US" altLang="ko-KR"/>
              <a:t>Fine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x = 3</a:t>
            </a:r>
          </a:p>
          <a:p>
            <a:r>
              <a:rPr lang="en-US" altLang="ko-KR"/>
              <a:t>ERROR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x = 2</a:t>
            </a:r>
          </a:p>
          <a:p>
            <a:r>
              <a:rPr lang="en-US" altLang="ko-KR"/>
              <a:t>Fine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### SYM_assume(0&lt; x &amp;&amp; x &lt;=4) is violated at Line 26 (main in limit4-sym-index-sol.c) ###</a:t>
            </a:r>
          </a:p>
        </p:txBody>
      </p:sp>
    </p:spTree>
    <p:extLst>
      <p:ext uri="{BB962C8B-B14F-4D97-AF65-F5344CB8AC3E}">
        <p14:creationId xmlns:p14="http://schemas.microsoft.com/office/powerpoint/2010/main" val="42287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7829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Heuristic Guideline to Overcome the Limitations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620688"/>
            <a:ext cx="4518248" cy="58262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/>
              <a:t>#include </a:t>
            </a:r>
            <a:r>
              <a:rPr lang="en-US" altLang="ko-KR" dirty="0"/>
              <a:t>&lt;</a:t>
            </a:r>
            <a:r>
              <a:rPr lang="en-US" altLang="ko-KR" dirty="0" err="1"/>
              <a:t>crown.h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array[4];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SYM_int</a:t>
            </a:r>
            <a:r>
              <a:rPr lang="en-US" altLang="ko-KR" dirty="0"/>
              <a:t>(x);</a:t>
            </a:r>
          </a:p>
          <a:p>
            <a:pPr>
              <a:lnSpc>
                <a:spcPct val="90000"/>
              </a:lnSpc>
            </a:pPr>
            <a:r>
              <a:rPr lang="pt-BR" altLang="ko-KR" dirty="0"/>
              <a:t>    SYM_assume( 0&lt; x &amp;&amp; x &lt;=4);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// Guide Crown to generate TC (x=3</a:t>
            </a:r>
            <a:r>
              <a:rPr lang="en-US" altLang="ko-KR"/>
              <a:t>) </a:t>
            </a:r>
          </a:p>
          <a:p>
            <a:pPr>
              <a:lnSpc>
                <a:spcPct val="90000"/>
              </a:lnSpc>
            </a:pPr>
            <a:r>
              <a:rPr lang="en-US" altLang="ko-KR"/>
              <a:t>    // w</a:t>
            </a:r>
            <a:r>
              <a:rPr lang="en-US" altLang="ko-KR" dirty="0"/>
              <a:t>/o changing program behavior  </a:t>
            </a:r>
            <a:br>
              <a:rPr lang="en-US" altLang="ko-KR" dirty="0"/>
            </a:br>
            <a:r>
              <a:rPr lang="en-US" altLang="ko-KR" dirty="0"/>
              <a:t>    // Be careful not to be removed </a:t>
            </a:r>
            <a:r>
              <a:rPr lang="en-US" altLang="ko-KR"/>
              <a:t>by </a:t>
            </a:r>
          </a:p>
          <a:p>
            <a:pPr>
              <a:lnSpc>
                <a:spcPct val="90000"/>
              </a:lnSpc>
            </a:pPr>
            <a:r>
              <a:rPr lang="en-US" altLang="ko-KR"/>
              <a:t>    // </a:t>
            </a:r>
            <a:r>
              <a:rPr lang="en-US" altLang="ko-KR">
                <a:solidFill>
                  <a:srgbClr val="FF0000"/>
                </a:solidFill>
              </a:rPr>
              <a:t>compiler </a:t>
            </a:r>
            <a:r>
              <a:rPr lang="en-US" altLang="ko-KR" dirty="0">
                <a:solidFill>
                  <a:srgbClr val="FF0000"/>
                </a:solidFill>
              </a:rPr>
              <a:t>optimization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if (x==3) </a:t>
            </a:r>
            <a:r>
              <a:rPr lang="en-US" altLang="ko-KR" err="1">
                <a:solidFill>
                  <a:srgbClr val="FF0000"/>
                </a:solidFill>
              </a:rPr>
              <a:t>printf</a:t>
            </a:r>
            <a:r>
              <a:rPr lang="en-US" altLang="ko-KR">
                <a:solidFill>
                  <a:srgbClr val="FF0000"/>
                </a:solidFill>
              </a:rPr>
              <a:t>("x </a:t>
            </a:r>
            <a:r>
              <a:rPr lang="en-US" altLang="ko-KR" dirty="0">
                <a:solidFill>
                  <a:srgbClr val="FF0000"/>
                </a:solidFill>
              </a:rPr>
              <a:t>becomes 3\n");   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("x = %d\n", x);             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array[0] = 0;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array[1] = 1;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array[2] = x;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array[3] = 4;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if (array[</a:t>
            </a:r>
            <a:r>
              <a:rPr lang="en-US" altLang="ko-KR" dirty="0">
                <a:solidFill>
                  <a:srgbClr val="FF0000"/>
                </a:solidFill>
              </a:rPr>
              <a:t>x-1</a:t>
            </a:r>
            <a:r>
              <a:rPr lang="en-US" altLang="ko-KR" dirty="0"/>
              <a:t>] == 3)  </a:t>
            </a:r>
            <a:r>
              <a:rPr lang="en-US" altLang="ko-KR" dirty="0" err="1"/>
              <a:t>printf</a:t>
            </a:r>
            <a:r>
              <a:rPr lang="en-US" altLang="ko-KR" dirty="0"/>
              <a:t>("ERROR\n"); 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else        </a:t>
            </a:r>
            <a:r>
              <a:rPr lang="en-US" altLang="ko-KR" dirty="0" err="1"/>
              <a:t>printf</a:t>
            </a:r>
            <a:r>
              <a:rPr lang="en-US" altLang="ko-KR" dirty="0"/>
              <a:t>("Fine\n");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516BF-9742-AC3D-BDBD-EE022D9FCA38}"/>
              </a:ext>
            </a:extLst>
          </p:cNvPr>
          <p:cNvSpPr txBox="1"/>
          <p:nvPr/>
        </p:nvSpPr>
        <p:spPr>
          <a:xfrm>
            <a:off x="5148064" y="620688"/>
            <a:ext cx="367240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### SYM_assume(0&lt; x &amp;&amp; x &lt;=4) is violated at Line 11 (main in limit4-sym-index-sol2.c) ###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x = 1</a:t>
            </a:r>
          </a:p>
          <a:p>
            <a:r>
              <a:rPr lang="en-US" altLang="ko-KR"/>
              <a:t>Fine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x becomes 3</a:t>
            </a:r>
          </a:p>
          <a:p>
            <a:r>
              <a:rPr lang="en-US" altLang="ko-KR"/>
              <a:t>x = 3</a:t>
            </a:r>
          </a:p>
          <a:p>
            <a:r>
              <a:rPr lang="en-US" altLang="ko-KR"/>
              <a:t>ERROR</a:t>
            </a:r>
          </a:p>
          <a:p>
            <a:r>
              <a:rPr lang="en-US" altLang="ko-KR"/>
              <a:t>-------------------------</a:t>
            </a:r>
          </a:p>
          <a:p>
            <a:r>
              <a:rPr lang="en-US" altLang="ko-KR"/>
              <a:t>### SYM_assume(0&lt; x &amp;&amp; x &lt;=4) is violated at Line 11 (main in limit4-sym-index-sol2.c) ###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084A-188B-5E99-37AB-289D209D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 Checking vs Concolic Testing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84FDBB-66C6-8EC7-6DDB-2E59E0F4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F8E4CB-E380-7B39-879D-32EF0ADD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EDB61E-ADFA-8356-269F-1EA35D27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3B1A3DD-D0F2-0E61-B2F1-42F3A4016F6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99503839"/>
              </p:ext>
            </p:extLst>
          </p:nvPr>
        </p:nvGraphicFramePr>
        <p:xfrm>
          <a:off x="357187" y="973980"/>
          <a:ext cx="8429625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13">
                  <a:extLst>
                    <a:ext uri="{9D8B030D-6E8A-4147-A177-3AD203B41FA5}">
                      <a16:colId xmlns:a16="http://schemas.microsoft.com/office/drawing/2014/main" val="237037419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79357930"/>
                    </a:ext>
                  </a:extLst>
                </a:gridCol>
                <a:gridCol w="3782764">
                  <a:extLst>
                    <a:ext uri="{9D8B030D-6E8A-4147-A177-3AD203B41FA5}">
                      <a16:colId xmlns:a16="http://schemas.microsoft.com/office/drawing/2014/main" val="12732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Model checking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Concolic testing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0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Analysis approach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Monolithic (i.e., whole analysis should be completed)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Incremental (i.e., analysis results are accumulated step-by-step)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- Anytime algorithm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060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Compositional analysis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Yes (analysis of each symbolic execution path is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independent</a:t>
                      </a:r>
                      <a:r>
                        <a:rPr lang="en-US" altLang="ko-KR" sz="1600"/>
                        <a:t> from each other)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7555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Accuracy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 (per given assert statements)</a:t>
                      </a:r>
                    </a:p>
                    <a:p>
                      <a:pPr latinLnBrk="1"/>
                      <a:r>
                        <a:rPr lang="en-US" altLang="ko-KR" sz="1600"/>
                        <a:t>- Known as path model checker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752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Explicit test inputs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generated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Generated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Requires abstraction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Yes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Memory consumption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Low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CPU time consumption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External binary library handling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None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Partial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6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Debugging support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Limited (except a counter example generated)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Fully supported (you can freely use gdb or add your code (e.g.,printf) to analyze each concrete</a:t>
                      </a:r>
                      <a:r>
                        <a:rPr lang="ko-KR" altLang="en-US" sz="1600" b="1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execution)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4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Scalability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Very limited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Large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6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759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4BD7BA-95F4-7829-5437-F6295EA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92CC45-AD72-64CE-E16B-624CD6C8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7F8339-41B8-53BC-7B34-63A0D955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ifferent Knives and the Best Uses for Each One - Escoffier">
            <a:extLst>
              <a:ext uri="{FF2B5EF4-FFF2-40B4-BE49-F238E27FC236}">
                <a16:creationId xmlns:a16="http://schemas.microsoft.com/office/drawing/2014/main" id="{ACE6A7FC-DB50-B23D-29AD-DD2BF635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870"/>
            <a:ext cx="9144000" cy="4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15F0A02-3532-BABF-E0A8-1D99EE1C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12"/>
            <a:ext cx="9144000" cy="857256"/>
          </a:xfrm>
        </p:spPr>
        <p:txBody>
          <a:bodyPr>
            <a:noAutofit/>
          </a:bodyPr>
          <a:lstStyle/>
          <a:p>
            <a:r>
              <a:rPr lang="en-US" altLang="ko-KR" sz="3200"/>
              <a:t>Various Automated SW Analysis Techniques Have </a:t>
            </a:r>
            <a:br>
              <a:rPr lang="en-US" altLang="ko-KR" sz="3200"/>
            </a:br>
            <a:r>
              <a:rPr lang="en-US" altLang="ko-KR" sz="3200"/>
              <a:t>Its Own Pros/Cons and Its Best Uses !!!  </a:t>
            </a:r>
            <a:endParaRPr lang="ko-KR" alt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7A483-5890-AFF8-61A3-BFDAEBECDD07}"/>
              </a:ext>
            </a:extLst>
          </p:cNvPr>
          <p:cNvSpPr txBox="1"/>
          <p:nvPr/>
        </p:nvSpPr>
        <p:spPr>
          <a:xfrm>
            <a:off x="0" y="6490878"/>
            <a:ext cx="92525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/>
              <a:t>https://www.escoffier.edu/blog/culinary-arts/different-knives-and-the-best-uses-for-each/</a:t>
            </a:r>
          </a:p>
        </p:txBody>
      </p:sp>
    </p:spTree>
    <p:extLst>
      <p:ext uri="{BB962C8B-B14F-4D97-AF65-F5344CB8AC3E}">
        <p14:creationId xmlns:p14="http://schemas.microsoft.com/office/powerpoint/2010/main" val="112059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6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/>
              <a:t>Limitation 2’: </a:t>
            </a:r>
            <a:r>
              <a:rPr lang="en-US" altLang="ko-KR" dirty="0"/>
              <a:t>No Symbolic Pointer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980728"/>
            <a:ext cx="5976664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x=1, y = 2;</a:t>
            </a:r>
          </a:p>
          <a:p>
            <a:endParaRPr lang="en-US" altLang="ko-KR" dirty="0"/>
          </a:p>
          <a:p>
            <a:r>
              <a:rPr lang="en-US" altLang="ko-KR"/>
              <a:t>void </a:t>
            </a:r>
            <a:r>
              <a:rPr lang="en-US" altLang="ko-KR" dirty="0"/>
              <a:t>f(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ptr</a:t>
            </a:r>
            <a:r>
              <a:rPr lang="en-US" altLang="ko-KR" dirty="0"/>
              <a:t>) {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ptr</a:t>
            </a:r>
            <a:r>
              <a:rPr lang="en-US" altLang="ko-KR" dirty="0"/>
              <a:t> == &amp;x) 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en-US" altLang="ko-KR" dirty="0" err="1"/>
              <a:t>ptr</a:t>
            </a:r>
            <a:r>
              <a:rPr lang="en-US" altLang="ko-KR" dirty="0"/>
              <a:t> points to x\n”);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ptr</a:t>
            </a:r>
            <a:r>
              <a:rPr lang="en-US" altLang="ko-KR" dirty="0"/>
              <a:t> == &amp;y) 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en-US" altLang="ko-KR" dirty="0" err="1"/>
              <a:t>ptr</a:t>
            </a:r>
            <a:r>
              <a:rPr lang="en-US" altLang="ko-KR" dirty="0"/>
              <a:t> points to y\n”);</a:t>
            </a:r>
          </a:p>
          <a:p>
            <a:endParaRPr lang="en-US" altLang="ko-KR" dirty="0"/>
          </a:p>
          <a:p>
            <a:r>
              <a:rPr lang="en-US" altLang="ko-KR" dirty="0"/>
              <a:t>   if (*</a:t>
            </a:r>
            <a:r>
              <a:rPr lang="en-US" altLang="ko-KR" dirty="0" err="1"/>
              <a:t>ptr</a:t>
            </a:r>
            <a:r>
              <a:rPr lang="en-US" altLang="ko-KR" dirty="0"/>
              <a:t> == x) </a:t>
            </a:r>
            <a:r>
              <a:rPr lang="en-US" altLang="ko-KR" dirty="0" err="1"/>
              <a:t>printf</a:t>
            </a:r>
            <a:r>
              <a:rPr lang="en-US" altLang="ko-KR" dirty="0"/>
              <a:t>(“*</a:t>
            </a:r>
            <a:r>
              <a:rPr lang="en-US" altLang="ko-KR" dirty="0" err="1"/>
              <a:t>ptr</a:t>
            </a:r>
            <a:r>
              <a:rPr lang="en-US" altLang="ko-KR" dirty="0"/>
              <a:t> equals to x\n”);</a:t>
            </a:r>
          </a:p>
          <a:p>
            <a:r>
              <a:rPr lang="en-US" altLang="ko-KR" dirty="0"/>
              <a:t>   else if (*</a:t>
            </a:r>
            <a:r>
              <a:rPr lang="en-US" altLang="ko-KR" dirty="0" err="1"/>
              <a:t>ptr</a:t>
            </a:r>
            <a:r>
              <a:rPr lang="en-US" altLang="ko-KR" dirty="0"/>
              <a:t> == y) </a:t>
            </a:r>
            <a:r>
              <a:rPr lang="en-US" altLang="ko-KR" dirty="0" err="1"/>
              <a:t>printf</a:t>
            </a:r>
            <a:r>
              <a:rPr lang="en-US" altLang="ko-KR" dirty="0"/>
              <a:t>(“*</a:t>
            </a:r>
            <a:r>
              <a:rPr lang="en-US" altLang="ko-KR" dirty="0" err="1"/>
              <a:t>ptr</a:t>
            </a:r>
            <a:r>
              <a:rPr lang="en-US" altLang="ko-KR" dirty="0"/>
              <a:t> equals to y\n”);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* setting() {</a:t>
            </a:r>
          </a:p>
          <a:p>
            <a:r>
              <a:rPr lang="en-US" altLang="ko-KR" dirty="0"/>
              <a:t>   /* To fill out */	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ptr</a:t>
            </a:r>
            <a:r>
              <a:rPr lang="en-US" altLang="ko-KR" dirty="0"/>
              <a:t>;    </a:t>
            </a:r>
          </a:p>
          <a:p>
            <a:r>
              <a:rPr lang="en-US" altLang="ko-KR" b="1" dirty="0"/>
              <a:t>    </a:t>
            </a:r>
            <a:r>
              <a:rPr lang="en-US" altLang="ko-KR" dirty="0" err="1"/>
              <a:t>ptr</a:t>
            </a:r>
            <a:r>
              <a:rPr lang="en-US" altLang="ko-KR" dirty="0"/>
              <a:t>= </a:t>
            </a:r>
            <a:r>
              <a:rPr lang="en-US" altLang="ko-KR" b="1" dirty="0"/>
              <a:t>setting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f(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38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altLang="ko-KR" dirty="0"/>
              <a:t>Basic Example 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93912" y="968763"/>
            <a:ext cx="6390456" cy="35894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// Hello Crown example 2 with initial value assigned to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a symbolic variable using </a:t>
            </a:r>
            <a:r>
              <a:rPr lang="en-US" altLang="ko-KR" dirty="0" err="1"/>
              <a:t>SYM_int_init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x);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if ( x &gt; 10)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("x&gt;10\n");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else 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("x&lt;=10\n");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080AD-21F0-2C71-325E-E273147D4F4D}"/>
              </a:ext>
            </a:extLst>
          </p:cNvPr>
          <p:cNvSpPr txBox="1"/>
          <p:nvPr/>
        </p:nvSpPr>
        <p:spPr>
          <a:xfrm>
            <a:off x="1493912" y="4819101"/>
            <a:ext cx="6390456" cy="1274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x=7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x&lt;=10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x=11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x&gt;10</a:t>
            </a:r>
          </a:p>
        </p:txBody>
      </p:sp>
    </p:spTree>
    <p:extLst>
      <p:ext uri="{BB962C8B-B14F-4D97-AF65-F5344CB8AC3E}">
        <p14:creationId xmlns:p14="http://schemas.microsoft.com/office/powerpoint/2010/main" val="188760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ko-KR" dirty="0"/>
              <a:t>Basic Example 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620688"/>
            <a:ext cx="6534472" cy="40880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// Another Hello Crown example.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Crown can handle linear integer arithmetic expression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and nested condition statements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x, y;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SYM_char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SYM_char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("x, y = %d, %d\n", x, y);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if (2 * x == y){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(x != y + 10)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("Fine here\n");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       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("ERROR\n");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0;}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A87F0-F561-C67B-1C70-1EE63C74A7C1}"/>
              </a:ext>
            </a:extLst>
          </p:cNvPr>
          <p:cNvSpPr txBox="1"/>
          <p:nvPr/>
        </p:nvSpPr>
        <p:spPr>
          <a:xfrm>
            <a:off x="1187624" y="4982164"/>
            <a:ext cx="6516216" cy="166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x, y = 0, 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Fine here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x, y = -10, -20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ERROR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x, y = -128, 0</a:t>
            </a:r>
          </a:p>
        </p:txBody>
      </p:sp>
    </p:spTree>
    <p:extLst>
      <p:ext uri="{BB962C8B-B14F-4D97-AF65-F5344CB8AC3E}">
        <p14:creationId xmlns:p14="http://schemas.microsoft.com/office/powerpoint/2010/main" val="1605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ko-KR" dirty="0"/>
              <a:t>Basic Example 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620688"/>
            <a:ext cx="8229600" cy="40880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// Symbolic value propagation example.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// In an assign statement, if RHS has a </a:t>
            </a:r>
            <a:r>
              <a:rPr lang="en-US" altLang="ko-KR"/>
              <a:t>symbolic variable, </a:t>
            </a:r>
          </a:p>
          <a:p>
            <a:pPr>
              <a:lnSpc>
                <a:spcPct val="90000"/>
              </a:lnSpc>
            </a:pPr>
            <a:r>
              <a:rPr lang="en-US" altLang="ko-KR"/>
              <a:t>// a variable in LHS becomes</a:t>
            </a:r>
            <a:r>
              <a:rPr lang="ko-KR" altLang="en-US"/>
              <a:t> </a:t>
            </a:r>
            <a:r>
              <a:rPr lang="en-US" altLang="ko-KR"/>
              <a:t>a </a:t>
            </a:r>
            <a:r>
              <a:rPr lang="en-US" altLang="ko-KR" dirty="0"/>
              <a:t>symbolic variable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 = %d\n", x);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y = 2 * x + 3; // y’ == 2 * x + 3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if (y == 7)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("y(=2x+3) is 7\n"); /* if(y’==7) */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else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("y(=2x+3) is NOT 7\n");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5C238-C42A-6CB8-925C-C320E70D5163}"/>
              </a:ext>
            </a:extLst>
          </p:cNvPr>
          <p:cNvSpPr txBox="1"/>
          <p:nvPr/>
        </p:nvSpPr>
        <p:spPr>
          <a:xfrm>
            <a:off x="467544" y="4941168"/>
            <a:ext cx="8219256" cy="1274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 = 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y(=2x+3) is NOT 7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 = 2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y(=2x+3) is 7</a:t>
            </a:r>
          </a:p>
        </p:txBody>
      </p:sp>
    </p:spTree>
    <p:extLst>
      <p:ext uri="{BB962C8B-B14F-4D97-AF65-F5344CB8AC3E}">
        <p14:creationId xmlns:p14="http://schemas.microsoft.com/office/powerpoint/2010/main" val="19889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ko-KR" dirty="0"/>
              <a:t>Basic Example 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887809"/>
            <a:ext cx="8219256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to give constraints on symbolic variables.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 x + y &gt; 10);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("x=%d, y=%d\n", x, y);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assert( x + y &gt; 10);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631F4-29E6-93EB-0237-87CBE59D85F1}"/>
              </a:ext>
            </a:extLst>
          </p:cNvPr>
          <p:cNvSpPr txBox="1"/>
          <p:nvPr/>
        </p:nvSpPr>
        <p:spPr>
          <a:xfrm>
            <a:off x="467544" y="4941168"/>
            <a:ext cx="821925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### SYM_assume(x + y &gt; 10) is violated at Line 10 (main in basic-example5.c) ###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program command is basic-example5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x=11, y=0</a:t>
            </a:r>
          </a:p>
        </p:txBody>
      </p:sp>
    </p:spTree>
    <p:extLst>
      <p:ext uri="{BB962C8B-B14F-4D97-AF65-F5344CB8AC3E}">
        <p14:creationId xmlns:p14="http://schemas.microsoft.com/office/powerpoint/2010/main" val="91231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  <a:r>
              <a:rPr lang="en-US" altLang="ko-KR"/>
              <a:t>Example 6 (1/3)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417638"/>
            <a:ext cx="4032448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Long symbolic path formula</a:t>
            </a:r>
          </a:p>
          <a:p>
            <a:r>
              <a:rPr lang="en-US" altLang="ko-KR" sz="1600" dirty="0"/>
              <a:t>// generated due to a loop 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("x=%d\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x;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==3 finally\n");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600" dirty="0"/>
              <a:t>// use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print_execution</a:t>
            </a:r>
            <a:r>
              <a:rPr lang="en-US" altLang="ko-KR" sz="1600" dirty="0"/>
              <a:t> to print a </a:t>
            </a:r>
          </a:p>
          <a:p>
            <a:r>
              <a:rPr lang="en-US" altLang="ko-KR" sz="1600" dirty="0"/>
              <a:t>// symbolic execution path formula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46780543"/>
              </p:ext>
            </p:extLst>
          </p:nvPr>
        </p:nvGraphicFramePr>
        <p:xfrm>
          <a:off x="4313912" y="1417638"/>
          <a:ext cx="468051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464">
                <a:tc>
                  <a:txBody>
                    <a:bodyPr/>
                    <a:lstStyle/>
                    <a:p>
                      <a:r>
                        <a:rPr lang="en-US" sz="1200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/>
                        <a:t>Sym</a:t>
                      </a:r>
                      <a:r>
                        <a:rPr lang="en-US" sz="1200" baseline="0" dirty="0"/>
                        <a:t> Path Formula </a:t>
                      </a:r>
                      <a:r>
                        <a:rPr lang="el-GR" sz="1200" baseline="0" dirty="0"/>
                        <a:t>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Mdified  </a:t>
                      </a:r>
                      <a:r>
                        <a:rPr lang="en-US" sz="1200" dirty="0"/>
                        <a:t>symbolic path </a:t>
                      </a:r>
                      <a:r>
                        <a:rPr lang="en-US" sz="1200"/>
                        <a:t>formula </a:t>
                      </a:r>
                      <a:r>
                        <a:rPr lang="el-GR" altLang="ko-KR" sz="1200" baseline="0"/>
                        <a:t>φ</a:t>
                      </a:r>
                      <a:r>
                        <a:rPr lang="en-US" altLang="ko-KR" sz="1200" baseline="0"/>
                        <a:t>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30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!(0&lt;x)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0&lt;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06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0&lt;x &amp;&amp; !(1&lt;x)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0&lt;x &amp;&amp; 1&lt;x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7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0&lt;x &amp;&amp; 1&lt;x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&amp;&amp; 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!(2&lt;x)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0&lt;x &amp;&amp; 1&lt;x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&amp;&amp; 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2&lt;x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9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0&lt;x &amp;&amp; 1&lt;x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&amp;&amp; 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2&lt;x &amp;&amp; !(3&lt;x)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0&lt;x &amp;&amp; 1&lt;x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&amp;&amp; 2&lt;x &amp;&amp; 3&lt;x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8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0&lt;x &amp;&amp; 1&lt;x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&amp;&amp; 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2&lt;x &amp;&amp; 3&lt;x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  <a:r>
              <a:rPr lang="en-US" altLang="ko-KR"/>
              <a:t>Example 6 (2/3)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417638"/>
            <a:ext cx="4032448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Long symbolic path formula</a:t>
            </a:r>
          </a:p>
          <a:p>
            <a:r>
              <a:rPr lang="en-US" altLang="ko-KR" sz="1600" dirty="0"/>
              <a:t>// generated due to a loop 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("x=%d\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x;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==3 finally\n");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600" dirty="0"/>
              <a:t>// use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print_execution</a:t>
            </a:r>
            <a:r>
              <a:rPr lang="en-US" altLang="ko-KR" sz="1600" dirty="0"/>
              <a:t> to print a </a:t>
            </a:r>
          </a:p>
          <a:p>
            <a:r>
              <a:rPr lang="en-US" altLang="ko-KR" sz="1600" dirty="0"/>
              <a:t>// symbolic execution path formula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60386025"/>
              </p:ext>
            </p:extLst>
          </p:nvPr>
        </p:nvGraphicFramePr>
        <p:xfrm>
          <a:off x="4307591" y="2060848"/>
          <a:ext cx="483640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464">
                <a:tc>
                  <a:txBody>
                    <a:bodyPr/>
                    <a:lstStyle/>
                    <a:p>
                      <a:r>
                        <a:rPr lang="en-US" sz="1200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/>
                        <a:t>Sym</a:t>
                      </a:r>
                      <a:r>
                        <a:rPr lang="en-US" sz="1200" baseline="0" dirty="0"/>
                        <a:t> Path Formula </a:t>
                      </a:r>
                      <a:r>
                        <a:rPr lang="el-GR" sz="1200" baseline="0" dirty="0"/>
                        <a:t>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Mdified  </a:t>
                      </a:r>
                      <a:r>
                        <a:rPr lang="en-US" sz="1200" dirty="0"/>
                        <a:t>symbolic path </a:t>
                      </a:r>
                      <a:r>
                        <a:rPr lang="en-US" sz="1200"/>
                        <a:t>formula </a:t>
                      </a:r>
                      <a:r>
                        <a:rPr lang="el-GR" altLang="ko-KR" sz="1200" baseline="0"/>
                        <a:t>φ</a:t>
                      </a:r>
                      <a:r>
                        <a:rPr lang="en-US" altLang="ko-KR" sz="1200" baseline="0"/>
                        <a:t>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30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!(0&lt;x)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0&lt;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06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0&lt;x &amp;&amp; !(1&lt;x)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0&lt;x &amp;&amp; 1&lt;x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78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0&lt;x &amp;&amp; 1&lt;x</a:t>
                      </a:r>
                      <a:r>
                        <a:rPr lang="en-US" altLang="ko-KR" sz="1600" baseline="0"/>
                        <a:t>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&amp;&amp; </a:t>
                      </a:r>
                      <a:br>
                        <a:rPr lang="en-US" altLang="ko-KR" sz="16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2&lt;x &amp;&amp; 3&lt;x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0&lt;x &amp;&amp; 1&lt;x</a:t>
                      </a:r>
                      <a:r>
                        <a:rPr lang="en-US" altLang="ko-KR" sz="1600" baseline="0"/>
                        <a:t>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&amp;&amp; </a:t>
                      </a:r>
                      <a:br>
                        <a:rPr lang="en-US" altLang="ko-KR" sz="16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2&lt;x &amp;&amp; !(3&lt;x)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5724"/>
                  </a:ext>
                </a:extLst>
              </a:tr>
              <a:tr h="14639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0&lt;x &amp;&amp; 1&lt;x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&amp;&amp; 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2&lt;x &amp;&amp; !(3&lt;x)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0&lt;x &amp;&amp; 1&lt;x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&amp;&amp; !(2&lt;x)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8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0&lt;x &amp;&amp; 1&lt;x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&amp;&amp; </a:t>
                      </a:r>
                      <a:br>
                        <a:rPr lang="en-US" altLang="ko-KR" sz="16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!(2&lt;x)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FEF6ED-F6F8-03FF-19CF-95203B73881D}"/>
              </a:ext>
            </a:extLst>
          </p:cNvPr>
          <p:cNvSpPr txBox="1"/>
          <p:nvPr/>
        </p:nvSpPr>
        <p:spPr>
          <a:xfrm>
            <a:off x="4283968" y="1484784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Another sequence of solutions generated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  <a:r>
              <a:rPr lang="en-US" altLang="ko-KR"/>
              <a:t>Example 6 (3/3)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417638"/>
            <a:ext cx="4032448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Long symbolic path formula</a:t>
            </a:r>
          </a:p>
          <a:p>
            <a:r>
              <a:rPr lang="en-US" altLang="ko-KR" sz="1600" dirty="0"/>
              <a:t>// generated due to a loop 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("x=%d\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x;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==3 finally\n");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600" dirty="0"/>
              <a:t>// use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print_execution</a:t>
            </a:r>
            <a:r>
              <a:rPr lang="en-US" altLang="ko-KR" sz="1600" dirty="0"/>
              <a:t> to print a </a:t>
            </a:r>
          </a:p>
          <a:p>
            <a:r>
              <a:rPr lang="en-US" altLang="ko-KR" sz="1600" dirty="0"/>
              <a:t>// symbolic execution path formula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B5C53-A930-7B4F-34F3-8BCB0CD884B0}"/>
              </a:ext>
            </a:extLst>
          </p:cNvPr>
          <p:cNvSpPr txBox="1"/>
          <p:nvPr/>
        </p:nvSpPr>
        <p:spPr>
          <a:xfrm>
            <a:off x="4427984" y="1413555"/>
            <a:ext cx="4258816" cy="4228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x=0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x=1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x=4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i=1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i=2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i=3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 becomes 3 finally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x=3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i=1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i=2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x=2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i=0</a:t>
            </a:r>
          </a:p>
          <a:p>
            <a:pPr>
              <a:lnSpc>
                <a:spcPct val="80000"/>
              </a:lnSpc>
            </a:pPr>
            <a:r>
              <a:rPr lang="en-US" altLang="ko-KR" sz="1600"/>
              <a:t>i=1</a:t>
            </a:r>
          </a:p>
        </p:txBody>
      </p:sp>
    </p:spTree>
    <p:extLst>
      <p:ext uri="{BB962C8B-B14F-4D97-AF65-F5344CB8AC3E}">
        <p14:creationId xmlns:p14="http://schemas.microsoft.com/office/powerpoint/2010/main" val="80888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4433</Words>
  <Application>Microsoft Office PowerPoint</Application>
  <PresentationFormat>화면 슬라이드 쇼(4:3)</PresentationFormat>
  <Paragraphs>756</Paragraphs>
  <Slides>26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Courier New</vt:lpstr>
      <vt:lpstr>Office 테마</vt:lpstr>
      <vt:lpstr>Crown Examples</vt:lpstr>
      <vt:lpstr>Basic Example 1</vt:lpstr>
      <vt:lpstr>Basic Example 2</vt:lpstr>
      <vt:lpstr>Basic Example 3</vt:lpstr>
      <vt:lpstr>Basic Example 4</vt:lpstr>
      <vt:lpstr>Basic Example 5</vt:lpstr>
      <vt:lpstr>Basic Example 6 (1/3)</vt:lpstr>
      <vt:lpstr>Basic Example 6 (2/3)</vt:lpstr>
      <vt:lpstr>Basic Example 6 (3/3)</vt:lpstr>
      <vt:lpstr>Function Example 1</vt:lpstr>
      <vt:lpstr>Function Example 2</vt:lpstr>
      <vt:lpstr>Function Example 3</vt:lpstr>
      <vt:lpstr>Limitation 1: No Binary Library Support</vt:lpstr>
      <vt:lpstr>Solution for Limitation 1: Add Libray Code</vt:lpstr>
      <vt:lpstr>Limitation 1’: (Partial) Binary Library Support</vt:lpstr>
      <vt:lpstr>Limitation 2: No Symbolic Pointer </vt:lpstr>
      <vt:lpstr>Limitation 3: No Symbolic Array</vt:lpstr>
      <vt:lpstr>Limitation 4: No Symbolic Index (1/2)</vt:lpstr>
      <vt:lpstr>Limitation 4: No Symbolic Index (2/2)</vt:lpstr>
      <vt:lpstr>Partial Solution for Limitation 4 (1/2) </vt:lpstr>
      <vt:lpstr>Partial Solution for Limitation 4 (2/2)</vt:lpstr>
      <vt:lpstr>Heuristic Guideline to Overcome the Limitations</vt:lpstr>
      <vt:lpstr>Model Checking vs Concolic Testing</vt:lpstr>
      <vt:lpstr>Various Automated SW Analysis Techniques Have  Its Own Pros/Cons and Its Best Uses !!!  </vt:lpstr>
      <vt:lpstr>PowerPoint 프레젠테이션</vt:lpstr>
      <vt:lpstr>Limitation 2’: No Symbolic Pointer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CREST Examples</dc:title>
  <dc:creator>moonzoo</dc:creator>
  <cp:lastModifiedBy>moonzoo</cp:lastModifiedBy>
  <cp:revision>263</cp:revision>
  <dcterms:created xsi:type="dcterms:W3CDTF">2010-11-03T23:33:23Z</dcterms:created>
  <dcterms:modified xsi:type="dcterms:W3CDTF">2022-11-24T07:15:20Z</dcterms:modified>
</cp:coreProperties>
</file>